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3" r:id="rId3"/>
    <p:sldId id="280" r:id="rId4"/>
    <p:sldId id="301" r:id="rId5"/>
    <p:sldId id="295" r:id="rId6"/>
    <p:sldId id="296" r:id="rId7"/>
    <p:sldId id="284" r:id="rId8"/>
    <p:sldId id="285" r:id="rId9"/>
    <p:sldId id="291" r:id="rId10"/>
    <p:sldId id="292" r:id="rId11"/>
    <p:sldId id="302" r:id="rId12"/>
    <p:sldId id="288" r:id="rId13"/>
    <p:sldId id="298" r:id="rId14"/>
    <p:sldId id="299" r:id="rId15"/>
    <p:sldId id="300" r:id="rId16"/>
    <p:sldId id="269" r:id="rId17"/>
    <p:sldId id="289" r:id="rId18"/>
    <p:sldId id="290" r:id="rId19"/>
    <p:sldId id="294" r:id="rId20"/>
    <p:sldId id="281" r:id="rId21"/>
    <p:sldId id="282" r:id="rId22"/>
    <p:sldId id="283" r:id="rId23"/>
    <p:sldId id="297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5899" autoAdjust="0"/>
  </p:normalViewPr>
  <p:slideViewPr>
    <p:cSldViewPr>
      <p:cViewPr>
        <p:scale>
          <a:sx n="90" d="100"/>
          <a:sy n="90" d="100"/>
        </p:scale>
        <p:origin x="-918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058F6-0855-4F41-9DFF-011A60BFA8DD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B6DA4-0CC3-4F7F-9271-3ABC483B3D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0784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3981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Ventricles</a:t>
            </a:r>
            <a:r>
              <a:rPr lang="de-CH" dirty="0" smtClean="0"/>
              <a:t> </a:t>
            </a:r>
            <a:r>
              <a:rPr lang="de-CH" dirty="0" err="1" smtClean="0"/>
              <a:t>very</a:t>
            </a:r>
            <a:r>
              <a:rPr lang="de-CH" dirty="0" smtClean="0"/>
              <a:t> different.</a:t>
            </a:r>
          </a:p>
          <a:p>
            <a:r>
              <a:rPr lang="de-CH" dirty="0" smtClean="0"/>
              <a:t>Volume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factor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0.6 still </a:t>
            </a:r>
            <a:r>
              <a:rPr lang="de-CH" baseline="0" dirty="0" err="1" smtClean="0"/>
              <a:t>low</a:t>
            </a:r>
            <a:endParaRPr lang="de-CH" baseline="0" dirty="0" smtClean="0"/>
          </a:p>
          <a:p>
            <a:r>
              <a:rPr lang="de-CH" baseline="0" dirty="0" smtClean="0"/>
              <a:t>Affine limited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871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 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871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Ventricles</a:t>
            </a:r>
            <a:r>
              <a:rPr lang="de-CH" dirty="0" smtClean="0"/>
              <a:t> </a:t>
            </a:r>
            <a:r>
              <a:rPr lang="de-CH" dirty="0" err="1" smtClean="0"/>
              <a:t>very</a:t>
            </a:r>
            <a:r>
              <a:rPr lang="de-CH" dirty="0" smtClean="0"/>
              <a:t> different.</a:t>
            </a:r>
          </a:p>
          <a:p>
            <a:r>
              <a:rPr lang="de-CH" dirty="0" smtClean="0"/>
              <a:t>Volume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factor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0.6 still </a:t>
            </a:r>
            <a:r>
              <a:rPr lang="de-CH" baseline="0" dirty="0" err="1" smtClean="0"/>
              <a:t>low</a:t>
            </a:r>
            <a:endParaRPr lang="de-CH" baseline="0" dirty="0" smtClean="0"/>
          </a:p>
          <a:p>
            <a:r>
              <a:rPr lang="de-CH" baseline="0" dirty="0" smtClean="0"/>
              <a:t>Affine limited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871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871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871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First </a:t>
            </a:r>
            <a:r>
              <a:rPr lang="de-CH" dirty="0" err="1" smtClean="0"/>
              <a:t>registration</a:t>
            </a:r>
            <a:r>
              <a:rPr lang="de-CH" dirty="0" smtClean="0"/>
              <a:t> </a:t>
            </a:r>
            <a:r>
              <a:rPr lang="de-CH" dirty="0" err="1" smtClean="0"/>
              <a:t>approach</a:t>
            </a: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ym typeface="Wingdings" pitchFamily="2" charset="2"/>
              </a:rPr>
              <a:t>The</a:t>
            </a:r>
            <a:r>
              <a:rPr lang="en-GB" sz="1200" baseline="0" dirty="0" smtClean="0">
                <a:sym typeface="Wingdings" pitchFamily="2" charset="2"/>
              </a:rPr>
              <a:t> way we </a:t>
            </a:r>
            <a:r>
              <a:rPr lang="en-GB" sz="1200" baseline="0" dirty="0" err="1" smtClean="0">
                <a:sym typeface="Wingdings" pitchFamily="2" charset="2"/>
              </a:rPr>
              <a:t>optimzed</a:t>
            </a:r>
            <a:r>
              <a:rPr lang="en-GB" sz="1200" baseline="0" dirty="0" smtClean="0">
                <a:sym typeface="Wingdings" pitchFamily="2" charset="2"/>
              </a:rPr>
              <a:t> our registration</a:t>
            </a:r>
            <a:endParaRPr lang="en-GB" sz="120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ym typeface="Wingdings" pitchFamily="2" charset="2"/>
              </a:rPr>
              <a:t>You are all familiar</a:t>
            </a:r>
            <a:r>
              <a:rPr lang="en-GB" sz="1200" baseline="0" dirty="0" smtClean="0">
                <a:sym typeface="Wingdings" pitchFamily="2" charset="2"/>
              </a:rPr>
              <a:t> with the MIA </a:t>
            </a:r>
            <a:r>
              <a:rPr lang="en-GB" sz="1200" baseline="0" dirty="0" err="1" smtClean="0">
                <a:sym typeface="Wingdings" pitchFamily="2" charset="2"/>
              </a:rPr>
              <a:t>Pipepline</a:t>
            </a:r>
            <a:r>
              <a:rPr lang="en-GB" sz="1200" baseline="0" dirty="0" smtClean="0">
                <a:sym typeface="Wingdings" pitchFamily="2" charset="2"/>
              </a:rPr>
              <a:t>. We did our work here in the registration, where we registered a T1…</a:t>
            </a:r>
            <a:endParaRPr lang="en-GB" sz="1200" dirty="0" smtClean="0">
              <a:sym typeface="Wingdings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ym typeface="Wingdings" pitchFamily="2" charset="2"/>
              </a:rPr>
              <a:t>One</a:t>
            </a:r>
            <a:r>
              <a:rPr lang="en-GB" sz="1200" baseline="0" dirty="0" smtClean="0">
                <a:sym typeface="Wingdings" pitchFamily="2" charset="2"/>
              </a:rPr>
              <a:t> Example for this registration could be when a patient takes </a:t>
            </a:r>
            <a:r>
              <a:rPr lang="en-GB" sz="1200" baseline="0" dirty="0" err="1" smtClean="0">
                <a:sym typeface="Wingdings" pitchFamily="2" charset="2"/>
              </a:rPr>
              <a:t>imagaes</a:t>
            </a:r>
            <a:r>
              <a:rPr lang="en-GB" sz="1200" baseline="0" dirty="0" smtClean="0">
                <a:sym typeface="Wingdings" pitchFamily="2" charset="2"/>
              </a:rPr>
              <a:t> on different dates or locations and we have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aseline="0" dirty="0" smtClean="0">
                <a:sym typeface="Wingdings" pitchFamily="2" charset="2"/>
              </a:rPr>
              <a:t>To register the images to each other.</a:t>
            </a: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ym typeface="Wingdings" pitchFamily="2" charset="2"/>
              </a:rPr>
              <a:t>You are all familiar</a:t>
            </a:r>
            <a:r>
              <a:rPr lang="en-GB" sz="1200" baseline="0" dirty="0" smtClean="0">
                <a:sym typeface="Wingdings" pitchFamily="2" charset="2"/>
              </a:rPr>
              <a:t> with the MIA </a:t>
            </a:r>
            <a:r>
              <a:rPr lang="en-GB" sz="1200" baseline="0" dirty="0" err="1" smtClean="0">
                <a:sym typeface="Wingdings" pitchFamily="2" charset="2"/>
              </a:rPr>
              <a:t>Pipepline</a:t>
            </a:r>
            <a:r>
              <a:rPr lang="en-GB" sz="1200" baseline="0" dirty="0" smtClean="0">
                <a:sym typeface="Wingdings" pitchFamily="2" charset="2"/>
              </a:rPr>
              <a:t>. We did our work here in the registration, where we registered a T1…</a:t>
            </a:r>
            <a:endParaRPr lang="en-GB" sz="1200" dirty="0" smtClean="0">
              <a:sym typeface="Wingdings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ym typeface="Wingdings" pitchFamily="2" charset="2"/>
              </a:rPr>
              <a:t>One</a:t>
            </a:r>
            <a:r>
              <a:rPr lang="en-GB" sz="1200" baseline="0" dirty="0" smtClean="0">
                <a:sym typeface="Wingdings" pitchFamily="2" charset="2"/>
              </a:rPr>
              <a:t> Example for this registration could be when a patient takes </a:t>
            </a:r>
            <a:r>
              <a:rPr lang="en-GB" sz="1200" baseline="0" dirty="0" err="1" smtClean="0">
                <a:sym typeface="Wingdings" pitchFamily="2" charset="2"/>
              </a:rPr>
              <a:t>imagaes</a:t>
            </a:r>
            <a:r>
              <a:rPr lang="en-GB" sz="1200" baseline="0" dirty="0" smtClean="0">
                <a:sym typeface="Wingdings" pitchFamily="2" charset="2"/>
              </a:rPr>
              <a:t> on different dates or locations and we have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aseline="0" dirty="0" smtClean="0">
                <a:sym typeface="Wingdings" pitchFamily="2" charset="2"/>
              </a:rPr>
              <a:t>To register the images to each other.</a:t>
            </a: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 smtClean="0"/>
              <a:t>Now</a:t>
            </a:r>
            <a:r>
              <a:rPr lang="de-CH" dirty="0" smtClean="0"/>
              <a:t>,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how</a:t>
            </a:r>
            <a:r>
              <a:rPr lang="de-CH" baseline="0" dirty="0" smtClean="0"/>
              <a:t> do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get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trasnformarion</a:t>
            </a:r>
            <a:r>
              <a:rPr lang="de-CH" baseline="0" dirty="0" smtClean="0"/>
              <a:t>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smtClean="0"/>
              <a:t>This </a:t>
            </a:r>
            <a:r>
              <a:rPr lang="de-CH" baseline="0" dirty="0" err="1" smtClean="0"/>
              <a:t>question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answered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jacob</a:t>
            </a:r>
            <a:r>
              <a:rPr lang="de-CH" baseline="0" dirty="0" smtClean="0"/>
              <a:t>.</a:t>
            </a: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 smtClean="0"/>
              <a:t>Uese</a:t>
            </a:r>
            <a:r>
              <a:rPr lang="de-CH" dirty="0" smtClean="0"/>
              <a:t> </a:t>
            </a:r>
            <a:r>
              <a:rPr lang="de-CH" dirty="0" err="1" smtClean="0"/>
              <a:t>method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from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SimpleITK</a:t>
            </a:r>
            <a:endParaRPr lang="de-C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err="1" smtClean="0"/>
              <a:t>There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alot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parameters</a:t>
            </a:r>
            <a:r>
              <a:rPr lang="de-CH" baseline="0" dirty="0" smtClean="0"/>
              <a:t> in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set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tried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opzimize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following</a:t>
            </a:r>
            <a:r>
              <a:rPr lang="de-CH" baseline="0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err="1" smtClean="0"/>
              <a:t>Metric</a:t>
            </a:r>
            <a:r>
              <a:rPr lang="de-CH" baseline="0" dirty="0" smtClean="0"/>
              <a:t>: Mutual Information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err="1" smtClean="0"/>
              <a:t>Optimizer</a:t>
            </a:r>
            <a:r>
              <a:rPr lang="de-CH" baseline="0" dirty="0" smtClean="0"/>
              <a:t>: </a:t>
            </a:r>
            <a:r>
              <a:rPr lang="de-CH" baseline="0" dirty="0" err="1" smtClean="0"/>
              <a:t>RegularStepGradientDescent</a:t>
            </a:r>
            <a:endParaRPr lang="de-C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smtClean="0"/>
              <a:t>Multi </a:t>
            </a:r>
            <a:r>
              <a:rPr lang="de-CH" baseline="0" dirty="0" err="1" smtClean="0"/>
              <a:t>resolution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setup</a:t>
            </a:r>
            <a:endParaRPr lang="de-C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Time: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higher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more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sampling</a:t>
            </a:r>
            <a:r>
              <a:rPr lang="de-CH" baseline="0" dirty="0" smtClean="0"/>
              <a:t> = </a:t>
            </a:r>
            <a:r>
              <a:rPr lang="de-CH" baseline="0" dirty="0" err="1" smtClean="0"/>
              <a:t>longer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duration</a:t>
            </a: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 smtClean="0"/>
              <a:t>- Number of histogram bins</a:t>
            </a:r>
          </a:p>
          <a:p>
            <a:r>
              <a:rPr lang="en-GB" noProof="0" dirty="0" smtClean="0"/>
              <a:t>- Learning rate</a:t>
            </a:r>
          </a:p>
          <a:p>
            <a:r>
              <a:rPr lang="en-GB" noProof="0" dirty="0" smtClean="0"/>
              <a:t>- Step size</a:t>
            </a:r>
          </a:p>
          <a:p>
            <a:r>
              <a:rPr lang="en-GB" noProof="0" dirty="0" smtClean="0"/>
              <a:t>- Number of iteration</a:t>
            </a:r>
          </a:p>
          <a:p>
            <a:r>
              <a:rPr lang="en-GB" noProof="0" dirty="0" smtClean="0"/>
              <a:t>- Shrinking factor</a:t>
            </a:r>
          </a:p>
          <a:p>
            <a:r>
              <a:rPr lang="en-GB" noProof="0" dirty="0" smtClean="0"/>
              <a:t>- Smoothing</a:t>
            </a:r>
            <a:r>
              <a:rPr lang="en-GB" baseline="0" noProof="0" dirty="0" smtClean="0"/>
              <a:t> sigma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Approximatly</a:t>
            </a:r>
            <a:r>
              <a:rPr lang="de-CH" dirty="0" smtClean="0"/>
              <a:t> </a:t>
            </a:r>
            <a:r>
              <a:rPr lang="de-CH" dirty="0" err="1" smtClean="0"/>
              <a:t>tested</a:t>
            </a:r>
            <a:r>
              <a:rPr lang="de-CH" baseline="0" dirty="0" smtClean="0"/>
              <a:t> 930 </a:t>
            </a:r>
            <a:r>
              <a:rPr lang="de-CH" baseline="0" dirty="0" err="1" smtClean="0"/>
              <a:t>parameter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combinations</a:t>
            </a:r>
            <a:r>
              <a:rPr lang="de-CH" baseline="0" dirty="0" smtClean="0"/>
              <a:t>. 14 sec pro </a:t>
            </a:r>
            <a:r>
              <a:rPr lang="de-CH" baseline="0" dirty="0" err="1" smtClean="0"/>
              <a:t>patient</a:t>
            </a:r>
            <a:endParaRPr lang="de-CH" baseline="0" dirty="0" smtClean="0"/>
          </a:p>
          <a:p>
            <a:r>
              <a:rPr lang="de-CH" baseline="0" dirty="0" err="1" smtClean="0"/>
              <a:t>Mean</a:t>
            </a:r>
            <a:endParaRPr lang="de-CH" baseline="0" dirty="0" smtClean="0"/>
          </a:p>
          <a:p>
            <a:r>
              <a:rPr lang="de-CH" baseline="0" dirty="0" err="1" smtClean="0"/>
              <a:t>Ventricles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big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ranges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065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68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573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485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410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743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576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505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63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8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443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93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188640"/>
            <a:ext cx="7092280" cy="6480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Rechteck 7"/>
          <p:cNvSpPr/>
          <p:nvPr/>
        </p:nvSpPr>
        <p:spPr>
          <a:xfrm>
            <a:off x="0" y="1628800"/>
            <a:ext cx="9144000" cy="4824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Rechteck 9"/>
          <p:cNvSpPr/>
          <p:nvPr/>
        </p:nvSpPr>
        <p:spPr>
          <a:xfrm>
            <a:off x="0" y="1628800"/>
            <a:ext cx="7092280" cy="48245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528" y="3392996"/>
            <a:ext cx="6400800" cy="2772308"/>
          </a:xfrm>
        </p:spPr>
        <p:txBody>
          <a:bodyPr>
            <a:normAutofit/>
          </a:bodyPr>
          <a:lstStyle/>
          <a:p>
            <a:pPr algn="l"/>
            <a:r>
              <a:rPr lang="de-CH" sz="2400" dirty="0" smtClean="0">
                <a:solidFill>
                  <a:schemeClr val="tx1"/>
                </a:solidFill>
              </a:rPr>
              <a:t>Luca Sahli, Jacob Rasmussen and Camilo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sz="2400" dirty="0" smtClean="0">
                <a:solidFill>
                  <a:schemeClr val="tx1"/>
                </a:solidFill>
              </a:rPr>
              <a:t>Mendez</a:t>
            </a:r>
            <a:br>
              <a:rPr lang="de-CH" sz="2400" dirty="0" smtClean="0">
                <a:solidFill>
                  <a:schemeClr val="tx1"/>
                </a:solidFill>
              </a:rPr>
            </a:br>
            <a:r>
              <a:rPr lang="de-CH" sz="2400" dirty="0" smtClean="0">
                <a:solidFill>
                  <a:schemeClr val="tx1"/>
                </a:solidFill>
              </a:rPr>
              <a:t>MIA-Lab</a:t>
            </a:r>
          </a:p>
          <a:p>
            <a:pPr algn="l"/>
            <a:r>
              <a:rPr lang="de-CH" sz="2400" dirty="0" smtClean="0">
                <a:solidFill>
                  <a:schemeClr val="tx1"/>
                </a:solidFill>
              </a:rPr>
              <a:t/>
            </a:r>
            <a:br>
              <a:rPr lang="de-CH" sz="2400" dirty="0" smtClean="0">
                <a:solidFill>
                  <a:schemeClr val="tx1"/>
                </a:solidFill>
              </a:rPr>
            </a:br>
            <a:r>
              <a:rPr lang="de-CH" sz="2400" dirty="0" smtClean="0">
                <a:solidFill>
                  <a:schemeClr val="tx1"/>
                </a:solidFill>
              </a:rPr>
              <a:t>Fall 2017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1469182"/>
            <a:ext cx="7772400" cy="2259683"/>
          </a:xfrm>
        </p:spPr>
        <p:txBody>
          <a:bodyPr>
            <a:normAutofit/>
          </a:bodyPr>
          <a:lstStyle/>
          <a:p>
            <a:pPr algn="l"/>
            <a:r>
              <a:rPr lang="en-GB" sz="2800" b="1" dirty="0" smtClean="0"/>
              <a:t>MIA Pipeline – Registration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16104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40"/>
    </mc:Choice>
    <mc:Fallback>
      <p:transition spd="slow" advTm="224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BSpline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10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3"/>
          <p:cNvSpPr txBox="1">
            <a:spLocks/>
          </p:cNvSpPr>
          <p:nvPr/>
        </p:nvSpPr>
        <p:spPr>
          <a:xfrm>
            <a:off x="1619672" y="3212976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BSpline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70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BSpline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11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3"/>
          <p:cNvSpPr txBox="1">
            <a:spLocks/>
          </p:cNvSpPr>
          <p:nvPr/>
        </p:nvSpPr>
        <p:spPr>
          <a:xfrm>
            <a:off x="1619672" y="3212976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-30479" y="2061185"/>
            <a:ext cx="91121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Definition of a good Registration does not change from affine to </a:t>
            </a:r>
            <a:r>
              <a:rPr lang="en-GB" sz="2400" dirty="0" err="1" smtClean="0"/>
              <a:t>Bspline</a:t>
            </a:r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Optimizer changed from affine to </a:t>
            </a:r>
            <a:r>
              <a:rPr lang="en-GB" sz="2400" dirty="0" err="1" smtClean="0"/>
              <a:t>BSpline</a:t>
            </a:r>
            <a:endParaRPr lang="en-GB" sz="2400" dirty="0" smtClean="0"/>
          </a:p>
          <a:p>
            <a:r>
              <a:rPr lang="en-GB" sz="2400" dirty="0" smtClean="0"/>
              <a:t>Metric changed from affine to </a:t>
            </a:r>
            <a:r>
              <a:rPr lang="en-GB" sz="2400" dirty="0" err="1" smtClean="0"/>
              <a:t>BSpline</a:t>
            </a:r>
            <a:endParaRPr lang="en-GB" sz="2400" dirty="0" smtClean="0"/>
          </a:p>
          <a:p>
            <a:endParaRPr lang="en-GB" sz="2400" dirty="0" smtClean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312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Result 2</a:t>
            </a:r>
            <a:endParaRPr lang="en-GB" sz="31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12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7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0" t="6061"/>
          <a:stretch/>
        </p:blipFill>
        <p:spPr bwMode="auto">
          <a:xfrm>
            <a:off x="395537" y="2219325"/>
            <a:ext cx="5760640" cy="4089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536" y="1660738"/>
            <a:ext cx="6624736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Affine/ </a:t>
            </a:r>
            <a:r>
              <a:rPr lang="de-DE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BSpline</a:t>
            </a:r>
            <a:r>
              <a:rPr lang="de-DE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transformation</a:t>
            </a:r>
            <a:endParaRPr lang="de-DE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79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98477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Discussion - Affine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13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413495" y="1989073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9073"/>
            <a:ext cx="5258815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059" y="3900819"/>
            <a:ext cx="1787702" cy="176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857" y="2068622"/>
            <a:ext cx="1843904" cy="1832197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8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98477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Discussion - </a:t>
            </a:r>
            <a:r>
              <a:rPr lang="en-GB" sz="36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BSpline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14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413495" y="1989073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0" t="6061"/>
          <a:stretch/>
        </p:blipFill>
        <p:spPr bwMode="auto">
          <a:xfrm>
            <a:off x="395537" y="1916832"/>
            <a:ext cx="5760640" cy="4089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79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98477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Discussion - </a:t>
            </a:r>
            <a:r>
              <a:rPr lang="en-GB" sz="36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BSpline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15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413495" y="1989073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534" y="1845304"/>
            <a:ext cx="2173802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140968"/>
            <a:ext cx="2229904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315" y="3054368"/>
            <a:ext cx="2187516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40968"/>
            <a:ext cx="2107544" cy="2080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07" y="1871771"/>
            <a:ext cx="2173802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419" y="1832120"/>
            <a:ext cx="2173802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416513" y="4955103"/>
            <a:ext cx="2174400" cy="113877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2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White</a:t>
            </a:r>
            <a:r>
              <a:rPr lang="de-CH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matter 	0.51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matter	0.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Ventricles	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0.33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3357936" y="4939744"/>
            <a:ext cx="2174400" cy="116955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4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White matter  0.62</a:t>
            </a:r>
            <a:endParaRPr lang="de-DE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matter   0.48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 err="1" smtClean="0">
                <a:latin typeface="Courier New" pitchFamily="49" charset="0"/>
                <a:cs typeface="Courier New" pitchFamily="49" charset="0"/>
              </a:rPr>
              <a:t>Ventricles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0.64</a:t>
            </a:r>
            <a:endParaRPr lang="de-CH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6383547" y="4939744"/>
            <a:ext cx="2187516" cy="116955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4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White matter  0.64</a:t>
            </a:r>
            <a:endParaRPr lang="de-DE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matter   0.31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 err="1" smtClean="0">
                <a:latin typeface="Courier New" pitchFamily="49" charset="0"/>
                <a:cs typeface="Courier New" pitchFamily="49" charset="0"/>
              </a:rPr>
              <a:t>Ventricles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0.51</a:t>
            </a:r>
            <a:endParaRPr lang="de-CH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2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4680520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Outlook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16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/>
          </a:p>
        </p:txBody>
      </p:sp>
      <p:sp>
        <p:nvSpPr>
          <p:cNvPr id="2" name="Textfeld 1"/>
          <p:cNvSpPr txBox="1"/>
          <p:nvPr/>
        </p:nvSpPr>
        <p:spPr>
          <a:xfrm>
            <a:off x="539552" y="1979548"/>
            <a:ext cx="41044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SimpleElastix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45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4680520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Conclusions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17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413495" y="1989073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SimpleItk is a powerful toolkit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ontains lots of implemented functions for registration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Limited results for affine transformations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BSpline transformation seem to be very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promising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Locally better results (ventricles, bulks in skull)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However, there are difficulties in choosing right parameters.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304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BSpline</a:t>
            </a:r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Registration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18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3817" y="3200196"/>
            <a:ext cx="8190631" cy="28931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number_of_bins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endParaRPr lang="de-CH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number_of_iterations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1500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gradient_Convergence_Tolerance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1e-5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max_number_of_corrections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max_number_of_function_evaluations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cost_function_convergence_factor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1e+7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sampling_percentage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0.2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transformDomainMeshSize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10,10,10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]):</a:t>
            </a: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de-CH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535" y="2129080"/>
            <a:ext cx="7809259" cy="36933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We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</a:t>
            </a:r>
            <a:r>
              <a:rPr lang="de-D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methods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SimpleITK</a:t>
            </a:r>
            <a:r>
              <a:rPr lang="de-D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endParaRPr lang="de-DE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816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Introduction:</a:t>
            </a:r>
            <a:r>
              <a:rPr lang="en-GB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Registration </a:t>
            </a:r>
            <a:r>
              <a:rPr lang="en-GB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Pipeline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19</a:t>
            </a:fld>
            <a:endParaRPr lang="de-CH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553"/>
          <a:stretch/>
        </p:blipFill>
        <p:spPr bwMode="auto">
          <a:xfrm>
            <a:off x="899592" y="2052074"/>
            <a:ext cx="1154360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677" y="2052074"/>
            <a:ext cx="1170345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feld 21"/>
          <p:cNvSpPr txBox="1"/>
          <p:nvPr/>
        </p:nvSpPr>
        <p:spPr>
          <a:xfrm>
            <a:off x="1095704" y="1340768"/>
            <a:ext cx="2036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1. registration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09385" y="3328394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T1_native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2355725" y="334161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T1_mni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" t="2776"/>
          <a:stretch/>
        </p:blipFill>
        <p:spPr bwMode="auto">
          <a:xfrm>
            <a:off x="5220072" y="2083507"/>
            <a:ext cx="1179068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772" y="2067111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feld 51"/>
          <p:cNvSpPr txBox="1"/>
          <p:nvPr/>
        </p:nvSpPr>
        <p:spPr>
          <a:xfrm>
            <a:off x="5119118" y="3347593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labels_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native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780810" y="5740831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labels_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registerd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5590741" y="1344212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2. transformation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16" y="4473504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99" y="4471197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feld 62"/>
          <p:cNvSpPr txBox="1"/>
          <p:nvPr/>
        </p:nvSpPr>
        <p:spPr>
          <a:xfrm>
            <a:off x="2306432" y="575093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labels_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mniatlas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1219135" y="4062814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3. evaluation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6924522" y="3359400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Labels_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registerd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6444208" y="2083507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700" b="1" dirty="0" smtClean="0">
                <a:latin typeface="Courier New" pitchFamily="49" charset="0"/>
                <a:cs typeface="Courier New" pitchFamily="49" charset="0"/>
              </a:rPr>
              <a:t>Affine</a:t>
            </a:r>
            <a:endParaRPr lang="en-GB" sz="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Nach unten gekrümmter Pfeil 78"/>
          <p:cNvSpPr/>
          <p:nvPr/>
        </p:nvSpPr>
        <p:spPr>
          <a:xfrm>
            <a:off x="6564091" y="2345117"/>
            <a:ext cx="336298" cy="144016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3554935" y="3670977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700" b="1" dirty="0" smtClean="0">
                <a:latin typeface="Courier New" pitchFamily="49" charset="0"/>
                <a:cs typeface="Courier New" pitchFamily="49" charset="0"/>
              </a:rPr>
              <a:t>Affine</a:t>
            </a:r>
            <a:endParaRPr lang="en-GB" sz="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Rectangle 9"/>
          <p:cNvSpPr>
            <a:spLocks noChangeArrowheads="1"/>
          </p:cNvSpPr>
          <p:nvPr/>
        </p:nvSpPr>
        <p:spPr bwMode="auto">
          <a:xfrm>
            <a:off x="4435848" y="4970042"/>
            <a:ext cx="722389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Dice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5" name="Pfeil nach rechts 84"/>
          <p:cNvSpPr/>
          <p:nvPr/>
        </p:nvSpPr>
        <p:spPr>
          <a:xfrm>
            <a:off x="3851920" y="5101361"/>
            <a:ext cx="563413" cy="75915"/>
          </a:xfrm>
          <a:prstGeom prst="rightArrow">
            <a:avLst>
              <a:gd name="adj1" fmla="val 50000"/>
              <a:gd name="adj2" fmla="val 894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77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Overview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2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39552" y="1979548"/>
            <a:ext cx="400387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Introduction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Evaluation</a:t>
            </a:r>
            <a:endParaRPr lang="en-GB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Affine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Registration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BSpline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Registration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Discussion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Outlook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1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Introduction - sequence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20</a:t>
            </a:fld>
            <a:endParaRPr lang="de-CH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553"/>
          <a:stretch/>
        </p:blipFill>
        <p:spPr bwMode="auto">
          <a:xfrm>
            <a:off x="1069088" y="2204044"/>
            <a:ext cx="1154360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389" y="2204864"/>
            <a:ext cx="1170345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feld 21"/>
          <p:cNvSpPr txBox="1"/>
          <p:nvPr/>
        </p:nvSpPr>
        <p:spPr>
          <a:xfrm>
            <a:off x="2301520" y="2078029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Registration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" t="2776"/>
          <a:stretch/>
        </p:blipFill>
        <p:spPr bwMode="auto">
          <a:xfrm>
            <a:off x="1075287" y="4485508"/>
            <a:ext cx="1179068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73" y="4485508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Gerade Verbindung mit Pfeil 27"/>
          <p:cNvCxnSpPr/>
          <p:nvPr/>
        </p:nvCxnSpPr>
        <p:spPr>
          <a:xfrm>
            <a:off x="2366426" y="5083519"/>
            <a:ext cx="153707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2656308" y="4514083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Affine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967463" y="3451789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T1_native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4067389" y="3458625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T1_mni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967462" y="5708781"/>
            <a:ext cx="1280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labels_native</a:t>
            </a:r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6800793" y="2612289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Affine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5908061" y="2813246"/>
            <a:ext cx="626127" cy="151830"/>
          </a:xfrm>
          <a:prstGeom prst="rightArrow">
            <a:avLst>
              <a:gd name="adj1" fmla="val 50000"/>
              <a:gd name="adj2" fmla="val 89429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Pfeil nach rechts 41"/>
          <p:cNvSpPr/>
          <p:nvPr/>
        </p:nvSpPr>
        <p:spPr>
          <a:xfrm>
            <a:off x="5867844" y="5008728"/>
            <a:ext cx="626127" cy="151830"/>
          </a:xfrm>
          <a:prstGeom prst="rightArrow">
            <a:avLst>
              <a:gd name="adj1" fmla="val 50000"/>
              <a:gd name="adj2" fmla="val 89429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feld 42"/>
          <p:cNvSpPr txBox="1"/>
          <p:nvPr/>
        </p:nvSpPr>
        <p:spPr>
          <a:xfrm>
            <a:off x="3965411" y="5718306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labels_registerd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6744842" y="4915366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labels_registerd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2314986" y="2883836"/>
            <a:ext cx="1679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069088" y="1772816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4067389" y="1772816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589831" y="1512657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618989" y="2188642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555130" y="4474616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645614" y="3680146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715601" y="5949280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28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42" grpId="0" animBg="1"/>
      <p:bldP spid="43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Introduction - evaluation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21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6140397" y="3441110"/>
            <a:ext cx="2623845" cy="33855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Dice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coefficients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54" y="2996996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592630" y="4210744"/>
            <a:ext cx="1506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labels_registerd</a:t>
            </a:r>
            <a:endParaRPr lang="en-GB" dirty="0"/>
          </a:p>
        </p:txBody>
      </p:sp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57" y="2996952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feld 36"/>
          <p:cNvSpPr txBox="1"/>
          <p:nvPr/>
        </p:nvSpPr>
        <p:spPr>
          <a:xfrm>
            <a:off x="3514443" y="4210744"/>
            <a:ext cx="1553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labels_mniatlas/</a:t>
            </a:r>
          </a:p>
          <a:p>
            <a:r>
              <a:rPr lang="en-GB" sz="1600" dirty="0"/>
              <a:t>g</a:t>
            </a:r>
            <a:r>
              <a:rPr lang="en-GB" sz="1600" dirty="0" smtClean="0"/>
              <a:t>round truth</a:t>
            </a:r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2184458" y="3013417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Evaluator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2195736" y="3610387"/>
            <a:ext cx="122250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feil nach rechts 38"/>
          <p:cNvSpPr/>
          <p:nvPr/>
        </p:nvSpPr>
        <p:spPr>
          <a:xfrm>
            <a:off x="5242017" y="3534472"/>
            <a:ext cx="626127" cy="151830"/>
          </a:xfrm>
          <a:prstGeom prst="rightArrow">
            <a:avLst>
              <a:gd name="adj1" fmla="val 50000"/>
              <a:gd name="adj2" fmla="val 89429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65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Methods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22</a:t>
            </a:fld>
            <a:endParaRPr lang="de-CH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85379" y="2159763"/>
            <a:ext cx="2520280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histList</a:t>
            </a:r>
            <a:r>
              <a:rPr kumimoji="0" lang="de-DE" sz="900" b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= [</a:t>
            </a:r>
            <a:r>
              <a:rPr lang="de-DE" sz="9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10, 50, 100, 200, 300</a:t>
            </a:r>
            <a:r>
              <a:rPr kumimoji="0" lang="de-DE" sz="900" b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]</a:t>
            </a:r>
            <a:endParaRPr kumimoji="0" lang="de-DE" sz="1800" b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85378" y="2735288"/>
            <a:ext cx="2906702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learnRateList</a:t>
            </a:r>
            <a:r>
              <a:rPr kumimoji="0" lang="de-DE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[</a:t>
            </a:r>
            <a:r>
              <a:rPr kumimoji="0" lang="de-DE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0.1</a:t>
            </a:r>
            <a:r>
              <a:rPr kumimoji="0" lang="de-DE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0.2</a:t>
            </a:r>
            <a:r>
              <a:rPr kumimoji="0" lang="de-DE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0.9</a:t>
            </a:r>
            <a:r>
              <a:rPr kumimoji="0" lang="de-DE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85379" y="3254152"/>
            <a:ext cx="2402645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1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iterList</a:t>
            </a:r>
            <a:r>
              <a:rPr kumimoji="0" lang="de-DE" sz="900" b="0" i="1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= [</a:t>
            </a:r>
            <a:r>
              <a:rPr lang="de-DE" sz="9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100, 200, 1000</a:t>
            </a:r>
            <a:r>
              <a:rPr kumimoji="0" lang="de-DE" sz="900" b="0" i="1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]</a:t>
            </a: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43608" y="4125737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 smtClean="0">
                <a:latin typeface="Courier New" pitchFamily="49" charset="0"/>
                <a:cs typeface="Courier New" pitchFamily="49" charset="0"/>
              </a:rPr>
              <a:t>Patient 1</a:t>
            </a: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1266943" y="4587623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251520" y="5665519"/>
            <a:ext cx="645108" cy="2616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mean</a:t>
            </a:r>
            <a:endParaRPr lang="de-DE" sz="11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408418" y="4125737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 smtClean="0">
                <a:latin typeface="Courier New" pitchFamily="49" charset="0"/>
                <a:cs typeface="Courier New" pitchFamily="49" charset="0"/>
              </a:rPr>
              <a:t>Patient 2</a:t>
            </a: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2631753" y="4587623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667328" y="4125737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 smtClean="0">
                <a:latin typeface="Courier New" pitchFamily="49" charset="0"/>
                <a:cs typeface="Courier New" pitchFamily="49" charset="0"/>
              </a:rPr>
              <a:t>Patient 3</a:t>
            </a: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3890663" y="4587623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6652921" y="4125737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 smtClean="0">
                <a:latin typeface="Courier New" pitchFamily="49" charset="0"/>
                <a:cs typeface="Courier New" pitchFamily="49" charset="0"/>
              </a:rPr>
              <a:t>Patient 10</a:t>
            </a: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6876256" y="4587623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5068745" y="4123606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5292080" y="4585492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3419872" y="2390595"/>
            <a:ext cx="648072" cy="344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101160" y="296612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>
            <a:off x="3712715" y="2390595"/>
            <a:ext cx="211213" cy="344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>
            <a:off x="3419872" y="2966120"/>
            <a:ext cx="32403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1235383" y="5665519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58833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3" grpId="0" animBg="1"/>
      <p:bldP spid="35" grpId="0" animBg="1"/>
      <p:bldP spid="39" grpId="0" animBg="1"/>
      <p:bldP spid="41" grpId="0" animBg="1"/>
      <p:bldP spid="5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1F497D">
                    <a:lumMod val="40000"/>
                    <a:lumOff val="60000"/>
                  </a:srgbClr>
                </a:solidFill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US" sz="3200" dirty="0" smtClean="0">
                <a:solidFill>
                  <a:srgbClr val="1F497D">
                    <a:lumMod val="40000"/>
                    <a:lumOff val="60000"/>
                  </a:srgb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23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20688"/>
            <a:ext cx="2173802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86" y="2408668"/>
            <a:ext cx="2229904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789" y="2395484"/>
            <a:ext cx="2187516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416513" y="4739660"/>
            <a:ext cx="2174400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2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White</a:t>
            </a:r>
            <a:r>
              <a:rPr lang="de-CH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matter 	0.51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matter	0.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Ventricles	0.33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Mean	</a:t>
            </a:r>
            <a:r>
              <a:rPr lang="de-CH" sz="1400" b="1" dirty="0" smtClean="0">
                <a:latin typeface="Courier New" pitchFamily="49" charset="0"/>
                <a:cs typeface="Courier New" pitchFamily="49" charset="0"/>
              </a:rPr>
              <a:t>0.42</a:t>
            </a:r>
            <a:endParaRPr lang="de-CH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357936" y="4724301"/>
            <a:ext cx="2174400" cy="1600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4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White matter  0.62</a:t>
            </a:r>
            <a:endParaRPr lang="de-DE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matter   0.48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Ventricles    0.64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Mean          </a:t>
            </a:r>
            <a:r>
              <a:rPr lang="de-CH" sz="1400" b="1" dirty="0" smtClean="0">
                <a:latin typeface="Courier New" pitchFamily="49" charset="0"/>
                <a:cs typeface="Courier New" pitchFamily="49" charset="0"/>
              </a:rPr>
              <a:t>0.58</a:t>
            </a:r>
            <a:endParaRPr lang="de-CH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6383547" y="4724301"/>
            <a:ext cx="2187516" cy="1600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4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White matter  0.64</a:t>
            </a:r>
            <a:endParaRPr lang="de-DE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matter   0.31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Ventricles    0.51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Mean          </a:t>
            </a:r>
            <a:r>
              <a:rPr lang="de-CH" sz="1400" b="1" dirty="0" smtClean="0">
                <a:latin typeface="Courier New" pitchFamily="49" charset="0"/>
                <a:cs typeface="Courier New" pitchFamily="49" charset="0"/>
              </a:rPr>
              <a:t>0.49</a:t>
            </a:r>
            <a:endParaRPr lang="de-DE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399899" y="1817964"/>
            <a:ext cx="21744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Begin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3350590" y="1814033"/>
            <a:ext cx="22284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Affine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6372505" y="1817964"/>
            <a:ext cx="21888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BSpline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35135"/>
            <a:ext cx="2107544" cy="2080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2742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MIA Pipeline</a:t>
            </a:r>
            <a:endParaRPr lang="en-GB" sz="1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3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74"/>
          <a:stretch/>
        </p:blipFill>
        <p:spPr bwMode="auto">
          <a:xfrm>
            <a:off x="251520" y="3209025"/>
            <a:ext cx="7901078" cy="2084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00" y="4780359"/>
            <a:ext cx="1170579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1845495" y="5259287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T1_mni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553"/>
          <a:stretch/>
        </p:blipFill>
        <p:spPr bwMode="auto">
          <a:xfrm>
            <a:off x="412114" y="1840200"/>
            <a:ext cx="1154360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1844379" y="2246923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T1_native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853687" y="3209025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989294" y="3101210"/>
            <a:ext cx="0" cy="3870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853687" y="4299040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989294" y="4225645"/>
            <a:ext cx="1" cy="35548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35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MIA Pipeline</a:t>
            </a:r>
            <a:endParaRPr lang="en-GB" sz="1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4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el 3"/>
          <p:cNvSpPr txBox="1">
            <a:spLocks/>
          </p:cNvSpPr>
          <p:nvPr/>
        </p:nvSpPr>
        <p:spPr>
          <a:xfrm>
            <a:off x="1619672" y="3212976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Evaluation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42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erade Verbindung mit Pfeil 105"/>
          <p:cNvCxnSpPr/>
          <p:nvPr/>
        </p:nvCxnSpPr>
        <p:spPr>
          <a:xfrm>
            <a:off x="6003388" y="3191847"/>
            <a:ext cx="0" cy="363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/>
          <p:cNvSpPr/>
          <p:nvPr/>
        </p:nvSpPr>
        <p:spPr>
          <a:xfrm>
            <a:off x="3348463" y="4445703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Evaluation</a:t>
            </a:r>
            <a:endParaRPr lang="en-GB" sz="1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5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8" y="4775212"/>
            <a:ext cx="1097417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300976" y="5927333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T1_mni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553"/>
          <a:stretch/>
        </p:blipFill>
        <p:spPr bwMode="auto">
          <a:xfrm>
            <a:off x="414012" y="1719053"/>
            <a:ext cx="1082212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302442" y="2854147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T1_native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775201" y="3300950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bgerundetes Rechteck 17"/>
          <p:cNvSpPr/>
          <p:nvPr/>
        </p:nvSpPr>
        <p:spPr>
          <a:xfrm>
            <a:off x="270029" y="3736949"/>
            <a:ext cx="1423579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feld 4"/>
          <p:cNvSpPr txBox="1"/>
          <p:nvPr/>
        </p:nvSpPr>
        <p:spPr>
          <a:xfrm>
            <a:off x="452686" y="3767079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egistration</a:t>
            </a:r>
            <a:endParaRPr lang="en-GB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2881908" y="3725862"/>
            <a:ext cx="1294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ransformation</a:t>
            </a:r>
            <a:endParaRPr lang="en-GB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534671" y="3744912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valuation</a:t>
            </a:r>
            <a:endParaRPr lang="en-GB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2059989" y="338556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T</a:t>
            </a:r>
            <a:endParaRPr lang="en-GB" sz="8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3" name="Picture 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" t="2776"/>
          <a:stretch/>
        </p:blipFill>
        <p:spPr bwMode="auto">
          <a:xfrm>
            <a:off x="2966048" y="1720725"/>
            <a:ext cx="1105376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feld 43"/>
          <p:cNvSpPr txBox="1"/>
          <p:nvPr/>
        </p:nvSpPr>
        <p:spPr>
          <a:xfrm>
            <a:off x="2875043" y="2861133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labels_native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030" y="4787045"/>
            <a:ext cx="1086878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feld 45"/>
          <p:cNvSpPr txBox="1"/>
          <p:nvPr/>
        </p:nvSpPr>
        <p:spPr>
          <a:xfrm>
            <a:off x="2875414" y="5929005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Labels_registerd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5328904" y="2872853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labels_registerd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711" y="1720725"/>
            <a:ext cx="1086878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847" y="4787045"/>
            <a:ext cx="1086878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feld 49"/>
          <p:cNvSpPr txBox="1"/>
          <p:nvPr/>
        </p:nvSpPr>
        <p:spPr>
          <a:xfrm>
            <a:off x="5340812" y="5950033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labels_mniatlas</a:t>
            </a:r>
          </a:p>
        </p:txBody>
      </p:sp>
      <p:sp>
        <p:nvSpPr>
          <p:cNvPr id="83" name="Rechteck 82"/>
          <p:cNvSpPr/>
          <p:nvPr/>
        </p:nvSpPr>
        <p:spPr>
          <a:xfrm>
            <a:off x="3354469" y="3368031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bgerundetes Rechteck 36"/>
          <p:cNvSpPr/>
          <p:nvPr/>
        </p:nvSpPr>
        <p:spPr>
          <a:xfrm>
            <a:off x="2785170" y="3703270"/>
            <a:ext cx="1423579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bgerundetes Rechteck 38"/>
          <p:cNvSpPr/>
          <p:nvPr/>
        </p:nvSpPr>
        <p:spPr>
          <a:xfrm>
            <a:off x="5310589" y="3715604"/>
            <a:ext cx="1423579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feld 99"/>
          <p:cNvSpPr txBox="1"/>
          <p:nvPr/>
        </p:nvSpPr>
        <p:spPr>
          <a:xfrm>
            <a:off x="7886740" y="371313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Dice</a:t>
            </a:r>
            <a:endParaRPr lang="en-GB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Abgerundetes Rechteck 100"/>
          <p:cNvSpPr/>
          <p:nvPr/>
        </p:nvSpPr>
        <p:spPr>
          <a:xfrm>
            <a:off x="7685701" y="3692527"/>
            <a:ext cx="918747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39" name="Gerade Verbindung mit Pfeil 1038"/>
          <p:cNvCxnSpPr/>
          <p:nvPr/>
        </p:nvCxnSpPr>
        <p:spPr>
          <a:xfrm>
            <a:off x="955221" y="3221335"/>
            <a:ext cx="0" cy="363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/>
          <p:nvPr/>
        </p:nvCxnSpPr>
        <p:spPr>
          <a:xfrm>
            <a:off x="3496959" y="3198466"/>
            <a:ext cx="0" cy="363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>
            <a:off x="3492287" y="4259453"/>
            <a:ext cx="0" cy="363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Gerade Verbindung mit Pfeil 1040"/>
          <p:cNvCxnSpPr/>
          <p:nvPr/>
        </p:nvCxnSpPr>
        <p:spPr>
          <a:xfrm flipV="1">
            <a:off x="945456" y="4259453"/>
            <a:ext cx="0" cy="3682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 flipV="1">
            <a:off x="6003292" y="4281301"/>
            <a:ext cx="0" cy="3682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Gerade Verbindung mit Pfeil 1042"/>
          <p:cNvCxnSpPr/>
          <p:nvPr/>
        </p:nvCxnSpPr>
        <p:spPr>
          <a:xfrm>
            <a:off x="1907704" y="3895624"/>
            <a:ext cx="5966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>
            <a:off x="4440269" y="3895624"/>
            <a:ext cx="5966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/>
          <p:nvPr/>
        </p:nvCxnSpPr>
        <p:spPr>
          <a:xfrm>
            <a:off x="6912832" y="3876473"/>
            <a:ext cx="5966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97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44" grpId="0"/>
      <p:bldP spid="46" grpId="0"/>
      <p:bldP spid="47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Affine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6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3"/>
          <p:cNvSpPr txBox="1">
            <a:spLocks/>
          </p:cNvSpPr>
          <p:nvPr/>
        </p:nvSpPr>
        <p:spPr>
          <a:xfrm>
            <a:off x="1619672" y="3212976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Affine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7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192688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Affine Registration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7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90616" y="3861048"/>
            <a:ext cx="8213832" cy="18158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number_of_histogram_bins</a:t>
            </a:r>
            <a:r>
              <a:rPr lang="en-GB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200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]</a:t>
            </a:r>
            <a:endParaRPr lang="en-GB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learning_rate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0.2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0.9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step_size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0.001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0.01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0.1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number_of_iterations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200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shrink_factors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[(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), 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), 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)]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smoothing_sigmas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[(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)]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95536" y="1868631"/>
            <a:ext cx="6624736" cy="1200329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We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affine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registration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MIA Pipeline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DE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Defaul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parameters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SimpleITK</a:t>
            </a:r>
            <a:endParaRPr lang="de-DE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29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408712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Optimization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8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425138" y="2636912"/>
            <a:ext cx="8179310" cy="2092881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CH" sz="14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de-DE" sz="14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EACH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Setting of parameters</a:t>
            </a: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CH" sz="1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4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 10 patients</a:t>
            </a:r>
          </a:p>
          <a:p>
            <a:r>
              <a:rPr lang="de-CH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	Dice[White, Grey, Ventricles] = evaluate()</a:t>
            </a: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4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SAVE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mean Dice over the 10 patients</a:t>
            </a:r>
          </a:p>
          <a:p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CHOOSE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setting with highest Dice</a:t>
            </a:r>
            <a:endParaRPr lang="de-CH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95536" y="1926704"/>
            <a:ext cx="6624736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Pseudocode for optimization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05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Result 1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9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55" y="2204864"/>
            <a:ext cx="4805469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95536" y="1657460"/>
            <a:ext cx="6624736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Dice</a:t>
            </a:r>
            <a:r>
              <a:rPr lang="de-DE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coefficients</a:t>
            </a:r>
            <a:r>
              <a:rPr lang="de-DE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affine </a:t>
            </a:r>
            <a:r>
              <a:rPr lang="de-DE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transformation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</Words>
  <Application>Microsoft Office PowerPoint</Application>
  <PresentationFormat>Bildschirmpräsentation (4:3)</PresentationFormat>
  <Paragraphs>275</Paragraphs>
  <Slides>23</Slides>
  <Notes>23</Notes>
  <HiddenSlides>7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Larissa</vt:lpstr>
      <vt:lpstr>MIA Pipeline – Registration </vt:lpstr>
      <vt:lpstr>Overview</vt:lpstr>
      <vt:lpstr>MIA Pipeline</vt:lpstr>
      <vt:lpstr>MIA Pipeline</vt:lpstr>
      <vt:lpstr>Evaluation</vt:lpstr>
      <vt:lpstr>Affine</vt:lpstr>
      <vt:lpstr>Affine Registration</vt:lpstr>
      <vt:lpstr>Optimization</vt:lpstr>
      <vt:lpstr>Result 1</vt:lpstr>
      <vt:lpstr>BSpline</vt:lpstr>
      <vt:lpstr>BSpline</vt:lpstr>
      <vt:lpstr>Result 2</vt:lpstr>
      <vt:lpstr>Discussion - Affine</vt:lpstr>
      <vt:lpstr>Discussion - BSpline</vt:lpstr>
      <vt:lpstr>Discussion - BSpline</vt:lpstr>
      <vt:lpstr>Outlook</vt:lpstr>
      <vt:lpstr>Conclusions</vt:lpstr>
      <vt:lpstr>BSpline Registration</vt:lpstr>
      <vt:lpstr>Introduction: Registration Pipeline</vt:lpstr>
      <vt:lpstr>Introduction - sequence</vt:lpstr>
      <vt:lpstr>Introduction - evaluation</vt:lpstr>
      <vt:lpstr>Methods</vt:lpstr>
      <vt:lpstr>Result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Robotically Automated Statistical Analysis of Marker Visibility throughout Workspace</dc:title>
  <dc:creator>Camillo</dc:creator>
  <cp:lastModifiedBy>Camillo</cp:lastModifiedBy>
  <cp:revision>132</cp:revision>
  <dcterms:created xsi:type="dcterms:W3CDTF">2017-05-19T16:02:36Z</dcterms:created>
  <dcterms:modified xsi:type="dcterms:W3CDTF">2017-12-18T17:03:13Z</dcterms:modified>
</cp:coreProperties>
</file>