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6" r:id="rId4"/>
    <p:sldId id="264" r:id="rId5"/>
    <p:sldId id="265" r:id="rId6"/>
    <p:sldId id="26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020443" y="126939"/>
            <a:ext cx="743998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实验三  并行接口</a:t>
            </a:r>
            <a:r>
              <a:rPr lang="zh-CN" altLang="en-US" sz="3200" b="1" dirty="0"/>
              <a:t>芯片 </a:t>
            </a:r>
            <a:r>
              <a:rPr lang="en-US" altLang="zh-CN" sz="3200" b="1" dirty="0"/>
              <a:t>8255 </a:t>
            </a:r>
            <a:r>
              <a:rPr lang="zh-CN" altLang="en-US" sz="3200" b="1" dirty="0"/>
              <a:t>应用实验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67545" y="836712"/>
            <a:ext cx="590465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</a:rPr>
              <a:t>一、实验目的</a:t>
            </a:r>
            <a:endParaRPr lang="en-US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1. </a:t>
            </a:r>
            <a:r>
              <a:rPr lang="zh-CN" altLang="en-US" sz="2400" b="1" kern="100" dirty="0">
                <a:latin typeface="Times New Roman" panose="02020603050405020304" pitchFamily="18" charset="0"/>
              </a:rPr>
              <a:t>学习并掌握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8255 </a:t>
            </a:r>
            <a:r>
              <a:rPr lang="zh-CN" altLang="en-US" sz="2400" b="1" kern="100" dirty="0">
                <a:latin typeface="Times New Roman" panose="02020603050405020304" pitchFamily="18" charset="0"/>
              </a:rPr>
              <a:t>的工作方式及其应用。</a:t>
            </a:r>
            <a:endParaRPr lang="zh-CN" altLang="en-US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kern="100" dirty="0">
                <a:latin typeface="Times New Roman" panose="02020603050405020304" pitchFamily="18" charset="0"/>
              </a:rPr>
              <a:t>掌握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8255 </a:t>
            </a:r>
            <a:r>
              <a:rPr lang="zh-CN" altLang="en-US" sz="2400" b="1" kern="100" dirty="0">
                <a:latin typeface="Times New Roman" panose="02020603050405020304" pitchFamily="18" charset="0"/>
              </a:rPr>
              <a:t>典型应用电路的接法。</a:t>
            </a:r>
            <a:endParaRPr lang="zh-CN" altLang="en-US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3. </a:t>
            </a:r>
            <a:r>
              <a:rPr lang="zh-CN" altLang="en-US" sz="2400" b="1" kern="100" dirty="0">
                <a:latin typeface="Times New Roman" panose="02020603050405020304" pitchFamily="18" charset="0"/>
              </a:rPr>
              <a:t>掌握程序固化及脱机运行程序的方法</a:t>
            </a:r>
            <a:r>
              <a:rPr lang="zh-CN" altLang="en-US" sz="2400" b="1" kern="100" dirty="0" smtClean="0">
                <a:latin typeface="Times New Roman" panose="02020603050405020304" pitchFamily="18" charset="0"/>
              </a:rPr>
              <a:t>。</a:t>
            </a:r>
            <a:endParaRPr lang="en-US" altLang="zh-CN" sz="2400" b="1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 smtClean="0">
                <a:latin typeface="Times New Roman" panose="02020603050405020304" pitchFamily="18" charset="0"/>
              </a:rPr>
              <a:t>二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、实验设备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PC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机一台，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TD-PITE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实验装置一套。</a:t>
            </a:r>
            <a:endParaRPr lang="en-US" altLang="zh-CN" sz="2400" b="1" kern="100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400" b="1" kern="100" dirty="0">
                <a:latin typeface="Times New Roman" panose="02020603050405020304" pitchFamily="18" charset="0"/>
              </a:rPr>
              <a:t>三、实验原理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2400" b="1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7704" y="4570312"/>
            <a:ext cx="3262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b="1" kern="100" dirty="0" smtClean="0">
                <a:latin typeface="Times New Roman" panose="02020603050405020304" pitchFamily="18" charset="0"/>
              </a:rPr>
              <a:t>8255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的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方式控制字格式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96" y="2641065"/>
            <a:ext cx="3636308" cy="40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88640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latin typeface="Times New Roman" panose="02020603050405020304" pitchFamily="18" charset="0"/>
              </a:rPr>
              <a:t>四、实验内容</a:t>
            </a:r>
            <a:endParaRPr lang="en-US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b="1" kern="100" dirty="0" smtClean="0">
                <a:latin typeface="Times New Roman" panose="02020603050405020304" pitchFamily="18" charset="0"/>
              </a:rPr>
              <a:t>让灯与开关状态保持一致，当全“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400" b="1" kern="100" dirty="0" smtClean="0">
                <a:latin typeface="Times New Roman" panose="02020603050405020304" pitchFamily="18" charset="0"/>
              </a:rPr>
              <a:t>”时闪烁，全“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b="1" kern="100" dirty="0" smtClean="0">
                <a:latin typeface="Times New Roman" panose="02020603050405020304" pitchFamily="18" charset="0"/>
              </a:rPr>
              <a:t>”时退出。</a:t>
            </a:r>
            <a:endParaRPr lang="en-US" altLang="zh-CN" sz="2400" b="1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b="1" kern="100" dirty="0" smtClean="0">
                <a:latin typeface="Times New Roman" panose="02020603050405020304" pitchFamily="18" charset="0"/>
              </a:rPr>
              <a:t>五</a:t>
            </a:r>
            <a:r>
              <a:rPr lang="zh-CN" altLang="en-US" sz="2400" b="1" kern="100" dirty="0">
                <a:latin typeface="Times New Roman" panose="02020603050405020304" pitchFamily="18" charset="0"/>
              </a:rPr>
              <a:t>、实验连</a:t>
            </a:r>
            <a:r>
              <a:rPr lang="zh-CN" altLang="en-US" sz="2400" b="1" kern="100" dirty="0" smtClean="0">
                <a:latin typeface="Times New Roman" panose="02020603050405020304" pitchFamily="18" charset="0"/>
              </a:rPr>
              <a:t>线</a:t>
            </a:r>
            <a:endParaRPr lang="en-US" altLang="zh-CN" sz="2400" b="1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latin typeface="Times New Roman" panose="02020603050405020304" pitchFamily="18" charset="0"/>
              </a:rPr>
              <a:t>口地址：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A</a:t>
            </a:r>
            <a:r>
              <a:rPr lang="zh-CN" altLang="en-US" sz="2400" b="1" kern="100" dirty="0">
                <a:latin typeface="Times New Roman" panose="02020603050405020304" pitchFamily="18" charset="0"/>
              </a:rPr>
              <a:t>口       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0640H</a:t>
            </a:r>
            <a:endParaRPr lang="en-US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                B</a:t>
            </a:r>
            <a:r>
              <a:rPr lang="zh-CN" altLang="en-US" sz="2400" b="1" kern="100" dirty="0">
                <a:latin typeface="Times New Roman" panose="02020603050405020304" pitchFamily="18" charset="0"/>
              </a:rPr>
              <a:t>口       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0642H</a:t>
            </a:r>
            <a:endParaRPr lang="en-US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                </a:t>
            </a:r>
            <a:r>
              <a:rPr lang="zh-CN" altLang="en-US" sz="2400" b="1" kern="100" dirty="0">
                <a:latin typeface="Times New Roman" panose="02020603050405020304" pitchFamily="18" charset="0"/>
              </a:rPr>
              <a:t>控制口  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0646H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2400" b="1" kern="1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70485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228600" y="188595"/>
            <a:ext cx="87001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实验四 定时</a:t>
            </a:r>
            <a:r>
              <a:rPr lang="en-US" altLang="zh-CN" sz="3200" b="1" dirty="0" smtClean="0"/>
              <a:t>/</a:t>
            </a:r>
            <a:r>
              <a:rPr lang="zh-CN" altLang="en-US" sz="3200" b="1" dirty="0" smtClean="0"/>
              <a:t>计数器</a:t>
            </a:r>
            <a:r>
              <a:rPr lang="en-US" altLang="zh-CN" sz="3200" b="1" dirty="0" smtClean="0"/>
              <a:t>8254</a:t>
            </a:r>
            <a:r>
              <a:rPr lang="zh-CN" altLang="en-US" sz="3200" b="1" dirty="0" smtClean="0"/>
              <a:t>和</a:t>
            </a:r>
            <a:r>
              <a:rPr lang="zh-CN" altLang="en-US" sz="3200" b="1" dirty="0"/>
              <a:t>中断控制器</a:t>
            </a:r>
            <a:r>
              <a:rPr lang="en-US" altLang="zh-CN" sz="3200" b="1" dirty="0"/>
              <a:t>8259</a:t>
            </a:r>
            <a:r>
              <a:rPr lang="zh-CN" altLang="en-US" sz="3200" b="1" dirty="0"/>
              <a:t>应用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789432" y="889843"/>
            <a:ext cx="803104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</a:rPr>
              <a:t>一、实验目的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r>
              <a:rPr lang="en-US" altLang="zh-CN" sz="2400" b="1" kern="100" dirty="0">
                <a:latin typeface="Times New Roman" panose="02020603050405020304" pitchFamily="18" charset="0"/>
              </a:rPr>
              <a:t>1. 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掌握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8254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的工作方式及应用编程。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r>
              <a:rPr lang="en-US" altLang="zh-CN" sz="2400" b="1" kern="100" dirty="0">
                <a:latin typeface="Times New Roman" panose="02020603050405020304" pitchFamily="18" charset="0"/>
              </a:rPr>
              <a:t>2. 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掌握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8254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典型应用电路的接法。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r>
              <a:rPr lang="en-US" altLang="zh-CN" sz="2400" b="1" kern="100" dirty="0">
                <a:latin typeface="Times New Roman" panose="02020603050405020304" pitchFamily="18" charset="0"/>
              </a:rPr>
              <a:t>3. 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掌握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8259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中断控制器的工作原理。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r>
              <a:rPr lang="en-US" altLang="zh-CN" sz="2400" b="1" kern="100" dirty="0">
                <a:latin typeface="Times New Roman" panose="02020603050405020304" pitchFamily="18" charset="0"/>
              </a:rPr>
              <a:t>4. 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学习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8259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的应用编程方法。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 dirty="0" smtClean="0">
                <a:latin typeface="Times New Roman" panose="02020603050405020304" pitchFamily="18" charset="0"/>
              </a:rPr>
              <a:t>二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、实验设备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PC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机一台，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TD-PITE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实验装置一套。</a:t>
            </a:r>
            <a:endParaRPr lang="en-US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latin typeface="Times New Roman" panose="02020603050405020304" pitchFamily="18" charset="0"/>
              </a:rPr>
              <a:t>三、实验原理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376" y="4407271"/>
            <a:ext cx="7213904" cy="245072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96073" y="3882534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 b="1" kern="100" dirty="0">
                <a:latin typeface="Times New Roman" panose="02020603050405020304" pitchFamily="18" charset="0"/>
              </a:rPr>
              <a:t>8254</a:t>
            </a:r>
            <a:r>
              <a:rPr lang="zh-CN" altLang="zh-CN" sz="1600" b="1" kern="100" dirty="0">
                <a:latin typeface="Times New Roman" panose="02020603050405020304" pitchFamily="18" charset="0"/>
              </a:rPr>
              <a:t>的方式控制字格式</a:t>
            </a:r>
            <a:endParaRPr lang="zh-CN" altLang="zh-CN" sz="1600" b="1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9512" y="3789040"/>
          <a:ext cx="8712965" cy="288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42"/>
                <a:gridCol w="920023"/>
                <a:gridCol w="920023"/>
                <a:gridCol w="920023"/>
                <a:gridCol w="921113"/>
                <a:gridCol w="921113"/>
                <a:gridCol w="921113"/>
                <a:gridCol w="921113"/>
                <a:gridCol w="922202"/>
              </a:tblGrid>
              <a:tr h="4800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主片中断序号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</a:tr>
              <a:tr h="24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功能调用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08H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0AH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0BH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0CH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0DH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0EH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0FH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</a:tr>
              <a:tr h="4800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矢量地址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20H</a:t>
                      </a:r>
                      <a:r>
                        <a:rPr lang="zh-CN" sz="1400" kern="100">
                          <a:effectLst/>
                        </a:rPr>
                        <a:t>～</a:t>
                      </a:r>
                      <a:r>
                        <a:rPr lang="en-US" sz="1400" kern="100">
                          <a:effectLst/>
                        </a:rPr>
                        <a:t>23H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24H</a:t>
                      </a:r>
                      <a:r>
                        <a:rPr lang="zh-CN" sz="1400" kern="100">
                          <a:effectLst/>
                        </a:rPr>
                        <a:t>～</a:t>
                      </a:r>
                      <a:r>
                        <a:rPr lang="en-US" sz="1400" kern="100">
                          <a:effectLst/>
                        </a:rPr>
                        <a:t>27H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28H</a:t>
                      </a:r>
                      <a:r>
                        <a:rPr lang="zh-CN" sz="1400" kern="100">
                          <a:effectLst/>
                        </a:rPr>
                        <a:t>～</a:t>
                      </a:r>
                      <a:r>
                        <a:rPr lang="en-US" sz="1400" kern="100">
                          <a:effectLst/>
                        </a:rPr>
                        <a:t>2BH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2CH</a:t>
                      </a:r>
                      <a:r>
                        <a:rPr lang="zh-CN" sz="1400" kern="100">
                          <a:effectLst/>
                        </a:rPr>
                        <a:t>～</a:t>
                      </a:r>
                      <a:r>
                        <a:rPr lang="en-US" sz="1400" kern="100">
                          <a:effectLst/>
                        </a:rPr>
                        <a:t>2FH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30H</a:t>
                      </a:r>
                      <a:r>
                        <a:rPr lang="zh-CN" sz="1400" kern="100">
                          <a:effectLst/>
                        </a:rPr>
                        <a:t>～</a:t>
                      </a:r>
                      <a:r>
                        <a:rPr lang="en-US" sz="1400" kern="100">
                          <a:effectLst/>
                        </a:rPr>
                        <a:t>33H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34H</a:t>
                      </a:r>
                      <a:r>
                        <a:rPr lang="zh-CN" sz="1400" kern="100">
                          <a:effectLst/>
                        </a:rPr>
                        <a:t>～</a:t>
                      </a:r>
                      <a:r>
                        <a:rPr lang="en-US" sz="1400" kern="100">
                          <a:effectLst/>
                        </a:rPr>
                        <a:t>37H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38H</a:t>
                      </a:r>
                      <a:r>
                        <a:rPr lang="zh-CN" sz="1400" kern="100">
                          <a:effectLst/>
                        </a:rPr>
                        <a:t>～</a:t>
                      </a:r>
                      <a:r>
                        <a:rPr lang="en-US" sz="1400" kern="100">
                          <a:effectLst/>
                        </a:rPr>
                        <a:t>3BH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3CH</a:t>
                      </a:r>
                      <a:r>
                        <a:rPr lang="zh-CN" sz="1400" kern="100">
                          <a:effectLst/>
                        </a:rPr>
                        <a:t>～</a:t>
                      </a:r>
                      <a:r>
                        <a:rPr lang="en-US" sz="1400" kern="100">
                          <a:effectLst/>
                        </a:rPr>
                        <a:t>3FH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</a:tr>
              <a:tr h="24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说明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未开放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未开放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未开放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未开放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串口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未开放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</a:tr>
              <a:tr h="4800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从片中断序号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</a:tr>
              <a:tr h="24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功能调用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32H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33H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34H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35H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36H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37H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</a:tr>
              <a:tr h="4800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矢量地址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C0H</a:t>
                      </a:r>
                      <a:r>
                        <a:rPr lang="zh-CN" sz="1400" kern="100">
                          <a:effectLst/>
                        </a:rPr>
                        <a:t>～</a:t>
                      </a:r>
                      <a:r>
                        <a:rPr lang="en-US" sz="1400" kern="100">
                          <a:effectLst/>
                        </a:rPr>
                        <a:t>C3H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C4H</a:t>
                      </a:r>
                      <a:r>
                        <a:rPr lang="zh-CN" sz="1400" kern="100">
                          <a:effectLst/>
                        </a:rPr>
                        <a:t>～</a:t>
                      </a:r>
                      <a:r>
                        <a:rPr lang="en-US" sz="1400" kern="100">
                          <a:effectLst/>
                        </a:rPr>
                        <a:t>C7H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C8H</a:t>
                      </a:r>
                      <a:r>
                        <a:rPr lang="zh-CN" sz="1400" kern="100">
                          <a:effectLst/>
                        </a:rPr>
                        <a:t>～</a:t>
                      </a:r>
                      <a:r>
                        <a:rPr lang="en-US" sz="1400" kern="100">
                          <a:effectLst/>
                        </a:rPr>
                        <a:t>CBH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CCH</a:t>
                      </a:r>
                      <a:r>
                        <a:rPr lang="zh-CN" sz="1400" kern="100">
                          <a:effectLst/>
                        </a:rPr>
                        <a:t>～</a:t>
                      </a:r>
                      <a:r>
                        <a:rPr lang="en-US" sz="1400" kern="100">
                          <a:effectLst/>
                        </a:rPr>
                        <a:t>CFH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D0H</a:t>
                      </a:r>
                      <a:r>
                        <a:rPr lang="zh-CN" sz="1400" kern="100">
                          <a:effectLst/>
                        </a:rPr>
                        <a:t>～</a:t>
                      </a:r>
                      <a:r>
                        <a:rPr lang="en-US" sz="1400" kern="100">
                          <a:effectLst/>
                        </a:rPr>
                        <a:t>D3H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D4H</a:t>
                      </a:r>
                      <a:r>
                        <a:rPr lang="zh-CN" sz="1400" kern="100">
                          <a:effectLst/>
                        </a:rPr>
                        <a:t>～</a:t>
                      </a:r>
                      <a:r>
                        <a:rPr lang="en-US" sz="1400" kern="100">
                          <a:effectLst/>
                        </a:rPr>
                        <a:t>D7H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D8H</a:t>
                      </a:r>
                      <a:r>
                        <a:rPr lang="zh-CN" sz="1400" kern="100">
                          <a:effectLst/>
                        </a:rPr>
                        <a:t>～</a:t>
                      </a:r>
                      <a:r>
                        <a:rPr lang="en-US" sz="1400" kern="100">
                          <a:effectLst/>
                        </a:rPr>
                        <a:t>DBH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DCH</a:t>
                      </a:r>
                      <a:r>
                        <a:rPr lang="zh-CN" sz="1400" kern="100" dirty="0">
                          <a:effectLst/>
                        </a:rPr>
                        <a:t>～</a:t>
                      </a:r>
                      <a:r>
                        <a:rPr lang="en-US" sz="1400" kern="100" dirty="0">
                          <a:effectLst/>
                        </a:rPr>
                        <a:t>DFH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</a:tr>
              <a:tr h="24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说明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未开放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未开放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未开放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未开放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未开放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未开放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未开放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281176"/>
          <a:ext cx="8136905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067"/>
                <a:gridCol w="910281"/>
                <a:gridCol w="5715557"/>
              </a:tblGrid>
              <a:tr h="1183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寄存器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口地址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功能描述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686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ICW1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（主）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ICW1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（从）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（只写）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0020H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00A0H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初始化命令字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：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决定中断请求信号为电平触发还是边沿触发。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686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ICW2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（主）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ICW2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（从）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（只写）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0021H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00A1H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初始化命令字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：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包含了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8259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的基址中断向量号，基址中断向量是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IR0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的向量号，基址加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就是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IR1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的向量号，依此类推。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686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ICW3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（主）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（只写）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0021H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初始化命令字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：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用于识别从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8259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设备连接到主控制器的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信号，内部的从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8259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连接到主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8259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的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IR2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信号上。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124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ICW3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（从）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（只写）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00A1H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初始化命令字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：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表明内部从控制器级联到主片的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IR2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信号上。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686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ICW4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（主）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ICW4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（从）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（只写）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0021H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00A1H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初始化命令字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：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选择特殊全嵌套或全嵌套模式，使能中断自动结束方式。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686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OCW1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（主）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OCW1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（从）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（读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写）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0021H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00A1H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操作命令字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：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中断屏蔽操作寄存器，可屏蔽相应的中断信号。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82013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latin typeface="Times New Roman" panose="02020603050405020304" pitchFamily="18" charset="0"/>
              </a:rPr>
              <a:t>四、实验内容</a:t>
            </a:r>
            <a:endParaRPr lang="en-US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 smtClean="0">
                <a:latin typeface="Times New Roman" panose="02020603050405020304" pitchFamily="18" charset="0"/>
              </a:rPr>
              <a:t>8254</a:t>
            </a:r>
            <a:r>
              <a:rPr lang="zh-CN" altLang="en-US" sz="2400" b="1" kern="100" dirty="0" smtClean="0">
                <a:latin typeface="Times New Roman" panose="02020603050405020304" pitchFamily="18" charset="0"/>
              </a:rPr>
              <a:t>计数和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8259</a:t>
            </a:r>
            <a:r>
              <a:rPr lang="zh-CN" altLang="en-US" sz="2400" b="1" kern="100" dirty="0" smtClean="0">
                <a:latin typeface="Times New Roman" panose="02020603050405020304" pitchFamily="18" charset="0"/>
              </a:rPr>
              <a:t>中断配合使用，用脉冲信号模拟中断请求，每按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400" b="1" kern="100" dirty="0" smtClean="0">
                <a:latin typeface="Times New Roman" panose="02020603050405020304" pitchFamily="18" charset="0"/>
              </a:rPr>
              <a:t>次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KK1</a:t>
            </a:r>
            <a:r>
              <a:rPr lang="zh-CN" altLang="en-US" sz="2400" b="1" kern="100" dirty="0" smtClean="0">
                <a:latin typeface="Times New Roman" panose="02020603050405020304" pitchFamily="18" charset="0"/>
              </a:rPr>
              <a:t>在屏幕上显示一个大写字母。</a:t>
            </a:r>
            <a:endParaRPr lang="en-US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latin typeface="Times New Roman" panose="02020603050405020304" pitchFamily="18" charset="0"/>
              </a:rPr>
              <a:t>五、实验连线</a:t>
            </a:r>
            <a:endParaRPr lang="en-US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latin typeface="Times New Roman" panose="02020603050405020304" pitchFamily="18" charset="0"/>
              </a:rPr>
              <a:t>口地址</a:t>
            </a:r>
            <a:r>
              <a:rPr lang="zh-CN" altLang="en-US" sz="2400" b="1" kern="100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400" b="1" kern="100" dirty="0" smtClean="0">
                <a:latin typeface="Times New Roman" panose="02020603050405020304" pitchFamily="18" charset="0"/>
              </a:rPr>
              <a:t>号通道       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06C0H</a:t>
            </a:r>
            <a:endParaRPr lang="en-US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b="1" kern="100" dirty="0" smtClean="0">
                <a:latin typeface="Times New Roman" panose="02020603050405020304" pitchFamily="18" charset="0"/>
              </a:rPr>
              <a:t>                 控制</a:t>
            </a:r>
            <a:r>
              <a:rPr lang="zh-CN" altLang="en-US" sz="2400" b="1" kern="100" dirty="0">
                <a:latin typeface="Times New Roman" panose="02020603050405020304" pitchFamily="18" charset="0"/>
              </a:rPr>
              <a:t>口  </a:t>
            </a:r>
            <a:r>
              <a:rPr lang="zh-CN" altLang="en-US" sz="2400" b="1" kern="1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06C6H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04" y="2826850"/>
            <a:ext cx="76200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1157</Words>
  <Application>WPS 演示</Application>
  <PresentationFormat>全屏显示(4:3)</PresentationFormat>
  <Paragraphs>247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Symbol</vt:lpstr>
      <vt:lpstr>Times New Roman</vt:lpstr>
      <vt:lpstr>Candara</vt:lpstr>
      <vt:lpstr>华文楷体</vt:lpstr>
      <vt:lpstr>微软雅黑</vt:lpstr>
      <vt:lpstr>Arial Unicode MS</vt:lpstr>
      <vt:lpstr>Calibri</vt:lpstr>
      <vt:lpstr>华文新魏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610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dss</dc:creator>
  <cp:lastModifiedBy>admin</cp:lastModifiedBy>
  <cp:revision>28</cp:revision>
  <dcterms:created xsi:type="dcterms:W3CDTF">2018-11-05T03:12:00Z</dcterms:created>
  <dcterms:modified xsi:type="dcterms:W3CDTF">2021-05-21T08:04:02Z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6E02AF039F6E44609B4FF92962FDC76A</vt:lpwstr>
  </property>
  <property fmtid="{D5CDD505-2E9C-101B-9397-08002B2CF9AE}" pid="3" name="KSOProductBuildVer">
    <vt:lpwstr>2052-11.1.0.10495</vt:lpwstr>
  </property>
</Properties>
</file>