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87" r:id="rId10"/>
    <p:sldId id="259" r:id="rId11"/>
    <p:sldId id="279" r:id="rId12"/>
    <p:sldId id="277" r:id="rId13"/>
    <p:sldId id="278" r:id="rId14"/>
    <p:sldId id="273" r:id="rId15"/>
    <p:sldId id="261" r:id="rId16"/>
    <p:sldId id="262" r:id="rId17"/>
    <p:sldId id="270" r:id="rId18"/>
    <p:sldId id="263" r:id="rId19"/>
    <p:sldId id="264" r:id="rId20"/>
    <p:sldId id="265" r:id="rId21"/>
    <p:sldId id="266" r:id="rId22"/>
    <p:sldId id="269" r:id="rId23"/>
    <p:sldId id="257" r:id="rId24"/>
    <p:sldId id="256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ibri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备用" id="{3DC37A26-D88E-4C62-B8D8-D4B54245F569}">
          <p14:sldIdLst>
            <p14:sldId id="287"/>
            <p14:sldId id="259"/>
            <p14:sldId id="279"/>
            <p14:sldId id="277"/>
            <p14:sldId id="278"/>
            <p14:sldId id="273"/>
            <p14:sldId id="261"/>
            <p14:sldId id="262"/>
            <p14:sldId id="270"/>
            <p14:sldId id="263"/>
            <p14:sldId id="264"/>
            <p14:sldId id="265"/>
            <p14:sldId id="266"/>
            <p14:sldId id="269"/>
            <p14:sldId id="257"/>
            <p14:sldId id="256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F2CC"/>
    <a:srgbClr val="FBE5D6"/>
    <a:srgbClr val="E6E5E4"/>
    <a:srgbClr val="F9D7C0"/>
    <a:srgbClr val="FFFFCC"/>
    <a:srgbClr val="FEC0EF"/>
    <a:srgbClr val="DFC0FE"/>
    <a:srgbClr val="99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3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317"/>
      </p:cViewPr>
      <p:guideLst>
        <p:guide orient="horz" pos="323"/>
        <p:guide pos="347"/>
        <p:guide orient="horz" pos="4110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草稿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16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11.png"/><Relationship Id="rId18" Type="http://schemas.openxmlformats.org/officeDocument/2006/relationships/image" Target="../media/image26.png"/><Relationship Id="rId3" Type="http://schemas.openxmlformats.org/officeDocument/2006/relationships/image" Target="../media/image24.png"/><Relationship Id="rId21" Type="http://schemas.openxmlformats.org/officeDocument/2006/relationships/image" Target="../media/image6.png"/><Relationship Id="rId7" Type="http://schemas.openxmlformats.org/officeDocument/2006/relationships/image" Target="../media/image27.png"/><Relationship Id="rId12" Type="http://schemas.openxmlformats.org/officeDocument/2006/relationships/image" Target="../media/image10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39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19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11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39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12" Type="http://schemas.openxmlformats.org/officeDocument/2006/relationships/image" Target="../media/image3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23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Relationship Id="rId1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2.png"/><Relationship Id="rId18" Type="http://schemas.openxmlformats.org/officeDocument/2006/relationships/image" Target="../media/image54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12" Type="http://schemas.openxmlformats.org/officeDocument/2006/relationships/image" Target="../media/image51.png"/><Relationship Id="rId17" Type="http://schemas.openxmlformats.org/officeDocument/2006/relationships/image" Target="../media/image5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11" Type="http://schemas.openxmlformats.org/officeDocument/2006/relationships/image" Target="../media/image21.png"/><Relationship Id="rId5" Type="http://schemas.openxmlformats.org/officeDocument/2006/relationships/image" Target="../media/image450.png"/><Relationship Id="rId15" Type="http://schemas.openxmlformats.org/officeDocument/2006/relationships/image" Target="../media/image53.svg"/><Relationship Id="rId10" Type="http://schemas.openxmlformats.org/officeDocument/2006/relationships/image" Target="../media/image50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0.png"/><Relationship Id="rId7" Type="http://schemas.openxmlformats.org/officeDocument/2006/relationships/image" Target="../media/image21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3.svg"/><Relationship Id="rId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56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1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22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51.png"/><Relationship Id="rId5" Type="http://schemas.openxmlformats.org/officeDocument/2006/relationships/image" Target="../media/image62.png"/><Relationship Id="rId15" Type="http://schemas.openxmlformats.org/officeDocument/2006/relationships/image" Target="../media/image54.png"/><Relationship Id="rId10" Type="http://schemas.openxmlformats.org/officeDocument/2006/relationships/image" Target="../media/image21.png"/><Relationship Id="rId4" Type="http://schemas.openxmlformats.org/officeDocument/2006/relationships/image" Target="../media/image61.png"/><Relationship Id="rId9" Type="http://schemas.openxmlformats.org/officeDocument/2006/relationships/image" Target="../media/image50.png"/><Relationship Id="rId14" Type="http://schemas.openxmlformats.org/officeDocument/2006/relationships/image" Target="../media/image5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70.png"/><Relationship Id="rId3" Type="http://schemas.openxmlformats.org/officeDocument/2006/relationships/image" Target="../media/image71.png"/><Relationship Id="rId7" Type="http://schemas.openxmlformats.org/officeDocument/2006/relationships/image" Target="../media/image50.png"/><Relationship Id="rId12" Type="http://schemas.openxmlformats.org/officeDocument/2006/relationships/image" Target="../media/image53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52.png"/><Relationship Id="rId5" Type="http://schemas.openxmlformats.org/officeDocument/2006/relationships/image" Target="../media/image69.png"/><Relationship Id="rId15" Type="http://schemas.openxmlformats.org/officeDocument/2006/relationships/image" Target="../media/image710.png"/><Relationship Id="rId10" Type="http://schemas.openxmlformats.org/officeDocument/2006/relationships/image" Target="../media/image22.png"/><Relationship Id="rId4" Type="http://schemas.openxmlformats.org/officeDocument/2006/relationships/image" Target="../media/image68.png"/><Relationship Id="rId9" Type="http://schemas.openxmlformats.org/officeDocument/2006/relationships/image" Target="../media/image58.pn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51.pn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450.png"/><Relationship Id="rId10" Type="http://schemas.openxmlformats.org/officeDocument/2006/relationships/image" Target="../media/image49.png"/><Relationship Id="rId4" Type="http://schemas.openxmlformats.org/officeDocument/2006/relationships/image" Target="../media/image440.png"/><Relationship Id="rId9" Type="http://schemas.openxmlformats.org/officeDocument/2006/relationships/image" Target="../media/image82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jpe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590449" TargetMode="External"/><Relationship Id="rId2" Type="http://schemas.openxmlformats.org/officeDocument/2006/relationships/hyperlink" Target="https://www.juestc.uestc.edu.cn/fileDZKJDX_ZKB/journal/article/dzkjdxxbzrkxb/2012/5/PDF/2012-5-781.pdf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11.png"/><Relationship Id="rId18" Type="http://schemas.openxmlformats.org/officeDocument/2006/relationships/image" Target="../media/image27.png"/><Relationship Id="rId3" Type="http://schemas.openxmlformats.org/officeDocument/2006/relationships/image" Target="../media/image24.png"/><Relationship Id="rId21" Type="http://schemas.openxmlformats.org/officeDocument/2006/relationships/image" Target="../media/image13.png"/><Relationship Id="rId7" Type="http://schemas.openxmlformats.org/officeDocument/2006/relationships/image" Target="../media/image27.png"/><Relationship Id="rId12" Type="http://schemas.openxmlformats.org/officeDocument/2006/relationships/image" Target="../media/image100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39.png"/><Relationship Id="rId15" Type="http://schemas.openxmlformats.org/officeDocument/2006/relationships/image" Target="../media/image24.png"/><Relationship Id="rId23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8238143" y="1459723"/>
            <a:ext cx="2490788" cy="295275"/>
          </a:xfrm>
          <a:prstGeom prst="rect">
            <a:avLst/>
          </a:prstGeom>
          <a:solidFill>
            <a:srgbClr val="EDED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>
              <a:spcBef>
                <a:spcPct val="50000"/>
              </a:spcBef>
              <a:buClr>
                <a:schemeClr val="bg1"/>
              </a:buClr>
              <a:buSzPct val="100000"/>
            </a:pPr>
            <a:r>
              <a:rPr lang="en-US" altLang="zh-CN" sz="1400" dirty="0">
                <a:latin typeface="Arial" panose="020B0604020202020204" pitchFamily="34" charset="0"/>
              </a:rPr>
              <a:t>API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238143" y="1905866"/>
            <a:ext cx="2490788" cy="295275"/>
          </a:xfrm>
          <a:prstGeom prst="rect">
            <a:avLst/>
          </a:prstGeom>
          <a:solidFill>
            <a:srgbClr val="EDED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>
              <a:spcBef>
                <a:spcPct val="50000"/>
              </a:spcBef>
              <a:buClr>
                <a:schemeClr val="bg1"/>
              </a:buClr>
              <a:buSzPct val="100000"/>
            </a:pPr>
            <a:r>
              <a:rPr lang="en-US" altLang="zh-CN" sz="1400" dirty="0">
                <a:latin typeface="Arial" panose="020B0604020202020204" pitchFamily="34" charset="0"/>
              </a:rPr>
              <a:t>Access Control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238143" y="2352009"/>
            <a:ext cx="2490788" cy="295275"/>
          </a:xfrm>
          <a:prstGeom prst="rect">
            <a:avLst/>
          </a:prstGeom>
          <a:solidFill>
            <a:srgbClr val="9FB3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>
              <a:spcBef>
                <a:spcPct val="50000"/>
              </a:spcBef>
              <a:buClr>
                <a:schemeClr val="bg1"/>
              </a:buClr>
              <a:buSzPct val="100000"/>
            </a:pPr>
            <a:r>
              <a:rPr lang="en-US" altLang="zh-CN" sz="1400">
                <a:latin typeface="Arial" panose="020B0604020202020204" pitchFamily="34" charset="0"/>
              </a:rPr>
              <a:t>Smart Contract (§.4)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238143" y="2798152"/>
            <a:ext cx="1617550" cy="295275"/>
          </a:xfrm>
          <a:prstGeom prst="rect">
            <a:avLst/>
          </a:prstGeom>
          <a:solidFill>
            <a:srgbClr val="9FB3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>
              <a:spcBef>
                <a:spcPct val="50000"/>
              </a:spcBef>
              <a:buClr>
                <a:schemeClr val="bg1"/>
              </a:buClr>
              <a:buSzPct val="100000"/>
            </a:pPr>
            <a:r>
              <a:rPr lang="en-US" altLang="zh-CN" sz="1400">
                <a:latin typeface="Arial" panose="020B0604020202020204" pitchFamily="34" charset="0"/>
              </a:rPr>
              <a:t>Query Engine (§.5)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111379" y="3244295"/>
            <a:ext cx="1617551" cy="295275"/>
          </a:xfrm>
          <a:prstGeom prst="rect">
            <a:avLst/>
          </a:prstGeom>
          <a:solidFill>
            <a:srgbClr val="9FB3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altLang="zh-CN" sz="1400">
                <a:latin typeface="Arial" panose="020B0604020202020204" pitchFamily="34" charset="0"/>
              </a:rPr>
              <a:t>Verification (§.6)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38143" y="3690436"/>
            <a:ext cx="2490788" cy="295275"/>
          </a:xfrm>
          <a:prstGeom prst="rect">
            <a:avLst/>
          </a:prstGeom>
          <a:solidFill>
            <a:srgbClr val="F8CB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algn="ctr" defTabSz="685800">
              <a:spcBef>
                <a:spcPct val="50000"/>
              </a:spcBef>
              <a:buClr>
                <a:schemeClr val="bg1"/>
              </a:buClr>
              <a:buSzPct val="100000"/>
            </a:pPr>
            <a:r>
              <a:rPr lang="en-US" altLang="zh-CN" sz="1400">
                <a:latin typeface="Arial" panose="020B0604020202020204" pitchFamily="34" charset="0"/>
              </a:rPr>
              <a:t>Remote Storage Server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cxnSp>
        <p:nvCxnSpPr>
          <p:cNvPr id="40" name="直接箭头连接符 39"/>
          <p:cNvCxnSpPr>
            <a:stCxn id="2" idx="2"/>
            <a:endCxn id="3" idx="0"/>
          </p:cNvCxnSpPr>
          <p:nvPr/>
        </p:nvCxnSpPr>
        <p:spPr bwMode="auto">
          <a:xfrm>
            <a:off x="9483537" y="1754998"/>
            <a:ext cx="0" cy="150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>
            <a:stCxn id="3" idx="2"/>
            <a:endCxn id="4" idx="0"/>
          </p:cNvCxnSpPr>
          <p:nvPr/>
        </p:nvCxnSpPr>
        <p:spPr bwMode="auto">
          <a:xfrm>
            <a:off x="9483537" y="2201141"/>
            <a:ext cx="0" cy="150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endCxn id="5" idx="0"/>
          </p:cNvCxnSpPr>
          <p:nvPr/>
        </p:nvCxnSpPr>
        <p:spPr bwMode="auto">
          <a:xfrm>
            <a:off x="9046918" y="2647284"/>
            <a:ext cx="0" cy="150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接箭头连接符 49"/>
          <p:cNvCxnSpPr>
            <a:stCxn id="8" idx="2"/>
          </p:cNvCxnSpPr>
          <p:nvPr/>
        </p:nvCxnSpPr>
        <p:spPr bwMode="auto">
          <a:xfrm flipH="1">
            <a:off x="9920154" y="3539570"/>
            <a:ext cx="1" cy="1508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>
            <a:stCxn id="5" idx="2"/>
          </p:cNvCxnSpPr>
          <p:nvPr/>
        </p:nvCxnSpPr>
        <p:spPr bwMode="auto">
          <a:xfrm>
            <a:off x="9046918" y="3093427"/>
            <a:ext cx="0" cy="597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连接符: 肘形 61"/>
          <p:cNvCxnSpPr>
            <a:stCxn id="5" idx="3"/>
            <a:endCxn id="8" idx="0"/>
          </p:cNvCxnSpPr>
          <p:nvPr/>
        </p:nvCxnSpPr>
        <p:spPr>
          <a:xfrm>
            <a:off x="9855693" y="2945790"/>
            <a:ext cx="64462" cy="298505"/>
          </a:xfrm>
          <a:prstGeom prst="bentConnector2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39128" y="1316625"/>
            <a:ext cx="3213871" cy="2474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TimeChain</a:t>
            </a:r>
            <a:endParaRPr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8225" y="2256310"/>
            <a:ext cx="2794274" cy="364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data selection </a:t>
            </a:r>
            <a:r>
              <a:rPr lang="en-US" altLang="zh-CN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(§.5)</a:t>
            </a:r>
            <a:endParaRPr lang="zh-CN" altLang="en-US" i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8225" y="2726932"/>
            <a:ext cx="746400" cy="364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</a:t>
            </a:r>
            <a:endParaRPr lang="zh-CN" alt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9915" y="2726932"/>
            <a:ext cx="1912584" cy="364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 </a:t>
            </a:r>
            <a:r>
              <a:rPr lang="en-US" altLang="zh-CN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(§.6)</a:t>
            </a:r>
            <a:endParaRPr lang="zh-CN" altLang="en-US" i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8224" y="3197554"/>
            <a:ext cx="2794273" cy="364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transmission</a:t>
            </a:r>
            <a:endParaRPr lang="zh-CN" alt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88289" y="1316625"/>
            <a:ext cx="1839208" cy="1464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Contract</a:t>
            </a:r>
            <a:endParaRPr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88290" y="2956458"/>
            <a:ext cx="1839206" cy="8344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nodes</a:t>
            </a:r>
            <a:endParaRPr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56278" y="1905866"/>
            <a:ext cx="1703230" cy="638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selection</a:t>
            </a:r>
          </a:p>
          <a:p>
            <a:pPr algn="ctr"/>
            <a:r>
              <a:rPr lang="en-US" altLang="zh-CN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(§.4)</a:t>
            </a:r>
            <a:endParaRPr lang="zh-CN" altLang="en-US" i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68224" y="1785688"/>
            <a:ext cx="2794275" cy="364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Client</a:t>
            </a:r>
            <a:endParaRPr lang="zh-CN" alt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125" y="3990773"/>
            <a:ext cx="3890645" cy="30290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920416" y="902368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576477" y="-599808"/>
            <a:ext cx="8155614" cy="2753487"/>
            <a:chOff x="5215628" y="2748094"/>
            <a:chExt cx="8155614" cy="2753487"/>
          </a:xfrm>
        </p:grpSpPr>
        <p:sp>
          <p:nvSpPr>
            <p:cNvPr id="51" name="箭头: 下 50"/>
            <p:cNvSpPr/>
            <p:nvPr/>
          </p:nvSpPr>
          <p:spPr>
            <a:xfrm>
              <a:off x="11212145" y="4606925"/>
              <a:ext cx="186318" cy="135084"/>
            </a:xfrm>
            <a:prstGeom prst="downArrow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: 圆角 167"/>
            <p:cNvSpPr/>
            <p:nvPr/>
          </p:nvSpPr>
          <p:spPr>
            <a:xfrm>
              <a:off x="7093871" y="2769235"/>
              <a:ext cx="6277371" cy="890905"/>
            </a:xfrm>
            <a:prstGeom prst="round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468000" rtlCol="0" anchor="t"/>
            <a:lstStyle/>
            <a:p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Blockchain Network</a:t>
              </a:r>
            </a:p>
          </p:txBody>
        </p:sp>
        <p:sp>
          <p:nvSpPr>
            <p:cNvPr id="50" name="箭头: 下 49"/>
            <p:cNvSpPr/>
            <p:nvPr/>
          </p:nvSpPr>
          <p:spPr>
            <a:xfrm>
              <a:off x="12451306" y="3573508"/>
              <a:ext cx="186318" cy="1172430"/>
            </a:xfrm>
            <a:prstGeom prst="down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箭头: 下 48"/>
            <p:cNvSpPr/>
            <p:nvPr/>
          </p:nvSpPr>
          <p:spPr>
            <a:xfrm>
              <a:off x="10382348" y="3573408"/>
              <a:ext cx="186318" cy="1172430"/>
            </a:xfrm>
            <a:prstGeom prst="down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628393" y="4192427"/>
              <a:ext cx="148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Forward data store request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: 圆角 175"/>
            <p:cNvSpPr/>
            <p:nvPr/>
          </p:nvSpPr>
          <p:spPr>
            <a:xfrm>
              <a:off x="7011083" y="3772419"/>
              <a:ext cx="948434" cy="7290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 b="1">
                  <a:solidFill>
                    <a:srgbClr val="F79646">
                      <a:lumMod val="75000"/>
                    </a:srgb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DB Client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cxnSp>
          <p:nvCxnSpPr>
            <p:cNvPr id="89" name="连接符: 肘形 88"/>
            <p:cNvCxnSpPr>
              <a:stCxn id="176" idx="0"/>
              <a:endCxn id="279" idx="1"/>
            </p:cNvCxnSpPr>
            <p:nvPr/>
          </p:nvCxnSpPr>
          <p:spPr>
            <a:xfrm rot="5400000" flipH="1" flipV="1">
              <a:off x="8090680" y="2721375"/>
              <a:ext cx="445664" cy="165642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7527055" y="3080101"/>
                  <a:ext cx="16530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④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Query </a:t>
                  </a:r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for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an optimal storage node 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r>
                    <a:rPr lang="zh-CN" altLang="en-US" sz="1200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055" y="3080101"/>
                  <a:ext cx="1653025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矩形 123"/>
            <p:cNvSpPr/>
            <p:nvPr/>
          </p:nvSpPr>
          <p:spPr>
            <a:xfrm>
              <a:off x="11705118" y="3095922"/>
              <a:ext cx="1243341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Hash Verification</a:t>
              </a:r>
            </a:p>
          </p:txBody>
        </p:sp>
        <p:cxnSp>
          <p:nvCxnSpPr>
            <p:cNvPr id="131" name="连接符: 肘形 130"/>
            <p:cNvCxnSpPr>
              <a:endCxn id="124" idx="2"/>
            </p:cNvCxnSpPr>
            <p:nvPr/>
          </p:nvCxnSpPr>
          <p:spPr>
            <a:xfrm flipV="1">
              <a:off x="7959517" y="3557587"/>
              <a:ext cx="4367272" cy="4038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/>
                <p:cNvSpPr txBox="1"/>
                <p:nvPr/>
              </p:nvSpPr>
              <p:spPr>
                <a:xfrm>
                  <a:off x="8095881" y="3706973"/>
                  <a:ext cx="23121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⑤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Stake 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a14:m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and tokens</a:t>
                  </a:r>
                </a:p>
              </p:txBody>
            </p:sp>
          </mc:Choice>
          <mc:Fallback xmlns=""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881" y="3706973"/>
                  <a:ext cx="2312167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8095881" y="4128133"/>
                  <a:ext cx="19642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⑥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Send 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to storage node</a:t>
                  </a:r>
                </a:p>
              </p:txBody>
            </p:sp>
          </mc:Choice>
          <mc:Fallback xmlns="">
            <p:sp>
              <p:nvSpPr>
                <p:cNvPr id="137" name="文本框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881" y="4128133"/>
                  <a:ext cx="1964255" cy="27699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/>
                <p:cNvSpPr txBox="1"/>
                <p:nvPr/>
              </p:nvSpPr>
              <p:spPr>
                <a:xfrm>
                  <a:off x="12076501" y="4115106"/>
                  <a:ext cx="1206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⑧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Send 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∗)</m:t>
                      </m:r>
                    </m:oMath>
                  </a14:m>
                  <a:endParaRPr lang="en-US" altLang="zh-CN" sz="1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to Chaincode</a:t>
                  </a:r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01" y="4115106"/>
                  <a:ext cx="1206171" cy="461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: 单圆角 78"/>
                <p:cNvSpPr/>
                <p:nvPr/>
              </p:nvSpPr>
              <p:spPr>
                <a:xfrm>
                  <a:off x="7164640" y="4745838"/>
                  <a:ext cx="1932784" cy="666115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200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② </a:t>
                  </a:r>
                  <a:r>
                    <a:rPr kumimoji="0" lang="en-US" altLang="zh-CN" sz="1200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Package </a:t>
                  </a:r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batch data to </a:t>
                  </a:r>
                  <a14:m>
                    <m:oMath xmlns:m="http://schemas.openxmlformats.org/officeDocument/2006/math">
                      <m:r>
                        <a:rPr kumimoji="0" lang="zh-CN" altLang="en-US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200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③ </a:t>
                  </a:r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Encrypt</a:t>
                  </a:r>
                  <a14:m>
                    <m:oMath xmlns:m="http://schemas.openxmlformats.org/officeDocument/2006/math">
                      <m:r>
                        <a:rPr kumimoji="0" lang="en-US" altLang="zh-CN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zh-CN" altLang="en-US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0" lang="en-US" altLang="zh-CN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to </a:t>
                  </a:r>
                  <a14:m>
                    <m:oMath xmlns:m="http://schemas.openxmlformats.org/officeDocument/2006/math">
                      <m:r>
                        <a:rPr kumimoji="0" lang="zh-CN" altLang="en-US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:r>
                    <a:rPr kumimoji="0" lang="en-US" altLang="zh-CN" sz="1200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and calculate hash </a:t>
                  </a:r>
                  <a14:m>
                    <m:oMath xmlns:m="http://schemas.openxmlformats.org/officeDocument/2006/math">
                      <m:r>
                        <a:rPr kumimoji="0" lang="en-US" altLang="zh-CN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0" lang="en-US" altLang="zh-CN" sz="1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zh-CN" altLang="en-US" sz="1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0" lang="en-US" altLang="zh-CN" sz="1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0" lang="en-US" altLang="zh-CN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9" name="矩形: 单圆角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40" y="4745838"/>
                  <a:ext cx="1932784" cy="666115"/>
                </a:xfrm>
                <a:prstGeom prst="round1Rect">
                  <a:avLst/>
                </a:prstGeom>
                <a:blipFill rotWithShape="1">
                  <a:blip r:embed="rId7"/>
                </a:blip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: 单圆角 79"/>
                <p:cNvSpPr/>
                <p:nvPr/>
              </p:nvSpPr>
              <p:spPr>
                <a:xfrm>
                  <a:off x="10609979" y="4745838"/>
                  <a:ext cx="1390650" cy="666115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lvl="0"/>
                  <a:r>
                    <a:rPr lang="zh-CN" altLang="en-US" sz="1200" i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⑦ </a:t>
                  </a:r>
                  <a:r>
                    <a:rPr lang="en-US" altLang="zh-CN" sz="1200" i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Calculate </a:t>
                  </a:r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hash of the received 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as 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, obtain 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∗)</m:t>
                      </m:r>
                    </m:oMath>
                  </a14:m>
                  <a:endParaRPr lang="en-US" altLang="zh-CN" sz="12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0" name="矩形: 单圆角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9979" y="4745838"/>
                  <a:ext cx="1390650" cy="666115"/>
                </a:xfrm>
                <a:prstGeom prst="round1Rect">
                  <a:avLst/>
                </a:prstGeom>
                <a:blipFill rotWithShape="1">
                  <a:blip r:embed="rId8"/>
                </a:blip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连接符: 肘形 149"/>
            <p:cNvCxnSpPr>
              <a:stCxn id="2" idx="3"/>
              <a:endCxn id="124" idx="3"/>
            </p:cNvCxnSpPr>
            <p:nvPr/>
          </p:nvCxnSpPr>
          <p:spPr>
            <a:xfrm flipV="1">
              <a:off x="11892001" y="3326755"/>
              <a:ext cx="1056458" cy="1038245"/>
            </a:xfrm>
            <a:prstGeom prst="bentConnector3">
              <a:avLst>
                <a:gd name="adj1" fmla="val 13155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endCxn id="2" idx="1"/>
            </p:cNvCxnSpPr>
            <p:nvPr/>
          </p:nvCxnSpPr>
          <p:spPr>
            <a:xfrm>
              <a:off x="7959517" y="4365000"/>
              <a:ext cx="225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连接符: 肘形 194"/>
            <p:cNvCxnSpPr/>
            <p:nvPr/>
          </p:nvCxnSpPr>
          <p:spPr>
            <a:xfrm>
              <a:off x="5589160" y="3573408"/>
              <a:ext cx="1450736" cy="844287"/>
            </a:xfrm>
            <a:prstGeom prst="bentConnector3">
              <a:avLst>
                <a:gd name="adj1" fmla="val 10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矩形: 圆角 174"/>
            <p:cNvSpPr/>
            <p:nvPr/>
          </p:nvSpPr>
          <p:spPr>
            <a:xfrm>
              <a:off x="5215628" y="2748094"/>
              <a:ext cx="1760744" cy="9230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endParaRPr lang="zh-CN" altLang="en-US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5221713" y="4804234"/>
              <a:ext cx="598544" cy="105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3" name="直接箭头连接符 262"/>
            <p:cNvCxnSpPr/>
            <p:nvPr/>
          </p:nvCxnSpPr>
          <p:spPr>
            <a:xfrm>
              <a:off x="5231756" y="5197294"/>
              <a:ext cx="588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>
              <a:off x="5239376" y="5346606"/>
              <a:ext cx="603742" cy="0"/>
            </a:xfrm>
            <a:prstGeom prst="straightConnector1">
              <a:avLst/>
            </a:prstGeom>
            <a:ln w="12700" cap="flat" cmpd="sng" algn="ctr">
              <a:solidFill>
                <a:srgbClr val="002060"/>
              </a:solidFill>
              <a:prstDash val="dash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3" name="矩形: 单圆角 272"/>
            <p:cNvSpPr/>
            <p:nvPr/>
          </p:nvSpPr>
          <p:spPr>
            <a:xfrm>
              <a:off x="5239376" y="4979366"/>
              <a:ext cx="573261" cy="105530"/>
            </a:xfrm>
            <a:prstGeom prst="round1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812863" y="4704686"/>
              <a:ext cx="1351777" cy="796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Smart contract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Internal operations</a:t>
              </a:r>
              <a:endParaRPr lang="zh-CN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flow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Point to action set</a:t>
              </a:r>
              <a:endParaRPr lang="zh-CN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9141725" y="3095922"/>
              <a:ext cx="1243341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node Selection</a:t>
              </a:r>
            </a:p>
          </p:txBody>
        </p:sp>
        <p:sp>
          <p:nvSpPr>
            <p:cNvPr id="286" name="矩形: 单圆角 285"/>
            <p:cNvSpPr/>
            <p:nvPr/>
          </p:nvSpPr>
          <p:spPr>
            <a:xfrm>
              <a:off x="9164928" y="4745838"/>
              <a:ext cx="1377547" cy="666115"/>
            </a:xfrm>
            <a:prstGeom prst="round1Rect">
              <a:avLst/>
            </a:prstGeom>
            <a:gradFill flip="none" rotWithShape="1">
              <a:gsLst>
                <a:gs pos="0">
                  <a:srgbClr val="F8CBAD"/>
                </a:gs>
                <a:gs pos="50000">
                  <a:srgbClr val="F8CBAD"/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altLang="zh-CN" sz="1200" i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⑩ Record </a:t>
              </a:r>
              <a:r>
                <a:rPr lang="en-US" altLang="zh-CN" sz="1200" i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</a:t>
              </a:r>
              <a:r>
                <a:rPr lang="en-US" altLang="zh-CN" sz="1200" i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operations, storage </a:t>
              </a:r>
              <a:r>
                <a:rPr lang="en-US" altLang="zh-CN" sz="1200" i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and root hash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782" y="2814235"/>
              <a:ext cx="293830" cy="29383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619" y="3134448"/>
              <a:ext cx="365846" cy="3658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332" y="3134448"/>
              <a:ext cx="365846" cy="36584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024" y="3134448"/>
              <a:ext cx="365846" cy="365846"/>
            </a:xfrm>
            <a:prstGeom prst="rect">
              <a:avLst/>
            </a:prstGeom>
          </p:spPr>
        </p:pic>
        <p:pic>
          <p:nvPicPr>
            <p:cNvPr id="1026" name="Picture 2" descr="Blockchai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200" y="3870049"/>
              <a:ext cx="332200" cy="33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矩形 34"/>
            <p:cNvSpPr/>
            <p:nvPr/>
          </p:nvSpPr>
          <p:spPr>
            <a:xfrm>
              <a:off x="10423421" y="3095922"/>
              <a:ext cx="1243341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Recorder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: 单圆角 285"/>
                <p:cNvSpPr/>
                <p:nvPr/>
              </p:nvSpPr>
              <p:spPr>
                <a:xfrm>
                  <a:off x="12068134" y="4745838"/>
                  <a:ext cx="1303108" cy="666115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F8CBAD"/>
                    </a:gs>
                    <a:gs pos="50000">
                      <a:srgbClr val="F8CBAD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r>
                    <a:rPr lang="en-US" altLang="zh-CN" sz="1200" i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⑨</a:t>
                  </a:r>
                  <a:r>
                    <a:rPr lang="zh-CN" altLang="en-US" sz="1200" i="1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Verify if </a:t>
                  </a:r>
                  <a14:m>
                    <m:oMath xmlns:m="http://schemas.openxmlformats.org/officeDocument/2006/math">
                      <m:r>
                        <a:rPr kumimoji="0" lang="en-US" altLang="zh-CN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1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zh-CN" altLang="en-US" sz="1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a14:m>
                  <a:r>
                    <a:rPr lang="en-US" altLang="zh-CN" sz="1200" i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equals</a:t>
                  </a:r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∗)</m:t>
                      </m:r>
                    </m:oMath>
                  </a14:m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;</a:t>
                  </a:r>
                </a:p>
                <a:p>
                  <a:r>
                    <a:rPr lang="en-US" altLang="zh-CN" sz="1200" i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  <a:sym typeface="+mn-ea"/>
                    </a:rPr>
                    <a:t>Transfer tokens</a:t>
                  </a:r>
                  <a:endParaRPr lang="en-US" altLang="zh-CN" sz="12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矩形: 单圆角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8134" y="4745838"/>
                  <a:ext cx="1303108" cy="666115"/>
                </a:xfrm>
                <a:prstGeom prst="round1Rect">
                  <a:avLst/>
                </a:prstGeom>
                <a:blipFill rotWithShape="1">
                  <a:blip r:embed="rId12"/>
                </a:blip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: 圆角 1"/>
                <p:cNvSpPr/>
                <p:nvPr/>
              </p:nvSpPr>
              <p:spPr>
                <a:xfrm>
                  <a:off x="10214218" y="4152603"/>
                  <a:ext cx="1677783" cy="424794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Storage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node </a:t>
                  </a:r>
                  <a14:m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" name="矩形: 圆角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4218" y="4152603"/>
                  <a:ext cx="1677783" cy="424794"/>
                </a:xfrm>
                <a:prstGeom prst="roundRect">
                  <a:avLst/>
                </a:prstGeom>
                <a:blipFill rotWithShape="1">
                  <a:blip r:embed="rId13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705" y="4193223"/>
              <a:ext cx="343554" cy="343554"/>
            </a:xfrm>
            <a:prstGeom prst="rect">
              <a:avLst/>
            </a:prstGeom>
          </p:spPr>
        </p:pic>
        <p:sp>
          <p:nvSpPr>
            <p:cNvPr id="48" name="箭头: 下 47"/>
            <p:cNvSpPr/>
            <p:nvPr/>
          </p:nvSpPr>
          <p:spPr>
            <a:xfrm>
              <a:off x="7392141" y="4536777"/>
              <a:ext cx="186318" cy="186182"/>
            </a:xfrm>
            <a:prstGeom prst="downArrow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30471" y="1009362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21020" y="6199821"/>
            <a:ext cx="11152381" cy="2685714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496067" y="3223640"/>
            <a:ext cx="1032876" cy="898182"/>
            <a:chOff x="4673454" y="4070526"/>
            <a:chExt cx="1032876" cy="898182"/>
          </a:xfrm>
        </p:grpSpPr>
        <p:sp>
          <p:nvSpPr>
            <p:cNvPr id="30" name="矩形: 圆角 29"/>
            <p:cNvSpPr/>
            <p:nvPr/>
          </p:nvSpPr>
          <p:spPr>
            <a:xfrm>
              <a:off x="4673454" y="4070526"/>
              <a:ext cx="1032876" cy="898182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61292" y="4206474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5554990" y="4596387"/>
            <a:ext cx="947712" cy="1050582"/>
            <a:chOff x="6474168" y="4070526"/>
            <a:chExt cx="947712" cy="1050582"/>
          </a:xfrm>
        </p:grpSpPr>
        <p:sp>
          <p:nvSpPr>
            <p:cNvPr id="31" name="矩形: 圆角 30"/>
            <p:cNvSpPr/>
            <p:nvPr/>
          </p:nvSpPr>
          <p:spPr>
            <a:xfrm>
              <a:off x="6474168" y="4070526"/>
              <a:ext cx="947712" cy="1050582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763358" y="4226485"/>
              <a:ext cx="369332" cy="369332"/>
            </a:xfrm>
            <a:prstGeom prst="rect">
              <a:avLst/>
            </a:prstGeom>
          </p:spPr>
        </p:pic>
      </p:grpSp>
      <p:grpSp>
        <p:nvGrpSpPr>
          <p:cNvPr id="65" name="组合 64"/>
          <p:cNvGrpSpPr/>
          <p:nvPr/>
        </p:nvGrpSpPr>
        <p:grpSpPr>
          <a:xfrm>
            <a:off x="3140637" y="3848100"/>
            <a:ext cx="1032876" cy="898182"/>
            <a:chOff x="3005724" y="4070526"/>
            <a:chExt cx="1032876" cy="898182"/>
          </a:xfrm>
        </p:grpSpPr>
        <p:sp>
          <p:nvSpPr>
            <p:cNvPr id="26" name="矩形: 圆角 25"/>
            <p:cNvSpPr/>
            <p:nvPr/>
          </p:nvSpPr>
          <p:spPr>
            <a:xfrm>
              <a:off x="3005724" y="4070526"/>
              <a:ext cx="1032876" cy="898182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316422" y="4215774"/>
              <a:ext cx="411480" cy="411480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843354" y="3771900"/>
            <a:ext cx="1188182" cy="1050582"/>
            <a:chOff x="729054" y="3771900"/>
            <a:chExt cx="1188182" cy="1050582"/>
          </a:xfrm>
        </p:grpSpPr>
        <p:sp>
          <p:nvSpPr>
            <p:cNvPr id="29" name="矩形: 圆角 28"/>
            <p:cNvSpPr/>
            <p:nvPr/>
          </p:nvSpPr>
          <p:spPr>
            <a:xfrm>
              <a:off x="729054" y="3771900"/>
              <a:ext cx="1188182" cy="1050582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079774" y="3911677"/>
              <a:ext cx="486742" cy="523397"/>
              <a:chOff x="4186712" y="5346841"/>
              <a:chExt cx="486742" cy="523397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712" y="534684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63720" y="5460504"/>
                <a:ext cx="409734" cy="409734"/>
              </a:xfrm>
              <a:prstGeom prst="rect">
                <a:avLst/>
              </a:prstGeom>
            </p:spPr>
          </p:pic>
        </p:grpSp>
      </p:grpSp>
      <p:cxnSp>
        <p:nvCxnSpPr>
          <p:cNvPr id="69" name="直接箭头连接符 68"/>
          <p:cNvCxnSpPr>
            <a:stCxn id="29" idx="3"/>
            <a:endCxn id="26" idx="1"/>
          </p:cNvCxnSpPr>
          <p:nvPr/>
        </p:nvCxnSpPr>
        <p:spPr>
          <a:xfrm>
            <a:off x="2031536" y="4297191"/>
            <a:ext cx="110910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018603" y="2942004"/>
            <a:ext cx="4552381" cy="3447619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1961723" y="4034799"/>
            <a:ext cx="117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5" name="直接箭头连接符 74"/>
          <p:cNvCxnSpPr>
            <a:endCxn id="30" idx="1"/>
          </p:cNvCxnSpPr>
          <p:nvPr/>
        </p:nvCxnSpPr>
        <p:spPr>
          <a:xfrm flipV="1">
            <a:off x="4178484" y="3672731"/>
            <a:ext cx="1317583" cy="5005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/>
          <p:cNvCxnSpPr>
            <a:stCxn id="26" idx="1"/>
            <a:endCxn id="26" idx="0"/>
          </p:cNvCxnSpPr>
          <p:nvPr/>
        </p:nvCxnSpPr>
        <p:spPr>
          <a:xfrm rot="10800000" flipH="1">
            <a:off x="3140637" y="3848101"/>
            <a:ext cx="516438" cy="449091"/>
          </a:xfrm>
          <a:prstGeom prst="curvedConnector4">
            <a:avLst>
              <a:gd name="adj1" fmla="val -44265"/>
              <a:gd name="adj2" fmla="val 15090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761385" y="3302788"/>
            <a:ext cx="117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 rot="20386770">
            <a:off x="4100537" y="3639930"/>
            <a:ext cx="147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Discovery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接箭头连接符 85"/>
          <p:cNvCxnSpPr>
            <a:stCxn id="26" idx="3"/>
            <a:endCxn id="31" idx="1"/>
          </p:cNvCxnSpPr>
          <p:nvPr/>
        </p:nvCxnSpPr>
        <p:spPr>
          <a:xfrm>
            <a:off x="4173513" y="4297191"/>
            <a:ext cx="1381477" cy="8244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 rot="1737190">
            <a:off x="4524071" y="4527313"/>
            <a:ext cx="118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142222" y="4414253"/>
            <a:ext cx="1401598" cy="837188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 rot="1861652">
            <a:off x="4302707" y="4915718"/>
            <a:ext cx="131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Transmission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3" name="直接箭头连接符 92"/>
          <p:cNvCxnSpPr>
            <a:stCxn id="26" idx="3"/>
          </p:cNvCxnSpPr>
          <p:nvPr/>
        </p:nvCxnSpPr>
        <p:spPr>
          <a:xfrm flipV="1">
            <a:off x="4173513" y="3853483"/>
            <a:ext cx="1287349" cy="443708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 rot="20570096">
            <a:off x="4530208" y="4015944"/>
            <a:ext cx="9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stCxn id="26" idx="2"/>
          </p:cNvCxnSpPr>
          <p:nvPr/>
        </p:nvCxnSpPr>
        <p:spPr>
          <a:xfrm rot="5400000" flipH="1">
            <a:off x="3253699" y="4342907"/>
            <a:ext cx="295285" cy="511467"/>
          </a:xfrm>
          <a:prstGeom prst="curvedConnector4">
            <a:avLst>
              <a:gd name="adj1" fmla="val -77417"/>
              <a:gd name="adj2" fmla="val 142687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2958976" y="501440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2031536" y="4404828"/>
            <a:ext cx="110901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2110911" y="4405061"/>
            <a:ext cx="117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1038893" y="5127029"/>
            <a:ext cx="1912425" cy="461665"/>
            <a:chOff x="968529" y="5335199"/>
            <a:chExt cx="1912425" cy="461665"/>
          </a:xfrm>
        </p:grpSpPr>
        <p:cxnSp>
          <p:nvCxnSpPr>
            <p:cNvPr id="130" name="直接箭头连接符 129"/>
            <p:cNvCxnSpPr/>
            <p:nvPr/>
          </p:nvCxnSpPr>
          <p:spPr>
            <a:xfrm flipH="1">
              <a:off x="968529" y="5476246"/>
              <a:ext cx="50987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H="1">
              <a:off x="968529" y="5666746"/>
              <a:ext cx="5098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/>
            <p:cNvSpPr txBox="1"/>
            <p:nvPr/>
          </p:nvSpPr>
          <p:spPr>
            <a:xfrm>
              <a:off x="1484528" y="5335199"/>
              <a:ext cx="1396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箭头: 下 50"/>
          <p:cNvSpPr/>
          <p:nvPr/>
        </p:nvSpPr>
        <p:spPr>
          <a:xfrm>
            <a:off x="7827944" y="3721100"/>
            <a:ext cx="186318" cy="135084"/>
          </a:xfrm>
          <a:prstGeom prst="downArrow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/>
          <p:cNvSpPr/>
          <p:nvPr/>
        </p:nvSpPr>
        <p:spPr>
          <a:xfrm>
            <a:off x="3709670" y="1883410"/>
            <a:ext cx="6277371" cy="890905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68000" rtlCol="0" anchor="t"/>
          <a:lstStyle/>
          <a:p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 Network</a:t>
            </a:r>
          </a:p>
        </p:txBody>
      </p:sp>
      <p:sp>
        <p:nvSpPr>
          <p:cNvPr id="50" name="箭头: 下 49"/>
          <p:cNvSpPr/>
          <p:nvPr/>
        </p:nvSpPr>
        <p:spPr>
          <a:xfrm>
            <a:off x="9067105" y="2687683"/>
            <a:ext cx="186318" cy="1172430"/>
          </a:xfrm>
          <a:prstGeom prst="downArrow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下 48"/>
          <p:cNvSpPr/>
          <p:nvPr/>
        </p:nvSpPr>
        <p:spPr>
          <a:xfrm>
            <a:off x="6998147" y="2687583"/>
            <a:ext cx="186318" cy="1172430"/>
          </a:xfrm>
          <a:prstGeom prst="downArrow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0099" y="-33543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98131" y="-3356083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46163" y="-3340639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 Client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0099" y="-287451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0099" y="-23946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91192" y="-2076154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质押批数据</a:t>
            </a:r>
            <a:r>
              <a:rPr lang="en-US" altLang="zh-CN" dirty="0"/>
              <a:t>hash</a:t>
            </a:r>
            <a:r>
              <a:rPr lang="zh-CN" altLang="en-US" dirty="0"/>
              <a:t>与</a:t>
            </a:r>
            <a:r>
              <a:rPr lang="en-US" altLang="zh-CN" dirty="0"/>
              <a:t>coin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43125" y="-3388695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Hyperledger fabric </a:t>
            </a:r>
            <a:r>
              <a:rPr lang="en-US" altLang="zh-CN" dirty="0" err="1"/>
              <a:t>chaincode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91193" y="-2579333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store node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71155" y="-191449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 node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58686" y="-3909052"/>
            <a:ext cx="155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62568" y="-143464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 data from DB Client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62568" y="-1015558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hash of batch data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62568" y="-53878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hash to Chaincode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91192" y="-1572975"/>
            <a:ext cx="4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Verify the equality of the Two hash value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2244192" y="3306602"/>
            <a:ext cx="148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 data store request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矩形: 圆角 175"/>
          <p:cNvSpPr/>
          <p:nvPr/>
        </p:nvSpPr>
        <p:spPr>
          <a:xfrm>
            <a:off x="3626882" y="2886594"/>
            <a:ext cx="948434" cy="7290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b="1">
                <a:solidFill>
                  <a:srgbClr val="F79646">
                    <a:lumMod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 Client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89" name="连接符: 肘形 88"/>
          <p:cNvCxnSpPr>
            <a:stCxn id="176" idx="0"/>
            <a:endCxn id="279" idx="1"/>
          </p:cNvCxnSpPr>
          <p:nvPr/>
        </p:nvCxnSpPr>
        <p:spPr>
          <a:xfrm rot="5400000" flipH="1" flipV="1">
            <a:off x="4706479" y="1835550"/>
            <a:ext cx="445664" cy="16564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4142854" y="2194276"/>
                <a:ext cx="1653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④ </a:t>
                </a:r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</a:t>
                </a:r>
                <a:r>
                  <a:rPr lang="en-US" altLang="zh-CN" sz="1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 optimal storage node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854" y="2194276"/>
                <a:ext cx="165302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" t="-76" r="14" b="-35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 123"/>
          <p:cNvSpPr/>
          <p:nvPr/>
        </p:nvSpPr>
        <p:spPr>
          <a:xfrm>
            <a:off x="8320917" y="2210097"/>
            <a:ext cx="124334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Verification</a:t>
            </a:r>
          </a:p>
        </p:txBody>
      </p:sp>
      <p:cxnSp>
        <p:nvCxnSpPr>
          <p:cNvPr id="131" name="连接符: 肘形 130"/>
          <p:cNvCxnSpPr>
            <a:endCxn id="124" idx="2"/>
          </p:cNvCxnSpPr>
          <p:nvPr/>
        </p:nvCxnSpPr>
        <p:spPr>
          <a:xfrm flipV="1">
            <a:off x="4575316" y="2671762"/>
            <a:ext cx="4367272" cy="4038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4711680" y="2821148"/>
                <a:ext cx="23121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⑤ </a:t>
                </a:r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Stake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zh-CN" sz="1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tokens</a:t>
                </a:r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80" y="2821148"/>
                <a:ext cx="2312167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27" t="-173" r="5" b="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4711680" y="3242308"/>
                <a:ext cx="19642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⑥ </a:t>
                </a:r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1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storage node</a:t>
                </a:r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680" y="3242308"/>
                <a:ext cx="1964255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1" t="-229" r="9" b="-59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8692300" y="3229281"/>
                <a:ext cx="1206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⑧ </a:t>
                </a:r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endParaRPr lang="en-US" altLang="zh-CN" sz="12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Chaincode</a:t>
                </a:r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300" y="3229281"/>
                <a:ext cx="120617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5" t="-66" r="8" b="-4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单圆角 78"/>
              <p:cNvSpPr/>
              <p:nvPr/>
            </p:nvSpPr>
            <p:spPr>
              <a:xfrm>
                <a:off x="3780439" y="3860013"/>
                <a:ext cx="1932784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② </a:t>
                </a:r>
                <a:r>
                  <a:rPr kumimoji="0" lang="en-US" altLang="zh-CN" sz="120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Package </a:t>
                </a:r>
                <a:r>
                  <a:rPr kumimoji="0" lang="en-US" altLang="zh-CN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batch data to </a:t>
                </a:r>
                <a14:m>
                  <m:oMath xmlns:m="http://schemas.openxmlformats.org/officeDocument/2006/math">
                    <m:r>
                      <a:rPr kumimoji="0" lang="zh-CN" altLang="en-US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zh-CN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③ </a:t>
                </a:r>
                <a:r>
                  <a:rPr kumimoji="0" lang="en-US" altLang="zh-CN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Encrypt</a:t>
                </a:r>
                <a14:m>
                  <m:oMath xmlns:m="http://schemas.openxmlformats.org/officeDocument/2006/math">
                    <m:r>
                      <a:rPr kumimoji="0" lang="en-US" altLang="zh-CN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zh-CN" altLang="en-US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0" lang="en-US" altLang="zh-CN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kumimoji="0" lang="zh-CN" altLang="en-US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en-US" altLang="zh-CN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kumimoji="0" lang="en-US" altLang="zh-CN" sz="120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calculate hash </a:t>
                </a:r>
                <a14:m>
                  <m:oMath xmlns:m="http://schemas.openxmlformats.org/officeDocument/2006/math">
                    <m:r>
                      <a:rPr kumimoji="0" lang="en-US" altLang="zh-CN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0" lang="en-US" altLang="zh-CN" sz="12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zh-CN" altLang="en-US" sz="12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0" lang="en-US" altLang="zh-CN" sz="12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12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矩形: 单圆角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39" y="3860013"/>
                <a:ext cx="1932784" cy="666115"/>
              </a:xfrm>
              <a:prstGeom prst="round1Rect">
                <a:avLst/>
              </a:prstGeom>
              <a:blipFill rotWithShape="1">
                <a:blip r:embed="rId7"/>
                <a:stretch>
                  <a:fillRect l="-770" t="-11893" r="-716" b="-11939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: 单圆角 79"/>
              <p:cNvSpPr/>
              <p:nvPr/>
            </p:nvSpPr>
            <p:spPr>
              <a:xfrm>
                <a:off x="7225778" y="3860013"/>
                <a:ext cx="1390650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lvl="0"/>
                <a:r>
                  <a:rPr lang="zh-CN" altLang="en-US" sz="1200" i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⑦ </a:t>
                </a:r>
                <a:r>
                  <a:rPr lang="en-US" altLang="zh-CN" sz="1200" i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Calculate </a:t>
                </a:r>
                <a:r>
                  <a:rPr lang="en-US" altLang="zh-CN" sz="12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of the received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12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2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obtain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1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endParaRPr lang="en-US" altLang="zh-CN" sz="1200" i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0" name="矩形: 单圆角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778" y="3860013"/>
                <a:ext cx="1390650" cy="666115"/>
              </a:xfrm>
              <a:prstGeom prst="round1Rect">
                <a:avLst/>
              </a:prstGeom>
              <a:blipFill rotWithShape="1">
                <a:blip r:embed="rId8"/>
                <a:stretch>
                  <a:fillRect l="-1058" t="-11893" r="-996" b="-11939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连接符: 肘形 149"/>
          <p:cNvCxnSpPr>
            <a:stCxn id="2" idx="3"/>
            <a:endCxn id="124" idx="3"/>
          </p:cNvCxnSpPr>
          <p:nvPr/>
        </p:nvCxnSpPr>
        <p:spPr>
          <a:xfrm flipV="1">
            <a:off x="8507800" y="2440930"/>
            <a:ext cx="1056458" cy="1038245"/>
          </a:xfrm>
          <a:prstGeom prst="bentConnector3">
            <a:avLst>
              <a:gd name="adj1" fmla="val 1315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endCxn id="2" idx="1"/>
          </p:cNvCxnSpPr>
          <p:nvPr/>
        </p:nvCxnSpPr>
        <p:spPr>
          <a:xfrm>
            <a:off x="4575316" y="3479175"/>
            <a:ext cx="2254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/>
          <p:cNvCxnSpPr/>
          <p:nvPr/>
        </p:nvCxnSpPr>
        <p:spPr>
          <a:xfrm>
            <a:off x="2204959" y="2687583"/>
            <a:ext cx="1450736" cy="844287"/>
          </a:xfrm>
          <a:prstGeom prst="bentConnector3">
            <a:avLst>
              <a:gd name="adj1" fmla="val 1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矩形: 圆角 174"/>
          <p:cNvSpPr/>
          <p:nvPr/>
        </p:nvSpPr>
        <p:spPr>
          <a:xfrm>
            <a:off x="1831427" y="1862269"/>
            <a:ext cx="1760744" cy="9230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zh-CN" altLang="en-US" sz="14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1837512" y="3918409"/>
            <a:ext cx="598544" cy="105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847555" y="4311469"/>
            <a:ext cx="588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1855175" y="4460781"/>
            <a:ext cx="603742" cy="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3" name="矩形: 单圆角 272"/>
          <p:cNvSpPr/>
          <p:nvPr/>
        </p:nvSpPr>
        <p:spPr>
          <a:xfrm>
            <a:off x="1855175" y="4093541"/>
            <a:ext cx="573261" cy="10553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2428662" y="3818861"/>
            <a:ext cx="1351777" cy="79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contract</a:t>
            </a:r>
          </a:p>
          <a:p>
            <a:r>
              <a:rPr lang="en-US" altLang="zh-C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operations</a:t>
            </a:r>
            <a:endParaRPr lang="zh-CN" alt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flow</a:t>
            </a:r>
          </a:p>
          <a:p>
            <a:r>
              <a:rPr lang="en-US" altLang="zh-C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to action set</a:t>
            </a:r>
            <a:endParaRPr lang="zh-CN" alt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5757524" y="2210097"/>
            <a:ext cx="124334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node Selection</a:t>
            </a:r>
          </a:p>
        </p:txBody>
      </p:sp>
      <p:sp>
        <p:nvSpPr>
          <p:cNvPr id="286" name="矩形: 单圆角 285"/>
          <p:cNvSpPr/>
          <p:nvPr/>
        </p:nvSpPr>
        <p:spPr>
          <a:xfrm>
            <a:off x="5780727" y="3860013"/>
            <a:ext cx="1377547" cy="666115"/>
          </a:xfrm>
          <a:prstGeom prst="round1Rect">
            <a:avLst/>
          </a:prstGeom>
          <a:gradFill flip="none" rotWithShape="1">
            <a:gsLst>
              <a:gs pos="0">
                <a:srgbClr val="F8CBAD"/>
              </a:gs>
              <a:gs pos="50000">
                <a:srgbClr val="F8CBA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i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⑩ Record </a:t>
            </a:r>
            <a:r>
              <a:rPr lang="en-US" altLang="zh-CN" sz="1200" i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</a:t>
            </a:r>
            <a:r>
              <a:rPr lang="en-US" altLang="zh-CN" sz="1200" i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operations, storage </a:t>
            </a:r>
            <a:r>
              <a:rPr lang="en-US" altLang="zh-CN" sz="1200" i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and root hash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81" y="1928410"/>
            <a:ext cx="293830" cy="293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18" y="2248623"/>
            <a:ext cx="365846" cy="365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1" y="2248623"/>
            <a:ext cx="365846" cy="365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23" y="2248623"/>
            <a:ext cx="365846" cy="365846"/>
          </a:xfrm>
          <a:prstGeom prst="rect">
            <a:avLst/>
          </a:prstGeom>
        </p:spPr>
      </p:pic>
      <p:pic>
        <p:nvPicPr>
          <p:cNvPr id="1026" name="Picture 2" descr="Blockchai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99" y="2984224"/>
            <a:ext cx="332200" cy="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7039220" y="2210097"/>
            <a:ext cx="124334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Recorder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单圆角 285"/>
              <p:cNvSpPr/>
              <p:nvPr/>
            </p:nvSpPr>
            <p:spPr>
              <a:xfrm>
                <a:off x="8683933" y="3860013"/>
                <a:ext cx="1303108" cy="666115"/>
              </a:xfrm>
              <a:prstGeom prst="round1Rect">
                <a:avLst/>
              </a:prstGeom>
              <a:gradFill flip="none" rotWithShape="1">
                <a:gsLst>
                  <a:gs pos="0">
                    <a:srgbClr val="F8CBAD"/>
                  </a:gs>
                  <a:gs pos="50000">
                    <a:srgbClr val="F8CBAD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r>
                  <a:rPr lang="en-US" altLang="zh-CN" sz="1200" i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⑨</a:t>
                </a:r>
                <a:r>
                  <a:rPr lang="zh-CN" altLang="en-US" sz="1200" i="1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2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Verify if </a:t>
                </a:r>
                <a14:m>
                  <m:oMath xmlns:m="http://schemas.openxmlformats.org/officeDocument/2006/math">
                    <m:r>
                      <a:rPr kumimoji="0" lang="en-US" altLang="zh-CN" sz="120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0" lang="en-US" altLang="zh-CN" sz="12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zh-CN" altLang="en-US" sz="12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zh-CN" sz="12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equals</a:t>
                </a:r>
                <a:r>
                  <a:rPr lang="en-US" altLang="zh-CN" sz="1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1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r>
                  <a:rPr lang="en-US" altLang="zh-CN" sz="12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r>
                  <a:rPr lang="en-US" altLang="zh-CN" sz="1200" i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Transfer tokens</a:t>
                </a:r>
                <a:endParaRPr lang="en-US" altLang="zh-CN" sz="1200" i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矩形: 单圆角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33" y="3860013"/>
                <a:ext cx="1303108" cy="666115"/>
              </a:xfrm>
              <a:prstGeom prst="round1Rect">
                <a:avLst/>
              </a:prstGeom>
              <a:blipFill rotWithShape="1">
                <a:blip r:embed="rId12"/>
                <a:stretch>
                  <a:fillRect l="-1144" t="-2170" r="-1090" b="-2120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920416" y="90236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/>
              <p:cNvSpPr/>
              <p:nvPr/>
            </p:nvSpPr>
            <p:spPr>
              <a:xfrm>
                <a:off x="6830017" y="3266778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矩形: 圆角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017" y="3266778"/>
                <a:ext cx="1677783" cy="424794"/>
              </a:xfrm>
              <a:prstGeom prst="roundRect">
                <a:avLst/>
              </a:prstGeom>
              <a:blipFill rotWithShape="1">
                <a:blip r:embed="rId13"/>
                <a:stretch>
                  <a:fillRect l="-35" t="-80" r="4" b="75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4" y="3307398"/>
            <a:ext cx="343554" cy="343554"/>
          </a:xfrm>
          <a:prstGeom prst="rect">
            <a:avLst/>
          </a:prstGeom>
        </p:spPr>
      </p:pic>
      <p:sp>
        <p:nvSpPr>
          <p:cNvPr id="48" name="箭头: 下 47"/>
          <p:cNvSpPr/>
          <p:nvPr/>
        </p:nvSpPr>
        <p:spPr>
          <a:xfrm>
            <a:off x="4007940" y="3650952"/>
            <a:ext cx="186318" cy="186182"/>
          </a:xfrm>
          <a:prstGeom prst="downArrow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30471" y="1009362"/>
            <a:ext cx="4542857" cy="18380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665862"/>
            <a:ext cx="903846" cy="199097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665862"/>
            <a:ext cx="2026236" cy="1990970"/>
          </a:xfrm>
          <a:prstGeom prst="rect">
            <a:avLst/>
          </a:prstGeom>
          <a:solidFill>
            <a:srgbClr val="FBE5D6"/>
          </a:solidFill>
          <a:ln>
            <a:solidFill>
              <a:srgbClr val="EAE9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665862"/>
            <a:ext cx="3242766" cy="199097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439916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678854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Blockch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8" y="3405283"/>
            <a:ext cx="332200" cy="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>
                <a:solidFill>
                  <a:srgbClr val="F79646">
                    <a:lumMod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 Client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stCxn id="20" idx="3"/>
            <a:endCxn id="3" idx="1"/>
          </p:cNvCxnSpPr>
          <p:nvPr/>
        </p:nvCxnSpPr>
        <p:spPr>
          <a:xfrm flipV="1">
            <a:off x="1092808" y="2955187"/>
            <a:ext cx="840374" cy="616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16" idx="1"/>
          </p:cNvCxnSpPr>
          <p:nvPr/>
        </p:nvCxnSpPr>
        <p:spPr>
          <a:xfrm flipV="1">
            <a:off x="1092808" y="3564614"/>
            <a:ext cx="818724" cy="6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29" idx="1"/>
          </p:cNvCxnSpPr>
          <p:nvPr/>
        </p:nvCxnSpPr>
        <p:spPr>
          <a:xfrm>
            <a:off x="1092808" y="3571383"/>
            <a:ext cx="810679" cy="747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4696825"/>
            <a:ext cx="97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77902" y="4696825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4696825"/>
            <a:ext cx="9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33182" y="2742790"/>
            <a:ext cx="1677783" cy="424794"/>
            <a:chOff x="1933182" y="2742790"/>
            <a:chExt cx="1677783" cy="424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: 圆角 2"/>
                <p:cNvSpPr/>
                <p:nvPr/>
              </p:nvSpPr>
              <p:spPr>
                <a:xfrm>
                  <a:off x="1933182" y="2742790"/>
                  <a:ext cx="1677783" cy="424794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Storage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node 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" name="矩形: 圆角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182" y="2742790"/>
                  <a:ext cx="1677783" cy="424794"/>
                </a:xfrm>
                <a:prstGeom prst="roundRect">
                  <a:avLst/>
                </a:prstGeom>
                <a:blipFill rotWithShape="1">
                  <a:blip r:embed="rId10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669" y="2783410"/>
              <a:ext cx="343554" cy="343554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911532" y="3352217"/>
            <a:ext cx="1677783" cy="424794"/>
            <a:chOff x="1911532" y="3352217"/>
            <a:chExt cx="1677783" cy="424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/>
                <p:cNvSpPr/>
                <p:nvPr/>
              </p:nvSpPr>
              <p:spPr>
                <a:xfrm>
                  <a:off x="1911532" y="3352217"/>
                  <a:ext cx="1677783" cy="424794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Storage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node 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矩形: 圆角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1532" y="3352217"/>
                  <a:ext cx="1677783" cy="424794"/>
                </a:xfrm>
                <a:prstGeom prst="roundRect">
                  <a:avLst/>
                </a:prstGeom>
                <a:blipFill rotWithShape="1">
                  <a:blip r:embed="rId12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019" y="3392837"/>
              <a:ext cx="343554" cy="343554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903487" y="4106399"/>
            <a:ext cx="1677783" cy="424794"/>
            <a:chOff x="1933182" y="2742790"/>
            <a:chExt cx="1677783" cy="424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: 圆角 28"/>
                <p:cNvSpPr/>
                <p:nvPr/>
              </p:nvSpPr>
              <p:spPr>
                <a:xfrm>
                  <a:off x="1933182" y="2742790"/>
                  <a:ext cx="1677783" cy="424794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Storage node 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" name="矩形: 圆角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182" y="2742790"/>
                  <a:ext cx="1677783" cy="424794"/>
                </a:xfrm>
                <a:prstGeom prst="roundRect">
                  <a:avLst/>
                </a:prstGeom>
                <a:blipFill rotWithShape="1">
                  <a:blip r:embed="rId13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669" y="2783410"/>
              <a:ext cx="343554" cy="343554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: 圆角 167"/>
          <p:cNvSpPr/>
          <p:nvPr/>
        </p:nvSpPr>
        <p:spPr>
          <a:xfrm>
            <a:off x="3709671" y="1883410"/>
            <a:ext cx="4906758" cy="890905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468000" rtlCol="0" anchor="t"/>
          <a:lstStyle/>
          <a:p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 Network</a:t>
            </a:r>
          </a:p>
        </p:txBody>
      </p:sp>
      <p:sp>
        <p:nvSpPr>
          <p:cNvPr id="49" name="箭头: 下 48"/>
          <p:cNvSpPr/>
          <p:nvPr/>
        </p:nvSpPr>
        <p:spPr>
          <a:xfrm>
            <a:off x="7454444" y="2687583"/>
            <a:ext cx="186318" cy="1172430"/>
          </a:xfrm>
          <a:prstGeom prst="downArrow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0099" y="-33543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98131" y="-3356083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46163" y="-3340639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 Client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0099" y="-287451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0099" y="-23946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91192" y="-2076154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质押批数据</a:t>
            </a:r>
            <a:r>
              <a:rPr lang="en-US" altLang="zh-CN" dirty="0"/>
              <a:t>hash</a:t>
            </a:r>
            <a:r>
              <a:rPr lang="zh-CN" altLang="en-US" dirty="0"/>
              <a:t>与</a:t>
            </a:r>
            <a:r>
              <a:rPr lang="en-US" altLang="zh-CN" dirty="0"/>
              <a:t>coin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43125" y="-3388695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Hyperledger fabric </a:t>
            </a:r>
            <a:r>
              <a:rPr lang="en-US" altLang="zh-CN" dirty="0" err="1"/>
              <a:t>chaincode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91193" y="-2579333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store node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71155" y="-191449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 node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58686" y="-3909052"/>
            <a:ext cx="155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62568" y="-143464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 data from DB Client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62568" y="-1015558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hash of batch data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62568" y="-53878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hash to Chaincode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91192" y="-1572975"/>
            <a:ext cx="4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Verify the equality of the Two hash value</a:t>
            </a:r>
            <a:endParaRPr lang="zh-CN" altLang="en-US" dirty="0"/>
          </a:p>
        </p:txBody>
      </p:sp>
      <p:sp>
        <p:nvSpPr>
          <p:cNvPr id="176" name="矩形: 圆角 175"/>
          <p:cNvSpPr/>
          <p:nvPr/>
        </p:nvSpPr>
        <p:spPr>
          <a:xfrm>
            <a:off x="3626882" y="2886594"/>
            <a:ext cx="948434" cy="7290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b="1">
                <a:solidFill>
                  <a:srgbClr val="F79646">
                    <a:lumMod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 Client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89" name="连接符: 肘形 88"/>
          <p:cNvCxnSpPr>
            <a:stCxn id="176" idx="0"/>
            <a:endCxn id="35" idx="1"/>
          </p:cNvCxnSpPr>
          <p:nvPr/>
        </p:nvCxnSpPr>
        <p:spPr>
          <a:xfrm rot="5400000" flipH="1" flipV="1">
            <a:off x="5290684" y="1251345"/>
            <a:ext cx="445664" cy="28248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4142854" y="2194276"/>
            <a:ext cx="2855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the storage node and root hash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512924" y="3188679"/>
            <a:ext cx="213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⑥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 the encrypted data </a:t>
            </a:r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𝝈</a:t>
            </a:r>
            <a:endParaRPr lang="en-US" altLang="zh-CN" sz="12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矩形: 单圆角 78"/>
          <p:cNvSpPr/>
          <p:nvPr/>
        </p:nvSpPr>
        <p:spPr>
          <a:xfrm>
            <a:off x="3780438" y="3860013"/>
            <a:ext cx="2521302" cy="666115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lvl="0">
              <a:defRPr/>
            </a:pPr>
            <a:r>
              <a:rPr lang="en-US" altLang="zh-CN" sz="1200" i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Query R tree and get the index of the corresponding transaction</a:t>
            </a:r>
          </a:p>
          <a:p>
            <a:pPr lvl="0">
              <a:defRPr/>
            </a:pPr>
            <a:r>
              <a:rPr lang="zh-CN" altLang="en-US" sz="1200" i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⑦</a:t>
            </a:r>
            <a:r>
              <a:rPr lang="en-US" altLang="zh-CN" sz="1200" i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decrypted the encrypyted data </a:t>
            </a:r>
            <a:r>
              <a:rPr lang="zh-CN" altLang="en-US" sz="1200" i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𝝈 </a:t>
            </a:r>
            <a:endParaRPr kumimoji="0" lang="en-US" altLang="zh-CN" sz="12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: 单圆角 79"/>
          <p:cNvSpPr/>
          <p:nvPr/>
        </p:nvSpPr>
        <p:spPr>
          <a:xfrm>
            <a:off x="6478779" y="3860013"/>
            <a:ext cx="2137649" cy="666115"/>
          </a:xfrm>
          <a:prstGeom prst="round1Rect">
            <a:avLst/>
          </a:prstGeom>
          <a:gradFill flip="none" rotWithShape="1">
            <a:gsLst>
              <a:gs pos="0">
                <a:srgbClr val="F8CBAD"/>
              </a:gs>
              <a:gs pos="50000">
                <a:srgbClr val="F8CBA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lvl="0"/>
            <a:r>
              <a:rPr lang="zh-CN" altLang="en-US" sz="1200" i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en-US" altLang="zh-CN" sz="1200" i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Find the payload of the corresponding tansaction, </a:t>
            </a:r>
          </a:p>
          <a:p>
            <a:pPr lvl="0"/>
            <a:r>
              <a:rPr lang="en-US" altLang="zh-CN" sz="1200" i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root hash, storage node</a:t>
            </a:r>
          </a:p>
        </p:txBody>
      </p:sp>
      <p:cxnSp>
        <p:nvCxnSpPr>
          <p:cNvPr id="183" name="直接箭头连接符 182"/>
          <p:cNvCxnSpPr>
            <a:endCxn id="2" idx="1"/>
          </p:cNvCxnSpPr>
          <p:nvPr/>
        </p:nvCxnSpPr>
        <p:spPr>
          <a:xfrm>
            <a:off x="4571062" y="3441075"/>
            <a:ext cx="2137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/>
          <p:cNvCxnSpPr/>
          <p:nvPr/>
        </p:nvCxnSpPr>
        <p:spPr>
          <a:xfrm>
            <a:off x="2078848" y="2655941"/>
            <a:ext cx="1576847" cy="875929"/>
          </a:xfrm>
          <a:prstGeom prst="bentConnector3">
            <a:avLst>
              <a:gd name="adj1" fmla="val 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837512" y="3918409"/>
            <a:ext cx="598544" cy="105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847555" y="4311469"/>
            <a:ext cx="588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1855175" y="4460781"/>
            <a:ext cx="603742" cy="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3" name="矩形: 单圆角 272"/>
          <p:cNvSpPr/>
          <p:nvPr/>
        </p:nvSpPr>
        <p:spPr>
          <a:xfrm>
            <a:off x="1855175" y="4093541"/>
            <a:ext cx="573261" cy="10553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2428662" y="3818861"/>
            <a:ext cx="1351777" cy="79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contract</a:t>
            </a:r>
          </a:p>
          <a:p>
            <a:r>
              <a:rPr lang="en-US" altLang="zh-C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operations</a:t>
            </a:r>
            <a:endParaRPr lang="zh-CN" alt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flow</a:t>
            </a:r>
          </a:p>
          <a:p>
            <a:r>
              <a:rPr lang="en-US" altLang="zh-C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to action set</a:t>
            </a:r>
            <a:endParaRPr lang="zh-CN" altLang="en-US" sz="1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81" y="1928410"/>
            <a:ext cx="293830" cy="293830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1831427" y="1862269"/>
            <a:ext cx="1760744" cy="923035"/>
            <a:chOff x="1831427" y="1862269"/>
            <a:chExt cx="1760744" cy="923035"/>
          </a:xfrm>
        </p:grpSpPr>
        <p:sp>
          <p:nvSpPr>
            <p:cNvPr id="175" name="矩形: 圆角 174"/>
            <p:cNvSpPr/>
            <p:nvPr/>
          </p:nvSpPr>
          <p:spPr>
            <a:xfrm>
              <a:off x="1831427" y="1862269"/>
              <a:ext cx="1760744" cy="9230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endParaRPr lang="zh-CN" altLang="en-US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418" y="2248623"/>
              <a:ext cx="365846" cy="3658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131" y="2248623"/>
              <a:ext cx="365846" cy="36584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823" y="2248623"/>
              <a:ext cx="365846" cy="365846"/>
            </a:xfrm>
            <a:prstGeom prst="rect">
              <a:avLst/>
            </a:prstGeom>
          </p:spPr>
        </p:pic>
      </p:grpSp>
      <p:pic>
        <p:nvPicPr>
          <p:cNvPr id="1026" name="Picture 2" descr="Blockch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99" y="2984224"/>
            <a:ext cx="332200" cy="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矩形 34"/>
          <p:cNvSpPr/>
          <p:nvPr/>
        </p:nvSpPr>
        <p:spPr>
          <a:xfrm>
            <a:off x="6925933" y="2210097"/>
            <a:ext cx="124334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Recorder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0416" y="902368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query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/>
              <p:cNvSpPr/>
              <p:nvPr/>
            </p:nvSpPr>
            <p:spPr>
              <a:xfrm>
                <a:off x="6708712" y="3228678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zh-CN" alt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矩形: 圆角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12" y="3228678"/>
                <a:ext cx="1677783" cy="424794"/>
              </a:xfrm>
              <a:prstGeom prst="roundRect">
                <a:avLst/>
              </a:prstGeom>
              <a:blipFill rotWithShape="1">
                <a:blip r:embed="rId6"/>
                <a:stretch>
                  <a:fillRect l="-34" t="-80" r="3" b="75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23" y="3269298"/>
            <a:ext cx="343554" cy="343554"/>
          </a:xfrm>
          <a:prstGeom prst="rect">
            <a:avLst/>
          </a:prstGeom>
        </p:spPr>
      </p:pic>
      <p:sp>
        <p:nvSpPr>
          <p:cNvPr id="48" name="箭头: 下 47"/>
          <p:cNvSpPr/>
          <p:nvPr/>
        </p:nvSpPr>
        <p:spPr>
          <a:xfrm>
            <a:off x="4007940" y="3650952"/>
            <a:ext cx="186318" cy="186182"/>
          </a:xfrm>
          <a:prstGeom prst="downArrow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078848" y="3280979"/>
            <a:ext cx="148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 data query request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连接符: 肘形 73"/>
          <p:cNvCxnSpPr>
            <a:stCxn id="176" idx="1"/>
          </p:cNvCxnSpPr>
          <p:nvPr/>
        </p:nvCxnSpPr>
        <p:spPr>
          <a:xfrm rot="10800000">
            <a:off x="2293530" y="2774316"/>
            <a:ext cx="1333353" cy="476827"/>
          </a:xfrm>
          <a:prstGeom prst="bentConnector3">
            <a:avLst>
              <a:gd name="adj1" fmla="val 9991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349205" y="2975248"/>
            <a:ext cx="1223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⑧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data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: 圆角 167"/>
          <p:cNvSpPr/>
          <p:nvPr/>
        </p:nvSpPr>
        <p:spPr>
          <a:xfrm>
            <a:off x="3709670" y="1883410"/>
            <a:ext cx="6130290" cy="890905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168291" y="2638813"/>
            <a:ext cx="0" cy="118800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50099" y="-33543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98131" y="-3356083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46163" y="-3340639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 Client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0099" y="-287451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0099" y="-23946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91192" y="-2076154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质押批数据</a:t>
            </a:r>
            <a:r>
              <a:rPr lang="en-US" altLang="zh-CN" dirty="0"/>
              <a:t>hash</a:t>
            </a:r>
            <a:r>
              <a:rPr lang="zh-CN" altLang="en-US" dirty="0"/>
              <a:t>与</a:t>
            </a:r>
            <a:r>
              <a:rPr lang="en-US" altLang="zh-CN" dirty="0"/>
              <a:t>coin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43125" y="-3388695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Hyperledger fabric </a:t>
            </a:r>
            <a:r>
              <a:rPr lang="en-US" altLang="zh-CN" dirty="0" err="1"/>
              <a:t>chaincode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91193" y="-2579333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store node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71155" y="-191449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 node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58686" y="-3909052"/>
            <a:ext cx="155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62568" y="-143464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 data from DB Client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62568" y="-1015558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hash of batch data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62568" y="-53878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hash to Chaincode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91192" y="-1572975"/>
            <a:ext cx="4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Verify the equality of the Two hash value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2066748" y="3303839"/>
            <a:ext cx="1154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data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15385" y="2981960"/>
            <a:ext cx="1664335" cy="633730"/>
            <a:chOff x="3582626" y="2981705"/>
            <a:chExt cx="776141" cy="633923"/>
          </a:xfrm>
        </p:grpSpPr>
        <p:sp>
          <p:nvSpPr>
            <p:cNvPr id="176" name="矩形: 圆角 175"/>
            <p:cNvSpPr/>
            <p:nvPr/>
          </p:nvSpPr>
          <p:spPr>
            <a:xfrm>
              <a:off x="3582626" y="2981705"/>
              <a:ext cx="776141" cy="63392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672606" y="3362185"/>
              <a:ext cx="544328" cy="2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baseline="-25000" dirty="0">
                  <a:solidFill>
                    <a:srgbClr val="F79646">
                      <a:lumMod val="75000"/>
                    </a:srgb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DB client</a:t>
              </a:r>
              <a:endParaRPr kumimoji="0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9" name="连接符: 肘形 88"/>
          <p:cNvCxnSpPr/>
          <p:nvPr/>
        </p:nvCxnSpPr>
        <p:spPr>
          <a:xfrm flipV="1">
            <a:off x="4084955" y="2422525"/>
            <a:ext cx="1913890" cy="54292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3966210" y="2207260"/>
                <a:ext cx="2180590" cy="4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④</a:t>
                </a:r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for an apt storage node</a:t>
                </a:r>
              </a:p>
              <a:p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obtain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10" y="2207260"/>
                <a:ext cx="2180590" cy="4140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矩形 114"/>
          <p:cNvSpPr/>
          <p:nvPr/>
        </p:nvSpPr>
        <p:spPr>
          <a:xfrm>
            <a:off x="3908384" y="1953315"/>
            <a:ext cx="1888627" cy="202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network</a:t>
            </a:r>
          </a:p>
        </p:txBody>
      </p:sp>
      <p:sp>
        <p:nvSpPr>
          <p:cNvPr id="124" name="矩形 123"/>
          <p:cNvSpPr/>
          <p:nvPr/>
        </p:nvSpPr>
        <p:spPr>
          <a:xfrm>
            <a:off x="8117205" y="2258060"/>
            <a:ext cx="977265" cy="3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Verification</a:t>
            </a:r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5389880" y="2629535"/>
            <a:ext cx="2952000" cy="530225"/>
          </a:xfrm>
          <a:prstGeom prst="bentConnector3">
            <a:avLst>
              <a:gd name="adj1" fmla="val 998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5465343" y="2926545"/>
                <a:ext cx="16584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⑤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Stake 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altLang="zh-CN" sz="105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05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tokens</a:t>
                </a:r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43" y="2926545"/>
                <a:ext cx="1658408" cy="253916"/>
              </a:xfrm>
              <a:prstGeom prst="rect">
                <a:avLst/>
              </a:prstGeom>
              <a:blipFill rotWithShape="1">
                <a:blip r:embed="rId4"/>
                <a:stretch>
                  <a:fillRect l="-32" t="-183" r="19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5477042" y="3298124"/>
                <a:ext cx="19642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⑥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storage node</a:t>
                </a:r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042" y="3298124"/>
                <a:ext cx="1964255" cy="253916"/>
              </a:xfrm>
              <a:prstGeom prst="rect">
                <a:avLst/>
              </a:prstGeom>
              <a:blipFill rotWithShape="1">
                <a:blip r:embed="rId5"/>
                <a:stretch>
                  <a:fillRect l="-9" t="-224" r="19" b="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8300720" y="2771775"/>
                <a:ext cx="1164590" cy="4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⑧</a:t>
                </a:r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5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Chaincode</a:t>
                </a:r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720" y="2771775"/>
                <a:ext cx="1164590" cy="4140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单圆角 78"/>
              <p:cNvSpPr/>
              <p:nvPr/>
            </p:nvSpPr>
            <p:spPr>
              <a:xfrm>
                <a:off x="3686810" y="3865245"/>
                <a:ext cx="2100580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Package batch data to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and calculate Merkle root hash</a:t>
                </a:r>
              </a:p>
              <a:p>
                <a:pPr lvl="0">
                  <a:defRPr/>
                </a:pPr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</a:t>
                </a: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Encrypt</a:t>
                </a:r>
                <a14:m>
                  <m:oMath xmlns:m="http://schemas.openxmlformats.org/officeDocument/2006/math">
                    <m:r>
                      <a:rPr kumimoji="0" lang="en-US" altLang="zh-CN" sz="105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𝝎</m:t>
                    </m:r>
                    <m:r>
                      <a:rPr kumimoji="0" lang="en-US" altLang="zh-CN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and calculate   hash of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, obtain </a:t>
                </a:r>
                <a14:m>
                  <m:oMath xmlns:m="http://schemas.openxmlformats.org/officeDocument/2006/math">
                    <m:r>
                      <a:rPr kumimoji="0" lang="en-US" altLang="zh-CN" sz="105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𝐇</m:t>
                    </m:r>
                    <m:r>
                      <a:rPr kumimoji="0" lang="en-US" altLang="zh-CN" sz="105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zh-CN" altLang="en-US" sz="105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𝝈</m:t>
                    </m:r>
                    <m:r>
                      <a:rPr kumimoji="0" lang="en-US" altLang="zh-CN" sz="105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: 单圆角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810" y="3865245"/>
                <a:ext cx="2100580" cy="666115"/>
              </a:xfrm>
              <a:prstGeom prst="round1Rect">
                <a:avLst/>
              </a:prstGeom>
              <a:blipFill rotWithShape="1">
                <a:blip r:embed="rId7"/>
                <a:stretch>
                  <a:fillRect l="-695" t="-4862" r="-665" b="-4194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: 单圆角 79"/>
              <p:cNvSpPr/>
              <p:nvPr/>
            </p:nvSpPr>
            <p:spPr>
              <a:xfrm>
                <a:off x="8449310" y="3860800"/>
                <a:ext cx="1390650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⑦ </a:t>
                </a:r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hash of the received </a:t>
                </a:r>
                <a14:m>
                  <m:oMath xmlns:m="http://schemas.openxmlformats.org/officeDocument/2006/math">
                    <m:r>
                      <a:rPr lang="zh-CN" alt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zh-CN" alt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obtain </a:t>
                </a:r>
                <a14:m>
                  <m:oMath xmlns:m="http://schemas.openxmlformats.org/officeDocument/2006/math"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zh-CN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矩形: 单圆角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10" y="3860800"/>
                <a:ext cx="1390650" cy="666115"/>
              </a:xfrm>
              <a:prstGeom prst="round1Rect">
                <a:avLst/>
              </a:prstGeom>
              <a:blipFill rotWithShape="1">
                <a:blip r:embed="rId8"/>
                <a:stretch>
                  <a:fillRect l="-1050" t="-2193" r="-1005" b="-2097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连接符: 肘形 149"/>
          <p:cNvCxnSpPr>
            <a:stCxn id="84" idx="3"/>
            <a:endCxn id="124" idx="3"/>
          </p:cNvCxnSpPr>
          <p:nvPr/>
        </p:nvCxnSpPr>
        <p:spPr>
          <a:xfrm flipV="1">
            <a:off x="8691880" y="2436495"/>
            <a:ext cx="402590" cy="1071880"/>
          </a:xfrm>
          <a:prstGeom prst="bentConnector3">
            <a:avLst>
              <a:gd name="adj1" fmla="val 1591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5386817" y="3538134"/>
            <a:ext cx="1836000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/>
          <p:cNvCxnSpPr/>
          <p:nvPr/>
        </p:nvCxnSpPr>
        <p:spPr>
          <a:xfrm>
            <a:off x="1860550" y="2691130"/>
            <a:ext cx="1795145" cy="840740"/>
          </a:xfrm>
          <a:prstGeom prst="bentConnector3">
            <a:avLst>
              <a:gd name="adj1" fmla="val 4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组合 226"/>
          <p:cNvGrpSpPr/>
          <p:nvPr/>
        </p:nvGrpSpPr>
        <p:grpSpPr>
          <a:xfrm>
            <a:off x="1799130" y="1862269"/>
            <a:ext cx="1793041" cy="923035"/>
            <a:chOff x="3238875" y="1860926"/>
            <a:chExt cx="1793041" cy="923035"/>
          </a:xfrm>
        </p:grpSpPr>
        <p:sp>
          <p:nvSpPr>
            <p:cNvPr id="175" name="矩形: 圆角 174"/>
            <p:cNvSpPr/>
            <p:nvPr/>
          </p:nvSpPr>
          <p:spPr>
            <a:xfrm>
              <a:off x="3271172" y="1860926"/>
              <a:ext cx="1760744" cy="9230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238875" y="1931800"/>
              <a:ext cx="683048" cy="205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5" name="直接箭头连接符 234"/>
          <p:cNvCxnSpPr/>
          <p:nvPr/>
        </p:nvCxnSpPr>
        <p:spPr>
          <a:xfrm>
            <a:off x="4098576" y="3617348"/>
            <a:ext cx="0" cy="207892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837512" y="3918409"/>
            <a:ext cx="598544" cy="105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847555" y="4311469"/>
            <a:ext cx="588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1855175" y="4460781"/>
            <a:ext cx="603742" cy="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3" name="矩形: 单圆角 272"/>
          <p:cNvSpPr/>
          <p:nvPr/>
        </p:nvSpPr>
        <p:spPr>
          <a:xfrm>
            <a:off x="1855175" y="4093541"/>
            <a:ext cx="573261" cy="10553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2428662" y="3818861"/>
            <a:ext cx="1351777" cy="79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operations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to action set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5998845" y="2257425"/>
            <a:ext cx="931545" cy="3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node Selection</a:t>
            </a:r>
          </a:p>
        </p:txBody>
      </p:sp>
      <p:sp>
        <p:nvSpPr>
          <p:cNvPr id="286" name="矩形: 单圆角 285"/>
          <p:cNvSpPr/>
          <p:nvPr/>
        </p:nvSpPr>
        <p:spPr>
          <a:xfrm>
            <a:off x="5837555" y="3869055"/>
            <a:ext cx="1322070" cy="666115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⑩</a:t>
            </a:r>
            <a:r>
              <a:rPr lang="en-US" altLang="zh-CN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storage operations,storage node and root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7235915" y="3373686"/>
                <a:ext cx="1455924" cy="2688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Storage node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endPara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915" y="3373686"/>
                <a:ext cx="1455924" cy="268839"/>
              </a:xfrm>
              <a:prstGeom prst="rect">
                <a:avLst/>
              </a:prstGeom>
              <a:blipFill rotWithShape="1">
                <a:blip r:embed="rId9"/>
                <a:stretch>
                  <a:fillRect l="-442" t="-2573" r="-395" b="-2301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88" y="1966510"/>
            <a:ext cx="187457" cy="18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18" y="2248623"/>
            <a:ext cx="365846" cy="365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1" y="2248623"/>
            <a:ext cx="365846" cy="365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23" y="2248623"/>
            <a:ext cx="365846" cy="3658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6" y="3401992"/>
            <a:ext cx="219180" cy="219180"/>
          </a:xfrm>
          <a:prstGeom prst="rect">
            <a:avLst/>
          </a:prstGeom>
        </p:spPr>
      </p:pic>
      <p:pic>
        <p:nvPicPr>
          <p:cNvPr id="1026" name="Picture 2" descr="Blockchai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09" y="3086937"/>
            <a:ext cx="332200" cy="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8613426" y="3658623"/>
            <a:ext cx="0" cy="18000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图片 1" descr="b-tre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24605" y="3086735"/>
            <a:ext cx="324485" cy="3244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566801" y="3355975"/>
            <a:ext cx="71374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B+ tree</a:t>
            </a:r>
          </a:p>
        </p:txBody>
      </p:sp>
      <p:sp>
        <p:nvSpPr>
          <p:cNvPr id="24" name="右箭头 23"/>
          <p:cNvSpPr/>
          <p:nvPr/>
        </p:nvSpPr>
        <p:spPr>
          <a:xfrm>
            <a:off x="4191000" y="3209290"/>
            <a:ext cx="108000" cy="103505"/>
          </a:xfrm>
          <a:prstGeom prst="rightArrow">
            <a:avLst/>
          </a:prstGeom>
          <a:solidFill>
            <a:srgbClr val="AABB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noun-merkle-tree-6752961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14900" y="3027680"/>
            <a:ext cx="362585" cy="4457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607560" y="3355975"/>
            <a:ext cx="90932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Merkle tree</a:t>
            </a:r>
          </a:p>
        </p:txBody>
      </p:sp>
      <p:sp>
        <p:nvSpPr>
          <p:cNvPr id="34" name="右箭头 33"/>
          <p:cNvSpPr/>
          <p:nvPr/>
        </p:nvSpPr>
        <p:spPr>
          <a:xfrm flipH="1">
            <a:off x="4735195" y="3210560"/>
            <a:ext cx="108000" cy="103505"/>
          </a:xfrm>
          <a:prstGeom prst="rightArrow">
            <a:avLst/>
          </a:prstGeom>
          <a:solidFill>
            <a:srgbClr val="AABB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057390" y="2257425"/>
            <a:ext cx="931545" cy="3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for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单圆角 285"/>
              <p:cNvSpPr/>
              <p:nvPr/>
            </p:nvSpPr>
            <p:spPr>
              <a:xfrm>
                <a:off x="7209155" y="3870960"/>
                <a:ext cx="1191260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50" b="1" dirty="0">
                    <a:solidFill>
                      <a:prstClr val="black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Times New Roman" panose="02020603050405020304" pitchFamily="18" charset="0"/>
                  </a:rPr>
                  <a:t>⑨</a:t>
                </a:r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if </a:t>
                </a:r>
                <a14:m>
                  <m:oMath xmlns:m="http://schemas.openxmlformats.org/officeDocument/2006/math">
                    <m:r>
                      <a:rPr kumimoji="0" lang="en-US" altLang="zh-CN" sz="105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kumimoji="0" lang="en-US" altLang="zh-CN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zh-CN" alt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equals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zh-CN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r>
                  <a:rPr lang="en-US" altLang="zh-CN" sz="105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;</a:t>
                </a:r>
              </a:p>
              <a:p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Transfer tokens</a:t>
                </a:r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单圆角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55" y="3870960"/>
                <a:ext cx="1191260" cy="666115"/>
              </a:xfrm>
              <a:prstGeom prst="round1Rect">
                <a:avLst/>
              </a:prstGeom>
              <a:blipFill rotWithShape="1">
                <a:blip r:embed="rId18"/>
                <a:stretch>
                  <a:fillRect l="-1226" t="-14204" r="-1173" b="-14299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7090061" y="2643258"/>
            <a:ext cx="0" cy="118800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20416" y="902368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: 圆角 167"/>
          <p:cNvSpPr/>
          <p:nvPr/>
        </p:nvSpPr>
        <p:spPr>
          <a:xfrm>
            <a:off x="3709670" y="1883410"/>
            <a:ext cx="4691380" cy="890905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0099" y="-33543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98131" y="-3356083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46163" y="-3340639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 Client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0099" y="-287451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0099" y="-23946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91192" y="-2076154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质押批数据</a:t>
            </a:r>
            <a:r>
              <a:rPr lang="en-US" altLang="zh-CN" dirty="0"/>
              <a:t>hash</a:t>
            </a:r>
            <a:r>
              <a:rPr lang="zh-CN" altLang="en-US" dirty="0"/>
              <a:t>与</a:t>
            </a:r>
            <a:r>
              <a:rPr lang="en-US" altLang="zh-CN" dirty="0"/>
              <a:t>coin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43125" y="-3388695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Hyperledger fabric </a:t>
            </a:r>
            <a:r>
              <a:rPr lang="en-US" altLang="zh-CN" dirty="0" err="1"/>
              <a:t>chaincode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91193" y="-2579333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store node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71155" y="-191449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 node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58686" y="-3909052"/>
            <a:ext cx="155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62568" y="-143464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 data from DB Client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62568" y="-1015558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hash of batch data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62568" y="-53878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hash to Chaincode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91192" y="-1572975"/>
            <a:ext cx="4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Verify the equality of the Two hash value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2026920" y="3303905"/>
            <a:ext cx="149987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data query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698240" y="2981960"/>
            <a:ext cx="1111887" cy="633730"/>
            <a:chOff x="3582626" y="2981705"/>
            <a:chExt cx="518514" cy="633923"/>
          </a:xfrm>
        </p:grpSpPr>
        <p:sp>
          <p:nvSpPr>
            <p:cNvPr id="176" name="矩形: 圆角 175"/>
            <p:cNvSpPr/>
            <p:nvPr/>
          </p:nvSpPr>
          <p:spPr>
            <a:xfrm>
              <a:off x="3582626" y="2981705"/>
              <a:ext cx="489493" cy="63392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780142" y="3367903"/>
              <a:ext cx="320998" cy="2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baseline="-25000" dirty="0">
                  <a:solidFill>
                    <a:srgbClr val="F79646">
                      <a:lumMod val="75000"/>
                    </a:srgb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DB client</a:t>
              </a:r>
              <a:endParaRPr kumimoji="0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9" name="连接符: 肘形 88"/>
          <p:cNvCxnSpPr/>
          <p:nvPr/>
        </p:nvCxnSpPr>
        <p:spPr>
          <a:xfrm flipV="1">
            <a:off x="4084955" y="2343150"/>
            <a:ext cx="2792095" cy="622300"/>
          </a:xfrm>
          <a:prstGeom prst="bentConnector3">
            <a:avLst>
              <a:gd name="adj1" fmla="val 2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990340" y="2127250"/>
            <a:ext cx="387032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③</a:t>
            </a:r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blockchain and get the payload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08384" y="1953315"/>
            <a:ext cx="1888627" cy="202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network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5402478" y="2926545"/>
            <a:ext cx="165840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4665345" y="3281045"/>
                <a:ext cx="3322320" cy="2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⑥</a:t>
                </a:r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the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get the encrypted data</a:t>
                </a:r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45" y="3281045"/>
                <a:ext cx="3322320" cy="2527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单圆角 78"/>
              <p:cNvSpPr/>
              <p:nvPr/>
            </p:nvSpPr>
            <p:spPr>
              <a:xfrm>
                <a:off x="3732530" y="3865245"/>
                <a:ext cx="2319655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Query B+ tree and get the index of the corresponding transaction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⑧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decrypted the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: 单圆角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530" y="3865245"/>
                <a:ext cx="2319655" cy="666115"/>
              </a:xfrm>
              <a:prstGeom prst="round1Rect">
                <a:avLst/>
              </a:prstGeom>
              <a:blipFill rotWithShape="1">
                <a:blip r:embed="rId4"/>
                <a:stretch>
                  <a:fillRect l="-630" t="-2193" r="-602" b="-2097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接箭头连接符 182"/>
          <p:cNvCxnSpPr/>
          <p:nvPr/>
        </p:nvCxnSpPr>
        <p:spPr>
          <a:xfrm>
            <a:off x="4752452" y="3520989"/>
            <a:ext cx="2304000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/>
          <p:cNvCxnSpPr/>
          <p:nvPr/>
        </p:nvCxnSpPr>
        <p:spPr>
          <a:xfrm>
            <a:off x="1860550" y="2691130"/>
            <a:ext cx="1795145" cy="840740"/>
          </a:xfrm>
          <a:prstGeom prst="bentConnector3">
            <a:avLst>
              <a:gd name="adj1" fmla="val 4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组合 226"/>
          <p:cNvGrpSpPr/>
          <p:nvPr/>
        </p:nvGrpSpPr>
        <p:grpSpPr>
          <a:xfrm>
            <a:off x="1799130" y="1862269"/>
            <a:ext cx="1793041" cy="923035"/>
            <a:chOff x="3238875" y="1860926"/>
            <a:chExt cx="1793041" cy="923035"/>
          </a:xfrm>
        </p:grpSpPr>
        <p:sp>
          <p:nvSpPr>
            <p:cNvPr id="175" name="矩形: 圆角 174"/>
            <p:cNvSpPr/>
            <p:nvPr/>
          </p:nvSpPr>
          <p:spPr>
            <a:xfrm>
              <a:off x="3271172" y="1860926"/>
              <a:ext cx="1760744" cy="9230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238875" y="1931800"/>
              <a:ext cx="683048" cy="205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5" name="直接箭头连接符 234"/>
          <p:cNvCxnSpPr/>
          <p:nvPr/>
        </p:nvCxnSpPr>
        <p:spPr>
          <a:xfrm>
            <a:off x="4081431" y="3617348"/>
            <a:ext cx="0" cy="207892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837512" y="3918409"/>
            <a:ext cx="598544" cy="105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847555" y="4311469"/>
            <a:ext cx="588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1855175" y="4460781"/>
            <a:ext cx="603742" cy="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3" name="矩形: 单圆角 272"/>
          <p:cNvSpPr/>
          <p:nvPr/>
        </p:nvSpPr>
        <p:spPr>
          <a:xfrm>
            <a:off x="1855175" y="4093541"/>
            <a:ext cx="573261" cy="10553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2428662" y="3818861"/>
            <a:ext cx="1351777" cy="79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operations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to action set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矩形: 单圆角 285"/>
          <p:cNvSpPr/>
          <p:nvPr/>
        </p:nvSpPr>
        <p:spPr>
          <a:xfrm>
            <a:off x="6333490" y="3869055"/>
            <a:ext cx="2096135" cy="666115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④</a:t>
            </a:r>
            <a:r>
              <a:rPr lang="en-US" altLang="zh-CN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Find the payload of the corresponding tansaction, </a:t>
            </a:r>
          </a:p>
          <a:p>
            <a:r>
              <a:rPr lang="en-US" altLang="zh-CN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 root hash, storage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7106285" y="3035300"/>
                <a:ext cx="1322705" cy="5784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Storage node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endPara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285" y="3035300"/>
                <a:ext cx="1322705" cy="578485"/>
              </a:xfrm>
              <a:prstGeom prst="rect">
                <a:avLst/>
              </a:prstGeom>
              <a:blipFill rotWithShape="1">
                <a:blip r:embed="rId5"/>
                <a:stretch>
                  <a:fillRect l="-480" t="-1098" r="-480" b="-1098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88" y="1966510"/>
            <a:ext cx="187457" cy="18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18" y="2248623"/>
            <a:ext cx="365846" cy="365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1" y="2248623"/>
            <a:ext cx="365846" cy="365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23" y="2248623"/>
            <a:ext cx="365846" cy="3658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30" y="3155950"/>
            <a:ext cx="339090" cy="339090"/>
          </a:xfrm>
          <a:prstGeom prst="rect">
            <a:avLst/>
          </a:prstGeom>
        </p:spPr>
      </p:pic>
      <p:pic>
        <p:nvPicPr>
          <p:cNvPr id="1026" name="Picture 2" descr="Blockchai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59" y="3086937"/>
            <a:ext cx="332200" cy="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b-tree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7455" y="3086735"/>
            <a:ext cx="324485" cy="3244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63950" y="3361690"/>
            <a:ext cx="571500" cy="23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B+ tree</a:t>
            </a:r>
          </a:p>
        </p:txBody>
      </p:sp>
      <p:sp>
        <p:nvSpPr>
          <p:cNvPr id="24" name="右箭头 23"/>
          <p:cNvSpPr/>
          <p:nvPr/>
        </p:nvSpPr>
        <p:spPr>
          <a:xfrm>
            <a:off x="4133850" y="3209290"/>
            <a:ext cx="108000" cy="103505"/>
          </a:xfrm>
          <a:prstGeom prst="rightArrow">
            <a:avLst/>
          </a:prstGeom>
          <a:solidFill>
            <a:srgbClr val="AABB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98005" y="2291715"/>
            <a:ext cx="1219200" cy="3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for Query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695726" y="2643258"/>
            <a:ext cx="0" cy="118800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748222" y="3159674"/>
            <a:ext cx="2304000" cy="2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752975" y="2925445"/>
                <a:ext cx="2391410" cy="2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⑦</a:t>
                </a:r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 the encrypted data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client </a:t>
                </a: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5" y="2925445"/>
                <a:ext cx="2391410" cy="25273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肘形 88"/>
          <p:cNvCxnSpPr>
            <a:endCxn id="176" idx="0"/>
          </p:cNvCxnSpPr>
          <p:nvPr/>
        </p:nvCxnSpPr>
        <p:spPr>
          <a:xfrm rot="10800000" flipV="1">
            <a:off x="4223385" y="2562860"/>
            <a:ext cx="2626360" cy="4191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62120" y="2350135"/>
            <a:ext cx="241871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⑤</a:t>
            </a:r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 root hash, storage node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连接符: 肘形 194"/>
          <p:cNvCxnSpPr>
            <a:endCxn id="175" idx="2"/>
          </p:cNvCxnSpPr>
          <p:nvPr/>
        </p:nvCxnSpPr>
        <p:spPr>
          <a:xfrm rot="10800000">
            <a:off x="2711450" y="2785110"/>
            <a:ext cx="970915" cy="3308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649855" y="2885440"/>
            <a:ext cx="105664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  <a:sym typeface="+mn-ea"/>
              </a:rPr>
              <a:t>⑨</a:t>
            </a:r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data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416" y="902368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query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9095112" y="1121734"/>
            <a:ext cx="1760744" cy="9230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98490" y="2145351"/>
            <a:ext cx="931545" cy="3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node Selection</a:t>
            </a:r>
          </a:p>
        </p:txBody>
      </p:sp>
      <p:sp>
        <p:nvSpPr>
          <p:cNvPr id="20" name="矩形: 单圆角 19"/>
          <p:cNvSpPr/>
          <p:nvPr/>
        </p:nvSpPr>
        <p:spPr>
          <a:xfrm>
            <a:off x="9314449" y="2935337"/>
            <a:ext cx="1322070" cy="666115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⑩</a:t>
            </a:r>
            <a:r>
              <a:rPr lang="en-US" altLang="zh-CN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storage operations,storage node and root hash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1907087" y="4884247"/>
            <a:ext cx="2097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prstClr val="black"/>
                </a:solidFill>
                <a:latin typeface="微软雅黑"/>
                <a:ea typeface="微软雅黑"/>
              </a:rPr>
              <a:t>local sensitive hash tree</a:t>
            </a:r>
            <a:endParaRPr lang="zh-CN" altLang="en-US" sz="110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91510" y="2700292"/>
            <a:ext cx="3966477" cy="1999609"/>
            <a:chOff x="393700" y="2432346"/>
            <a:chExt cx="3966477" cy="1999609"/>
          </a:xfrm>
        </p:grpSpPr>
        <p:grpSp>
          <p:nvGrpSpPr>
            <p:cNvPr id="60" name="组合 59"/>
            <p:cNvGrpSpPr/>
            <p:nvPr/>
          </p:nvGrpSpPr>
          <p:grpSpPr>
            <a:xfrm>
              <a:off x="393700" y="2432346"/>
              <a:ext cx="3966477" cy="1999609"/>
              <a:chOff x="393700" y="2432346"/>
              <a:chExt cx="3966477" cy="1999609"/>
            </a:xfrm>
          </p:grpSpPr>
          <p:sp>
            <p:nvSpPr>
              <p:cNvPr id="65" name="矩形 64"/>
              <p:cNvSpPr/>
              <p:nvPr/>
            </p:nvSpPr>
            <p:spPr bwMode="auto">
              <a:xfrm>
                <a:off x="393700" y="4194590"/>
                <a:ext cx="690515" cy="237365"/>
              </a:xfrm>
              <a:prstGeom prst="rect">
                <a:avLst/>
              </a:prstGeom>
              <a:solidFill>
                <a:srgbClr val="F79646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/>
              <a:lstStyle/>
              <a:p>
                <a:pPr marL="0" marR="0" lvl="0" indent="0" algn="ctr" defTabSz="6858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itchFamily="2" charset="-122"/>
                  </a:rPr>
                  <a:t>000000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cxnSp>
            <p:nvCxnSpPr>
              <p:cNvPr id="66" name="直接箭头连接符 65"/>
              <p:cNvCxnSpPr>
                <a:stCxn id="68" idx="0"/>
                <a:endCxn id="73" idx="2"/>
              </p:cNvCxnSpPr>
              <p:nvPr/>
            </p:nvCxnSpPr>
            <p:spPr bwMode="auto">
              <a:xfrm flipV="1">
                <a:off x="1222293" y="3273958"/>
                <a:ext cx="693821" cy="377788"/>
              </a:xfrm>
              <a:prstGeom prst="straightConnector1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7" name="直接箭头连接符 66"/>
              <p:cNvCxnSpPr>
                <a:stCxn id="65" idx="0"/>
                <a:endCxn id="68" idx="2"/>
              </p:cNvCxnSpPr>
              <p:nvPr/>
            </p:nvCxnSpPr>
            <p:spPr bwMode="auto">
              <a:xfrm flipV="1">
                <a:off x="738958" y="3889111"/>
                <a:ext cx="483335" cy="305479"/>
              </a:xfrm>
              <a:prstGeom prst="straightConnector1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8" name="矩形 67"/>
              <p:cNvSpPr/>
              <p:nvPr/>
            </p:nvSpPr>
            <p:spPr bwMode="auto">
              <a:xfrm>
                <a:off x="995290" y="3651746"/>
                <a:ext cx="454005" cy="237365"/>
              </a:xfrm>
              <a:prstGeom prst="rect">
                <a:avLst/>
              </a:prstGeom>
              <a:solidFill>
                <a:srgbClr val="E6E5E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/>
              <a:lstStyle/>
              <a:p>
                <a:pPr marL="0" marR="0" lvl="0" indent="0" algn="ctr" defTabSz="6858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 bwMode="auto">
              <a:xfrm>
                <a:off x="2543938" y="3651745"/>
                <a:ext cx="454005" cy="237365"/>
              </a:xfrm>
              <a:prstGeom prst="rect">
                <a:avLst/>
              </a:prstGeom>
              <a:solidFill>
                <a:srgbClr val="E6E5E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/>
              <a:lstStyle/>
              <a:p>
                <a:pPr marL="0" marR="0" lvl="0" indent="0" algn="ctr" defTabSz="6858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cxnSp>
            <p:nvCxnSpPr>
              <p:cNvPr id="70" name="直接箭头连接符 69"/>
              <p:cNvCxnSpPr>
                <a:stCxn id="75" idx="0"/>
                <a:endCxn id="68" idx="2"/>
              </p:cNvCxnSpPr>
              <p:nvPr/>
            </p:nvCxnSpPr>
            <p:spPr bwMode="auto">
              <a:xfrm flipH="1" flipV="1">
                <a:off x="1222293" y="3889111"/>
                <a:ext cx="354446" cy="301401"/>
              </a:xfrm>
              <a:prstGeom prst="straightConnector1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1" name="直接箭头连接符 70"/>
              <p:cNvCxnSpPr>
                <a:stCxn id="76" idx="0"/>
                <a:endCxn id="69" idx="2"/>
              </p:cNvCxnSpPr>
              <p:nvPr/>
            </p:nvCxnSpPr>
            <p:spPr bwMode="auto">
              <a:xfrm flipV="1">
                <a:off x="2348016" y="3889110"/>
                <a:ext cx="422925" cy="300049"/>
              </a:xfrm>
              <a:prstGeom prst="straightConnector1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2" name="直接箭头连接符 71"/>
              <p:cNvCxnSpPr>
                <a:stCxn id="77" idx="0"/>
                <a:endCxn id="69" idx="2"/>
              </p:cNvCxnSpPr>
              <p:nvPr/>
            </p:nvCxnSpPr>
            <p:spPr bwMode="auto">
              <a:xfrm flipH="1" flipV="1">
                <a:off x="2770941" y="3889110"/>
                <a:ext cx="390850" cy="300048"/>
              </a:xfrm>
              <a:prstGeom prst="straightConnector1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 bwMode="auto">
              <a:xfrm>
                <a:off x="1689111" y="3036593"/>
                <a:ext cx="454005" cy="237365"/>
              </a:xfrm>
              <a:prstGeom prst="rect">
                <a:avLst/>
              </a:prstGeom>
              <a:solidFill>
                <a:srgbClr val="E6E5E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/>
              <a:lstStyle/>
              <a:p>
                <a:pPr marL="0" marR="0" lvl="0" indent="0" algn="ctr" defTabSz="6858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cxnSp>
            <p:nvCxnSpPr>
              <p:cNvPr id="74" name="直接箭头连接符 73"/>
              <p:cNvCxnSpPr>
                <a:stCxn id="69" idx="0"/>
                <a:endCxn id="73" idx="2"/>
              </p:cNvCxnSpPr>
              <p:nvPr/>
            </p:nvCxnSpPr>
            <p:spPr bwMode="auto">
              <a:xfrm flipH="1" flipV="1">
                <a:off x="1916114" y="3273958"/>
                <a:ext cx="854827" cy="377787"/>
              </a:xfrm>
              <a:prstGeom prst="straightConnector1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5" name="矩形 74"/>
              <p:cNvSpPr/>
              <p:nvPr/>
            </p:nvSpPr>
            <p:spPr bwMode="auto">
              <a:xfrm>
                <a:off x="1231481" y="4190512"/>
                <a:ext cx="690515" cy="237365"/>
              </a:xfrm>
              <a:prstGeom prst="rect">
                <a:avLst/>
              </a:prstGeom>
              <a:solidFill>
                <a:srgbClr val="F79646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/>
              <a:lstStyle/>
              <a:p>
                <a:pPr marL="0" marR="0" lvl="0" indent="0" algn="ctr" defTabSz="6858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itchFamily="2" charset="-122"/>
                  </a:rPr>
                  <a:t>000001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 bwMode="auto">
              <a:xfrm>
                <a:off x="2002758" y="4189159"/>
                <a:ext cx="690515" cy="237365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/>
              <a:lstStyle/>
              <a:p>
                <a:pPr marL="0" marR="0" lvl="0" indent="0" algn="ctr" defTabSz="6858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itchFamily="2" charset="-122"/>
                  </a:rPr>
                  <a:t>000010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 bwMode="auto">
              <a:xfrm>
                <a:off x="2816533" y="4189158"/>
                <a:ext cx="690515" cy="237365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/>
              <a:lstStyle/>
              <a:p>
                <a:pPr marL="0" marR="0" lvl="0" indent="0" algn="ctr" defTabSz="6858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itchFamily="2" charset="-122"/>
                  </a:rPr>
                  <a:t>000011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 bwMode="auto">
              <a:xfrm>
                <a:off x="3669662" y="4189158"/>
                <a:ext cx="690515" cy="237365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/>
              <a:lstStyle/>
              <a:p>
                <a:pPr marL="0" marR="0" lvl="0" indent="0" algn="ctr" defTabSz="6858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itchFamily="2" charset="-122"/>
                  </a:rPr>
                  <a:t>000100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 bwMode="auto">
              <a:xfrm>
                <a:off x="2784467" y="2432346"/>
                <a:ext cx="454005" cy="237365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/>
              <a:lstStyle/>
              <a:p>
                <a:pPr marL="0" marR="0" lvl="0" indent="0" algn="ctr" defTabSz="6858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prstClr val="white"/>
                  </a:buClr>
                  <a:buSzPct val="100000"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cxnSp>
            <p:nvCxnSpPr>
              <p:cNvPr id="80" name="直接箭头连接符 79"/>
              <p:cNvCxnSpPr>
                <a:stCxn id="73" idx="0"/>
                <a:endCxn id="79" idx="2"/>
              </p:cNvCxnSpPr>
              <p:nvPr/>
            </p:nvCxnSpPr>
            <p:spPr bwMode="auto">
              <a:xfrm flipV="1">
                <a:off x="1916114" y="2669711"/>
                <a:ext cx="1095356" cy="366882"/>
              </a:xfrm>
              <a:prstGeom prst="straightConnector1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直接箭头连接符 80"/>
              <p:cNvCxnSpPr>
                <a:stCxn id="78" idx="0"/>
                <a:endCxn id="79" idx="2"/>
              </p:cNvCxnSpPr>
              <p:nvPr/>
            </p:nvCxnSpPr>
            <p:spPr bwMode="auto">
              <a:xfrm flipH="1" flipV="1">
                <a:off x="3011470" y="2669711"/>
                <a:ext cx="1003450" cy="1519447"/>
              </a:xfrm>
              <a:prstGeom prst="straightConnector1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1" name="文本框 60"/>
            <p:cNvSpPr txBox="1"/>
            <p:nvPr/>
          </p:nvSpPr>
          <p:spPr>
            <a:xfrm>
              <a:off x="774732" y="3965404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358237" y="3965404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502620" y="3377353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63792" y="2738726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3887264" y="2967327"/>
            <a:ext cx="1157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b="1">
                <a:solidFill>
                  <a:srgbClr val="C00000"/>
                </a:solidFill>
                <a:latin typeface="微软雅黑"/>
                <a:ea typeface="微软雅黑"/>
              </a:rPr>
              <a:t>low similarity</a:t>
            </a:r>
            <a:endParaRPr lang="zh-CN" altLang="en-US" sz="1100" b="1">
              <a:solidFill>
                <a:srgbClr val="C00000"/>
              </a:solidFill>
              <a:latin typeface="微软雅黑"/>
              <a:ea typeface="微软雅黑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385401" y="2700292"/>
            <a:ext cx="3966477" cy="1971661"/>
            <a:chOff x="4783823" y="2454862"/>
            <a:chExt cx="3966477" cy="1971661"/>
          </a:xfrm>
        </p:grpSpPr>
        <p:sp>
          <p:nvSpPr>
            <p:cNvPr id="84" name="矩形 83"/>
            <p:cNvSpPr/>
            <p:nvPr/>
          </p:nvSpPr>
          <p:spPr bwMode="auto">
            <a:xfrm>
              <a:off x="4783823" y="4189158"/>
              <a:ext cx="690515" cy="237365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rPr>
                <a:t>000000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85" name="直接箭头连接符 84"/>
            <p:cNvCxnSpPr>
              <a:stCxn id="87" idx="0"/>
              <a:endCxn id="92" idx="2"/>
            </p:cNvCxnSpPr>
            <p:nvPr/>
          </p:nvCxnSpPr>
          <p:spPr bwMode="auto">
            <a:xfrm flipV="1">
              <a:off x="5612416" y="3268526"/>
              <a:ext cx="693821" cy="377788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84" idx="0"/>
              <a:endCxn id="87" idx="2"/>
            </p:cNvCxnSpPr>
            <p:nvPr/>
          </p:nvCxnSpPr>
          <p:spPr bwMode="auto">
            <a:xfrm flipV="1">
              <a:off x="5129081" y="3883679"/>
              <a:ext cx="483335" cy="305479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矩形 86"/>
            <p:cNvSpPr/>
            <p:nvPr/>
          </p:nvSpPr>
          <p:spPr bwMode="auto">
            <a:xfrm>
              <a:off x="5385413" y="3646314"/>
              <a:ext cx="454005" cy="237365"/>
            </a:xfrm>
            <a:prstGeom prst="rect">
              <a:avLst/>
            </a:prstGeom>
            <a:solidFill>
              <a:srgbClr val="E6E5E4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934061" y="3646313"/>
              <a:ext cx="454005" cy="237365"/>
            </a:xfrm>
            <a:prstGeom prst="rect">
              <a:avLst/>
            </a:prstGeom>
            <a:solidFill>
              <a:srgbClr val="E6E5E4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89" name="直接箭头连接符 88"/>
            <p:cNvCxnSpPr>
              <a:stCxn id="94" idx="0"/>
              <a:endCxn id="87" idx="2"/>
            </p:cNvCxnSpPr>
            <p:nvPr/>
          </p:nvCxnSpPr>
          <p:spPr bwMode="auto">
            <a:xfrm flipH="1" flipV="1">
              <a:off x="5612416" y="3883679"/>
              <a:ext cx="354446" cy="301401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95" idx="0"/>
              <a:endCxn id="88" idx="2"/>
            </p:cNvCxnSpPr>
            <p:nvPr/>
          </p:nvCxnSpPr>
          <p:spPr bwMode="auto">
            <a:xfrm flipV="1">
              <a:off x="6738139" y="3883678"/>
              <a:ext cx="422925" cy="300049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96" idx="0"/>
              <a:endCxn id="88" idx="2"/>
            </p:cNvCxnSpPr>
            <p:nvPr/>
          </p:nvCxnSpPr>
          <p:spPr bwMode="auto">
            <a:xfrm flipH="1" flipV="1">
              <a:off x="7161064" y="3883678"/>
              <a:ext cx="390850" cy="300048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矩形 91"/>
            <p:cNvSpPr/>
            <p:nvPr/>
          </p:nvSpPr>
          <p:spPr bwMode="auto">
            <a:xfrm>
              <a:off x="6079234" y="3031161"/>
              <a:ext cx="454005" cy="237365"/>
            </a:xfrm>
            <a:prstGeom prst="rect">
              <a:avLst/>
            </a:prstGeom>
            <a:solidFill>
              <a:srgbClr val="E6E5E4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93" name="直接箭头连接符 92"/>
            <p:cNvCxnSpPr>
              <a:stCxn id="88" idx="0"/>
              <a:endCxn id="92" idx="2"/>
            </p:cNvCxnSpPr>
            <p:nvPr/>
          </p:nvCxnSpPr>
          <p:spPr bwMode="auto">
            <a:xfrm flipH="1" flipV="1">
              <a:off x="6306237" y="3268526"/>
              <a:ext cx="854827" cy="377787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4" name="矩形 93"/>
            <p:cNvSpPr/>
            <p:nvPr/>
          </p:nvSpPr>
          <p:spPr bwMode="auto">
            <a:xfrm>
              <a:off x="5621604" y="4185080"/>
              <a:ext cx="690515" cy="237365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rPr>
                <a:t>000001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6392881" y="4183727"/>
              <a:ext cx="690515" cy="237365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rPr>
                <a:t>000010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7206656" y="4183726"/>
              <a:ext cx="690515" cy="237365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rPr>
                <a:t>000011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8059785" y="4183726"/>
              <a:ext cx="690515" cy="237365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</a:rPr>
                <a:t>000100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2" idx="0"/>
              <a:endCxn id="108" idx="2"/>
            </p:cNvCxnSpPr>
            <p:nvPr/>
          </p:nvCxnSpPr>
          <p:spPr bwMode="auto">
            <a:xfrm flipV="1">
              <a:off x="6306237" y="2692227"/>
              <a:ext cx="674278" cy="33893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7" idx="0"/>
              <a:endCxn id="103" idx="2"/>
            </p:cNvCxnSpPr>
            <p:nvPr/>
          </p:nvCxnSpPr>
          <p:spPr bwMode="auto">
            <a:xfrm flipH="1" flipV="1">
              <a:off x="8002550" y="3883678"/>
              <a:ext cx="402493" cy="300048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0" name="文本框 99"/>
            <p:cNvSpPr txBox="1"/>
            <p:nvPr/>
          </p:nvSpPr>
          <p:spPr>
            <a:xfrm>
              <a:off x="5164855" y="3959972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6748360" y="3959972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892743" y="3371921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7775547" y="3646313"/>
              <a:ext cx="454005" cy="237365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04" name="直接箭头连接符 103"/>
            <p:cNvCxnSpPr>
              <a:stCxn id="96" idx="0"/>
              <a:endCxn id="103" idx="2"/>
            </p:cNvCxnSpPr>
            <p:nvPr/>
          </p:nvCxnSpPr>
          <p:spPr bwMode="auto">
            <a:xfrm flipV="1">
              <a:off x="7551914" y="3883678"/>
              <a:ext cx="450636" cy="300048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矩形 104"/>
            <p:cNvSpPr/>
            <p:nvPr/>
          </p:nvSpPr>
          <p:spPr bwMode="auto">
            <a:xfrm>
              <a:off x="7316458" y="3031160"/>
              <a:ext cx="454005" cy="237365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06" name="直接箭头连接符 105"/>
            <p:cNvCxnSpPr>
              <a:stCxn id="103" idx="0"/>
              <a:endCxn id="105" idx="2"/>
            </p:cNvCxnSpPr>
            <p:nvPr/>
          </p:nvCxnSpPr>
          <p:spPr bwMode="auto">
            <a:xfrm flipH="1" flipV="1">
              <a:off x="7543461" y="3268525"/>
              <a:ext cx="459089" cy="377788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>
              <a:stCxn id="88" idx="0"/>
              <a:endCxn id="105" idx="2"/>
            </p:cNvCxnSpPr>
            <p:nvPr/>
          </p:nvCxnSpPr>
          <p:spPr bwMode="auto">
            <a:xfrm flipV="1">
              <a:off x="7161064" y="3268525"/>
              <a:ext cx="382397" cy="377788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矩形 107"/>
            <p:cNvSpPr/>
            <p:nvPr/>
          </p:nvSpPr>
          <p:spPr bwMode="auto">
            <a:xfrm>
              <a:off x="6753512" y="2454862"/>
              <a:ext cx="454005" cy="237365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/>
            <a:lstStyle/>
            <a:p>
              <a:pPr marL="0" marR="0" lvl="0" indent="0" algn="ctr" defTabSz="6858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prstClr val="white"/>
                </a:buClr>
                <a:buSzPct val="100000"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109" name="直接箭头连接符 108"/>
            <p:cNvCxnSpPr>
              <a:stCxn id="105" idx="0"/>
              <a:endCxn id="108" idx="2"/>
            </p:cNvCxnSpPr>
            <p:nvPr/>
          </p:nvCxnSpPr>
          <p:spPr bwMode="auto">
            <a:xfrm flipH="1" flipV="1">
              <a:off x="6980515" y="2692227"/>
              <a:ext cx="562946" cy="338933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文本框 109"/>
            <p:cNvSpPr txBox="1"/>
            <p:nvPr/>
          </p:nvSpPr>
          <p:spPr>
            <a:xfrm>
              <a:off x="6548598" y="2763968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214462" y="3374222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640460" y="3959671"/>
              <a:ext cx="802006" cy="161583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</a:rPr>
                <a:t>LSH</a:t>
              </a:r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423624" y="4890544"/>
            <a:ext cx="3075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>
                <a:solidFill>
                  <a:prstClr val="black"/>
                </a:solidFill>
                <a:latin typeface="微软雅黑"/>
                <a:ea typeface="微软雅黑"/>
              </a:rPr>
              <a:t>local sensitive hash tree with tail merging</a:t>
            </a:r>
            <a:endParaRPr lang="zh-CN" altLang="en-US" sz="110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data</a:t>
            </a:r>
            <a:endParaRPr lang="zh-CN" altLang="en-US" sz="1600">
              <a:solidFill>
                <a:prstClr val="black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29890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29890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78392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b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f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v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k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82843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b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f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e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k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6354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o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l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j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400"/>
                        <a:t>y</a:t>
                      </a:r>
                      <a:endParaRPr lang="zh-CN" altLang="en-US" sz="14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3156059" y="2757175"/>
            <a:ext cx="104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LSH-tree</a:t>
            </a:r>
            <a:endParaRPr lang="zh-CN" altLang="en-US" sz="1600">
              <a:solidFill>
                <a:prstClr val="black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71154"/>
            <a:ext cx="1023373" cy="307238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71154"/>
            <a:ext cx="935169" cy="311689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87643"/>
            <a:ext cx="0" cy="342247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83192"/>
            <a:ext cx="0" cy="346698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hash root</a:t>
            </a:r>
            <a:endParaRPr lang="zh-CN" altLang="en-US" sz="1600">
              <a:solidFill>
                <a:prstClr val="black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: 圆角 167"/>
          <p:cNvSpPr/>
          <p:nvPr/>
        </p:nvSpPr>
        <p:spPr>
          <a:xfrm>
            <a:off x="3709670" y="923509"/>
            <a:ext cx="6130290" cy="890905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168291" y="1678912"/>
            <a:ext cx="0" cy="118800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066748" y="2343938"/>
            <a:ext cx="1154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data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15385" y="2022059"/>
            <a:ext cx="1664335" cy="633730"/>
            <a:chOff x="3582626" y="2981705"/>
            <a:chExt cx="776141" cy="633923"/>
          </a:xfrm>
        </p:grpSpPr>
        <p:sp>
          <p:nvSpPr>
            <p:cNvPr id="176" name="矩形: 圆角 175"/>
            <p:cNvSpPr/>
            <p:nvPr/>
          </p:nvSpPr>
          <p:spPr>
            <a:xfrm>
              <a:off x="3582626" y="2981705"/>
              <a:ext cx="776141" cy="63392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672606" y="3362185"/>
              <a:ext cx="544328" cy="2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baseline="-25000" dirty="0">
                  <a:solidFill>
                    <a:srgbClr val="F79646">
                      <a:lumMod val="75000"/>
                    </a:srgb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DB client</a:t>
              </a:r>
              <a:endParaRPr kumimoji="0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9" name="连接符: 肘形 88"/>
          <p:cNvCxnSpPr>
            <a:endCxn id="279" idx="1"/>
          </p:cNvCxnSpPr>
          <p:nvPr/>
        </p:nvCxnSpPr>
        <p:spPr>
          <a:xfrm flipV="1">
            <a:off x="4084955" y="1475959"/>
            <a:ext cx="1495057" cy="529590"/>
          </a:xfrm>
          <a:prstGeom prst="bentConnector3">
            <a:avLst>
              <a:gd name="adj1" fmla="val -5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4084955" y="1247359"/>
                <a:ext cx="14991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④</a:t>
                </a:r>
                <a:r>
                  <a:rPr lang="zh-CN" altLang="en-US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for an apt </a:t>
                </a:r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storage node, obtain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55" y="1247359"/>
                <a:ext cx="1499132" cy="415498"/>
              </a:xfrm>
              <a:prstGeom prst="rect">
                <a:avLst/>
              </a:prstGeom>
              <a:blipFill rotWithShape="1">
                <a:blip r:embed="rId3"/>
                <a:stretch>
                  <a:fillRect t="-53" r="35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矩形 114"/>
          <p:cNvSpPr/>
          <p:nvPr/>
        </p:nvSpPr>
        <p:spPr>
          <a:xfrm>
            <a:off x="3908384" y="993414"/>
            <a:ext cx="1888627" cy="202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network</a:t>
            </a:r>
          </a:p>
        </p:txBody>
      </p:sp>
      <p:sp>
        <p:nvSpPr>
          <p:cNvPr id="124" name="矩形 123"/>
          <p:cNvSpPr/>
          <p:nvPr/>
        </p:nvSpPr>
        <p:spPr>
          <a:xfrm>
            <a:off x="8117204" y="1298159"/>
            <a:ext cx="1112390" cy="3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Verification</a:t>
            </a:r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5389880" y="1669634"/>
            <a:ext cx="2952000" cy="530225"/>
          </a:xfrm>
          <a:prstGeom prst="bentConnector3">
            <a:avLst>
              <a:gd name="adj1" fmla="val 998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5465341" y="1972994"/>
                <a:ext cx="17574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⑥ </a:t>
                </a:r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Stake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altLang="zh-CN" sz="105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05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altLang="zh-CN" sz="1050" b="1" i="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zh-CN" altLang="en-US" sz="1050" b="1" dirty="0">
                    <a:solidFill>
                      <a:prstClr val="black"/>
                    </a:solidFill>
                    <a:latin typeface="+mj-lt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  <m:d>
                          <m:dPr>
                            <m:ctrlPr>
                              <a:rPr lang="en-US" altLang="zh-CN" sz="105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050" b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  <m:r>
                          <a:rPr lang="en-US" altLang="zh-CN" sz="105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05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𝒔𝒂𝒍𝒕</m:t>
                        </m:r>
                      </m:e>
                    </m:d>
                  </m:oMath>
                </a14:m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tokens</a:t>
                </a:r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41" y="1972994"/>
                <a:ext cx="1757475" cy="415498"/>
              </a:xfrm>
              <a:prstGeom prst="rect">
                <a:avLst/>
              </a:prstGeom>
              <a:blipFill rotWithShape="1">
                <a:blip r:embed="rId4"/>
                <a:stretch>
                  <a:fillRect l="-30" t="-12" r="19" b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5477043" y="2338223"/>
                <a:ext cx="158034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⑦ </a:t>
                </a:r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zh-CN" altLang="en-US" sz="1050" b="1" i="1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altLang="zh-CN" sz="1050" b="1" i="0">
                    <a:latin typeface="+mj-lt"/>
                  </a:rPr>
                  <a:t> </a:t>
                </a:r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zh-CN" sz="1050" b="1" i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storage node</a:t>
                </a:r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043" y="2338223"/>
                <a:ext cx="1580348" cy="415498"/>
              </a:xfrm>
              <a:prstGeom prst="rect">
                <a:avLst/>
              </a:prstGeom>
              <a:blipFill rotWithShape="1">
                <a:blip r:embed="rId5"/>
                <a:stretch>
                  <a:fillRect l="-11" t="-37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单圆角 78"/>
              <p:cNvSpPr/>
              <p:nvPr/>
            </p:nvSpPr>
            <p:spPr>
              <a:xfrm>
                <a:off x="3618429" y="2905344"/>
                <a:ext cx="2084215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defRPr/>
                </a:pPr>
                <a:r>
                  <a:rPr lang="zh-CN" altLang="en-US" sz="1050" b="1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kumimoji="0" lang="en-US" altLang="zh-CN" sz="105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Package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batch data to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en-US" altLang="zh-CN" sz="1050" b="1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lang="zh-CN" altLang="en-US" sz="1050" b="1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③</a:t>
                </a:r>
                <a:r>
                  <a:rPr kumimoji="0" lang="zh-CN" altLang="en-US" sz="105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Calculate LSH root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altLang="zh-CN" sz="105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05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altLang="zh-CN" sz="105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merkle root</a:t>
                </a:r>
                <a14:m>
                  <m:oMath xmlns:m="http://schemas.openxmlformats.org/officeDocument/2006/math"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zh-CN" sz="1050" b="1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050" b="1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altLang="zh-CN" sz="105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05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altLang="zh-CN" sz="105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05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𝒔𝒂𝒍𝒕</m:t>
                    </m:r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050" b="1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zh-CN" altLang="en-US" sz="1050" b="1" noProof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⑤</a:t>
                </a:r>
                <a:r>
                  <a:rPr lang="en-US" altLang="zh-CN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R tree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: 单圆角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429" y="2905344"/>
                <a:ext cx="2084215" cy="666115"/>
              </a:xfrm>
              <a:prstGeom prst="round1Rect">
                <a:avLst/>
              </a:prstGeom>
              <a:blipFill rotWithShape="1">
                <a:blip r:embed="rId6"/>
                <a:stretch>
                  <a:fillRect l="-710" t="-4895" r="-684" b="-4162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: 单圆角 79"/>
              <p:cNvSpPr/>
              <p:nvPr/>
            </p:nvSpPr>
            <p:spPr>
              <a:xfrm>
                <a:off x="8425999" y="2900899"/>
                <a:ext cx="1237952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en-US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⑧ </a:t>
                </a:r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hash of the received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altLang="zh-CN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obtain </a:t>
                </a:r>
                <a14:m>
                  <m:oMath xmlns:m="http://schemas.openxmlformats.org/officeDocument/2006/math">
                    <m:r>
                      <a:rPr lang="en-US" altLang="zh-CN" sz="105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05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05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altLang="zh-CN" sz="105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05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矩形: 单圆角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99" y="2900899"/>
                <a:ext cx="1237952" cy="666115"/>
              </a:xfrm>
              <a:prstGeom prst="round1Rect">
                <a:avLst/>
              </a:prstGeom>
              <a:blipFill rotWithShape="1">
                <a:blip r:embed="rId7"/>
                <a:stretch>
                  <a:fillRect l="-1195" t="-2225" r="-1138" b="-2064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连接符: 肘形 149"/>
          <p:cNvCxnSpPr>
            <a:stCxn id="84" idx="3"/>
            <a:endCxn id="124" idx="3"/>
          </p:cNvCxnSpPr>
          <p:nvPr/>
        </p:nvCxnSpPr>
        <p:spPr>
          <a:xfrm flipV="1">
            <a:off x="8691839" y="1476594"/>
            <a:ext cx="537755" cy="1071611"/>
          </a:xfrm>
          <a:prstGeom prst="bentConnector3">
            <a:avLst>
              <a:gd name="adj1" fmla="val 1425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5386817" y="2578233"/>
            <a:ext cx="1836000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/>
          <p:cNvCxnSpPr/>
          <p:nvPr/>
        </p:nvCxnSpPr>
        <p:spPr>
          <a:xfrm>
            <a:off x="1860550" y="1731229"/>
            <a:ext cx="1795145" cy="840740"/>
          </a:xfrm>
          <a:prstGeom prst="bentConnector3">
            <a:avLst>
              <a:gd name="adj1" fmla="val 4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组合 226"/>
          <p:cNvGrpSpPr/>
          <p:nvPr/>
        </p:nvGrpSpPr>
        <p:grpSpPr>
          <a:xfrm>
            <a:off x="1799130" y="902368"/>
            <a:ext cx="1793041" cy="923035"/>
            <a:chOff x="3238875" y="1860926"/>
            <a:chExt cx="1793041" cy="923035"/>
          </a:xfrm>
        </p:grpSpPr>
        <p:sp>
          <p:nvSpPr>
            <p:cNvPr id="175" name="矩形: 圆角 174"/>
            <p:cNvSpPr/>
            <p:nvPr/>
          </p:nvSpPr>
          <p:spPr>
            <a:xfrm>
              <a:off x="3271172" y="1860926"/>
              <a:ext cx="1760744" cy="9230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238875" y="1931800"/>
              <a:ext cx="683048" cy="205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5" name="直接箭头连接符 234"/>
          <p:cNvCxnSpPr/>
          <p:nvPr/>
        </p:nvCxnSpPr>
        <p:spPr>
          <a:xfrm>
            <a:off x="4098576" y="2657447"/>
            <a:ext cx="0" cy="207892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837512" y="2958508"/>
            <a:ext cx="598544" cy="105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847555" y="3351568"/>
            <a:ext cx="588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1855175" y="3500880"/>
            <a:ext cx="603742" cy="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3" name="矩形: 单圆角 272"/>
          <p:cNvSpPr/>
          <p:nvPr/>
        </p:nvSpPr>
        <p:spPr>
          <a:xfrm>
            <a:off x="1855175" y="3133640"/>
            <a:ext cx="573261" cy="10553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2428662" y="2858960"/>
            <a:ext cx="1351777" cy="79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operations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to action set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5580012" y="1297524"/>
            <a:ext cx="1112390" cy="3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node Selection</a:t>
            </a:r>
          </a:p>
        </p:txBody>
      </p:sp>
      <p:sp>
        <p:nvSpPr>
          <p:cNvPr id="286" name="矩形: 单圆角 285"/>
          <p:cNvSpPr/>
          <p:nvPr/>
        </p:nvSpPr>
        <p:spPr>
          <a:xfrm>
            <a:off x="5757088" y="2909154"/>
            <a:ext cx="1322070" cy="666115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</a:rPr>
              <a:t>⑩</a:t>
            </a:r>
            <a:r>
              <a:rPr lang="en-US" altLang="zh-CN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storage </a:t>
            </a:r>
            <a:r>
              <a:rPr lang="en-US" altLang="zh-CN" sz="105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operations, storage </a:t>
            </a:r>
            <a:r>
              <a:rPr lang="en-US" altLang="zh-CN" sz="10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and root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7235915" y="2413785"/>
                <a:ext cx="1455924" cy="2688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Storage node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endPara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915" y="2413785"/>
                <a:ext cx="1455924" cy="268839"/>
              </a:xfrm>
              <a:prstGeom prst="rect">
                <a:avLst/>
              </a:prstGeom>
              <a:blipFill rotWithShape="1">
                <a:blip r:embed="rId8"/>
                <a:stretch>
                  <a:fillRect l="-442" t="-2418" r="-395" b="-2219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88" y="1006609"/>
            <a:ext cx="187457" cy="18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18" y="1288722"/>
            <a:ext cx="365846" cy="365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1" y="1288722"/>
            <a:ext cx="365846" cy="365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23" y="1288722"/>
            <a:ext cx="365846" cy="3658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6" y="2442091"/>
            <a:ext cx="219180" cy="219180"/>
          </a:xfrm>
          <a:prstGeom prst="rect">
            <a:avLst/>
          </a:prstGeom>
        </p:spPr>
      </p:pic>
      <p:pic>
        <p:nvPicPr>
          <p:cNvPr id="1026" name="Picture 2" descr="Blockchai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09" y="2127036"/>
            <a:ext cx="332200" cy="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8613426" y="2698722"/>
            <a:ext cx="0" cy="18000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图片 1" descr="b-tree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24605" y="2126834"/>
            <a:ext cx="324485" cy="3244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01403" y="2396074"/>
            <a:ext cx="71374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baseline="-250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14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24" name="右箭头 23"/>
          <p:cNvSpPr/>
          <p:nvPr/>
        </p:nvSpPr>
        <p:spPr>
          <a:xfrm>
            <a:off x="4191000" y="2249389"/>
            <a:ext cx="108000" cy="103505"/>
          </a:xfrm>
          <a:prstGeom prst="rightArrow">
            <a:avLst/>
          </a:prstGeom>
          <a:solidFill>
            <a:srgbClr val="AABB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noun-merkle-tree-6752961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14900" y="2067779"/>
            <a:ext cx="362585" cy="4457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607560" y="2396074"/>
            <a:ext cx="90932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LSH </a:t>
            </a:r>
            <a:r>
              <a:rPr kumimoji="0" lang="en-US" altLang="zh-CN" sz="1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34" name="右箭头 33"/>
          <p:cNvSpPr/>
          <p:nvPr/>
        </p:nvSpPr>
        <p:spPr>
          <a:xfrm flipH="1">
            <a:off x="4735195" y="2250659"/>
            <a:ext cx="108000" cy="103505"/>
          </a:xfrm>
          <a:prstGeom prst="rightArrow">
            <a:avLst/>
          </a:prstGeom>
          <a:solidFill>
            <a:srgbClr val="AABB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48608" y="1297524"/>
            <a:ext cx="1112390" cy="3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for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单圆角 285"/>
              <p:cNvSpPr/>
              <p:nvPr/>
            </p:nvSpPr>
            <p:spPr>
              <a:xfrm>
                <a:off x="7133602" y="2911059"/>
                <a:ext cx="1237952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50" b="1" dirty="0">
                    <a:solidFill>
                      <a:prstClr val="black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Times New Roman" panose="02020603050405020304" pitchFamily="18" charset="0"/>
                  </a:rPr>
                  <a:t>⑨</a:t>
                </a:r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if </a:t>
                </a:r>
                <a14:m>
                  <m:oMath xmlns:m="http://schemas.openxmlformats.org/officeDocument/2006/math">
                    <m:r>
                      <a:rPr kumimoji="0" lang="en-US" altLang="zh-CN" sz="105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kumimoji="0" lang="en-US" altLang="zh-CN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equals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altLang="zh-CN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05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;</a:t>
                </a:r>
              </a:p>
              <a:p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Transfer tokens</a:t>
                </a:r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单圆角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02" y="2911059"/>
                <a:ext cx="1237952" cy="666115"/>
              </a:xfrm>
              <a:prstGeom prst="round1Rect">
                <a:avLst/>
              </a:prstGeom>
              <a:blipFill rotWithShape="1">
                <a:blip r:embed="rId17"/>
                <a:stretch>
                  <a:fillRect l="-1181" t="-14237" r="-1152" b="-14266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6924961" y="1678912"/>
            <a:ext cx="0" cy="118800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20416" y="85863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timechain store</a:t>
            </a:r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4453" y="4804078"/>
            <a:ext cx="2049811" cy="19197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: 圆角 167"/>
          <p:cNvSpPr/>
          <p:nvPr/>
        </p:nvSpPr>
        <p:spPr>
          <a:xfrm>
            <a:off x="3709670" y="1883410"/>
            <a:ext cx="4691380" cy="890905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026920" y="3303905"/>
            <a:ext cx="149987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data query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698240" y="2981960"/>
            <a:ext cx="1111887" cy="633730"/>
            <a:chOff x="3582626" y="2981705"/>
            <a:chExt cx="518514" cy="633923"/>
          </a:xfrm>
        </p:grpSpPr>
        <p:sp>
          <p:nvSpPr>
            <p:cNvPr id="176" name="矩形: 圆角 175"/>
            <p:cNvSpPr/>
            <p:nvPr/>
          </p:nvSpPr>
          <p:spPr>
            <a:xfrm>
              <a:off x="3582626" y="2981705"/>
              <a:ext cx="489493" cy="63392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780142" y="3367903"/>
              <a:ext cx="320998" cy="23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baseline="-25000" dirty="0">
                  <a:solidFill>
                    <a:srgbClr val="F79646">
                      <a:lumMod val="75000"/>
                    </a:srgb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DB client</a:t>
              </a:r>
              <a:endParaRPr kumimoji="0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矩形 114"/>
          <p:cNvSpPr/>
          <p:nvPr/>
        </p:nvSpPr>
        <p:spPr>
          <a:xfrm>
            <a:off x="3908384" y="1953315"/>
            <a:ext cx="1888627" cy="202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network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5402478" y="2926545"/>
            <a:ext cx="165840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4747895" y="3281045"/>
                <a:ext cx="3322320" cy="2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③ </a:t>
                </a:r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Send request of</a:t>
                </a:r>
                <a14:m>
                  <m:oMath xmlns:m="http://schemas.openxmlformats.org/officeDocument/2006/math">
                    <m:r>
                      <a:rPr kumimoji="0" lang="en-US" altLang="zh-CN" sz="105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𝝎</m:t>
                    </m:r>
                    <m:r>
                      <a:rPr kumimoji="0" lang="en-US" altLang="zh-CN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𝒔𝒂𝒍𝒕</m:t>
                    </m:r>
                  </m:oMath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95" y="3281045"/>
                <a:ext cx="3322320" cy="2527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单圆角 78"/>
              <p:cNvSpPr/>
              <p:nvPr/>
            </p:nvSpPr>
            <p:spPr>
              <a:xfrm>
                <a:off x="3732530" y="3865245"/>
                <a:ext cx="2319655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kumimoji="0" lang="en-US" altLang="zh-CN" sz="105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Query </a:t>
                </a:r>
                <a:r>
                  <a:rPr lang="en-US" altLang="zh-CN" sz="1050" b="1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105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tree and get the index of the corresponding transaction</a:t>
                </a:r>
              </a:p>
              <a:p>
                <a:pPr lvl="0">
                  <a:defRPr/>
                </a:pPr>
                <a:r>
                  <a:rPr lang="zh-CN" altLang="en-US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⑧ </a:t>
                </a:r>
                <a:r>
                  <a:rPr lang="en-US" altLang="zh-CN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Verify if </a:t>
                </a:r>
                <a14:m>
                  <m:oMath xmlns:m="http://schemas.openxmlformats.org/officeDocument/2006/math">
                    <m:r>
                      <a:rPr lang="en-US" altLang="zh-CN" sz="105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105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== 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05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05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05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sz="105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CN" sz="105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: 单圆角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530" y="3865245"/>
                <a:ext cx="2319655" cy="666115"/>
              </a:xfrm>
              <a:prstGeom prst="round1Rect">
                <a:avLst/>
              </a:prstGeom>
              <a:blipFill rotWithShape="1">
                <a:blip r:embed="rId4"/>
                <a:stretch>
                  <a:fillRect l="-630" t="-2193" r="-602" b="-2097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接箭头连接符 182"/>
          <p:cNvCxnSpPr/>
          <p:nvPr/>
        </p:nvCxnSpPr>
        <p:spPr>
          <a:xfrm>
            <a:off x="4752452" y="3520989"/>
            <a:ext cx="2304000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/>
          <p:cNvCxnSpPr/>
          <p:nvPr/>
        </p:nvCxnSpPr>
        <p:spPr>
          <a:xfrm>
            <a:off x="1860550" y="2691130"/>
            <a:ext cx="1795145" cy="840740"/>
          </a:xfrm>
          <a:prstGeom prst="bentConnector3">
            <a:avLst>
              <a:gd name="adj1" fmla="val 4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组合 226"/>
          <p:cNvGrpSpPr/>
          <p:nvPr/>
        </p:nvGrpSpPr>
        <p:grpSpPr>
          <a:xfrm>
            <a:off x="1799130" y="1862269"/>
            <a:ext cx="1793041" cy="923035"/>
            <a:chOff x="3238875" y="1860926"/>
            <a:chExt cx="1793041" cy="923035"/>
          </a:xfrm>
        </p:grpSpPr>
        <p:sp>
          <p:nvSpPr>
            <p:cNvPr id="175" name="矩形: 圆角 174"/>
            <p:cNvSpPr/>
            <p:nvPr/>
          </p:nvSpPr>
          <p:spPr>
            <a:xfrm>
              <a:off x="3271172" y="1860926"/>
              <a:ext cx="1760744" cy="9230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238875" y="1931800"/>
              <a:ext cx="683048" cy="205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5" name="直接箭头连接符 234"/>
          <p:cNvCxnSpPr/>
          <p:nvPr/>
        </p:nvCxnSpPr>
        <p:spPr>
          <a:xfrm>
            <a:off x="4081431" y="3617348"/>
            <a:ext cx="0" cy="207892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837512" y="3918409"/>
            <a:ext cx="598544" cy="105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847555" y="4311469"/>
            <a:ext cx="588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1855175" y="4460781"/>
            <a:ext cx="603742" cy="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3" name="矩形: 单圆角 272"/>
          <p:cNvSpPr/>
          <p:nvPr/>
        </p:nvSpPr>
        <p:spPr>
          <a:xfrm>
            <a:off x="1855175" y="4093541"/>
            <a:ext cx="573261" cy="10553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2428662" y="3818861"/>
            <a:ext cx="1351777" cy="79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operations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to action set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矩形: 单圆角 285"/>
              <p:cNvSpPr/>
              <p:nvPr/>
            </p:nvSpPr>
            <p:spPr>
              <a:xfrm>
                <a:off x="6255040" y="3869055"/>
                <a:ext cx="2174585" cy="66611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⑤</a:t>
                </a:r>
                <a:r>
                  <a:rPr lang="en-US" altLang="zh-CN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Verify if 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altLang="zh-CN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5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  <m:d>
                          <m:dPr>
                            <m:ctrlPr>
                              <a:rPr lang="en-US" altLang="zh-CN" sz="105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050" b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  <m:r>
                          <a:rPr lang="en-US" altLang="zh-CN" sz="105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05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𝒔𝒂𝒍𝒕</m:t>
                        </m:r>
                      </m:e>
                    </m:d>
                    <m:r>
                      <a:rPr lang="en-US" altLang="zh-CN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==</m:t>
                    </m:r>
                  </m:oMath>
                </a14:m>
                <a:r>
                  <a:rPr lang="en-US" altLang="zh-CN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H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′</m:t>
                    </m:r>
                  </m:oMath>
                </a14:m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with locally stored </a:t>
                </a:r>
                <a14:m>
                  <m:oMath xmlns:m="http://schemas.openxmlformats.org/officeDocument/2006/math"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altLang="zh-CN" sz="105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050" b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</m:oMath>
                </a14:m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286" name="矩形: 单圆角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040" y="3869055"/>
                <a:ext cx="2174585" cy="666115"/>
              </a:xfrm>
              <a:prstGeom prst="round1Rect">
                <a:avLst/>
              </a:prstGeom>
              <a:blipFill rotWithShape="1">
                <a:blip r:embed="rId5"/>
                <a:stretch>
                  <a:fillRect l="-685" t="-2193" r="-642" b="-2097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7106285" y="3035300"/>
                <a:ext cx="1322705" cy="5784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Storage node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endPara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285" y="3035300"/>
                <a:ext cx="1322705" cy="578485"/>
              </a:xfrm>
              <a:prstGeom prst="rect">
                <a:avLst/>
              </a:prstGeom>
              <a:blipFill rotWithShape="1">
                <a:blip r:embed="rId6"/>
                <a:stretch>
                  <a:fillRect l="-480" t="-1098" r="-480" b="-1098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88" y="1966510"/>
            <a:ext cx="187457" cy="18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18" y="2248623"/>
            <a:ext cx="365846" cy="365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1" y="2248623"/>
            <a:ext cx="365846" cy="365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23" y="2248623"/>
            <a:ext cx="365846" cy="3658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30" y="3155950"/>
            <a:ext cx="339090" cy="339090"/>
          </a:xfrm>
          <a:prstGeom prst="rect">
            <a:avLst/>
          </a:prstGeom>
        </p:spPr>
      </p:pic>
      <p:pic>
        <p:nvPicPr>
          <p:cNvPr id="1026" name="Picture 2" descr="Blockchai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59" y="3086937"/>
            <a:ext cx="332200" cy="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b-tre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67455" y="3086735"/>
            <a:ext cx="324485" cy="3244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63950" y="3361690"/>
            <a:ext cx="571500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 tree</a:t>
            </a:r>
            <a:endParaRPr kumimoji="0" lang="en-US" altLang="zh-CN" sz="14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133850" y="3209290"/>
            <a:ext cx="108000" cy="103505"/>
          </a:xfrm>
          <a:prstGeom prst="rightArrow">
            <a:avLst/>
          </a:prstGeom>
          <a:solidFill>
            <a:srgbClr val="AABB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98005" y="2291715"/>
            <a:ext cx="1219200" cy="356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for Query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7772051" y="3605071"/>
            <a:ext cx="0" cy="260174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748222" y="3159674"/>
            <a:ext cx="2304000" cy="2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4752975" y="2925445"/>
                <a:ext cx="239141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⑥ </a:t>
                </a:r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 data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05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altLang="zh-CN" sz="105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altLang="zh-CN" sz="105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p>
                            <m:r>
                              <a:rPr lang="en-US" altLang="zh-CN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5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client </a:t>
                </a: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5" y="2925445"/>
                <a:ext cx="2391410" cy="253916"/>
              </a:xfrm>
              <a:prstGeom prst="rect">
                <a:avLst/>
              </a:prstGeom>
              <a:blipFill rotWithShape="1">
                <a:blip r:embed="rId13"/>
                <a:stretch>
                  <a:fillRect b="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连接符: 肘形 194"/>
          <p:cNvCxnSpPr>
            <a:endCxn id="175" idx="2"/>
          </p:cNvCxnSpPr>
          <p:nvPr/>
        </p:nvCxnSpPr>
        <p:spPr>
          <a:xfrm rot="10800000">
            <a:off x="2711450" y="2785110"/>
            <a:ext cx="970915" cy="3308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649855" y="2885440"/>
            <a:ext cx="105664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solidFill>
                  <a:prstClr val="black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Times New Roman" panose="02020603050405020304" pitchFamily="18" charset="0"/>
                <a:sym typeface="+mn-ea"/>
              </a:rPr>
              <a:t>⑨</a:t>
            </a:r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data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416" y="90236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timechain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472" y="4805591"/>
            <a:ext cx="2049811" cy="1919720"/>
          </a:xfrm>
          <a:prstGeom prst="rect">
            <a:avLst/>
          </a:prstGeom>
        </p:spPr>
      </p:pic>
      <p:cxnSp>
        <p:nvCxnSpPr>
          <p:cNvPr id="32" name="直接箭头连接符 31"/>
          <p:cNvCxnSpPr>
            <a:stCxn id="84" idx="0"/>
          </p:cNvCxnSpPr>
          <p:nvPr/>
        </p:nvCxnSpPr>
        <p:spPr>
          <a:xfrm flipV="1">
            <a:off x="7767638" y="2648585"/>
            <a:ext cx="4413" cy="386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255040" y="2753995"/>
                <a:ext cx="16116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④ </a:t>
                </a:r>
                <a:r>
                  <a:rPr lang="en-US" altLang="zh-CN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Fetch merkle root 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𝐇</m:t>
                    </m:r>
                    <m:r>
                      <a:rPr lang="en-US" altLang="zh-CN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′</m:t>
                    </m:r>
                  </m:oMath>
                </a14:m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040" y="2753995"/>
                <a:ext cx="1611692" cy="253916"/>
              </a:xfrm>
              <a:prstGeom prst="rect">
                <a:avLst/>
              </a:prstGeom>
              <a:blipFill rotWithShape="1">
                <a:blip r:embed="rId15"/>
                <a:stretch>
                  <a:fillRect l="-18" r="22" b="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连接符: 肘形 40"/>
          <p:cNvCxnSpPr>
            <a:endCxn id="35" idx="1"/>
          </p:cNvCxnSpPr>
          <p:nvPr/>
        </p:nvCxnSpPr>
        <p:spPr>
          <a:xfrm flipV="1">
            <a:off x="4084955" y="2470150"/>
            <a:ext cx="2813050" cy="495300"/>
          </a:xfrm>
          <a:prstGeom prst="bentConnector3">
            <a:avLst>
              <a:gd name="adj1" fmla="val 2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990340" y="2212466"/>
                <a:ext cx="1688465" cy="25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⑦</a:t>
                </a:r>
                <a:r>
                  <a:rPr lang="en-US" altLang="zh-CN" sz="1050" b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Fetch LSH root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05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sz="105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CN" alt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340" y="2212466"/>
                <a:ext cx="1688465" cy="252730"/>
              </a:xfrm>
              <a:prstGeom prst="rect">
                <a:avLst/>
              </a:prstGeom>
              <a:blipFill rotWithShape="1">
                <a:blip r:embed="rId16"/>
                <a:stretch>
                  <a:fillRect t="-50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13520" y="2665862"/>
            <a:ext cx="903846" cy="1990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025396" y="2665862"/>
            <a:ext cx="2026236" cy="1990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3632616" y="2665862"/>
            <a:ext cx="3330891" cy="1990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439916"/>
            <a:ext cx="4832777" cy="157076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125013" y="2841459"/>
            <a:ext cx="1290581" cy="268839"/>
            <a:chOff x="1337391" y="2832773"/>
            <a:chExt cx="1455924" cy="268839"/>
          </a:xfrm>
        </p:grpSpPr>
        <p:sp>
          <p:nvSpPr>
            <p:cNvPr id="5" name="矩形 4"/>
            <p:cNvSpPr/>
            <p:nvPr/>
          </p:nvSpPr>
          <p:spPr>
            <a:xfrm>
              <a:off x="1337391" y="2832773"/>
              <a:ext cx="1455924" cy="268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Storage node 1</a:t>
              </a:r>
              <a:endPara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210" y="2861079"/>
              <a:ext cx="219180" cy="21918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2125013" y="3523339"/>
            <a:ext cx="1290581" cy="268839"/>
            <a:chOff x="1337391" y="2832773"/>
            <a:chExt cx="1455924" cy="268839"/>
          </a:xfrm>
        </p:grpSpPr>
        <p:sp>
          <p:nvSpPr>
            <p:cNvPr id="9" name="矩形 8"/>
            <p:cNvSpPr/>
            <p:nvPr/>
          </p:nvSpPr>
          <p:spPr>
            <a:xfrm>
              <a:off x="1337391" y="2832773"/>
              <a:ext cx="1455924" cy="268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Storage node 2</a:t>
              </a:r>
              <a:endPara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277" y="2861079"/>
              <a:ext cx="219180" cy="219180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2125013" y="4200725"/>
            <a:ext cx="1290581" cy="268839"/>
            <a:chOff x="1337391" y="2832773"/>
            <a:chExt cx="1455924" cy="268839"/>
          </a:xfrm>
        </p:grpSpPr>
        <p:sp>
          <p:nvSpPr>
            <p:cNvPr id="12" name="矩形 11"/>
            <p:cNvSpPr/>
            <p:nvPr/>
          </p:nvSpPr>
          <p:spPr>
            <a:xfrm>
              <a:off x="1337391" y="2832773"/>
              <a:ext cx="1455924" cy="2688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Storage node n</a:t>
              </a:r>
              <a:endPara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134" y="2861079"/>
              <a:ext cx="219180" cy="219180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193" y="678854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Blockcha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18" y="3492022"/>
            <a:ext cx="332200" cy="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784137" y="3783085"/>
            <a:ext cx="662361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baseline="-25000" dirty="0">
                <a:solidFill>
                  <a:srgbClr val="F79646">
                    <a:lumMod val="75000"/>
                  </a:srgb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DB client</a:t>
            </a:r>
            <a:endParaRPr kumimoji="0" lang="zh-CN" altLang="en-US" sz="1400" b="1" i="0" u="none" strike="noStrike" kern="1200" cap="none" spc="0" normalizeH="0" baseline="-2500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20" idx="3"/>
            <a:endCxn id="5" idx="1"/>
          </p:cNvCxnSpPr>
          <p:nvPr/>
        </p:nvCxnSpPr>
        <p:spPr>
          <a:xfrm flipV="1">
            <a:off x="1281418" y="2975879"/>
            <a:ext cx="843595" cy="68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9" idx="1"/>
          </p:cNvCxnSpPr>
          <p:nvPr/>
        </p:nvCxnSpPr>
        <p:spPr>
          <a:xfrm flipV="1">
            <a:off x="1281418" y="3657759"/>
            <a:ext cx="843595" cy="3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12" idx="1"/>
          </p:cNvCxnSpPr>
          <p:nvPr/>
        </p:nvCxnSpPr>
        <p:spPr>
          <a:xfrm>
            <a:off x="1281418" y="3658122"/>
            <a:ext cx="843595" cy="6770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447637" y="3441976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request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47637" y="2918888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request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47637" y="4105092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request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723029" y="2841459"/>
            <a:ext cx="122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Priority</a:t>
            </a:r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23029" y="3523339"/>
            <a:ext cx="122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Priority</a:t>
            </a:r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3029" y="4200725"/>
            <a:ext cx="122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Priority</a:t>
            </a:r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493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972834" y="2742807"/>
                <a:ext cx="1016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34" y="2742807"/>
                <a:ext cx="1016169" cy="253916"/>
              </a:xfrm>
              <a:prstGeom prst="rect">
                <a:avLst/>
              </a:prstGeom>
              <a:blipFill rotWithShape="1">
                <a:blip r:embed="rId6"/>
                <a:stretch>
                  <a:fillRect l="-15" t="-95" r="31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972834" y="3403911"/>
                <a:ext cx="1016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834" y="3403911"/>
                <a:ext cx="1016169" cy="253916"/>
              </a:xfrm>
              <a:prstGeom prst="rect">
                <a:avLst/>
              </a:prstGeom>
              <a:blipFill rotWithShape="1">
                <a:blip r:embed="rId7"/>
                <a:stretch>
                  <a:fillRect l="-15" t="-122" r="31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5013712" y="4070799"/>
                <a:ext cx="1016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05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12" y="4070799"/>
                <a:ext cx="1016169" cy="253916"/>
              </a:xfrm>
              <a:prstGeom prst="rect">
                <a:avLst/>
              </a:prstGeom>
              <a:blipFill rotWithShape="1">
                <a:blip r:embed="rId6"/>
                <a:stretch>
                  <a:fillRect l="-38" t="-177" r="55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</a:t>
            </a:r>
            <a:endParaRPr lang="en-US" altLang="zh-C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630214" y="2736983"/>
                <a:ext cx="42806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14" y="2736983"/>
                <a:ext cx="428066" cy="253916"/>
              </a:xfrm>
              <a:prstGeom prst="rect">
                <a:avLst/>
              </a:prstGeom>
              <a:blipFill rotWithShape="1">
                <a:blip r:embed="rId8"/>
                <a:stretch>
                  <a:fillRect l="-42" t="-52" r="60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630214" y="3403911"/>
                <a:ext cx="42806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14" y="3403911"/>
                <a:ext cx="428066" cy="253916"/>
              </a:xfrm>
              <a:prstGeom prst="rect">
                <a:avLst/>
              </a:prstGeom>
              <a:blipFill rotWithShape="1">
                <a:blip r:embed="rId8"/>
                <a:stretch>
                  <a:fillRect l="-42" t="-122" r="60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635780" y="4103776"/>
                <a:ext cx="42806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80" y="4103776"/>
                <a:ext cx="428066" cy="253916"/>
              </a:xfrm>
              <a:prstGeom prst="rect">
                <a:avLst/>
              </a:prstGeom>
              <a:blipFill rotWithShape="1">
                <a:blip r:embed="rId8"/>
                <a:stretch>
                  <a:fillRect l="-7" t="-160" r="25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53916"/>
              </a:xfrm>
              <a:prstGeom prst="rect">
                <a:avLst/>
              </a:prstGeom>
              <a:blipFill rotWithShape="1">
                <a:blip r:embed="rId9"/>
                <a:stretch>
                  <a:fillRect l="-18" t="-96" r="86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53916"/>
              </a:xfrm>
              <a:prstGeom prst="rect">
                <a:avLst/>
              </a:prstGeom>
              <a:blipFill rotWithShape="1">
                <a:blip r:embed="rId9"/>
                <a:stretch>
                  <a:fillRect l="-18" t="-187" r="86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05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05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53916"/>
              </a:xfrm>
              <a:prstGeom prst="rect">
                <a:avLst/>
              </a:prstGeom>
              <a:blipFill rotWithShape="1">
                <a:blip r:embed="rId9"/>
                <a:stretch>
                  <a:fillRect l="-18" t="-27" r="86" b="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169080" y="2831082"/>
            <a:ext cx="710414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169080" y="3510641"/>
            <a:ext cx="710414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169080" y="4190200"/>
            <a:ext cx="710414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942387" y="4696825"/>
            <a:ext cx="711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Prepare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569816" y="4696825"/>
            <a:ext cx="962571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Pre-commit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203805" y="4696825"/>
            <a:ext cx="72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Commit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: 圆角 167"/>
          <p:cNvSpPr/>
          <p:nvPr/>
        </p:nvSpPr>
        <p:spPr>
          <a:xfrm>
            <a:off x="3737227" y="1883337"/>
            <a:ext cx="5736115" cy="891094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882541" y="2621668"/>
            <a:ext cx="0" cy="1249292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350099" y="-33543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98131" y="-3356083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46163" y="-3340639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 Client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0099" y="-287451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0099" y="-23946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91192" y="-2076154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质押批数据</a:t>
            </a:r>
            <a:r>
              <a:rPr lang="en-US" altLang="zh-CN" dirty="0"/>
              <a:t>hash</a:t>
            </a:r>
            <a:r>
              <a:rPr lang="zh-CN" altLang="en-US" dirty="0"/>
              <a:t>与</a:t>
            </a:r>
            <a:r>
              <a:rPr lang="en-US" altLang="zh-CN" dirty="0"/>
              <a:t>coin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43125" y="-3388695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Hyperledger fabric </a:t>
            </a:r>
            <a:r>
              <a:rPr lang="en-US" altLang="zh-CN" dirty="0" err="1"/>
              <a:t>chaincode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91193" y="-2579333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store node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71155" y="-191449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 node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58686" y="-3909052"/>
            <a:ext cx="155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62568" y="-143464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 data from DB Client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62568" y="-1015558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hash of batch data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62568" y="-53878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hash to Chaincode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91192" y="-1572975"/>
            <a:ext cx="4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Verify the equality of the Two hash value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2152473" y="3298124"/>
            <a:ext cx="1154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data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598347" y="2981705"/>
            <a:ext cx="858140" cy="633923"/>
            <a:chOff x="3625243" y="2981705"/>
            <a:chExt cx="858140" cy="633923"/>
          </a:xfrm>
        </p:grpSpPr>
        <p:sp>
          <p:nvSpPr>
            <p:cNvPr id="176" name="矩形: 圆角 175"/>
            <p:cNvSpPr/>
            <p:nvPr/>
          </p:nvSpPr>
          <p:spPr>
            <a:xfrm>
              <a:off x="3710332" y="2981705"/>
              <a:ext cx="673032" cy="63392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625243" y="3362062"/>
              <a:ext cx="858140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baseline="-25000" dirty="0">
                  <a:solidFill>
                    <a:srgbClr val="F79646">
                      <a:lumMod val="75000"/>
                    </a:srgbClr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</a:rPr>
                <a:t>DB client</a:t>
              </a:r>
              <a:endParaRPr kumimoji="0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9" name="连接符: 肘形 88"/>
          <p:cNvCxnSpPr>
            <a:stCxn id="176" idx="0"/>
            <a:endCxn id="279" idx="1"/>
          </p:cNvCxnSpPr>
          <p:nvPr/>
        </p:nvCxnSpPr>
        <p:spPr>
          <a:xfrm rot="5400000" flipH="1" flipV="1">
            <a:off x="5047307" y="1407924"/>
            <a:ext cx="546426" cy="2601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3960786" y="2201630"/>
                <a:ext cx="275231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④</a:t>
                </a:r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for an apt storage node,</a:t>
                </a:r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86" y="2201630"/>
                <a:ext cx="2752314" cy="253916"/>
              </a:xfrm>
              <a:prstGeom prst="rect">
                <a:avLst/>
              </a:prstGeom>
              <a:blipFill rotWithShape="1">
                <a:blip r:embed="rId3"/>
                <a:stretch>
                  <a:fillRect l="-11" t="-33" r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矩形 114"/>
          <p:cNvSpPr/>
          <p:nvPr/>
        </p:nvSpPr>
        <p:spPr>
          <a:xfrm>
            <a:off x="3856949" y="1953315"/>
            <a:ext cx="1888627" cy="202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network</a:t>
            </a:r>
          </a:p>
        </p:txBody>
      </p:sp>
      <p:sp>
        <p:nvSpPr>
          <p:cNvPr id="124" name="矩形 123"/>
          <p:cNvSpPr/>
          <p:nvPr/>
        </p:nvSpPr>
        <p:spPr>
          <a:xfrm>
            <a:off x="7802449" y="2258288"/>
            <a:ext cx="12407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Verification</a:t>
            </a:r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4354368" y="2629403"/>
            <a:ext cx="3906668" cy="524484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4876698" y="2926545"/>
                <a:ext cx="16584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⑤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Stake 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altLang="zh-CN" sz="105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05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tokens</a:t>
                </a:r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698" y="2926545"/>
                <a:ext cx="1658408" cy="253916"/>
              </a:xfrm>
              <a:prstGeom prst="rect">
                <a:avLst/>
              </a:prstGeom>
              <a:blipFill rotWithShape="1">
                <a:blip r:embed="rId4"/>
                <a:stretch>
                  <a:fillRect l="-32" t="-183" r="19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4876967" y="3298124"/>
                <a:ext cx="19642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⑥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storage node</a:t>
                </a:r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67" y="3298124"/>
                <a:ext cx="1964255" cy="253916"/>
              </a:xfrm>
              <a:prstGeom prst="rect">
                <a:avLst/>
              </a:prstGeom>
              <a:blipFill rotWithShape="1">
                <a:blip r:embed="rId5"/>
                <a:stretch>
                  <a:fillRect l="-9" t="-224" r="19" b="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8260835" y="2812009"/>
                <a:ext cx="121833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⑧</a:t>
                </a:r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 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5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endParaRPr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Chaincode</a:t>
                </a:r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835" y="2812009"/>
                <a:ext cx="1218337" cy="415498"/>
              </a:xfrm>
              <a:prstGeom prst="rect">
                <a:avLst/>
              </a:prstGeom>
              <a:blipFill rotWithShape="1">
                <a:blip r:embed="rId6"/>
                <a:stretch>
                  <a:fillRect l="-10" t="-55" r="43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单圆角 78"/>
              <p:cNvSpPr/>
              <p:nvPr/>
            </p:nvSpPr>
            <p:spPr>
              <a:xfrm>
                <a:off x="3789963" y="3865226"/>
                <a:ext cx="2158542" cy="562025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Package batch data to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</a:t>
                </a: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Encrypt</a:t>
                </a:r>
                <a14:m>
                  <m:oMath xmlns:m="http://schemas.openxmlformats.org/officeDocument/2006/math">
                    <m:r>
                      <a:rPr kumimoji="0" lang="en-US" altLang="zh-CN" sz="105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𝝎</m:t>
                    </m:r>
                    <m:r>
                      <a:rPr kumimoji="0" lang="en-US" altLang="zh-CN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and calculate   hash of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, obtain </a:t>
                </a:r>
                <a14:m>
                  <m:oMath xmlns:m="http://schemas.openxmlformats.org/officeDocument/2006/math">
                    <m:r>
                      <a:rPr kumimoji="0" lang="en-US" altLang="zh-CN" sz="105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𝐇</m:t>
                    </m:r>
                    <m:r>
                      <a:rPr kumimoji="0" lang="en-US" altLang="zh-CN" sz="105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zh-CN" altLang="en-US" sz="105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𝝈</m:t>
                    </m:r>
                    <m:r>
                      <a:rPr kumimoji="0" lang="en-US" altLang="zh-CN" sz="105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矩形: 单圆角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63" y="3865226"/>
                <a:ext cx="2158542" cy="562025"/>
              </a:xfrm>
              <a:prstGeom prst="round1Rect">
                <a:avLst/>
              </a:prstGeom>
              <a:blipFill rotWithShape="1">
                <a:blip r:embed="rId7"/>
                <a:stretch>
                  <a:fillRect l="-690" t="-2595" r="-655" b="-2480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: 单圆角 79"/>
              <p:cNvSpPr/>
              <p:nvPr/>
            </p:nvSpPr>
            <p:spPr>
              <a:xfrm>
                <a:off x="8119670" y="3883514"/>
                <a:ext cx="1353673" cy="546816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⑦ </a:t>
                </a:r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hash of the received </a:t>
                </a:r>
                <a14:m>
                  <m:oMath xmlns:m="http://schemas.openxmlformats.org/officeDocument/2006/math">
                    <m:r>
                      <a:rPr lang="zh-CN" alt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zh-CN" alt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obtain </a:t>
                </a:r>
                <a14:m>
                  <m:oMath xmlns:m="http://schemas.openxmlformats.org/officeDocument/2006/math"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zh-CN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矩形: 单圆角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670" y="3883514"/>
                <a:ext cx="1353673" cy="546816"/>
              </a:xfrm>
              <a:prstGeom prst="round1Rect">
                <a:avLst/>
              </a:prstGeom>
              <a:blipFill rotWithShape="1">
                <a:blip r:embed="rId8"/>
                <a:stretch>
                  <a:fillRect l="-1073" t="-3689" r="-1048" b="-2567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连接符: 肘形 149"/>
          <p:cNvCxnSpPr>
            <a:stCxn id="84" idx="3"/>
            <a:endCxn id="124" idx="3"/>
          </p:cNvCxnSpPr>
          <p:nvPr/>
        </p:nvCxnSpPr>
        <p:spPr>
          <a:xfrm flipV="1">
            <a:off x="8640404" y="2442954"/>
            <a:ext cx="402810" cy="1065152"/>
          </a:xfrm>
          <a:prstGeom prst="bentConnector3">
            <a:avLst>
              <a:gd name="adj1" fmla="val 15675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 flipV="1">
            <a:off x="4343512" y="3530386"/>
            <a:ext cx="2844000" cy="8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/>
          <p:cNvCxnSpPr/>
          <p:nvPr/>
        </p:nvCxnSpPr>
        <p:spPr>
          <a:xfrm>
            <a:off x="1860255" y="2691256"/>
            <a:ext cx="1828261" cy="845155"/>
          </a:xfrm>
          <a:prstGeom prst="bentConnector3">
            <a:avLst>
              <a:gd name="adj1" fmla="val -3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7" name="组合 226"/>
          <p:cNvGrpSpPr/>
          <p:nvPr/>
        </p:nvGrpSpPr>
        <p:grpSpPr>
          <a:xfrm>
            <a:off x="1799130" y="1862269"/>
            <a:ext cx="1793041" cy="923035"/>
            <a:chOff x="3238875" y="1860926"/>
            <a:chExt cx="1793041" cy="923035"/>
          </a:xfrm>
        </p:grpSpPr>
        <p:sp>
          <p:nvSpPr>
            <p:cNvPr id="175" name="矩形: 圆角 174"/>
            <p:cNvSpPr/>
            <p:nvPr/>
          </p:nvSpPr>
          <p:spPr>
            <a:xfrm>
              <a:off x="3271172" y="1860926"/>
              <a:ext cx="1760744" cy="9230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238875" y="1931800"/>
              <a:ext cx="683048" cy="205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35" name="直接箭头连接符 234"/>
          <p:cNvCxnSpPr/>
          <p:nvPr/>
        </p:nvCxnSpPr>
        <p:spPr>
          <a:xfrm>
            <a:off x="4275741" y="3617348"/>
            <a:ext cx="0" cy="207892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矩形 252"/>
          <p:cNvSpPr/>
          <p:nvPr/>
        </p:nvSpPr>
        <p:spPr>
          <a:xfrm>
            <a:off x="1837512" y="3838399"/>
            <a:ext cx="598544" cy="105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847555" y="4231459"/>
            <a:ext cx="588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/>
          <p:nvPr/>
        </p:nvCxnSpPr>
        <p:spPr>
          <a:xfrm>
            <a:off x="1855175" y="4380771"/>
            <a:ext cx="603742" cy="0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3" name="矩形: 单圆角 272"/>
          <p:cNvSpPr/>
          <p:nvPr/>
        </p:nvSpPr>
        <p:spPr>
          <a:xfrm>
            <a:off x="1855175" y="4013531"/>
            <a:ext cx="573261" cy="105530"/>
          </a:xfrm>
          <a:prstGeom prst="round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2468667" y="3733136"/>
            <a:ext cx="1351777" cy="796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operations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to action set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6621089" y="2250613"/>
            <a:ext cx="110740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node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矩形: 单圆角 285"/>
              <p:cNvSpPr/>
              <p:nvPr/>
            </p:nvSpPr>
            <p:spPr>
              <a:xfrm>
                <a:off x="6010457" y="3891895"/>
                <a:ext cx="2046241" cy="536579"/>
              </a:xfrm>
              <a:prstGeom prst="round1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50" b="1" dirty="0">
                    <a:solidFill>
                      <a:prstClr val="black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Times New Roman" panose="02020603050405020304" pitchFamily="18" charset="0"/>
                  </a:rPr>
                  <a:t>⑨</a:t>
                </a:r>
                <a:r>
                  <a:rPr lang="zh-CN" altLang="en-US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if </a:t>
                </a:r>
                <a14:m>
                  <m:oMath xmlns:m="http://schemas.openxmlformats.org/officeDocument/2006/math">
                    <m:r>
                      <a:rPr kumimoji="0" lang="en-US" altLang="zh-CN" sz="105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kumimoji="0" lang="en-US" altLang="zh-CN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zh-CN" alt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equals</a:t>
                </a:r>
                <a:r>
                  <a:rPr lang="en-US" altLang="zh-CN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05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zh-CN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50" b="1" dirty="0">
                    <a:solidFill>
                      <a:prstClr val="black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Times New Roman" panose="02020603050405020304" pitchFamily="18" charset="0"/>
                  </a:rPr>
                  <a:t>⑩ </a:t>
                </a:r>
                <a:r>
                  <a:rPr lang="en-US" altLang="zh-CN" sz="105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Record storage operations and , transfer tokens</a:t>
                </a:r>
              </a:p>
              <a:p>
                <a:pPr lvl="0"/>
                <a:endParaRPr lang="en-US" altLang="zh-CN" sz="105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" name="矩形: 单圆角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7" y="3891895"/>
                <a:ext cx="2046241" cy="536579"/>
              </a:xfrm>
              <a:prstGeom prst="round1Rect">
                <a:avLst/>
              </a:prstGeom>
              <a:blipFill rotWithShape="1">
                <a:blip r:embed="rId9"/>
                <a:stretch>
                  <a:fillRect l="-723" t="-27215" r="-692" b="-27103"/>
                </a:stretch>
              </a:blipFill>
              <a:ln w="285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7184480" y="3373686"/>
                <a:ext cx="1455924" cy="2688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Storage node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endPara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480" y="3373686"/>
                <a:ext cx="1455924" cy="268839"/>
              </a:xfrm>
              <a:prstGeom prst="rect">
                <a:avLst/>
              </a:prstGeom>
              <a:blipFill rotWithShape="1">
                <a:blip r:embed="rId10"/>
                <a:stretch>
                  <a:fillRect l="-442" t="-2573" r="-395" b="-2301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753" y="1966510"/>
            <a:ext cx="187457" cy="187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18" y="2248623"/>
            <a:ext cx="365846" cy="365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1" y="2248623"/>
            <a:ext cx="365846" cy="3658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23" y="2248623"/>
            <a:ext cx="365846" cy="36584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61" y="3401992"/>
            <a:ext cx="219180" cy="219180"/>
          </a:xfrm>
          <a:prstGeom prst="rect">
            <a:avLst/>
          </a:prstGeom>
        </p:spPr>
      </p:pic>
      <p:pic>
        <p:nvPicPr>
          <p:cNvPr id="1026" name="Picture 2" descr="Blockchai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94" y="3069792"/>
            <a:ext cx="332200" cy="3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8253381" y="3652908"/>
            <a:ext cx="0" cy="207892"/>
          </a:xfrm>
          <a:prstGeom prst="straightConnector1">
            <a:avLst/>
          </a:prstGeom>
          <a:ln w="12700" cap="flat" cmpd="sng" algn="ctr">
            <a:solidFill>
              <a:srgbClr val="002060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: 圆角 115"/>
          <p:cNvSpPr/>
          <p:nvPr/>
        </p:nvSpPr>
        <p:spPr>
          <a:xfrm>
            <a:off x="1124213" y="1218007"/>
            <a:ext cx="9094855" cy="1997814"/>
          </a:xfrm>
          <a:prstGeom prst="round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0099" y="-33543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98131" y="-3356083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46163" y="-3340639"/>
            <a:ext cx="124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DB Client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0099" y="-287451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0099" y="-2394667"/>
            <a:ext cx="976184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sensor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791192" y="-2076154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质押批数据</a:t>
            </a:r>
            <a:r>
              <a:rPr lang="en-US" altLang="zh-CN" dirty="0"/>
              <a:t>hash</a:t>
            </a:r>
            <a:r>
              <a:rPr lang="zh-CN" altLang="en-US" dirty="0"/>
              <a:t>与</a:t>
            </a:r>
            <a:r>
              <a:rPr lang="en-US" altLang="zh-CN" dirty="0"/>
              <a:t>coin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343125" y="-3388695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Hyperledger fabric </a:t>
            </a:r>
            <a:r>
              <a:rPr lang="en-US" altLang="zh-CN" dirty="0" err="1"/>
              <a:t>chaincode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791193" y="-2579333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Choose store node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71155" y="-191449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Store node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58686" y="-3909052"/>
            <a:ext cx="155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262568" y="-143464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 data from DB Client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62568" y="-1015558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 hash of batch data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62568" y="-538782"/>
            <a:ext cx="32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 hash to Chaincode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791192" y="-1572975"/>
            <a:ext cx="44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Verify the equality of the Two hash value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877426" y="4412134"/>
            <a:ext cx="761766" cy="462263"/>
            <a:chOff x="480927" y="2344157"/>
            <a:chExt cx="761766" cy="462263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8599" y="2344157"/>
              <a:ext cx="226421" cy="313812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480927" y="2570458"/>
              <a:ext cx="761766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sensor1</a:t>
              </a:r>
              <a:endParaRPr kumimoji="0" lang="zh-CN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01441" y="4412134"/>
            <a:ext cx="761766" cy="462263"/>
            <a:chOff x="480927" y="2344157"/>
            <a:chExt cx="761766" cy="462263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8599" y="2344157"/>
              <a:ext cx="226421" cy="313812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480927" y="2570458"/>
              <a:ext cx="761766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sensor2</a:t>
              </a:r>
              <a:endParaRPr kumimoji="0" lang="zh-CN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094975" y="4407303"/>
            <a:ext cx="761766" cy="462263"/>
            <a:chOff x="480927" y="2344157"/>
            <a:chExt cx="761766" cy="462263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8599" y="2344157"/>
              <a:ext cx="226421" cy="31381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0927" y="2570458"/>
              <a:ext cx="761766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-25000" noProof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sensor3</a:t>
              </a:r>
              <a:endParaRPr kumimoji="0" lang="zh-CN" altLang="en-US" sz="1400" b="1" i="0" u="none" strike="noStrike" kern="1200" cap="none" spc="0" normalizeH="0" baseline="-2500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42" name="连接符: 肘形 41"/>
          <p:cNvCxnSpPr>
            <a:endCxn id="34" idx="0"/>
          </p:cNvCxnSpPr>
          <p:nvPr/>
        </p:nvCxnSpPr>
        <p:spPr>
          <a:xfrm rot="16200000" flipH="1">
            <a:off x="1254378" y="3784187"/>
            <a:ext cx="626895" cy="628998"/>
          </a:xfrm>
          <a:prstGeom prst="bentConnector3">
            <a:avLst>
              <a:gd name="adj1" fmla="val 180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>
            <a:endCxn id="37" idx="0"/>
          </p:cNvCxnSpPr>
          <p:nvPr/>
        </p:nvCxnSpPr>
        <p:spPr>
          <a:xfrm rot="16200000" flipH="1">
            <a:off x="1553560" y="3485005"/>
            <a:ext cx="622064" cy="1222532"/>
          </a:xfrm>
          <a:prstGeom prst="bentConnector3">
            <a:avLst>
              <a:gd name="adj1" fmla="val 177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3139852" y="4283567"/>
            <a:ext cx="693296" cy="585999"/>
            <a:chOff x="2435717" y="2027548"/>
            <a:chExt cx="693296" cy="585999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021" y="2027548"/>
              <a:ext cx="390688" cy="390688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2435717" y="2377585"/>
              <a:ext cx="693296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gateway</a:t>
              </a:r>
              <a:endParaRPr kumimoji="0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52" name="Picture 2" descr="MQTT Specificatio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10" y="4941133"/>
            <a:ext cx="505917" cy="14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连接符: 肘形 55"/>
          <p:cNvCxnSpPr/>
          <p:nvPr/>
        </p:nvCxnSpPr>
        <p:spPr>
          <a:xfrm rot="5400000" flipH="1" flipV="1">
            <a:off x="2303070" y="3804484"/>
            <a:ext cx="4831" cy="2134995"/>
          </a:xfrm>
          <a:prstGeom prst="bentConnector3">
            <a:avLst>
              <a:gd name="adj1" fmla="val -47319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5" idx="2"/>
          </p:cNvCxnSpPr>
          <p:nvPr/>
        </p:nvCxnSpPr>
        <p:spPr>
          <a:xfrm flipH="1">
            <a:off x="1882323" y="4874397"/>
            <a:ext cx="1" cy="22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8" idx="2"/>
          </p:cNvCxnSpPr>
          <p:nvPr/>
        </p:nvCxnSpPr>
        <p:spPr>
          <a:xfrm flipH="1">
            <a:off x="2475857" y="4869566"/>
            <a:ext cx="1" cy="22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160544" y="5099059"/>
            <a:ext cx="240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①</a:t>
            </a:r>
            <a:r>
              <a:rPr lang="zh-CN" altLang="en-US" sz="1400" b="1" dirty="0"/>
              <a:t> </a:t>
            </a:r>
            <a:r>
              <a:rPr lang="en-US" altLang="zh-CN" sz="1100" b="1" dirty="0"/>
              <a:t>Send data to gateway</a:t>
            </a:r>
            <a:endParaRPr lang="zh-CN" altLang="en-US" sz="1400" b="1" dirty="0"/>
          </a:p>
        </p:txBody>
      </p:sp>
      <p:grpSp>
        <p:nvGrpSpPr>
          <p:cNvPr id="74" name="组合 73"/>
          <p:cNvGrpSpPr/>
          <p:nvPr/>
        </p:nvGrpSpPr>
        <p:grpSpPr>
          <a:xfrm>
            <a:off x="3736335" y="4271589"/>
            <a:ext cx="838607" cy="623747"/>
            <a:chOff x="4218152" y="4284702"/>
            <a:chExt cx="838607" cy="623747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0276" y="4284702"/>
              <a:ext cx="427496" cy="427496"/>
            </a:xfrm>
            <a:prstGeom prst="rect">
              <a:avLst/>
            </a:prstGeom>
          </p:spPr>
        </p:pic>
        <p:sp>
          <p:nvSpPr>
            <p:cNvPr id="72" name="文本框 71"/>
            <p:cNvSpPr txBox="1"/>
            <p:nvPr/>
          </p:nvSpPr>
          <p:spPr>
            <a:xfrm>
              <a:off x="4218152" y="4672487"/>
              <a:ext cx="838607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baseline="-25000" dirty="0">
                  <a:solidFill>
                    <a:srgbClr val="F79646">
                      <a:lumMod val="75000"/>
                    </a:srgbClr>
                  </a:solidFill>
                  <a:latin typeface="微软雅黑"/>
                  <a:ea typeface="微软雅黑"/>
                </a:rPr>
                <a:t>DB client</a:t>
              </a:r>
              <a:endParaRPr kumimoji="0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cxnSp>
        <p:nvCxnSpPr>
          <p:cNvPr id="76" name="连接符: 肘形 75"/>
          <p:cNvCxnSpPr>
            <a:stCxn id="51" idx="2"/>
            <a:endCxn id="72" idx="2"/>
          </p:cNvCxnSpPr>
          <p:nvPr/>
        </p:nvCxnSpPr>
        <p:spPr>
          <a:xfrm rot="16200000" flipH="1">
            <a:off x="3808184" y="4547881"/>
            <a:ext cx="25770" cy="669139"/>
          </a:xfrm>
          <a:prstGeom prst="bentConnector3">
            <a:avLst>
              <a:gd name="adj1" fmla="val 9870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263276" y="5141296"/>
            <a:ext cx="1330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② </a:t>
            </a:r>
            <a:r>
              <a:rPr lang="en-US" altLang="zh-CN" sz="1100" b="1" dirty="0"/>
              <a:t>Forward data</a:t>
            </a:r>
            <a:endParaRPr lang="zh-CN" altLang="en-US" sz="1400" b="1" dirty="0"/>
          </a:p>
        </p:txBody>
      </p:sp>
      <p:sp>
        <p:nvSpPr>
          <p:cNvPr id="83" name="矩形 82"/>
          <p:cNvSpPr/>
          <p:nvPr/>
        </p:nvSpPr>
        <p:spPr>
          <a:xfrm>
            <a:off x="1124214" y="3373921"/>
            <a:ext cx="882972" cy="3067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User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268924" y="3429000"/>
            <a:ext cx="1520372" cy="306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Storage node</a:t>
            </a:r>
          </a:p>
        </p:txBody>
      </p:sp>
      <p:cxnSp>
        <p:nvCxnSpPr>
          <p:cNvPr id="89" name="连接符: 肘形 88"/>
          <p:cNvCxnSpPr>
            <a:endCxn id="117" idx="1"/>
          </p:cNvCxnSpPr>
          <p:nvPr/>
        </p:nvCxnSpPr>
        <p:spPr>
          <a:xfrm rot="16200000" flipV="1">
            <a:off x="2005481" y="2198866"/>
            <a:ext cx="2264025" cy="1881421"/>
          </a:xfrm>
          <a:prstGeom prst="bentConnector4">
            <a:avLst>
              <a:gd name="adj1" fmla="val 71240"/>
              <a:gd name="adj2" fmla="val 1121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4457063" y="4654553"/>
                <a:ext cx="2117473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b="1" dirty="0"/>
                  <a:t>③ </a:t>
                </a:r>
                <a:r>
                  <a:rPr lang="en-US" altLang="zh-CN" sz="1100" b="1" dirty="0"/>
                  <a:t>Package batch data to </a:t>
                </a:r>
                <a14:m>
                  <m:oMath xmlns:m="http://schemas.openxmlformats.org/officeDocument/2006/math">
                    <m:r>
                      <a:rPr lang="zh-CN" altLang="en-US" sz="11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en-US" altLang="zh-CN" sz="1100" b="1" dirty="0"/>
              </a:p>
              <a:p>
                <a:endParaRPr lang="en-US" altLang="zh-CN" sz="1100" b="1" dirty="0"/>
              </a:p>
              <a:p>
                <a:r>
                  <a:rPr lang="zh-CN" altLang="en-US" sz="1050" b="1" dirty="0"/>
                  <a:t>④ </a:t>
                </a:r>
                <a:r>
                  <a:rPr lang="en-US" altLang="zh-CN" sz="1050" b="1" dirty="0"/>
                  <a:t>Encrypt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105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050" b="1" dirty="0"/>
                  <a:t>to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sz="1050" b="1" dirty="0"/>
                  <a:t>, and calculate   hash of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sz="1050" b="1" dirty="0"/>
                  <a:t> , obtain 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zh-CN" sz="105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dirty="0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105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050" b="1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3" y="4654553"/>
                <a:ext cx="2117473" cy="754053"/>
              </a:xfrm>
              <a:prstGeom prst="rect">
                <a:avLst/>
              </a:prstGeom>
              <a:blipFill rotWithShape="1">
                <a:blip r:embed="rId7"/>
                <a:stretch>
                  <a:fillRect l="-30" r="18" b="-29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/>
          <p:cNvSpPr txBox="1"/>
          <p:nvPr/>
        </p:nvSpPr>
        <p:spPr>
          <a:xfrm>
            <a:off x="2125203" y="2211264"/>
            <a:ext cx="224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⑤ </a:t>
            </a:r>
            <a:r>
              <a:rPr lang="en-US" altLang="zh-CN" sz="1100" b="1" dirty="0"/>
              <a:t>Query for remaining                storage space and reputation</a:t>
            </a:r>
            <a:endParaRPr lang="zh-CN" altLang="en-US" sz="1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4105629" y="2202119"/>
            <a:ext cx="1658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/>
              <a:t>⑥ </a:t>
            </a:r>
            <a:r>
              <a:rPr lang="en-US" altLang="zh-CN" sz="1100" b="1" dirty="0"/>
              <a:t>Return an apt storage node</a:t>
            </a:r>
            <a:endParaRPr lang="zh-CN" altLang="en-US" sz="1400" b="1" dirty="0"/>
          </a:p>
        </p:txBody>
      </p:sp>
      <p:cxnSp>
        <p:nvCxnSpPr>
          <p:cNvPr id="105" name="连接符: 肘形 104"/>
          <p:cNvCxnSpPr>
            <a:stCxn id="117" idx="3"/>
            <a:endCxn id="70" idx="3"/>
          </p:cNvCxnSpPr>
          <p:nvPr/>
        </p:nvCxnSpPr>
        <p:spPr>
          <a:xfrm>
            <a:off x="3963741" y="2007564"/>
            <a:ext cx="392214" cy="2477773"/>
          </a:xfrm>
          <a:prstGeom prst="bentConnector3">
            <a:avLst>
              <a:gd name="adj1" fmla="val 1582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1371519" y="1409793"/>
            <a:ext cx="1888627" cy="3138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Blockchain network</a:t>
            </a:r>
          </a:p>
        </p:txBody>
      </p:sp>
      <p:sp>
        <p:nvSpPr>
          <p:cNvPr id="117" name="矩形 116"/>
          <p:cNvSpPr/>
          <p:nvPr/>
        </p:nvSpPr>
        <p:spPr>
          <a:xfrm>
            <a:off x="2196782" y="1798873"/>
            <a:ext cx="1766959" cy="417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Chaincode:Storage node Selection</a:t>
            </a:r>
          </a:p>
        </p:txBody>
      </p:sp>
      <p:sp>
        <p:nvSpPr>
          <p:cNvPr id="124" name="矩形 123"/>
          <p:cNvSpPr/>
          <p:nvPr/>
        </p:nvSpPr>
        <p:spPr>
          <a:xfrm>
            <a:off x="6383060" y="1817280"/>
            <a:ext cx="1666350" cy="417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Chaincode:Hash Verification</a:t>
            </a:r>
          </a:p>
        </p:txBody>
      </p:sp>
      <p:cxnSp>
        <p:nvCxnSpPr>
          <p:cNvPr id="128" name="连接符: 肘形 127"/>
          <p:cNvCxnSpPr>
            <a:stCxn id="70" idx="0"/>
            <a:endCxn id="84" idx="1"/>
          </p:cNvCxnSpPr>
          <p:nvPr/>
        </p:nvCxnSpPr>
        <p:spPr>
          <a:xfrm rot="5400000" flipH="1" flipV="1">
            <a:off x="5860957" y="1863623"/>
            <a:ext cx="689216" cy="41267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连接符: 肘形 130"/>
          <p:cNvCxnSpPr/>
          <p:nvPr/>
        </p:nvCxnSpPr>
        <p:spPr>
          <a:xfrm rot="5400000" flipH="1" flipV="1">
            <a:off x="4715622" y="1716112"/>
            <a:ext cx="2036927" cy="3074028"/>
          </a:xfrm>
          <a:prstGeom prst="bentConnector3">
            <a:avLst>
              <a:gd name="adj1" fmla="val 625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5180929" y="2647963"/>
                <a:ext cx="16584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/>
                  <a:t>⑦ </a:t>
                </a:r>
                <a:r>
                  <a:rPr lang="en-US" altLang="zh-CN" sz="1050" b="1" dirty="0"/>
                  <a:t>Stake 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latin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altLang="zh-CN" sz="105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05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altLang="zh-CN" sz="1050" b="1" dirty="0"/>
                  <a:t>and coin</a:t>
                </a:r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929" y="2647963"/>
                <a:ext cx="1658408" cy="253916"/>
              </a:xfrm>
              <a:prstGeom prst="rect">
                <a:avLst/>
              </a:prstGeom>
              <a:blipFill rotWithShape="1">
                <a:blip r:embed="rId8"/>
                <a:stretch>
                  <a:fillRect l="-36" t="-5" r="23" b="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连接符 135"/>
          <p:cNvCxnSpPr/>
          <p:nvPr/>
        </p:nvCxnSpPr>
        <p:spPr>
          <a:xfrm flipH="1" flipV="1">
            <a:off x="1253326" y="3673147"/>
            <a:ext cx="4983" cy="748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5354663" y="3595152"/>
                <a:ext cx="196425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/>
                  <a:t>⑧ </a:t>
                </a:r>
                <a:r>
                  <a:rPr lang="en-US" altLang="zh-CN" sz="1050" b="1" dirty="0"/>
                  <a:t>Send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sz="1050" b="1" dirty="0"/>
                  <a:t> to storage node</a:t>
                </a:r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663" y="3595152"/>
                <a:ext cx="1964255" cy="253916"/>
              </a:xfrm>
              <a:prstGeom prst="rect">
                <a:avLst/>
              </a:prstGeom>
              <a:blipFill rotWithShape="1">
                <a:blip r:embed="rId9"/>
                <a:stretch>
                  <a:fillRect l="-17" t="-164" r="28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连接符: 肘形 142"/>
          <p:cNvCxnSpPr>
            <a:stCxn id="84" idx="0"/>
            <a:endCxn id="124" idx="3"/>
          </p:cNvCxnSpPr>
          <p:nvPr/>
        </p:nvCxnSpPr>
        <p:spPr>
          <a:xfrm rot="16200000" flipV="1">
            <a:off x="7837746" y="2237636"/>
            <a:ext cx="1403029" cy="9797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/>
              <p:cNvSpPr txBox="1"/>
              <p:nvPr/>
            </p:nvSpPr>
            <p:spPr>
              <a:xfrm>
                <a:off x="7768563" y="3926981"/>
                <a:ext cx="22423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050" b="1" dirty="0"/>
                  <a:t>⑨ </a:t>
                </a:r>
                <a:r>
                  <a:rPr lang="en-US" altLang="zh-CN" sz="1050" b="1" dirty="0"/>
                  <a:t> Calculate hash of the received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sz="1050" b="1" dirty="0"/>
                  <a:t> as </a:t>
                </a:r>
                <a14:m>
                  <m:oMath xmlns:m="http://schemas.openxmlformats.org/officeDocument/2006/math"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050" b="1" dirty="0"/>
                  <a:t>, obtain </a:t>
                </a:r>
                <a14:m>
                  <m:oMath xmlns:m="http://schemas.openxmlformats.org/officeDocument/2006/math">
                    <m:r>
                      <a:rPr lang="en-US" altLang="zh-CN" sz="1050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altLang="zh-CN" sz="105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dirty="0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 dirty="0" smtClean="0"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endParaRPr lang="en-US" altLang="zh-CN" sz="1050" b="1" dirty="0"/>
              </a:p>
            </p:txBody>
          </p:sp>
        </mc:Choice>
        <mc:Fallback xmlns="">
          <p:sp>
            <p:nvSpPr>
              <p:cNvPr id="145" name="文本框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63" y="3926981"/>
                <a:ext cx="2242344" cy="415498"/>
              </a:xfrm>
              <a:prstGeom prst="rect">
                <a:avLst/>
              </a:prstGeom>
              <a:blipFill rotWithShape="1">
                <a:blip r:embed="rId10"/>
                <a:stretch>
                  <a:fillRect l="-27" t="-34" r="6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7977433" y="2274743"/>
                <a:ext cx="121833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b="1" dirty="0"/>
                  <a:t>⑩ </a:t>
                </a:r>
                <a:r>
                  <a:rPr lang="en-US" altLang="zh-CN" sz="1050" b="1" dirty="0"/>
                  <a:t>Send </a:t>
                </a:r>
                <a14:m>
                  <m:oMath xmlns:m="http://schemas.openxmlformats.org/officeDocument/2006/math">
                    <m:r>
                      <a:rPr lang="en-US" altLang="zh-CN" sz="105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05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zh-CN" altLang="en-US" sz="1050" b="1" i="1" smtClean="0">
                        <a:latin typeface="Cambria Math" panose="02040503050406030204" pitchFamily="18" charset="0"/>
                      </a:rPr>
                      <m:t>∗)</m:t>
                    </m:r>
                  </m:oMath>
                </a14:m>
                <a:endParaRPr lang="en-US" altLang="zh-CN" sz="1050" b="1" dirty="0"/>
              </a:p>
              <a:p>
                <a:r>
                  <a:rPr lang="en-US" altLang="zh-CN" sz="1050" b="1" dirty="0"/>
                  <a:t> to Chaincode</a:t>
                </a:r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33" y="2274743"/>
                <a:ext cx="1218337" cy="415498"/>
              </a:xfrm>
              <a:prstGeom prst="rect">
                <a:avLst/>
              </a:prstGeom>
              <a:blipFill rotWithShape="1">
                <a:blip r:embed="rId11"/>
                <a:stretch>
                  <a:fillRect l="-46" t="-42" r="27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/>
          <p:cNvCxnSpPr/>
          <p:nvPr/>
        </p:nvCxnSpPr>
        <p:spPr>
          <a:xfrm flipH="1">
            <a:off x="4169663" y="1971107"/>
            <a:ext cx="22133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4204257" y="1713450"/>
            <a:ext cx="2221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(11)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Return the verification result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一些可能会忘掉的东西，暂存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CN" altLang="en-US" sz="1600"/>
              <a:t>网络时延建模</a:t>
            </a:r>
            <a:r>
              <a:rPr lang="en-US" altLang="zh-CN" sz="1600"/>
              <a:t>or</a:t>
            </a:r>
            <a:r>
              <a:rPr lang="zh-CN" altLang="en-US" sz="1600"/>
              <a:t>数据集参考</a:t>
            </a:r>
            <a:endParaRPr lang="en-US" altLang="zh-CN" sz="1600"/>
          </a:p>
          <a:p>
            <a:pPr lvl="1"/>
            <a:r>
              <a:rPr lang="zh-CN" altLang="en-US" sz="1200"/>
              <a:t>建模：</a:t>
            </a:r>
            <a:r>
              <a:rPr lang="en-US" altLang="zh-CN" sz="1200">
                <a:hlinkClick r:id="rId2"/>
              </a:rPr>
              <a:t>https://www.juestc.uestc.edu.cn/fileDZKJDX_ZKB/journal/article/dzkjdxxbzrkxb/2012/5/PDF/2012-5-781.pdf</a:t>
            </a:r>
            <a:endParaRPr lang="en-US" altLang="zh-CN" sz="1200"/>
          </a:p>
          <a:p>
            <a:pPr lvl="1"/>
            <a:r>
              <a:rPr lang="zh-CN" altLang="en-US" sz="1200"/>
              <a:t>网络时延和距离的关系：</a:t>
            </a:r>
            <a:r>
              <a:rPr lang="en-US" altLang="zh-CN" sz="1200"/>
              <a:t>ziviani2005improving</a:t>
            </a:r>
          </a:p>
          <a:p>
            <a:pPr lvl="1"/>
            <a:r>
              <a:rPr lang="zh-CN" altLang="en-US" sz="1200"/>
              <a:t>数据集，但是都是</a:t>
            </a:r>
            <a:r>
              <a:rPr lang="en-US" altLang="zh-CN" sz="1200"/>
              <a:t>MB</a:t>
            </a:r>
            <a:r>
              <a:rPr lang="zh-CN" altLang="en-US" sz="1200"/>
              <a:t>：</a:t>
            </a:r>
            <a:r>
              <a:rPr lang="en-US" altLang="zh-CN" sz="1200">
                <a:hlinkClick r:id="rId3"/>
              </a:rPr>
              <a:t>https://ieeexplore.ieee.org/document/7590449</a:t>
            </a:r>
            <a:endParaRPr lang="en-US" altLang="zh-CN" sz="1200"/>
          </a:p>
          <a:p>
            <a:pPr lvl="1"/>
            <a:r>
              <a:rPr lang="zh-CN" altLang="en-US" sz="1200" strike="sngStrike"/>
              <a:t>最后是吞吐量（而且感觉数据不太对）而不是</a:t>
            </a:r>
            <a:r>
              <a:rPr lang="en-US" altLang="zh-CN" sz="1200" strike="sngStrike"/>
              <a:t>RTT</a:t>
            </a:r>
            <a:r>
              <a:rPr lang="zh-CN" altLang="en-US" sz="1200" strike="sngStrike"/>
              <a:t>：</a:t>
            </a:r>
            <a:r>
              <a:rPr lang="en-US" altLang="zh-CN" sz="1200" strike="sngStrike"/>
              <a:t>Inside Dropbox: Understanding Personal Cloud Storage Services</a:t>
            </a:r>
            <a:endParaRPr lang="zh-CN" altLang="en-US" sz="1200" strike="sng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下 12"/>
          <p:cNvSpPr/>
          <p:nvPr/>
        </p:nvSpPr>
        <p:spPr>
          <a:xfrm>
            <a:off x="7561949" y="3570746"/>
            <a:ext cx="219529" cy="123959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4224375" y="412691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1486448" y="411263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442145" y="4537878"/>
            <a:ext cx="219529" cy="272462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20416" y="902368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521020" y="-956460"/>
            <a:ext cx="8155614" cy="2753487"/>
            <a:chOff x="5215628" y="2748094"/>
            <a:chExt cx="8155614" cy="2753487"/>
          </a:xfrm>
        </p:grpSpPr>
        <p:sp>
          <p:nvSpPr>
            <p:cNvPr id="51" name="箭头: 下 50"/>
            <p:cNvSpPr/>
            <p:nvPr/>
          </p:nvSpPr>
          <p:spPr>
            <a:xfrm>
              <a:off x="11212145" y="4606925"/>
              <a:ext cx="186318" cy="135084"/>
            </a:xfrm>
            <a:prstGeom prst="downArrow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: 圆角 167"/>
            <p:cNvSpPr/>
            <p:nvPr/>
          </p:nvSpPr>
          <p:spPr>
            <a:xfrm>
              <a:off x="7093871" y="2769235"/>
              <a:ext cx="6277371" cy="890905"/>
            </a:xfrm>
            <a:prstGeom prst="round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468000" rtlCol="0" anchor="t"/>
            <a:lstStyle/>
            <a:p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Blockchain Network</a:t>
              </a:r>
            </a:p>
          </p:txBody>
        </p:sp>
        <p:sp>
          <p:nvSpPr>
            <p:cNvPr id="50" name="箭头: 下 49"/>
            <p:cNvSpPr/>
            <p:nvPr/>
          </p:nvSpPr>
          <p:spPr>
            <a:xfrm>
              <a:off x="12451306" y="3573508"/>
              <a:ext cx="186318" cy="1172430"/>
            </a:xfrm>
            <a:prstGeom prst="down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箭头: 下 48"/>
            <p:cNvSpPr/>
            <p:nvPr/>
          </p:nvSpPr>
          <p:spPr>
            <a:xfrm>
              <a:off x="10382348" y="3573408"/>
              <a:ext cx="186318" cy="1172430"/>
            </a:xfrm>
            <a:prstGeom prst="down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628393" y="4192427"/>
              <a:ext cx="1483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Forward data store request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: 圆角 175"/>
            <p:cNvSpPr/>
            <p:nvPr/>
          </p:nvSpPr>
          <p:spPr>
            <a:xfrm>
              <a:off x="7011083" y="3772419"/>
              <a:ext cx="948434" cy="72909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400" b="1">
                  <a:solidFill>
                    <a:srgbClr val="F79646">
                      <a:lumMod val="75000"/>
                    </a:srgb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DB Client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cxnSp>
          <p:nvCxnSpPr>
            <p:cNvPr id="89" name="连接符: 肘形 88"/>
            <p:cNvCxnSpPr>
              <a:stCxn id="176" idx="0"/>
              <a:endCxn id="279" idx="1"/>
            </p:cNvCxnSpPr>
            <p:nvPr/>
          </p:nvCxnSpPr>
          <p:spPr>
            <a:xfrm rot="5400000" flipH="1" flipV="1">
              <a:off x="8090680" y="2721375"/>
              <a:ext cx="445664" cy="165642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7527055" y="3080101"/>
                  <a:ext cx="16530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④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Query </a:t>
                  </a:r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for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an optimal storage node 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r>
                    <a:rPr lang="zh-CN" altLang="en-US" sz="1200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055" y="3080101"/>
                  <a:ext cx="1653025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矩形 123"/>
            <p:cNvSpPr/>
            <p:nvPr/>
          </p:nvSpPr>
          <p:spPr>
            <a:xfrm>
              <a:off x="11705118" y="3095922"/>
              <a:ext cx="1243341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Hash Verification</a:t>
              </a:r>
            </a:p>
          </p:txBody>
        </p:sp>
        <p:cxnSp>
          <p:nvCxnSpPr>
            <p:cNvPr id="131" name="连接符: 肘形 130"/>
            <p:cNvCxnSpPr>
              <a:endCxn id="124" idx="2"/>
            </p:cNvCxnSpPr>
            <p:nvPr/>
          </p:nvCxnSpPr>
          <p:spPr>
            <a:xfrm flipV="1">
              <a:off x="7959517" y="3557587"/>
              <a:ext cx="4367272" cy="4038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/>
                <p:cNvSpPr txBox="1"/>
                <p:nvPr/>
              </p:nvSpPr>
              <p:spPr>
                <a:xfrm>
                  <a:off x="8095881" y="3706973"/>
                  <a:ext cx="23121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⑤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Stake 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a14:m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and tokens</a:t>
                  </a:r>
                </a:p>
              </p:txBody>
            </p:sp>
          </mc:Choice>
          <mc:Fallback xmlns=""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881" y="3706973"/>
                  <a:ext cx="2312167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/>
                <p:cNvSpPr txBox="1"/>
                <p:nvPr/>
              </p:nvSpPr>
              <p:spPr>
                <a:xfrm>
                  <a:off x="8095881" y="4128133"/>
                  <a:ext cx="19642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⑥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Send 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to storage node</a:t>
                  </a:r>
                </a:p>
              </p:txBody>
            </p:sp>
          </mc:Choice>
          <mc:Fallback xmlns="">
            <p:sp>
              <p:nvSpPr>
                <p:cNvPr id="137" name="文本框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881" y="4128133"/>
                  <a:ext cx="1964255" cy="27699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/>
                <p:cNvSpPr txBox="1"/>
                <p:nvPr/>
              </p:nvSpPr>
              <p:spPr>
                <a:xfrm>
                  <a:off x="12076501" y="4115106"/>
                  <a:ext cx="1206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⑧ </a:t>
                  </a:r>
                  <a:r>
                    <a:rPr lang="en-US" altLang="zh-CN" sz="1200" i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Send 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1200" i="1" smtClean="0">
                          <a:latin typeface="Cambria Math" panose="02040503050406030204" pitchFamily="18" charset="0"/>
                        </a:rPr>
                        <m:t>∗)</m:t>
                      </m:r>
                    </m:oMath>
                  </a14:m>
                  <a:endParaRPr lang="en-US" altLang="zh-CN" sz="12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to Chaincode</a:t>
                  </a:r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6501" y="4115106"/>
                  <a:ext cx="1206171" cy="461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: 单圆角 78"/>
                <p:cNvSpPr/>
                <p:nvPr/>
              </p:nvSpPr>
              <p:spPr>
                <a:xfrm>
                  <a:off x="7164640" y="4745838"/>
                  <a:ext cx="1932784" cy="666115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200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② </a:t>
                  </a:r>
                  <a:r>
                    <a:rPr kumimoji="0" lang="en-US" altLang="zh-CN" sz="1200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Package </a:t>
                  </a:r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batch data to </a:t>
                  </a:r>
                  <a14:m>
                    <m:oMath xmlns:m="http://schemas.openxmlformats.org/officeDocument/2006/math">
                      <m:r>
                        <a:rPr kumimoji="0" lang="zh-CN" altLang="en-US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𝜔</m:t>
                      </m:r>
                    </m:oMath>
                  </a14:m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200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③ </a:t>
                  </a:r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Encrypt</a:t>
                  </a:r>
                  <a14:m>
                    <m:oMath xmlns:m="http://schemas.openxmlformats.org/officeDocument/2006/math">
                      <m:r>
                        <a:rPr kumimoji="0" lang="en-US" altLang="zh-CN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zh-CN" altLang="en-US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0" lang="en-US" altLang="zh-CN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to </a:t>
                  </a:r>
                  <a14:m>
                    <m:oMath xmlns:m="http://schemas.openxmlformats.org/officeDocument/2006/math">
                      <m:r>
                        <a:rPr kumimoji="0" lang="zh-CN" altLang="en-US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kumimoji="0" lang="en-US" altLang="zh-CN" sz="120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:r>
                    <a:rPr kumimoji="0" lang="en-US" altLang="zh-CN" sz="1200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and calculate hash </a:t>
                  </a:r>
                  <a14:m>
                    <m:oMath xmlns:m="http://schemas.openxmlformats.org/officeDocument/2006/math">
                      <m:r>
                        <a:rPr kumimoji="0" lang="en-US" altLang="zh-CN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0" lang="en-US" altLang="zh-CN" sz="1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zh-CN" altLang="en-US" sz="1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0" lang="en-US" altLang="zh-CN" sz="1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0" lang="en-US" altLang="zh-CN" sz="120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9" name="矩形: 单圆角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40" y="4745838"/>
                  <a:ext cx="1932784" cy="666115"/>
                </a:xfrm>
                <a:prstGeom prst="round1Rect">
                  <a:avLst/>
                </a:prstGeom>
                <a:blipFill rotWithShape="1">
                  <a:blip r:embed="rId7"/>
                </a:blip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: 单圆角 79"/>
                <p:cNvSpPr/>
                <p:nvPr/>
              </p:nvSpPr>
              <p:spPr>
                <a:xfrm>
                  <a:off x="10609979" y="4745838"/>
                  <a:ext cx="1390650" cy="666115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lvl="0"/>
                  <a:r>
                    <a:rPr lang="zh-CN" altLang="en-US" sz="1200" i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⑦ </a:t>
                  </a:r>
                  <a:r>
                    <a:rPr lang="en-US" altLang="zh-CN" sz="1200" i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Calculate </a:t>
                  </a:r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hash of the received 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as </a:t>
                  </a:r>
                  <a14:m>
                    <m:oMath xmlns:m="http://schemas.openxmlformats.org/officeDocument/2006/math">
                      <m:r>
                        <a:rPr lang="zh-CN" alt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, obtain 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∗)</m:t>
                      </m:r>
                    </m:oMath>
                  </a14:m>
                  <a:endParaRPr lang="en-US" altLang="zh-CN" sz="12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0" name="矩形: 单圆角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9979" y="4745838"/>
                  <a:ext cx="1390650" cy="666115"/>
                </a:xfrm>
                <a:prstGeom prst="round1Rect">
                  <a:avLst/>
                </a:prstGeom>
                <a:blipFill rotWithShape="1">
                  <a:blip r:embed="rId8"/>
                </a:blip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连接符: 肘形 149"/>
            <p:cNvCxnSpPr>
              <a:stCxn id="2" idx="3"/>
              <a:endCxn id="124" idx="3"/>
            </p:cNvCxnSpPr>
            <p:nvPr/>
          </p:nvCxnSpPr>
          <p:spPr>
            <a:xfrm flipV="1">
              <a:off x="11892001" y="3326755"/>
              <a:ext cx="1056458" cy="1038245"/>
            </a:xfrm>
            <a:prstGeom prst="bentConnector3">
              <a:avLst>
                <a:gd name="adj1" fmla="val 13155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endCxn id="2" idx="1"/>
            </p:cNvCxnSpPr>
            <p:nvPr/>
          </p:nvCxnSpPr>
          <p:spPr>
            <a:xfrm>
              <a:off x="7959517" y="4365000"/>
              <a:ext cx="22547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连接符: 肘形 194"/>
            <p:cNvCxnSpPr/>
            <p:nvPr/>
          </p:nvCxnSpPr>
          <p:spPr>
            <a:xfrm>
              <a:off x="5589160" y="3573408"/>
              <a:ext cx="1450736" cy="844287"/>
            </a:xfrm>
            <a:prstGeom prst="bentConnector3">
              <a:avLst>
                <a:gd name="adj1" fmla="val 10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矩形: 圆角 174"/>
            <p:cNvSpPr/>
            <p:nvPr/>
          </p:nvSpPr>
          <p:spPr>
            <a:xfrm>
              <a:off x="5215628" y="2748094"/>
              <a:ext cx="1760744" cy="9230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endParaRPr lang="zh-CN" altLang="en-US"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5221713" y="4804234"/>
              <a:ext cx="598544" cy="1055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05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3" name="直接箭头连接符 262"/>
            <p:cNvCxnSpPr/>
            <p:nvPr/>
          </p:nvCxnSpPr>
          <p:spPr>
            <a:xfrm>
              <a:off x="5231756" y="5197294"/>
              <a:ext cx="588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>
              <a:off x="5239376" y="5346606"/>
              <a:ext cx="603742" cy="0"/>
            </a:xfrm>
            <a:prstGeom prst="straightConnector1">
              <a:avLst/>
            </a:prstGeom>
            <a:ln w="12700" cap="flat" cmpd="sng" algn="ctr">
              <a:solidFill>
                <a:srgbClr val="002060"/>
              </a:solidFill>
              <a:prstDash val="dashDot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3" name="矩形: 单圆角 272"/>
            <p:cNvSpPr/>
            <p:nvPr/>
          </p:nvSpPr>
          <p:spPr>
            <a:xfrm>
              <a:off x="5239376" y="4979366"/>
              <a:ext cx="573261" cy="105530"/>
            </a:xfrm>
            <a:prstGeom prst="round1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05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812863" y="4704686"/>
              <a:ext cx="1351777" cy="796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Smart contract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Internal operations</a:t>
              </a:r>
              <a:endParaRPr lang="zh-CN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flow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Point to action set</a:t>
              </a:r>
              <a:endParaRPr lang="zh-CN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9141725" y="3095922"/>
              <a:ext cx="1243341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node Selection</a:t>
              </a:r>
            </a:p>
          </p:txBody>
        </p:sp>
        <p:sp>
          <p:nvSpPr>
            <p:cNvPr id="286" name="矩形: 单圆角 285"/>
            <p:cNvSpPr/>
            <p:nvPr/>
          </p:nvSpPr>
          <p:spPr>
            <a:xfrm>
              <a:off x="9164928" y="4745838"/>
              <a:ext cx="1377547" cy="666115"/>
            </a:xfrm>
            <a:prstGeom prst="round1Rect">
              <a:avLst/>
            </a:prstGeom>
            <a:gradFill flip="none" rotWithShape="1">
              <a:gsLst>
                <a:gs pos="0">
                  <a:srgbClr val="F8CBAD"/>
                </a:gs>
                <a:gs pos="50000">
                  <a:srgbClr val="F8CBAD"/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altLang="zh-CN" sz="1200" i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⑩ Record </a:t>
              </a:r>
              <a:r>
                <a:rPr lang="en-US" altLang="zh-CN" sz="1200" i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</a:t>
              </a:r>
              <a:r>
                <a:rPr lang="en-US" altLang="zh-CN" sz="1200" i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operations, storage </a:t>
              </a:r>
              <a:r>
                <a:rPr lang="en-US" altLang="zh-CN" sz="1200" i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and root hash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782" y="2814235"/>
              <a:ext cx="293830" cy="29383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2619" y="3134448"/>
              <a:ext cx="365846" cy="3658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332" y="3134448"/>
              <a:ext cx="365846" cy="36584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024" y="3134448"/>
              <a:ext cx="365846" cy="365846"/>
            </a:xfrm>
            <a:prstGeom prst="rect">
              <a:avLst/>
            </a:prstGeom>
          </p:spPr>
        </p:pic>
        <p:pic>
          <p:nvPicPr>
            <p:cNvPr id="1026" name="Picture 2" descr="Blockchai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200" y="3870049"/>
              <a:ext cx="332200" cy="33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矩形 34"/>
            <p:cNvSpPr/>
            <p:nvPr/>
          </p:nvSpPr>
          <p:spPr>
            <a:xfrm>
              <a:off x="10423421" y="3095922"/>
              <a:ext cx="1243341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Recorder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: 单圆角 285"/>
                <p:cNvSpPr/>
                <p:nvPr/>
              </p:nvSpPr>
              <p:spPr>
                <a:xfrm>
                  <a:off x="12068134" y="4745838"/>
                  <a:ext cx="1303108" cy="666115"/>
                </a:xfrm>
                <a:prstGeom prst="round1Rect">
                  <a:avLst/>
                </a:prstGeom>
                <a:gradFill flip="none" rotWithShape="1">
                  <a:gsLst>
                    <a:gs pos="0">
                      <a:srgbClr val="F8CBAD"/>
                    </a:gs>
                    <a:gs pos="50000">
                      <a:srgbClr val="F8CBAD"/>
                    </a:gs>
                    <a:gs pos="100000">
                      <a:schemeClr val="bg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r>
                    <a:rPr lang="en-US" altLang="zh-CN" sz="1200" i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⑨</a:t>
                  </a:r>
                  <a:r>
                    <a:rPr lang="zh-CN" altLang="en-US" sz="1200" i="1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Verify if </a:t>
                  </a:r>
                  <a14:m>
                    <m:oMath xmlns:m="http://schemas.openxmlformats.org/officeDocument/2006/math">
                      <m:r>
                        <a:rPr kumimoji="0" lang="en-US" altLang="zh-CN" sz="120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1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zh-CN" altLang="en-US" sz="1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a14:m>
                  <a:r>
                    <a:rPr lang="en-US" altLang="zh-CN" sz="1200" i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equals</a:t>
                  </a:r>
                  <a:r>
                    <a:rPr lang="en-US" altLang="zh-CN" sz="1200" i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12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∗)</m:t>
                      </m:r>
                    </m:oMath>
                  </a14:m>
                  <a:r>
                    <a:rPr lang="en-US" altLang="zh-CN" sz="1200" i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;</a:t>
                  </a:r>
                </a:p>
                <a:p>
                  <a:r>
                    <a:rPr lang="en-US" altLang="zh-CN" sz="1200" i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  <a:sym typeface="+mn-ea"/>
                    </a:rPr>
                    <a:t>Transfer tokens</a:t>
                  </a:r>
                  <a:endParaRPr lang="en-US" altLang="zh-CN" sz="1200" i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矩形: 单圆角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8134" y="4745838"/>
                  <a:ext cx="1303108" cy="666115"/>
                </a:xfrm>
                <a:prstGeom prst="round1Rect">
                  <a:avLst/>
                </a:prstGeom>
                <a:blipFill rotWithShape="1">
                  <a:blip r:embed="rId12"/>
                </a:blipFill>
                <a:ln w="285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: 圆角 1"/>
                <p:cNvSpPr/>
                <p:nvPr/>
              </p:nvSpPr>
              <p:spPr>
                <a:xfrm>
                  <a:off x="10214218" y="4152603"/>
                  <a:ext cx="1677783" cy="424794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sz="14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Storage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node </a:t>
                  </a:r>
                  <a14:m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a14:m>
                  <a:endPara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" name="矩形: 圆角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4218" y="4152603"/>
                  <a:ext cx="1677783" cy="424794"/>
                </a:xfrm>
                <a:prstGeom prst="roundRect">
                  <a:avLst/>
                </a:prstGeom>
                <a:blipFill rotWithShape="1">
                  <a:blip r:embed="rId13"/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705" y="4193223"/>
              <a:ext cx="343554" cy="343554"/>
            </a:xfrm>
            <a:prstGeom prst="rect">
              <a:avLst/>
            </a:prstGeom>
          </p:spPr>
        </p:pic>
        <p:sp>
          <p:nvSpPr>
            <p:cNvPr id="48" name="箭头: 下 47"/>
            <p:cNvSpPr/>
            <p:nvPr/>
          </p:nvSpPr>
          <p:spPr>
            <a:xfrm>
              <a:off x="7392141" y="4536777"/>
              <a:ext cx="186318" cy="186182"/>
            </a:xfrm>
            <a:prstGeom prst="downArrow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16475" y="4184917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0796" y="6238253"/>
            <a:ext cx="11152381" cy="2685714"/>
          </a:xfrm>
          <a:prstGeom prst="rect">
            <a:avLst/>
          </a:prstGeom>
        </p:spPr>
      </p:pic>
      <p:grpSp>
        <p:nvGrpSpPr>
          <p:cNvPr id="93" name="组合 92"/>
          <p:cNvGrpSpPr/>
          <p:nvPr/>
        </p:nvGrpSpPr>
        <p:grpSpPr>
          <a:xfrm>
            <a:off x="5893574" y="3840097"/>
            <a:ext cx="1316672" cy="715826"/>
            <a:chOff x="6006146" y="4521302"/>
            <a:chExt cx="1316672" cy="715826"/>
          </a:xfrm>
        </p:grpSpPr>
        <p:sp>
          <p:nvSpPr>
            <p:cNvPr id="88" name="矩形: 圆角 87"/>
            <p:cNvSpPr/>
            <p:nvPr/>
          </p:nvSpPr>
          <p:spPr>
            <a:xfrm>
              <a:off x="6006146" y="4521302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485416" y="4615195"/>
              <a:ext cx="369332" cy="369332"/>
            </a:xfrm>
            <a:prstGeom prst="rect">
              <a:avLst/>
            </a:prstGeom>
          </p:spPr>
        </p:pic>
      </p:grpSp>
      <p:grpSp>
        <p:nvGrpSpPr>
          <p:cNvPr id="65" name="组合 64"/>
          <p:cNvGrpSpPr/>
          <p:nvPr/>
        </p:nvGrpSpPr>
        <p:grpSpPr>
          <a:xfrm>
            <a:off x="3916246" y="3828264"/>
            <a:ext cx="835787" cy="706900"/>
            <a:chOff x="3005633" y="4216803"/>
            <a:chExt cx="835787" cy="706900"/>
          </a:xfrm>
        </p:grpSpPr>
        <p:sp>
          <p:nvSpPr>
            <p:cNvPr id="26" name="矩形: 圆角 25"/>
            <p:cNvSpPr/>
            <p:nvPr/>
          </p:nvSpPr>
          <p:spPr>
            <a:xfrm>
              <a:off x="3005633" y="4216803"/>
              <a:ext cx="835787" cy="706900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17786" y="4247205"/>
              <a:ext cx="411480" cy="411480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1042580" y="3789361"/>
            <a:ext cx="1071838" cy="769502"/>
            <a:chOff x="777279" y="3877918"/>
            <a:chExt cx="1071838" cy="778571"/>
          </a:xfrm>
        </p:grpSpPr>
        <p:sp>
          <p:nvSpPr>
            <p:cNvPr id="29" name="矩形: 圆角 28"/>
            <p:cNvSpPr/>
            <p:nvPr/>
          </p:nvSpPr>
          <p:spPr>
            <a:xfrm>
              <a:off x="777279" y="3877918"/>
              <a:ext cx="1071838" cy="778571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006288" y="3957107"/>
              <a:ext cx="511777" cy="477967"/>
              <a:chOff x="4113226" y="5392271"/>
              <a:chExt cx="511777" cy="477967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</p:grpSp>
      <p:cxnSp>
        <p:nvCxnSpPr>
          <p:cNvPr id="69" name="直接箭头连接符 68"/>
          <p:cNvCxnSpPr/>
          <p:nvPr/>
        </p:nvCxnSpPr>
        <p:spPr>
          <a:xfrm>
            <a:off x="2114417" y="4077841"/>
            <a:ext cx="180182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321677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endCxn id="26" idx="0"/>
          </p:cNvCxnSpPr>
          <p:nvPr/>
        </p:nvCxnSpPr>
        <p:spPr>
          <a:xfrm rot="10800000" flipH="1">
            <a:off x="3915042" y="3828265"/>
            <a:ext cx="419098" cy="177049"/>
          </a:xfrm>
          <a:prstGeom prst="curvedConnector4">
            <a:avLst>
              <a:gd name="adj1" fmla="val -54546"/>
              <a:gd name="adj2" fmla="val 242906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308003" y="3269454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012488" y="3249773"/>
            <a:ext cx="1473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Discovery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720761" y="3857381"/>
            <a:ext cx="1187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656547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Transmission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32220" y="3586994"/>
            <a:ext cx="99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stCxn id="26" idx="2"/>
          </p:cNvCxnSpPr>
          <p:nvPr/>
        </p:nvCxnSpPr>
        <p:spPr>
          <a:xfrm rot="5400000" flipH="1">
            <a:off x="3986331" y="4187356"/>
            <a:ext cx="276519" cy="419098"/>
          </a:xfrm>
          <a:prstGeom prst="curvedConnector4">
            <a:avLst>
              <a:gd name="adj1" fmla="val -43632"/>
              <a:gd name="adj2" fmla="val 15454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2718660" y="4474030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2099927" y="4193532"/>
            <a:ext cx="1813989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2389554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920344" y="3185034"/>
            <a:ext cx="139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Workflow</a:t>
            </a:r>
          </a:p>
          <a:p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Workflow</a:t>
            </a:r>
          </a:p>
          <a:p>
            <a:r>
              <a: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on Ledger</a:t>
            </a:r>
          </a:p>
        </p:txBody>
      </p:sp>
      <p:cxnSp>
        <p:nvCxnSpPr>
          <p:cNvPr id="155" name="连接符: 肘形 154"/>
          <p:cNvCxnSpPr>
            <a:stCxn id="26" idx="0"/>
          </p:cNvCxnSpPr>
          <p:nvPr/>
        </p:nvCxnSpPr>
        <p:spPr>
          <a:xfrm rot="5400000" flipH="1" flipV="1">
            <a:off x="5641810" y="2209996"/>
            <a:ext cx="310598" cy="2925938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endCxn id="91" idx="1"/>
          </p:cNvCxnSpPr>
          <p:nvPr/>
        </p:nvCxnSpPr>
        <p:spPr>
          <a:xfrm rot="5400000" flipH="1" flipV="1">
            <a:off x="5707691" y="2278850"/>
            <a:ext cx="245026" cy="2847545"/>
          </a:xfrm>
          <a:prstGeom prst="bentConnector2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矩形: 圆角 117"/>
          <p:cNvSpPr/>
          <p:nvPr/>
        </p:nvSpPr>
        <p:spPr>
          <a:xfrm>
            <a:off x="9693250" y="3292776"/>
            <a:ext cx="603742" cy="40292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定位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042580" y="4809602"/>
            <a:ext cx="7034413" cy="386479"/>
          </a:xfrm>
          <a:prstGeom prst="round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22895" y="4822662"/>
            <a:ext cx="341706" cy="351929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7253977" y="3222196"/>
            <a:ext cx="823016" cy="715825"/>
            <a:chOff x="5328927" y="3474546"/>
            <a:chExt cx="823016" cy="715825"/>
          </a:xfrm>
        </p:grpSpPr>
        <p:sp>
          <p:nvSpPr>
            <p:cNvPr id="91" name="矩形: 圆角 90"/>
            <p:cNvSpPr/>
            <p:nvPr/>
          </p:nvSpPr>
          <p:spPr>
            <a:xfrm>
              <a:off x="5328927" y="3474546"/>
              <a:ext cx="823016" cy="715825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538973" y="3574920"/>
              <a:ext cx="402924" cy="402924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1162895" y="3308806"/>
            <a:ext cx="746885" cy="478151"/>
            <a:chOff x="1335620" y="3507247"/>
            <a:chExt cx="404922" cy="478151"/>
          </a:xfrm>
        </p:grpSpPr>
        <p:cxnSp>
          <p:nvCxnSpPr>
            <p:cNvPr id="130" name="直接箭头连接符 129"/>
            <p:cNvCxnSpPr/>
            <p:nvPr/>
          </p:nvCxnSpPr>
          <p:spPr>
            <a:xfrm flipH="1">
              <a:off x="1338401" y="3507247"/>
              <a:ext cx="4021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H="1">
              <a:off x="1338401" y="3697747"/>
              <a:ext cx="40214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箭头: 下 41"/>
            <p:cNvSpPr/>
            <p:nvPr/>
          </p:nvSpPr>
          <p:spPr>
            <a:xfrm rot="16200000">
              <a:off x="1437686" y="3685322"/>
              <a:ext cx="198010" cy="40214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>
            <a:off x="4763731" y="4105136"/>
            <a:ext cx="111794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749241" y="4220827"/>
            <a:ext cx="1132439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1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2371</Words>
  <Application>Microsoft Office PowerPoint</Application>
  <PresentationFormat>宽屏</PresentationFormat>
  <Paragraphs>855</Paragraphs>
  <Slides>25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Consolas Courier</vt:lpstr>
      <vt:lpstr>MS Gothic</vt:lpstr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一些可能会忘掉的东西，暂存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99</cp:revision>
  <dcterms:created xsi:type="dcterms:W3CDTF">2024-07-30T08:32:05Z</dcterms:created>
  <dcterms:modified xsi:type="dcterms:W3CDTF">2024-08-03T11:20:38Z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