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d14dde42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d14dde42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d14dde42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d14dde42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14dde42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14dde42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d14dde42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d14dde42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d14dde42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d14dde42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14dde4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14dde4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14dde42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14dde42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d14dde42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d14dde42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d14dde42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d14dde42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d14dde4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d14dde4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d14dde4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d14dde4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14dde4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d14dde4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d14dde4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d14dde4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Theatre Royal</a:t>
            </a:r>
            <a:endParaRPr/>
          </a:p>
          <a:p>
            <a:pPr indent="0" lvl="0" marL="0" rtl="0" algn="l">
              <a:spcBef>
                <a:spcPts val="0"/>
              </a:spcBef>
              <a:spcAft>
                <a:spcPts val="0"/>
              </a:spcAft>
              <a:buNone/>
            </a:pPr>
            <a:r>
              <a:rPr lang="en"/>
              <a:t>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Technical Presentation</a:t>
            </a:r>
            <a:endParaRPr sz="2400"/>
          </a:p>
          <a:p>
            <a:pPr indent="0" lvl="0" marL="0" rtl="0" algn="l">
              <a:spcBef>
                <a:spcPts val="0"/>
              </a:spcBef>
              <a:spcAft>
                <a:spcPts val="0"/>
              </a:spcAft>
              <a:buNone/>
            </a:pPr>
            <a:r>
              <a:rPr lang="en" sz="2400"/>
              <a:t>By Conan Hollands, Esra Kahraman, and Mical Derestable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34" name="Google Shape;134;p22"/>
          <p:cNvSpPr txBox="1"/>
          <p:nvPr/>
        </p:nvSpPr>
        <p:spPr>
          <a:xfrm>
            <a:off x="3396375" y="252775"/>
            <a:ext cx="5316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Our approach required a way to manage database-generated data. For example, if a table has an ID that auto-increments, and we wanted to record that data in an object, we can’t use the same constructor we used to make it. We therefore introduced overloaded constructors for each class. Each class has a basic </a:t>
            </a:r>
            <a:r>
              <a:rPr lang="en">
                <a:solidFill>
                  <a:schemeClr val="lt1"/>
                </a:solidFill>
                <a:latin typeface="Lato"/>
                <a:ea typeface="Lato"/>
                <a:cs typeface="Lato"/>
                <a:sym typeface="Lato"/>
              </a:rPr>
              <a:t>constructor</a:t>
            </a:r>
            <a:r>
              <a:rPr lang="en">
                <a:solidFill>
                  <a:schemeClr val="lt1"/>
                </a:solidFill>
                <a:latin typeface="Lato"/>
                <a:ea typeface="Lato"/>
                <a:cs typeface="Lato"/>
                <a:sym typeface="Lato"/>
              </a:rPr>
              <a:t>, and an overloaded one for recording Id’s.</a:t>
            </a:r>
            <a:endParaRPr>
              <a:solidFill>
                <a:schemeClr val="lt1"/>
              </a:solidFill>
              <a:latin typeface="Lato"/>
              <a:ea typeface="Lato"/>
              <a:cs typeface="Lato"/>
              <a:sym typeface="Lato"/>
            </a:endParaRPr>
          </a:p>
        </p:txBody>
      </p:sp>
      <p:pic>
        <p:nvPicPr>
          <p:cNvPr id="135" name="Google Shape;135;p22"/>
          <p:cNvPicPr preferRelativeResize="0"/>
          <p:nvPr/>
        </p:nvPicPr>
        <p:blipFill>
          <a:blip r:embed="rId3">
            <a:alphaModFix/>
          </a:blip>
          <a:stretch>
            <a:fillRect/>
          </a:stretch>
        </p:blipFill>
        <p:spPr>
          <a:xfrm>
            <a:off x="911138" y="1689875"/>
            <a:ext cx="7321714" cy="3323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41" name="Google Shape;141;p23"/>
          <p:cNvSpPr txBox="1"/>
          <p:nvPr/>
        </p:nvSpPr>
        <p:spPr>
          <a:xfrm>
            <a:off x="4744375" y="1204975"/>
            <a:ext cx="4143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When we had all of our classes set up, we began work on the Controller class to oversee how these classes interacted with each other. For our menus we used a switch-case expression, which is more or less like an if/else if/else block which behaves according to the </a:t>
            </a:r>
            <a:r>
              <a:rPr lang="en">
                <a:solidFill>
                  <a:schemeClr val="lt1"/>
                </a:solidFill>
                <a:latin typeface="Lato"/>
                <a:ea typeface="Lato"/>
                <a:cs typeface="Lato"/>
                <a:sym typeface="Lato"/>
              </a:rPr>
              <a:t>value of the argument passed to it. In this case, ‘defaultMenuSelection’, which is a user-inputted number. Some of these cases have sub-menus, for which we used further switch-cases. Note that to use a switch-case, you must use the break keyword after each case unless you want the case to ‘cascade’ - which is, after performing the code in that case, it will move onto the next case in sequence, until there are no cases left or it encounters a break statement. In this case, break statements give us a handy way of returning to the main menu.</a:t>
            </a:r>
            <a:endParaRPr>
              <a:solidFill>
                <a:schemeClr val="lt1"/>
              </a:solidFill>
              <a:latin typeface="Lato"/>
              <a:ea typeface="Lato"/>
              <a:cs typeface="Lato"/>
              <a:sym typeface="Lato"/>
            </a:endParaRPr>
          </a:p>
        </p:txBody>
      </p:sp>
      <p:pic>
        <p:nvPicPr>
          <p:cNvPr id="142" name="Google Shape;142;p23"/>
          <p:cNvPicPr preferRelativeResize="0"/>
          <p:nvPr/>
        </p:nvPicPr>
        <p:blipFill>
          <a:blip r:embed="rId3">
            <a:alphaModFix/>
          </a:blip>
          <a:stretch>
            <a:fillRect/>
          </a:stretch>
        </p:blipFill>
        <p:spPr>
          <a:xfrm>
            <a:off x="256200" y="1204975"/>
            <a:ext cx="4346671" cy="363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48" name="Google Shape;148;p24"/>
          <p:cNvSpPr txBox="1"/>
          <p:nvPr/>
        </p:nvSpPr>
        <p:spPr>
          <a:xfrm>
            <a:off x="3140325" y="252775"/>
            <a:ext cx="582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Almost all of our menus and submenus are governed by functions. Many of these simply return user input after a prompt, like ‘How many seats would you like to reserve?’</a:t>
            </a:r>
            <a:endParaRPr>
              <a:solidFill>
                <a:schemeClr val="lt1"/>
              </a:solidFill>
              <a:latin typeface="Lato"/>
              <a:ea typeface="Lato"/>
              <a:cs typeface="Lato"/>
              <a:sym typeface="Lato"/>
            </a:endParaRPr>
          </a:p>
        </p:txBody>
      </p:sp>
      <p:pic>
        <p:nvPicPr>
          <p:cNvPr id="149" name="Google Shape;149;p24"/>
          <p:cNvPicPr preferRelativeResize="0"/>
          <p:nvPr/>
        </p:nvPicPr>
        <p:blipFill rotWithShape="1">
          <a:blip r:embed="rId3">
            <a:alphaModFix/>
          </a:blip>
          <a:srcRect b="-2280" l="0" r="0" t="2280"/>
          <a:stretch/>
        </p:blipFill>
        <p:spPr>
          <a:xfrm>
            <a:off x="1195888" y="1387500"/>
            <a:ext cx="6752220" cy="363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55" name="Google Shape;155;p25"/>
          <p:cNvSpPr txBox="1"/>
          <p:nvPr/>
        </p:nvSpPr>
        <p:spPr>
          <a:xfrm>
            <a:off x="3140325" y="252775"/>
            <a:ext cx="582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All user input has input validation. The only exception to this is date and time when Employees create plays. But to implement this, all one would need to do is attempt to parse the input String as a LocalDate or LocalTime object.</a:t>
            </a:r>
            <a:endParaRPr>
              <a:solidFill>
                <a:schemeClr val="lt1"/>
              </a:solidFill>
              <a:latin typeface="Lato"/>
              <a:ea typeface="Lato"/>
              <a:cs typeface="Lato"/>
              <a:sym typeface="Lato"/>
            </a:endParaRPr>
          </a:p>
        </p:txBody>
      </p:sp>
      <p:pic>
        <p:nvPicPr>
          <p:cNvPr id="156" name="Google Shape;156;p25"/>
          <p:cNvPicPr preferRelativeResize="0"/>
          <p:nvPr/>
        </p:nvPicPr>
        <p:blipFill>
          <a:blip r:embed="rId3">
            <a:alphaModFix/>
          </a:blip>
          <a:stretch>
            <a:fillRect/>
          </a:stretch>
        </p:blipFill>
        <p:spPr>
          <a:xfrm>
            <a:off x="537288" y="1299475"/>
            <a:ext cx="8069432" cy="353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62" name="Google Shape;162;p26"/>
          <p:cNvSpPr txBox="1"/>
          <p:nvPr/>
        </p:nvSpPr>
        <p:spPr>
          <a:xfrm>
            <a:off x="5896575" y="1043500"/>
            <a:ext cx="299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Input validation for usernames and passwords. We turn proposed usernames/passwords into char Arrays, then check to see </a:t>
            </a:r>
            <a:r>
              <a:rPr lang="en">
                <a:solidFill>
                  <a:schemeClr val="lt1"/>
                </a:solidFill>
                <a:latin typeface="Lato"/>
                <a:ea typeface="Lato"/>
                <a:cs typeface="Lato"/>
                <a:sym typeface="Lato"/>
              </a:rPr>
              <a:t>any characters aren’t in the valid characters string.</a:t>
            </a:r>
            <a:endParaRPr>
              <a:solidFill>
                <a:schemeClr val="lt1"/>
              </a:solidFill>
              <a:latin typeface="Lato"/>
              <a:ea typeface="Lato"/>
              <a:cs typeface="Lato"/>
              <a:sym typeface="Lato"/>
            </a:endParaRPr>
          </a:p>
        </p:txBody>
      </p:sp>
      <p:pic>
        <p:nvPicPr>
          <p:cNvPr id="163" name="Google Shape;163;p26"/>
          <p:cNvPicPr preferRelativeResize="0"/>
          <p:nvPr/>
        </p:nvPicPr>
        <p:blipFill>
          <a:blip r:embed="rId3">
            <a:alphaModFix/>
          </a:blip>
          <a:stretch>
            <a:fillRect/>
          </a:stretch>
        </p:blipFill>
        <p:spPr>
          <a:xfrm>
            <a:off x="256200" y="1011525"/>
            <a:ext cx="5559991" cy="3539226"/>
          </a:xfrm>
          <a:prstGeom prst="rect">
            <a:avLst/>
          </a:prstGeom>
          <a:noFill/>
          <a:ln>
            <a:noFill/>
          </a:ln>
        </p:spPr>
      </p:pic>
      <p:pic>
        <p:nvPicPr>
          <p:cNvPr id="164" name="Google Shape;164;p26"/>
          <p:cNvPicPr preferRelativeResize="0"/>
          <p:nvPr/>
        </p:nvPicPr>
        <p:blipFill>
          <a:blip r:embed="rId4">
            <a:alphaModFix/>
          </a:blip>
          <a:stretch>
            <a:fillRect/>
          </a:stretch>
        </p:blipFill>
        <p:spPr>
          <a:xfrm>
            <a:off x="256200" y="4611001"/>
            <a:ext cx="7867650" cy="42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70" name="Google Shape;170;p27"/>
          <p:cNvSpPr txBox="1"/>
          <p:nvPr/>
        </p:nvSpPr>
        <p:spPr>
          <a:xfrm>
            <a:off x="3140325" y="252775"/>
            <a:ext cx="582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Employee Menu. We situated this menu before the default menu, so that when an Employee logged in, employeeLoggedIn would be set to true and a break statement would send them back to the start of the program and this menu.</a:t>
            </a:r>
            <a:endParaRPr>
              <a:solidFill>
                <a:schemeClr val="lt1"/>
              </a:solidFill>
              <a:latin typeface="Lato"/>
              <a:ea typeface="Lato"/>
              <a:cs typeface="Lato"/>
              <a:sym typeface="Lato"/>
            </a:endParaRPr>
          </a:p>
        </p:txBody>
      </p:sp>
      <p:pic>
        <p:nvPicPr>
          <p:cNvPr id="171" name="Google Shape;171;p27"/>
          <p:cNvPicPr preferRelativeResize="0"/>
          <p:nvPr/>
        </p:nvPicPr>
        <p:blipFill>
          <a:blip r:embed="rId3">
            <a:alphaModFix/>
          </a:blip>
          <a:stretch>
            <a:fillRect/>
          </a:stretch>
        </p:blipFill>
        <p:spPr>
          <a:xfrm>
            <a:off x="1244125" y="1444325"/>
            <a:ext cx="6655760" cy="3539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Program</a:t>
            </a:r>
            <a:endParaRPr>
              <a:solidFill>
                <a:schemeClr val="accent5"/>
              </a:solidFill>
            </a:endParaRPr>
          </a:p>
        </p:txBody>
      </p:sp>
      <p:sp>
        <p:nvSpPr>
          <p:cNvPr id="177" name="Google Shape;177;p28"/>
          <p:cNvSpPr txBox="1"/>
          <p:nvPr/>
        </p:nvSpPr>
        <p:spPr>
          <a:xfrm>
            <a:off x="4292525" y="252775"/>
            <a:ext cx="44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main menu and browse all shows</a:t>
            </a:r>
            <a:endParaRPr>
              <a:solidFill>
                <a:schemeClr val="lt1"/>
              </a:solidFill>
              <a:latin typeface="Lato"/>
              <a:ea typeface="Lato"/>
              <a:cs typeface="Lato"/>
              <a:sym typeface="Lato"/>
            </a:endParaRPr>
          </a:p>
        </p:txBody>
      </p:sp>
      <p:pic>
        <p:nvPicPr>
          <p:cNvPr id="178" name="Google Shape;178;p28"/>
          <p:cNvPicPr preferRelativeResize="0"/>
          <p:nvPr/>
        </p:nvPicPr>
        <p:blipFill>
          <a:blip r:embed="rId3">
            <a:alphaModFix/>
          </a:blip>
          <a:stretch>
            <a:fillRect/>
          </a:stretch>
        </p:blipFill>
        <p:spPr>
          <a:xfrm>
            <a:off x="1084338" y="1387475"/>
            <a:ext cx="6975326" cy="3633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Program</a:t>
            </a:r>
            <a:endParaRPr>
              <a:solidFill>
                <a:schemeClr val="accent5"/>
              </a:solidFill>
            </a:endParaRPr>
          </a:p>
        </p:txBody>
      </p:sp>
      <p:sp>
        <p:nvSpPr>
          <p:cNvPr id="184" name="Google Shape;184;p29"/>
          <p:cNvSpPr txBox="1"/>
          <p:nvPr/>
        </p:nvSpPr>
        <p:spPr>
          <a:xfrm>
            <a:off x="4292525" y="252775"/>
            <a:ext cx="44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employee menu</a:t>
            </a:r>
            <a:endParaRPr>
              <a:solidFill>
                <a:schemeClr val="lt1"/>
              </a:solidFill>
              <a:latin typeface="Lato"/>
              <a:ea typeface="Lato"/>
              <a:cs typeface="Lato"/>
              <a:sym typeface="Lato"/>
            </a:endParaRPr>
          </a:p>
        </p:txBody>
      </p:sp>
      <p:pic>
        <p:nvPicPr>
          <p:cNvPr id="185" name="Google Shape;185;p29"/>
          <p:cNvPicPr preferRelativeResize="0"/>
          <p:nvPr/>
        </p:nvPicPr>
        <p:blipFill>
          <a:blip r:embed="rId3">
            <a:alphaModFix/>
          </a:blip>
          <a:stretch>
            <a:fillRect/>
          </a:stretch>
        </p:blipFill>
        <p:spPr>
          <a:xfrm>
            <a:off x="2492788" y="1319725"/>
            <a:ext cx="4158423" cy="3633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Program</a:t>
            </a:r>
            <a:endParaRPr>
              <a:solidFill>
                <a:schemeClr val="accent5"/>
              </a:solidFill>
            </a:endParaRPr>
          </a:p>
        </p:txBody>
      </p:sp>
      <p:sp>
        <p:nvSpPr>
          <p:cNvPr id="191" name="Google Shape;191;p30"/>
          <p:cNvSpPr txBox="1"/>
          <p:nvPr/>
        </p:nvSpPr>
        <p:spPr>
          <a:xfrm>
            <a:off x="4292525" y="252775"/>
            <a:ext cx="44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shopping basket</a:t>
            </a:r>
            <a:endParaRPr>
              <a:solidFill>
                <a:schemeClr val="lt1"/>
              </a:solidFill>
              <a:latin typeface="Lato"/>
              <a:ea typeface="Lato"/>
              <a:cs typeface="Lato"/>
              <a:sym typeface="Lato"/>
            </a:endParaRPr>
          </a:p>
        </p:txBody>
      </p:sp>
      <p:pic>
        <p:nvPicPr>
          <p:cNvPr id="192" name="Google Shape;192;p30"/>
          <p:cNvPicPr preferRelativeResize="0"/>
          <p:nvPr/>
        </p:nvPicPr>
        <p:blipFill>
          <a:blip r:embed="rId3">
            <a:alphaModFix/>
          </a:blip>
          <a:stretch>
            <a:fillRect/>
          </a:stretch>
        </p:blipFill>
        <p:spPr>
          <a:xfrm>
            <a:off x="1118900" y="1204975"/>
            <a:ext cx="6906203" cy="3633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98" name="Google Shape;198;p3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Questions</a:t>
            </a:r>
            <a:endParaRPr b="1" sz="3000">
              <a:solidFill>
                <a:schemeClr val="lt2"/>
              </a:solidFill>
              <a:latin typeface="Raleway"/>
              <a:ea typeface="Raleway"/>
              <a:cs typeface="Raleway"/>
              <a:sym typeface="Raleway"/>
            </a:endParaRPr>
          </a:p>
        </p:txBody>
      </p:sp>
      <p:sp>
        <p:nvSpPr>
          <p:cNvPr id="199" name="Google Shape;199;p31"/>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Raleway"/>
                <a:ea typeface="Raleway"/>
                <a:cs typeface="Raleway"/>
                <a:sym typeface="Raleway"/>
              </a:rPr>
              <a:t>Feel free to ask any technical questions about how the program works, or design decisions</a:t>
            </a:r>
            <a:endParaRPr sz="1200" u="sng">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430350"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The Plan</a:t>
            </a:r>
            <a:endParaRPr sz="2400"/>
          </a:p>
        </p:txBody>
      </p:sp>
      <p:sp>
        <p:nvSpPr>
          <p:cNvPr id="79" name="Google Shape;79;p14"/>
          <p:cNvSpPr txBox="1"/>
          <p:nvPr>
            <p:ph idx="4294967295" type="title"/>
          </p:nvPr>
        </p:nvSpPr>
        <p:spPr>
          <a:xfrm>
            <a:off x="257125" y="1480150"/>
            <a:ext cx="23184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Normalised data</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Objects can be turned into row data</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Row data can be turned into objects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Object-relational mapping</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2799000" y="-15050"/>
            <a:ext cx="6345001" cy="5173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141075" y="379800"/>
            <a:ext cx="2646125" cy="4400899"/>
          </a:xfrm>
          <a:prstGeom prst="rect">
            <a:avLst/>
          </a:prstGeom>
          <a:noFill/>
          <a:ln>
            <a:noFill/>
          </a:ln>
        </p:spPr>
      </p:pic>
      <p:sp>
        <p:nvSpPr>
          <p:cNvPr id="86" name="Google Shape;86;p15"/>
          <p:cNvSpPr txBox="1"/>
          <p:nvPr/>
        </p:nvSpPr>
        <p:spPr>
          <a:xfrm>
            <a:off x="513450" y="5066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Database</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106800" y="1204300"/>
            <a:ext cx="2491200" cy="332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aleway"/>
              <a:buChar char="●"/>
            </a:pPr>
            <a:r>
              <a:rPr lang="en" sz="1200">
                <a:latin typeface="Raleway"/>
                <a:ea typeface="Raleway"/>
                <a:cs typeface="Raleway"/>
                <a:sym typeface="Raleway"/>
              </a:rPr>
              <a:t>Normalised</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Data can be acquired by cross-referencing Id’s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Integers for Booleans </a:t>
            </a:r>
            <a:r>
              <a:rPr lang="en" sz="1200">
                <a:latin typeface="Raleway"/>
                <a:ea typeface="Raleway"/>
                <a:cs typeface="Raleway"/>
                <a:sym typeface="Raleway"/>
              </a:rPr>
              <a:t>and types [0 = false, playType 0 = Theatre, 1 = Musical etc]</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Not-nullable default values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We later realised that non-nullable payment details meant that customers could not create accounts outside of checkout</a:t>
            </a:r>
            <a:endParaRPr sz="1200">
              <a:latin typeface="Raleway"/>
              <a:ea typeface="Raleway"/>
              <a:cs typeface="Raleway"/>
              <a:sym typeface="Raleway"/>
            </a:endParaRPr>
          </a:p>
        </p:txBody>
      </p:sp>
      <p:pic>
        <p:nvPicPr>
          <p:cNvPr id="88" name="Google Shape;88;p15"/>
          <p:cNvPicPr preferRelativeResize="0"/>
          <p:nvPr/>
        </p:nvPicPr>
        <p:blipFill>
          <a:blip r:embed="rId4">
            <a:alphaModFix/>
          </a:blip>
          <a:stretch>
            <a:fillRect/>
          </a:stretch>
        </p:blipFill>
        <p:spPr>
          <a:xfrm>
            <a:off x="2930275" y="873885"/>
            <a:ext cx="6051999" cy="34127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pic>
        <p:nvPicPr>
          <p:cNvPr id="94" name="Google Shape;94;p16"/>
          <p:cNvPicPr preferRelativeResize="0"/>
          <p:nvPr/>
        </p:nvPicPr>
        <p:blipFill>
          <a:blip r:embed="rId3">
            <a:alphaModFix/>
          </a:blip>
          <a:stretch>
            <a:fillRect/>
          </a:stretch>
        </p:blipFill>
        <p:spPr>
          <a:xfrm>
            <a:off x="295450" y="1340525"/>
            <a:ext cx="8116091" cy="3633725"/>
          </a:xfrm>
          <a:prstGeom prst="rect">
            <a:avLst/>
          </a:prstGeom>
          <a:noFill/>
          <a:ln>
            <a:noFill/>
          </a:ln>
        </p:spPr>
      </p:pic>
      <p:sp>
        <p:nvSpPr>
          <p:cNvPr id="95" name="Google Shape;95;p16"/>
          <p:cNvSpPr txBox="1"/>
          <p:nvPr/>
        </p:nvSpPr>
        <p:spPr>
          <a:xfrm>
            <a:off x="3396375" y="252775"/>
            <a:ext cx="501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most basic element of our program is the runQuery function, which takes a string couched in SQL syntax and submits it as a query to the connected database, returning a ResultSet object which the user can operate on</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01" name="Google Shape;101;p17"/>
          <p:cNvSpPr txBox="1"/>
          <p:nvPr/>
        </p:nvSpPr>
        <p:spPr>
          <a:xfrm>
            <a:off x="3396375" y="252775"/>
            <a:ext cx="531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then</a:t>
            </a:r>
            <a:r>
              <a:rPr lang="en">
                <a:solidFill>
                  <a:schemeClr val="lt1"/>
                </a:solidFill>
                <a:latin typeface="Lato"/>
                <a:ea typeface="Lato"/>
                <a:cs typeface="Lato"/>
                <a:sym typeface="Lato"/>
              </a:rPr>
              <a:t> created queries to pull rows from the database. The following example pulls all entries in the Play table which have a PlayDate equal to or later than the current one.</a:t>
            </a:r>
            <a:endParaRPr>
              <a:solidFill>
                <a:schemeClr val="lt1"/>
              </a:solidFill>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212650" y="1829950"/>
            <a:ext cx="8839199" cy="17485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08" name="Google Shape;108;p18"/>
          <p:cNvSpPr txBox="1"/>
          <p:nvPr/>
        </p:nvSpPr>
        <p:spPr>
          <a:xfrm>
            <a:off x="3396375" y="252775"/>
            <a:ext cx="5316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Next we created functions which create rows in the database. For example, here is our addPerformer function. It adds an entry to a MainPerformers table. Each of our functions that inserts an entry into the database has input validation, precluding duplicates from being created. To accomplish this, we search for entries containing duplicate </a:t>
            </a:r>
            <a:r>
              <a:rPr lang="en">
                <a:solidFill>
                  <a:schemeClr val="lt1"/>
                </a:solidFill>
                <a:latin typeface="Lato"/>
                <a:ea typeface="Lato"/>
                <a:cs typeface="Lato"/>
                <a:sym typeface="Lato"/>
              </a:rPr>
              <a:t>data and attempt to read them in a try/catch block. </a:t>
            </a:r>
            <a:endParaRPr>
              <a:solidFill>
                <a:schemeClr val="lt1"/>
              </a:solidFill>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152400" y="1662725"/>
            <a:ext cx="8839200" cy="31463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15" name="Google Shape;115;p19"/>
          <p:cNvSpPr txBox="1"/>
          <p:nvPr/>
        </p:nvSpPr>
        <p:spPr>
          <a:xfrm>
            <a:off x="3396375" y="252775"/>
            <a:ext cx="531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Then came </a:t>
            </a:r>
            <a:r>
              <a:rPr lang="en">
                <a:solidFill>
                  <a:schemeClr val="lt1"/>
                </a:solidFill>
                <a:latin typeface="Lato"/>
                <a:ea typeface="Lato"/>
                <a:cs typeface="Lato"/>
                <a:sym typeface="Lato"/>
              </a:rPr>
              <a:t>the fun part. We created an Object-Relational Mapping system for pulling rows from the database. We create variables from row data, and use them with a class constructor to create an instance of that row. These are our fetch methods.</a:t>
            </a:r>
            <a:endParaRPr>
              <a:solidFill>
                <a:schemeClr val="lt1"/>
              </a:solidFill>
              <a:latin typeface="Lato"/>
              <a:ea typeface="Lato"/>
              <a:cs typeface="Lato"/>
              <a:sym typeface="Lato"/>
            </a:endParaRPr>
          </a:p>
        </p:txBody>
      </p:sp>
      <p:pic>
        <p:nvPicPr>
          <p:cNvPr id="116" name="Google Shape;116;p19"/>
          <p:cNvPicPr preferRelativeResize="0"/>
          <p:nvPr/>
        </p:nvPicPr>
        <p:blipFill>
          <a:blip r:embed="rId3">
            <a:alphaModFix/>
          </a:blip>
          <a:stretch>
            <a:fillRect/>
          </a:stretch>
        </p:blipFill>
        <p:spPr>
          <a:xfrm>
            <a:off x="152400" y="1357375"/>
            <a:ext cx="8839199" cy="3621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56200" y="252775"/>
            <a:ext cx="86316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code</a:t>
            </a:r>
            <a:endParaRPr>
              <a:solidFill>
                <a:schemeClr val="accent5"/>
              </a:solidFill>
            </a:endParaRPr>
          </a:p>
        </p:txBody>
      </p:sp>
      <p:sp>
        <p:nvSpPr>
          <p:cNvPr id="122" name="Google Shape;122;p20"/>
          <p:cNvSpPr txBox="1"/>
          <p:nvPr/>
        </p:nvSpPr>
        <p:spPr>
          <a:xfrm>
            <a:off x="5294125" y="1204975"/>
            <a:ext cx="3403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Unless we’re searching for something by ID, ResultSet objects will contain more than one row of data. So we need a way to store all the rows from a ResultSet. And if one object represents one row of data, then we just need a way to store multiple objects. For this we used  ArrayList&lt;Object&gt;.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used generics for this, which can take and return different types of object. We pass an empty object of the relevant type, and </a:t>
            </a:r>
            <a:r>
              <a:rPr lang="en">
                <a:solidFill>
                  <a:schemeClr val="lt1"/>
                </a:solidFill>
                <a:latin typeface="Lato"/>
                <a:ea typeface="Lato"/>
                <a:cs typeface="Lato"/>
                <a:sym typeface="Lato"/>
              </a:rPr>
              <a:t>the method will use the correct fetch method to create objects from the ResultSet argument, which are then added to an ArrayList and later returned.</a:t>
            </a:r>
            <a:endParaRPr>
              <a:solidFill>
                <a:schemeClr val="lt1"/>
              </a:solidFill>
              <a:latin typeface="Lato"/>
              <a:ea typeface="Lato"/>
              <a:cs typeface="Lato"/>
              <a:sym typeface="Lato"/>
            </a:endParaRPr>
          </a:p>
        </p:txBody>
      </p:sp>
      <p:pic>
        <p:nvPicPr>
          <p:cNvPr id="123" name="Google Shape;123;p20"/>
          <p:cNvPicPr preferRelativeResize="0"/>
          <p:nvPr/>
        </p:nvPicPr>
        <p:blipFill>
          <a:blip r:embed="rId3">
            <a:alphaModFix/>
          </a:blip>
          <a:stretch>
            <a:fillRect/>
          </a:stretch>
        </p:blipFill>
        <p:spPr>
          <a:xfrm>
            <a:off x="203475" y="1384100"/>
            <a:ext cx="4660070" cy="3539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Fetch method design note</a:t>
            </a:r>
            <a:endParaRPr/>
          </a:p>
          <a:p>
            <a:pPr indent="0" lvl="0" marL="0" rtl="0" algn="l">
              <a:spcBef>
                <a:spcPts val="1000"/>
              </a:spcBef>
              <a:spcAft>
                <a:spcPts val="0"/>
              </a:spcAft>
              <a:buNone/>
            </a:pPr>
            <a:r>
              <a:rPr b="0" lang="en" sz="1600"/>
              <a:t>I wanted to create a single function that could be called to create an object of whatever type was passed to it from ResultSet data. It would look like:</a:t>
            </a:r>
            <a:endParaRPr b="0" sz="1600"/>
          </a:p>
          <a:p>
            <a:pPr indent="0" lvl="0" marL="0" rtl="0" algn="l">
              <a:spcBef>
                <a:spcPts val="1000"/>
              </a:spcBef>
              <a:spcAft>
                <a:spcPts val="0"/>
              </a:spcAft>
              <a:buNone/>
            </a:pPr>
            <a:r>
              <a:rPr b="0" lang="en" sz="1600"/>
              <a:t>	fetchObject(rs, callPlay())</a:t>
            </a:r>
            <a:endParaRPr b="0" sz="1600"/>
          </a:p>
          <a:p>
            <a:pPr indent="0" lvl="0" marL="0" rtl="0" algn="l">
              <a:spcBef>
                <a:spcPts val="1000"/>
              </a:spcBef>
              <a:spcAft>
                <a:spcPts val="1000"/>
              </a:spcAft>
              <a:buNone/>
            </a:pPr>
            <a:r>
              <a:rPr b="0" lang="en" sz="1600"/>
              <a:t>For this I needed an array of methods. Since methods aren’t first class objects in Java, this would need a design pattern which I did not think I had time to implement. A shortcut to achieving this would be to store object fields in an array, and iterate through them according to the number of column names in a given ResultSet. Changing fields from outside a class would require them to be set to public, so </a:t>
            </a:r>
            <a:r>
              <a:rPr b="0" lang="en" sz="1600"/>
              <a:t>perhaps not a desirable quality for a web-based application, especially considering risk to user data.</a:t>
            </a:r>
            <a:endParaRPr b="0" sz="1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