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58" r:id="rId12"/>
    <p:sldId id="268" r:id="rId13"/>
    <p:sldId id="269" r:id="rId14"/>
    <p:sldId id="270" r:id="rId15"/>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6">
          <p15:clr>
            <a:srgbClr val="A4A3A4"/>
          </p15:clr>
        </p15:guide>
        <p15:guide id="2"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06" autoAdjust="0"/>
  </p:normalViewPr>
  <p:slideViewPr>
    <p:cSldViewPr snapToObjects="1">
      <p:cViewPr varScale="1">
        <p:scale>
          <a:sx n="153" d="100"/>
          <a:sy n="153" d="100"/>
        </p:scale>
        <p:origin x="384" y="108"/>
      </p:cViewPr>
      <p:guideLst>
        <p:guide orient="horz" pos="376"/>
        <p:guide pos="28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4" descr="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16000" cy="5184000"/>
          </a:xfrm>
          <a:prstGeom prst="rect">
            <a:avLst/>
          </a:prstGeom>
        </p:spPr>
      </p:pic>
      <p:sp>
        <p:nvSpPr>
          <p:cNvPr id="2" name="标题 1"/>
          <p:cNvSpPr>
            <a:spLocks noGrp="1"/>
          </p:cNvSpPr>
          <p:nvPr>
            <p:ph type="ctrTitle"/>
          </p:nvPr>
        </p:nvSpPr>
        <p:spPr>
          <a:xfrm>
            <a:off x="35496" y="1203599"/>
            <a:ext cx="6400800" cy="1496740"/>
          </a:xfrm>
        </p:spPr>
        <p:txBody>
          <a:bodyPr/>
          <a:lstStyle>
            <a:lvl1pPr>
              <a:defRPr>
                <a:solidFill>
                  <a:schemeClr val="bg1"/>
                </a:solidFill>
              </a:defRPr>
            </a:lvl1pPr>
          </a:lstStyle>
          <a:p>
            <a:r>
              <a:rPr kumimoji="1" lang="zh-CN" altLang="en-US" dirty="0" smtClean="0"/>
              <a:t>单击此处编辑母版标题样式</a:t>
            </a:r>
            <a:endParaRPr kumimoji="1" lang="zh-CN" altLang="en-US" dirty="0"/>
          </a:p>
        </p:txBody>
      </p:sp>
      <p:sp>
        <p:nvSpPr>
          <p:cNvPr id="3" name="副标题 2"/>
          <p:cNvSpPr>
            <a:spLocks noGrp="1"/>
          </p:cNvSpPr>
          <p:nvPr>
            <p:ph type="subTitle" idx="1"/>
          </p:nvPr>
        </p:nvSpPr>
        <p:spPr>
          <a:xfrm>
            <a:off x="35496" y="2914650"/>
            <a:ext cx="6624736"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dirty="0" smtClean="0"/>
              <a:t>单击此处编辑母版副标题样式</a:t>
            </a:r>
            <a:endParaRPr kumimoji="1" lang="zh-CN" altLang="en-US" dirty="0"/>
          </a:p>
        </p:txBody>
      </p:sp>
      <p:sp>
        <p:nvSpPr>
          <p:cNvPr id="4" name="日期占位符 3"/>
          <p:cNvSpPr>
            <a:spLocks noGrp="1"/>
          </p:cNvSpPr>
          <p:nvPr>
            <p:ph type="dt" sz="half" idx="10"/>
          </p:nvPr>
        </p:nvSpPr>
        <p:spPr/>
        <p:txBody>
          <a:bodyPr/>
          <a:lstStyle/>
          <a:p>
            <a:fld id="{35EBB997-CD58-F546-B6C8-4BD1A9A5586C}" type="datetimeFigureOut">
              <a:rPr kumimoji="1" lang="zh-CN" altLang="en-US" smtClean="0"/>
              <a:t>2016/6/21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7E04B96-2423-AC4C-951E-5F9C14E2748D}"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5EBB997-CD58-F546-B6C8-4BD1A9A5586C}" type="datetimeFigureOut">
              <a:rPr kumimoji="1" lang="zh-CN" altLang="en-US" smtClean="0"/>
              <a:t>2016/6/21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7E04B96-2423-AC4C-951E-5F9C14E2748D}"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154781"/>
            <a:ext cx="6019800" cy="329088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5EBB997-CD58-F546-B6C8-4BD1A9A5586C}" type="datetimeFigureOut">
              <a:rPr kumimoji="1" lang="zh-CN" altLang="en-US" smtClean="0"/>
              <a:t>2016/6/21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7E04B96-2423-AC4C-951E-5F9C14E2748D}"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5EBB997-CD58-F546-B6C8-4BD1A9A5586C}" type="datetimeFigureOut">
              <a:rPr kumimoji="1" lang="zh-CN" altLang="en-US" smtClean="0"/>
              <a:t>2016/6/21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7E04B96-2423-AC4C-951E-5F9C14E2748D}"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5EBB997-CD58-F546-B6C8-4BD1A9A5586C}" type="datetimeFigureOut">
              <a:rPr kumimoji="1" lang="zh-CN" altLang="en-US" smtClean="0"/>
              <a:t>2016/6/21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7E04B96-2423-AC4C-951E-5F9C14E2748D}"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5EBB997-CD58-F546-B6C8-4BD1A9A5586C}" type="datetimeFigureOut">
              <a:rPr kumimoji="1" lang="zh-CN" altLang="en-US" smtClean="0"/>
              <a:t>2016/6/21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7E04B96-2423-AC4C-951E-5F9C14E2748D}"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5EBB997-CD58-F546-B6C8-4BD1A9A5586C}" type="datetimeFigureOut">
              <a:rPr kumimoji="1" lang="zh-CN" altLang="en-US" smtClean="0"/>
              <a:t>2016/6/21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87E04B96-2423-AC4C-951E-5F9C14E2748D}"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5EBB997-CD58-F546-B6C8-4BD1A9A5586C}" type="datetimeFigureOut">
              <a:rPr kumimoji="1" lang="zh-CN" altLang="en-US" smtClean="0"/>
              <a:t>2016/6/21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87E04B96-2423-AC4C-951E-5F9C14E2748D}"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EBB997-CD58-F546-B6C8-4BD1A9A5586C}" type="datetimeFigureOut">
              <a:rPr kumimoji="1" lang="zh-CN" altLang="en-US" smtClean="0"/>
              <a:t>2016/6/21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7E04B96-2423-AC4C-951E-5F9C14E2748D}"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5EBB997-CD58-F546-B6C8-4BD1A9A5586C}" type="datetimeFigureOut">
              <a:rPr kumimoji="1" lang="zh-CN" altLang="en-US" smtClean="0"/>
              <a:t>2016/6/21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7E04B96-2423-AC4C-951E-5F9C14E2748D}"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5EBB997-CD58-F546-B6C8-4BD1A9A5586C}" type="datetimeFigureOut">
              <a:rPr kumimoji="1" lang="zh-CN" altLang="en-US" smtClean="0"/>
              <a:t>2016/6/21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7E04B96-2423-AC4C-951E-5F9C14E2748D}"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3" descr="7.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216000" cy="5184000"/>
          </a:xfrm>
          <a:prstGeom prst="rect">
            <a:avLst/>
          </a:prstGeom>
        </p:spPr>
      </p:pic>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5EBB997-CD58-F546-B6C8-4BD1A9A5586C}" type="datetimeFigureOut">
              <a:rPr kumimoji="1" lang="zh-CN" altLang="en-US" smtClean="0"/>
              <a:t>2016/6/21</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7E04B96-2423-AC4C-951E-5F9C14E2748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HPC, </a:t>
            </a:r>
            <a:r>
              <a:rPr lang="zh-CN" altLang="en-US" dirty="0" smtClean="0"/>
              <a:t>深港工程团队半年规划</a:t>
            </a:r>
            <a:endParaRPr lang="zh-CN" altLang="en-US" dirty="0"/>
          </a:p>
        </p:txBody>
      </p:sp>
      <p:sp>
        <p:nvSpPr>
          <p:cNvPr id="3" name="副标题 2"/>
          <p:cNvSpPr>
            <a:spLocks noGrp="1"/>
          </p:cNvSpPr>
          <p:nvPr>
            <p:ph type="subTitle" idx="1"/>
          </p:nvPr>
        </p:nvSpPr>
        <p:spPr/>
        <p:txBody>
          <a:bodyPr/>
          <a:lstStyle/>
          <a:p>
            <a:pPr algn="r"/>
            <a:r>
              <a:rPr lang="en-US" altLang="zh-CN" dirty="0"/>
              <a:t>R</a:t>
            </a:r>
            <a:r>
              <a:rPr lang="en-US" altLang="zh-CN" dirty="0" smtClean="0"/>
              <a:t>ogy Liu</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391160"/>
          </a:xfrm>
        </p:spPr>
        <p:txBody>
          <a:bodyPr>
            <a:normAutofit fontScale="90000"/>
          </a:bodyPr>
          <a:lstStyle/>
          <a:p>
            <a:r>
              <a:rPr lang="zh-CN" altLang="en-US" sz="3200" dirty="0" smtClean="0">
                <a:sym typeface="+mn-ea"/>
              </a:rPr>
              <a:t>无人机相关</a:t>
            </a:r>
          </a:p>
        </p:txBody>
      </p:sp>
      <p:sp>
        <p:nvSpPr>
          <p:cNvPr id="3" name="文本框 2"/>
          <p:cNvSpPr txBox="1"/>
          <p:nvPr/>
        </p:nvSpPr>
        <p:spPr>
          <a:xfrm>
            <a:off x="48260" y="915670"/>
            <a:ext cx="8638540" cy="4208780"/>
          </a:xfrm>
          <a:prstGeom prst="rect">
            <a:avLst/>
          </a:prstGeom>
          <a:noFill/>
        </p:spPr>
        <p:txBody>
          <a:bodyPr wrap="square" rtlCol="0" anchor="t">
            <a:spAutoFit/>
          </a:bodyPr>
          <a:lstStyle/>
          <a:p>
            <a:pPr marL="342900" indent="-342900" algn="l">
              <a:buFont typeface="Arial" charset="0"/>
              <a:buChar char="•"/>
            </a:pPr>
            <a:r>
              <a:rPr altLang="zh-CN" dirty="0" smtClean="0">
                <a:sym typeface="+mn-ea"/>
              </a:rPr>
              <a:t>无人机/机器人/无人车平台相关技术研发：</a:t>
            </a:r>
          </a:p>
          <a:p>
            <a:pPr marL="342900" indent="-342900" algn="l">
              <a:buFont typeface="Arial" charset="0"/>
              <a:buChar char="•"/>
            </a:pPr>
            <a:endParaRPr altLang="zh-CN" dirty="0" smtClean="0">
              <a:sym typeface="+mn-ea"/>
            </a:endParaRPr>
          </a:p>
          <a:p>
            <a:pPr marL="800100" lvl="1" indent="-342900" algn="l">
              <a:buFont typeface="Wingdings" charset="0"/>
              <a:buChar char="Ø"/>
            </a:pPr>
            <a:r>
              <a:rPr altLang="zh-CN" dirty="0" smtClean="0">
                <a:sym typeface="+mn-ea"/>
              </a:rPr>
              <a:t>1）. 在tk1/tx1平台实现基于双目像机的实时深度计算的算法(我来做)。</a:t>
            </a:r>
          </a:p>
          <a:p>
            <a:pPr marL="800100" lvl="1" indent="-342900" algn="l">
              <a:buFont typeface="Wingdings" charset="0"/>
              <a:buChar char="Ø"/>
            </a:pPr>
            <a:endParaRPr altLang="zh-CN" dirty="0" smtClean="0">
              <a:sym typeface="+mn-ea"/>
            </a:endParaRPr>
          </a:p>
          <a:p>
            <a:pPr marL="800100" lvl="1" indent="-342900" algn="l">
              <a:buFont typeface="Wingdings" charset="0"/>
              <a:buChar char="Ø"/>
            </a:pPr>
            <a:r>
              <a:rPr altLang="zh-CN" dirty="0" smtClean="0">
                <a:sym typeface="+mn-ea"/>
              </a:rPr>
              <a:t>2）. 实现移动平台上的无人机/机器人的目标物体检测和跟踪功能（我配合顺苟一起来做）。</a:t>
            </a:r>
          </a:p>
          <a:p>
            <a:pPr marL="800100" lvl="1" indent="-342900" algn="l">
              <a:buFont typeface="Wingdings" charset="0"/>
              <a:buChar char="Ø"/>
            </a:pPr>
            <a:endParaRPr altLang="zh-CN" dirty="0" smtClean="0">
              <a:sym typeface="+mn-ea"/>
            </a:endParaRPr>
          </a:p>
          <a:p>
            <a:pPr marL="800100" lvl="1" indent="-342900" algn="l">
              <a:buFont typeface="Wingdings" charset="0"/>
              <a:buChar char="Ø"/>
            </a:pPr>
            <a:r>
              <a:rPr altLang="zh-CN" dirty="0" smtClean="0">
                <a:sym typeface="+mn-ea"/>
              </a:rPr>
              <a:t>3）. 双目像机的calibration和rectification算法的实现(我带着戴教授的实习生做)。</a:t>
            </a:r>
          </a:p>
          <a:p>
            <a:pPr marL="800100" lvl="1" indent="-342900" algn="l">
              <a:buFont typeface="Wingdings" charset="0"/>
              <a:buChar char="Ø"/>
            </a:pPr>
            <a:endParaRPr altLang="zh-CN" dirty="0" smtClean="0">
              <a:sym typeface="+mn-ea"/>
            </a:endParaRPr>
          </a:p>
          <a:p>
            <a:pPr marL="800100" lvl="1" indent="-342900" algn="l">
              <a:buFont typeface="Wingdings" charset="0"/>
              <a:buChar char="Ø"/>
            </a:pPr>
            <a:r>
              <a:rPr altLang="zh-CN" dirty="0" smtClean="0">
                <a:sym typeface="+mn-ea"/>
              </a:rPr>
              <a:t>4）. 三维重建或者SLAM相关的demo（我带着实习生（家旺）来做）。</a:t>
            </a:r>
          </a:p>
          <a:p>
            <a:pPr marL="800100" lvl="1" indent="-342900" algn="l">
              <a:buFont typeface="Wingdings" charset="0"/>
              <a:buChar char="Ø"/>
            </a:pPr>
            <a:endParaRPr altLang="zh-CN" dirty="0" smtClean="0">
              <a:sym typeface="+mn-ea"/>
            </a:endParaRPr>
          </a:p>
          <a:p>
            <a:pPr marL="800100" lvl="1" indent="-342900" algn="l">
              <a:buFont typeface="Wingdings" charset="0"/>
              <a:buChar char="Ø"/>
            </a:pPr>
            <a:r>
              <a:rPr altLang="zh-CN" dirty="0" smtClean="0">
                <a:sym typeface="+mn-ea"/>
              </a:rPr>
              <a:t>5）. 在无人机/机器人/无人车平台上实现全景拼接功能（我带着戴教授的实习生来做）。</a:t>
            </a:r>
          </a:p>
          <a:p>
            <a:pPr marL="342900" indent="-342900" algn="l">
              <a:buFont typeface="Arial" charset="0"/>
              <a:buChar char="•"/>
            </a:pPr>
            <a:r>
              <a:rPr altLang="zh-CN" dirty="0" smtClean="0">
                <a:sym typeface="+mn-ea"/>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深港工程部门半年规划</a:t>
            </a:r>
            <a:endParaRPr lang="zh-CN" altLang="en-US" dirty="0"/>
          </a:p>
        </p:txBody>
      </p:sp>
      <p:sp>
        <p:nvSpPr>
          <p:cNvPr id="3" name="内容占位符 2"/>
          <p:cNvSpPr>
            <a:spLocks noGrp="1"/>
          </p:cNvSpPr>
          <p:nvPr>
            <p:ph idx="1"/>
          </p:nvPr>
        </p:nvSpPr>
        <p:spPr/>
        <p:txBody>
          <a:bodyPr/>
          <a:lstStyle/>
          <a:p>
            <a:r>
              <a:rPr lang="zh-CN" altLang="en-US" dirty="0" smtClean="0"/>
              <a:t>摄像头相关应用</a:t>
            </a:r>
            <a:endParaRPr lang="en-US" altLang="zh-CN" dirty="0" smtClean="0"/>
          </a:p>
          <a:p>
            <a:r>
              <a:rPr lang="zh-CN" altLang="en-US" dirty="0" smtClean="0"/>
              <a:t>图像相关</a:t>
            </a:r>
            <a:endParaRPr lang="en-US" altLang="zh-CN"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391160"/>
          </a:xfrm>
        </p:spPr>
        <p:txBody>
          <a:bodyPr>
            <a:normAutofit fontScale="90000"/>
          </a:bodyPr>
          <a:lstStyle/>
          <a:p>
            <a:r>
              <a:rPr lang="zh-CN" altLang="en-US" sz="3200" dirty="0" smtClean="0">
                <a:sym typeface="+mn-ea"/>
              </a:rPr>
              <a:t>摄像头相关应用</a:t>
            </a:r>
            <a:r>
              <a:rPr lang="en-US" altLang="zh-CN" sz="3200" dirty="0" smtClean="0">
                <a:sym typeface="+mn-ea"/>
              </a:rPr>
              <a:t>-</a:t>
            </a:r>
            <a:r>
              <a:rPr lang="zh-CN" altLang="zh-CN" sz="3200" dirty="0" smtClean="0">
                <a:sym typeface="+mn-ea"/>
              </a:rPr>
              <a:t>晨笛</a:t>
            </a:r>
          </a:p>
        </p:txBody>
      </p:sp>
      <p:sp>
        <p:nvSpPr>
          <p:cNvPr id="3" name="文本框 2"/>
          <p:cNvSpPr txBox="1"/>
          <p:nvPr/>
        </p:nvSpPr>
        <p:spPr>
          <a:xfrm>
            <a:off x="48260" y="596900"/>
            <a:ext cx="9264015" cy="4300220"/>
          </a:xfrm>
          <a:prstGeom prst="rect">
            <a:avLst/>
          </a:prstGeom>
          <a:noFill/>
        </p:spPr>
        <p:txBody>
          <a:bodyPr wrap="square" rtlCol="0" anchor="t">
            <a:spAutoFit/>
          </a:bodyPr>
          <a:lstStyle/>
          <a:p>
            <a:pPr marL="342900" indent="-342900" algn="l">
              <a:buFont typeface="Arial" charset="0"/>
              <a:buChar char="•"/>
            </a:pPr>
            <a:r>
              <a:rPr altLang="zh-CN" dirty="0" smtClean="0">
                <a:sym typeface="+mn-ea"/>
              </a:rPr>
              <a:t>嵌入式SDK计划：</a:t>
            </a:r>
          </a:p>
          <a:p>
            <a:pPr marL="800100" lvl="1" indent="-342900" algn="l">
              <a:buFont typeface="Arial" charset="0"/>
              <a:buChar char="•"/>
            </a:pPr>
            <a:r>
              <a:rPr altLang="zh-CN" dirty="0" smtClean="0">
                <a:sym typeface="+mn-ea"/>
              </a:rPr>
              <a:t>技术方面：</a:t>
            </a:r>
          </a:p>
          <a:p>
            <a:pPr marL="800100" lvl="1" indent="-342900" algn="l">
              <a:buFont typeface="Wingdings" charset="0"/>
              <a:buChar char="Ø"/>
            </a:pPr>
            <a:r>
              <a:rPr altLang="zh-CN" sz="1600" dirty="0" smtClean="0">
                <a:sym typeface="+mn-ea"/>
              </a:rPr>
              <a:t>1）支持基于openCL和FPGA的PPL</a:t>
            </a:r>
          </a:p>
          <a:p>
            <a:pPr marL="800100" lvl="1" indent="-342900" algn="l">
              <a:buFont typeface="Wingdings" charset="0"/>
              <a:buChar char="Ø"/>
            </a:pPr>
            <a:r>
              <a:rPr altLang="zh-CN" sz="1600" dirty="0" smtClean="0">
                <a:sym typeface="+mn-ea"/>
              </a:rPr>
              <a:t>2）支持Linux X86/arm64/armv7，android armv7/armv8，ios平台</a:t>
            </a:r>
          </a:p>
          <a:p>
            <a:pPr marL="800100" lvl="1" indent="-342900" algn="l">
              <a:buFont typeface="Wingdings" charset="0"/>
              <a:buChar char="Ø"/>
            </a:pPr>
            <a:r>
              <a:rPr altLang="zh-CN" sz="1600" dirty="0" smtClean="0">
                <a:sym typeface="+mn-ea"/>
              </a:rPr>
              <a:t>3）用fastcv和FMath替换掉所有的图像处理部分和用到eigen或者标准数学库的部分</a:t>
            </a:r>
          </a:p>
          <a:p>
            <a:pPr marL="800100" lvl="1" indent="-342900" algn="l">
              <a:buFont typeface="Wingdings" charset="0"/>
              <a:buChar char="Ø"/>
            </a:pPr>
            <a:r>
              <a:rPr altLang="zh-CN" sz="1600" dirty="0" smtClean="0">
                <a:sym typeface="+mn-ea"/>
              </a:rPr>
              <a:t>4）进一步精简st_framework，尽量去掉依赖的库（比如caffe_compact）和替换过FastCV和Fmath后不需要的底层定义及实现</a:t>
            </a:r>
          </a:p>
          <a:p>
            <a:pPr marL="800100" lvl="1" indent="-342900" algn="l">
              <a:buFont typeface="Wingdings" charset="0"/>
              <a:buChar char="Ø"/>
            </a:pPr>
            <a:r>
              <a:rPr altLang="zh-CN" sz="1600" dirty="0" smtClean="0">
                <a:sym typeface="+mn-ea"/>
              </a:rPr>
              <a:t>5）让SDK非常的稳定，顶层任何的输入参数都不会造成程序的crash和内存泄露。</a:t>
            </a:r>
          </a:p>
          <a:p>
            <a:pPr marL="800100" lvl="1" indent="-342900" algn="l">
              <a:buFont typeface="Wingdings" charset="0"/>
              <a:buChar char="Ø"/>
            </a:pPr>
            <a:r>
              <a:rPr altLang="zh-CN" sz="1600" dirty="0" smtClean="0">
                <a:sym typeface="+mn-ea"/>
              </a:rPr>
              <a:t>6）和算法人员接触，优化SDK算法层的预处理和后处理使之在正确率可接受的情况下达到最优的性能。</a:t>
            </a:r>
          </a:p>
          <a:p>
            <a:pPr marL="800100" lvl="1" indent="-342900" algn="l">
              <a:buFont typeface="Wingdings" charset="0"/>
              <a:buChar char="Ø"/>
            </a:pPr>
            <a:r>
              <a:rPr altLang="zh-CN" sz="1600" dirty="0" smtClean="0">
                <a:sym typeface="+mn-ea"/>
              </a:rPr>
              <a:t>7）和算法人员沟通，随时试用最新的模型，如果需要，将来可以研发安防场景下专用的模型，测试。</a:t>
            </a:r>
          </a:p>
          <a:p>
            <a:pPr marL="800100" lvl="1" indent="-342900" algn="l">
              <a:buFont typeface="Wingdings" charset="0"/>
              <a:buChar char="Ø"/>
            </a:pPr>
            <a:endParaRPr altLang="zh-CN" sz="1400" dirty="0" smtClean="0">
              <a:sym typeface="+mn-ea"/>
            </a:endParaRPr>
          </a:p>
          <a:p>
            <a:pPr marL="800100" lvl="1" indent="-342900" algn="l">
              <a:buFont typeface="Arial" charset="0"/>
              <a:buChar char="•"/>
            </a:pPr>
            <a:r>
              <a:rPr altLang="zh-CN" dirty="0" smtClean="0">
                <a:sym typeface="+mn-ea"/>
              </a:rPr>
              <a:t>产品方面：</a:t>
            </a:r>
          </a:p>
          <a:p>
            <a:pPr marL="800100" lvl="1" indent="-342900" algn="l">
              <a:buFont typeface="Wingdings" charset="0"/>
              <a:buChar char="Ø"/>
            </a:pPr>
            <a:r>
              <a:rPr altLang="zh-CN" sz="1600" dirty="0" smtClean="0">
                <a:sym typeface="+mn-ea"/>
              </a:rPr>
              <a:t>8）根据产品经理或者我们自己的调研和分析，针对一些特定场景，可以发展出一个扩展的库。</a:t>
            </a:r>
          </a:p>
          <a:p>
            <a:pPr marL="800100" lvl="1" indent="-342900" algn="l">
              <a:buFont typeface="Wingdings" charset="0"/>
              <a:buChar char="Ø"/>
            </a:pPr>
            <a:r>
              <a:rPr altLang="zh-CN" sz="1600" dirty="0" smtClean="0">
                <a:sym typeface="+mn-ea"/>
              </a:rPr>
              <a:t>9）在产品化的过程中，开始寻找接触客户同时针对他们的功能和应用场景对SDK作出适应性调整。</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391160"/>
          </a:xfrm>
        </p:spPr>
        <p:txBody>
          <a:bodyPr>
            <a:normAutofit fontScale="90000"/>
          </a:bodyPr>
          <a:lstStyle/>
          <a:p>
            <a:r>
              <a:rPr lang="zh-CN" altLang="en-US" sz="3200" dirty="0" smtClean="0">
                <a:sym typeface="+mn-ea"/>
              </a:rPr>
              <a:t>摄像头相关应用</a:t>
            </a:r>
            <a:r>
              <a:rPr lang="en-US" altLang="zh-CN" sz="3200" dirty="0" smtClean="0">
                <a:sym typeface="+mn-ea"/>
              </a:rPr>
              <a:t>-</a:t>
            </a:r>
            <a:r>
              <a:rPr lang="zh-CN" altLang="en-US" sz="3200" dirty="0" smtClean="0">
                <a:sym typeface="+mn-ea"/>
              </a:rPr>
              <a:t>丽飞</a:t>
            </a:r>
          </a:p>
        </p:txBody>
      </p:sp>
      <p:sp>
        <p:nvSpPr>
          <p:cNvPr id="3" name="文本框 2"/>
          <p:cNvSpPr txBox="1"/>
          <p:nvPr/>
        </p:nvSpPr>
        <p:spPr>
          <a:xfrm>
            <a:off x="-36195" y="596900"/>
            <a:ext cx="9239885" cy="4483100"/>
          </a:xfrm>
          <a:prstGeom prst="rect">
            <a:avLst/>
          </a:prstGeom>
          <a:noFill/>
        </p:spPr>
        <p:txBody>
          <a:bodyPr wrap="square" rtlCol="0" anchor="t">
            <a:spAutoFit/>
          </a:bodyPr>
          <a:lstStyle/>
          <a:p>
            <a:pPr marL="342900" indent="-342900" algn="l">
              <a:buFont typeface="Arial" charset="0"/>
              <a:buChar char="•"/>
            </a:pPr>
            <a:r>
              <a:rPr altLang="zh-CN" dirty="0" smtClean="0">
                <a:sym typeface="+mn-ea"/>
              </a:rPr>
              <a:t>1. 针对流动人员卡口视频监控：人脸动态比对预警，人员轨迹分析追踪，频繁出现分析，人员身份鉴别查询等</a:t>
            </a:r>
          </a:p>
          <a:p>
            <a:pPr marL="800100" lvl="1" indent="-342900" algn="l">
              <a:buFont typeface="Arial" charset="0"/>
              <a:buChar char="•"/>
            </a:pPr>
            <a:r>
              <a:rPr altLang="zh-CN" dirty="0" smtClean="0">
                <a:sym typeface="+mn-ea"/>
              </a:rPr>
              <a:t>应用场景举例</a:t>
            </a:r>
          </a:p>
          <a:p>
            <a:pPr marL="800100" lvl="1" indent="-342900" algn="l">
              <a:buFont typeface="Wingdings" charset="0"/>
              <a:buChar char="Ø"/>
            </a:pPr>
            <a:r>
              <a:rPr altLang="zh-CN" dirty="0" smtClean="0">
                <a:sym typeface="+mn-ea"/>
              </a:rPr>
              <a:t>公安，司法，海关等对重点布控人员实施预警，及时对嫌疑犯采取有效跟踪抓捕措施。</a:t>
            </a:r>
          </a:p>
          <a:p>
            <a:pPr marL="800100" lvl="1" indent="-342900" algn="l">
              <a:buFont typeface="Wingdings" charset="0"/>
              <a:buChar char="Ø"/>
            </a:pPr>
            <a:r>
              <a:rPr altLang="zh-CN" dirty="0" smtClean="0">
                <a:sym typeface="+mn-ea"/>
              </a:rPr>
              <a:t>银行，汽车4S店，高端连锁店，针对vip客户进行人脸识别，实时预警及时通知相关人员提供VIP服务。</a:t>
            </a:r>
          </a:p>
          <a:p>
            <a:pPr marL="800100" lvl="1" indent="-342900" algn="l">
              <a:buFont typeface="Wingdings" charset="0"/>
              <a:buChar char="Ø"/>
            </a:pPr>
            <a:r>
              <a:rPr altLang="zh-CN" dirty="0" smtClean="0">
                <a:sym typeface="+mn-ea"/>
              </a:rPr>
              <a:t>住宅小区，公司进行刷脸联动门禁开门。</a:t>
            </a:r>
          </a:p>
          <a:p>
            <a:pPr marL="800100" lvl="1" indent="-342900" algn="l">
              <a:buFont typeface="Wingdings" charset="0"/>
              <a:buChar char="Ø"/>
            </a:pPr>
            <a:r>
              <a:rPr altLang="zh-CN" dirty="0" smtClean="0">
                <a:sym typeface="+mn-ea"/>
              </a:rPr>
              <a:t>家庭：陌生人入侵报警。</a:t>
            </a:r>
          </a:p>
          <a:p>
            <a:pPr marL="800100" lvl="1" indent="-342900" algn="l">
              <a:buFont typeface="Wingdings" charset="0"/>
              <a:buChar char="Ø"/>
            </a:pPr>
            <a:endParaRPr altLang="zh-CN" dirty="0" smtClean="0">
              <a:sym typeface="+mn-ea"/>
            </a:endParaRPr>
          </a:p>
          <a:p>
            <a:pPr marL="342900" indent="-342900" algn="l">
              <a:buFont typeface="Arial" charset="0"/>
              <a:buChar char="•"/>
            </a:pPr>
            <a:r>
              <a:rPr altLang="zh-CN" dirty="0" smtClean="0">
                <a:sym typeface="+mn-ea"/>
              </a:rPr>
              <a:t>2.交通重要地段的车流量或人流量统计与分析</a:t>
            </a:r>
          </a:p>
          <a:p>
            <a:pPr marL="342900" indent="-342900" algn="l">
              <a:buFont typeface="Arial" charset="0"/>
              <a:buChar char="•"/>
            </a:pPr>
            <a:endParaRPr altLang="zh-CN" dirty="0" smtClean="0">
              <a:sym typeface="+mn-ea"/>
            </a:endParaRPr>
          </a:p>
          <a:p>
            <a:pPr marL="342900" indent="-342900" algn="l">
              <a:buFont typeface="Arial" charset="0"/>
              <a:buChar char="•"/>
            </a:pPr>
            <a:r>
              <a:rPr altLang="zh-CN" dirty="0" smtClean="0">
                <a:sym typeface="+mn-ea"/>
              </a:rPr>
              <a:t>3. 类似于谷歌翻译手机APP的即时视觉翻译</a:t>
            </a:r>
          </a:p>
          <a:p>
            <a:pPr marL="800100" lvl="1" indent="-342900" algn="l">
              <a:buFont typeface="Wingdings" charset="0"/>
              <a:buChar char="Ø"/>
            </a:pPr>
            <a:r>
              <a:rPr altLang="zh-CN" dirty="0" smtClean="0">
                <a:sym typeface="+mn-ea"/>
              </a:rPr>
              <a:t>拿着手机摄像头对着实物，即时识别实物中的文字，并翻译成目标语言，在不联网的情况下也能正常工作。比如在一个陌生国家城市，在饭馆点餐时可以利用即时视觉翻译功能化解点菜尴尬。</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391160"/>
          </a:xfrm>
        </p:spPr>
        <p:txBody>
          <a:bodyPr>
            <a:normAutofit fontScale="90000"/>
          </a:bodyPr>
          <a:lstStyle/>
          <a:p>
            <a:r>
              <a:rPr lang="zh-CN" altLang="en-US" sz="3200" dirty="0" smtClean="0">
                <a:sym typeface="+mn-ea"/>
              </a:rPr>
              <a:t>图像相关</a:t>
            </a:r>
            <a:endParaRPr lang="zh-CN" altLang="zh-CN" sz="3200" dirty="0" smtClean="0">
              <a:sym typeface="+mn-ea"/>
            </a:endParaRPr>
          </a:p>
        </p:txBody>
      </p:sp>
      <p:sp>
        <p:nvSpPr>
          <p:cNvPr id="3" name="文本框 2"/>
          <p:cNvSpPr txBox="1"/>
          <p:nvPr/>
        </p:nvSpPr>
        <p:spPr>
          <a:xfrm>
            <a:off x="251460" y="915670"/>
            <a:ext cx="8667115" cy="1465580"/>
          </a:xfrm>
          <a:prstGeom prst="rect">
            <a:avLst/>
          </a:prstGeom>
          <a:noFill/>
        </p:spPr>
        <p:txBody>
          <a:bodyPr wrap="square" rtlCol="0" anchor="t">
            <a:spAutoFit/>
          </a:bodyPr>
          <a:lstStyle/>
          <a:p>
            <a:pPr marL="342900" indent="-342900" algn="l">
              <a:buFont typeface="Arial" charset="0"/>
              <a:buChar char="•"/>
            </a:pPr>
            <a:r>
              <a:rPr altLang="zh-CN" dirty="0" smtClean="0">
                <a:sym typeface="+mn-ea"/>
              </a:rPr>
              <a:t>1</a:t>
            </a:r>
            <a:r>
              <a:rPr lang="en-US" dirty="0" smtClean="0">
                <a:sym typeface="+mn-ea"/>
              </a:rPr>
              <a:t>.</a:t>
            </a:r>
            <a:r>
              <a:rPr altLang="zh-CN" dirty="0" smtClean="0">
                <a:sym typeface="+mn-ea"/>
              </a:rPr>
              <a:t>按需求在image_sdk中添加项目，在此过程中不断完善结构、依赖、和代码。</a:t>
            </a:r>
          </a:p>
          <a:p>
            <a:pPr marL="342900" indent="-342900" algn="l">
              <a:buFont typeface="Arial" charset="0"/>
              <a:buChar char="•"/>
            </a:pPr>
            <a:endParaRPr altLang="zh-CN" dirty="0" smtClean="0">
              <a:sym typeface="+mn-ea"/>
            </a:endParaRPr>
          </a:p>
          <a:p>
            <a:pPr marL="342900" indent="-342900" algn="l">
              <a:buFont typeface="Arial" charset="0"/>
              <a:buChar char="•"/>
            </a:pPr>
            <a:r>
              <a:rPr altLang="zh-CN" dirty="0" smtClean="0">
                <a:sym typeface="+mn-ea"/>
              </a:rPr>
              <a:t>2</a:t>
            </a:r>
            <a:r>
              <a:rPr lang="en-US" dirty="0" smtClean="0">
                <a:sym typeface="+mn-ea"/>
              </a:rPr>
              <a:t>.</a:t>
            </a:r>
            <a:r>
              <a:rPr altLang="zh-CN" dirty="0" smtClean="0">
                <a:sym typeface="+mn-ea"/>
              </a:rPr>
              <a:t>做好image_sdk的性能优化。</a:t>
            </a:r>
          </a:p>
          <a:p>
            <a:pPr marL="342900" indent="-342900" algn="l">
              <a:buFont typeface="Arial" charset="0"/>
              <a:buChar char="•"/>
            </a:pPr>
            <a:endParaRPr altLang="zh-CN" dirty="0" smtClean="0">
              <a:sym typeface="+mn-ea"/>
            </a:endParaRPr>
          </a:p>
          <a:p>
            <a:pPr marL="342900" indent="-342900" algn="l">
              <a:buFont typeface="Arial" charset="0"/>
              <a:buChar char="•"/>
            </a:pPr>
            <a:r>
              <a:rPr altLang="zh-CN" dirty="0" smtClean="0">
                <a:sym typeface="+mn-ea"/>
              </a:rPr>
              <a:t>3</a:t>
            </a:r>
            <a:r>
              <a:rPr lang="en-US" dirty="0" smtClean="0">
                <a:sym typeface="+mn-ea"/>
              </a:rPr>
              <a:t>.</a:t>
            </a:r>
            <a:r>
              <a:rPr altLang="zh-CN" dirty="0" smtClean="0">
                <a:sym typeface="+mn-ea"/>
              </a:rPr>
              <a:t>基于图像sdk的产品。</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HPC</a:t>
            </a:r>
            <a:r>
              <a:rPr lang="zh-CN" altLang="en-US" dirty="0" smtClean="0"/>
              <a:t>部门半年规划</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smtClean="0"/>
              <a:t>PPL</a:t>
            </a:r>
            <a:r>
              <a:rPr lang="zh-CN" altLang="en-US" dirty="0" smtClean="0"/>
              <a:t>项目（一些应用实例）</a:t>
            </a:r>
            <a:endParaRPr lang="en-US" altLang="zh-CN" dirty="0" smtClean="0"/>
          </a:p>
          <a:p>
            <a:pPr lvl="1"/>
            <a:r>
              <a:rPr lang="en-US" altLang="zh-CN" dirty="0" smtClean="0"/>
              <a:t>X86/ARM</a:t>
            </a:r>
            <a:r>
              <a:rPr lang="zh-CN" altLang="en-US" dirty="0" smtClean="0"/>
              <a:t>性能优化：</a:t>
            </a:r>
            <a:endParaRPr lang="en-US" altLang="zh-CN" dirty="0" smtClean="0"/>
          </a:p>
          <a:p>
            <a:pPr lvl="1"/>
            <a:r>
              <a:rPr lang="en-US" altLang="zh-CN" dirty="0" smtClean="0"/>
              <a:t>CUDA : </a:t>
            </a:r>
            <a:r>
              <a:rPr lang="zh-CN" altLang="en-US" dirty="0" smtClean="0"/>
              <a:t>支持，不会提供太多优化，因为</a:t>
            </a:r>
            <a:r>
              <a:rPr lang="en-US" altLang="zh-CN" dirty="0" err="1" smtClean="0"/>
              <a:t>nv</a:t>
            </a:r>
            <a:r>
              <a:rPr lang="zh-CN" altLang="en-US" dirty="0" smtClean="0"/>
              <a:t>会很快跟上最新成果</a:t>
            </a:r>
            <a:endParaRPr lang="en-US" altLang="zh-CN" dirty="0" smtClean="0"/>
          </a:p>
          <a:p>
            <a:pPr lvl="1"/>
            <a:r>
              <a:rPr lang="en-US" altLang="zh-CN" dirty="0" err="1" smtClean="0"/>
              <a:t>OpenCL</a:t>
            </a:r>
            <a:r>
              <a:rPr lang="zh-CN" altLang="en-US" dirty="0" smtClean="0"/>
              <a:t>：</a:t>
            </a:r>
            <a:endParaRPr lang="en-US" altLang="zh-CN" dirty="0" smtClean="0"/>
          </a:p>
          <a:p>
            <a:r>
              <a:rPr lang="en-US" altLang="zh-CN" dirty="0" err="1" smtClean="0"/>
              <a:t>FastCV</a:t>
            </a:r>
            <a:r>
              <a:rPr lang="zh-CN" altLang="en-US" dirty="0" smtClean="0"/>
              <a:t>项目（一些应用实例）</a:t>
            </a:r>
            <a:endParaRPr lang="en-US" altLang="zh-CN" dirty="0" smtClean="0"/>
          </a:p>
          <a:p>
            <a:pPr lvl="1"/>
            <a:r>
              <a:rPr lang="en-US" altLang="zh-CN" dirty="0" smtClean="0"/>
              <a:t>X86</a:t>
            </a:r>
            <a:r>
              <a:rPr lang="zh-CN" altLang="en-US" dirty="0" smtClean="0"/>
              <a:t>性</a:t>
            </a:r>
            <a:r>
              <a:rPr lang="zh-CN" altLang="en-US" dirty="0"/>
              <a:t>能优化</a:t>
            </a:r>
            <a:r>
              <a:rPr lang="zh-CN" altLang="en-US" dirty="0" smtClean="0"/>
              <a:t>：</a:t>
            </a:r>
            <a:endParaRPr lang="en-US" altLang="zh-CN" dirty="0" smtClean="0"/>
          </a:p>
          <a:p>
            <a:pPr lvl="1"/>
            <a:r>
              <a:rPr lang="en-US" altLang="zh-CN" dirty="0" smtClean="0"/>
              <a:t>ARM</a:t>
            </a:r>
            <a:r>
              <a:rPr lang="zh-CN" altLang="en-US" dirty="0" smtClean="0"/>
              <a:t>性能优化：</a:t>
            </a:r>
            <a:endParaRPr lang="en-US" altLang="zh-CN" dirty="0" smtClean="0"/>
          </a:p>
          <a:p>
            <a:pPr lvl="1"/>
            <a:r>
              <a:rPr lang="en-US" altLang="zh-CN" dirty="0" smtClean="0"/>
              <a:t>CUDA : </a:t>
            </a:r>
            <a:r>
              <a:rPr lang="zh-CN" altLang="en-US" dirty="0" smtClean="0"/>
              <a:t>支持，大部分函数性能不比</a:t>
            </a:r>
            <a:r>
              <a:rPr lang="en-US" altLang="zh-CN" dirty="0" err="1" smtClean="0"/>
              <a:t>OpenCV</a:t>
            </a:r>
            <a:r>
              <a:rPr lang="zh-CN" altLang="en-US" dirty="0" smtClean="0"/>
              <a:t>差</a:t>
            </a:r>
            <a:endParaRPr lang="en-US" altLang="zh-CN" dirty="0" smtClean="0"/>
          </a:p>
          <a:p>
            <a:pPr lvl="1"/>
            <a:r>
              <a:rPr lang="en-US" altLang="zh-CN" dirty="0" err="1" smtClean="0"/>
              <a:t>OpenCL</a:t>
            </a:r>
            <a:r>
              <a:rPr lang="zh-CN" altLang="en-US" dirty="0" smtClean="0"/>
              <a:t>：</a:t>
            </a:r>
            <a:endParaRPr lang="en-US" altLang="zh-CN" dirty="0" smtClean="0"/>
          </a:p>
          <a:p>
            <a:r>
              <a:rPr lang="en-US" altLang="zh-CN" dirty="0" smtClean="0"/>
              <a:t>Parrots</a:t>
            </a:r>
            <a:r>
              <a:rPr lang="zh-CN" altLang="en-US" dirty="0" smtClean="0"/>
              <a:t>项目</a:t>
            </a:r>
            <a:endParaRPr lang="en-US" altLang="zh-CN" dirty="0" smtClean="0"/>
          </a:p>
          <a:p>
            <a:r>
              <a:rPr lang="en-US" altLang="zh-CN" dirty="0" smtClean="0"/>
              <a:t>FPGA</a:t>
            </a:r>
            <a:r>
              <a:rPr lang="zh-CN" altLang="en-US" dirty="0" smtClean="0"/>
              <a:t>项目</a:t>
            </a:r>
            <a:endParaRPr lang="en-US" altLang="zh-CN" dirty="0" smtClean="0"/>
          </a:p>
          <a:p>
            <a:r>
              <a:rPr lang="zh-CN" altLang="en-US" dirty="0" smtClean="0"/>
              <a:t>无人机相关</a:t>
            </a:r>
            <a:endParaRPr lang="en-US" altLang="zh-CN"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391160"/>
          </a:xfrm>
        </p:spPr>
        <p:txBody>
          <a:bodyPr>
            <a:normAutofit fontScale="90000"/>
          </a:bodyPr>
          <a:lstStyle/>
          <a:p>
            <a:r>
              <a:rPr lang="en-US" altLang="zh-CN" sz="3200" dirty="0" smtClean="0">
                <a:sym typeface="+mn-ea"/>
              </a:rPr>
              <a:t>PPL</a:t>
            </a:r>
            <a:r>
              <a:rPr lang="zh-CN" altLang="en-US" sz="3200" dirty="0" smtClean="0">
                <a:sym typeface="+mn-ea"/>
              </a:rPr>
              <a:t>项目（一些应用实例）</a:t>
            </a:r>
            <a:endParaRPr lang="zh-CN" altLang="en-US" sz="3200"/>
          </a:p>
        </p:txBody>
      </p:sp>
      <p:sp>
        <p:nvSpPr>
          <p:cNvPr id="7" name="文本框 6"/>
          <p:cNvSpPr txBox="1"/>
          <p:nvPr/>
        </p:nvSpPr>
        <p:spPr>
          <a:xfrm>
            <a:off x="35560" y="596900"/>
            <a:ext cx="9059545" cy="4575175"/>
          </a:xfrm>
          <a:prstGeom prst="rect">
            <a:avLst/>
          </a:prstGeom>
          <a:noFill/>
        </p:spPr>
        <p:txBody>
          <a:bodyPr wrap="square" rtlCol="0">
            <a:spAutoFit/>
          </a:bodyPr>
          <a:lstStyle/>
          <a:p>
            <a:pPr marL="342900" indent="-342900">
              <a:buFont typeface="Arial" charset="0"/>
              <a:buChar char="•"/>
            </a:pPr>
            <a:r>
              <a:rPr lang="en-US" altLang="zh-CN" sz="2400" dirty="0" smtClean="0">
                <a:sym typeface="+mn-ea"/>
              </a:rPr>
              <a:t>X86/ARM</a:t>
            </a:r>
            <a:r>
              <a:rPr lang="zh-CN" altLang="en-US" sz="2400" dirty="0" smtClean="0">
                <a:sym typeface="+mn-ea"/>
              </a:rPr>
              <a:t>性能优化：</a:t>
            </a:r>
            <a:endParaRPr lang="zh-CN" altLang="en-US" sz="2400"/>
          </a:p>
          <a:p>
            <a:pPr marL="742950" lvl="1" indent="-285750">
              <a:buFont typeface="Arial" charset="0"/>
              <a:buChar char="•"/>
            </a:pPr>
            <a:r>
              <a:rPr lang="zh-CN" altLang="en-US"/>
              <a:t>上半年总结：</a:t>
            </a:r>
          </a:p>
          <a:p>
            <a:pPr marL="1200150" lvl="2" indent="-285750">
              <a:buFont typeface="Wingdings" charset="0"/>
              <a:buChar char="Ø"/>
            </a:pPr>
            <a:r>
              <a:rPr lang="zh-CN" altLang="en-US"/>
              <a:t>[1] 完成face_sdk在各个平台下的集成，调试和测试工作。</a:t>
            </a:r>
          </a:p>
          <a:p>
            <a:pPr marL="1200150" lvl="2" indent="-285750">
              <a:buFont typeface="Wingdings" charset="0"/>
              <a:buChar char="Ø"/>
            </a:pPr>
            <a:r>
              <a:rPr lang="zh-CN" altLang="en-US"/>
              <a:t>[2] 完成bfft的初步优化工作。</a:t>
            </a:r>
          </a:p>
          <a:p>
            <a:pPr marL="1200150" lvl="2" indent="-285750">
              <a:buFont typeface="Wingdings" charset="0"/>
              <a:buChar char="Ø"/>
            </a:pPr>
            <a:r>
              <a:rPr lang="zh-CN" altLang="en-US"/>
              <a:t>[3] 完成winograd算法的初步优化工作。</a:t>
            </a:r>
          </a:p>
          <a:p>
            <a:pPr marL="1200150" lvl="2" indent="-285750">
              <a:buFont typeface="Wingdings" charset="0"/>
              <a:buChar char="Ø"/>
            </a:pPr>
            <a:r>
              <a:rPr lang="zh-CN" altLang="en-US"/>
              <a:t>[4] PPL的CNN算法在各个硬件平台都有大幅优化，包括convolution，bn，relu，pooling，prelu，lrn等各种layers.</a:t>
            </a:r>
          </a:p>
          <a:p>
            <a:pPr marL="1200150" lvl="2" indent="-285750">
              <a:buFont typeface="Wingdings" charset="0"/>
              <a:buChar char="Ø"/>
            </a:pPr>
            <a:r>
              <a:rPr lang="zh-CN" altLang="en-US"/>
              <a:t>[5] fastCV的x86平台各种函数集成。</a:t>
            </a:r>
          </a:p>
          <a:p>
            <a:pPr marL="1200150" lvl="2" indent="-285750">
              <a:buFont typeface="Wingdings" charset="0"/>
              <a:buChar char="Ø"/>
            </a:pPr>
            <a:r>
              <a:rPr lang="zh-CN" altLang="en-US"/>
              <a:t>[6] fmath的各种函数优化，同时增加SpMV接口。</a:t>
            </a:r>
          </a:p>
          <a:p>
            <a:pPr marL="742950" lvl="1" indent="-285750">
              <a:buFont typeface="Arial" charset="0"/>
              <a:buChar char="•"/>
            </a:pPr>
            <a:r>
              <a:rPr lang="zh-CN" altLang="en-US"/>
              <a:t>下半年计划：</a:t>
            </a:r>
          </a:p>
          <a:p>
            <a:pPr marL="1200150" lvl="2" indent="-285750">
              <a:buFont typeface="Wingdings" charset="0"/>
              <a:buChar char="Ø"/>
            </a:pPr>
            <a:r>
              <a:rPr lang="zh-CN" altLang="en-US"/>
              <a:t>[1] 继续完成bfft和winograd算法的极致优化，在x86和ARM平台上实现最顶级的conv性能，并支持FPGA组实现硬件cnn.</a:t>
            </a:r>
          </a:p>
          <a:p>
            <a:pPr marL="1200150" lvl="2" indent="-285750">
              <a:buFont typeface="Wingdings" charset="0"/>
              <a:buChar char="Ø"/>
            </a:pPr>
            <a:r>
              <a:rPr lang="zh-CN" altLang="en-US"/>
              <a:t>[2] 大幅度重构调优ppl和fmath的代码，去掉各种可能产生错误，或者不合理的设计，优化到极致性能。</a:t>
            </a:r>
          </a:p>
          <a:p>
            <a:pPr marL="1200150" lvl="2" indent="-285750">
              <a:buFont typeface="Wingdings" charset="0"/>
              <a:buChar char="Ø"/>
            </a:pPr>
            <a:r>
              <a:rPr lang="zh-CN" altLang="en-US"/>
              <a:t>[3] fastCV的x86版本各种优化需求。</a:t>
            </a:r>
          </a:p>
          <a:p>
            <a:pPr marL="1200150" lvl="2" indent="-285750">
              <a:buFont typeface="Wingdings" charset="0"/>
              <a:buChar char="Ø"/>
            </a:pPr>
            <a:r>
              <a:rPr lang="zh-CN" altLang="en-US"/>
              <a:t>[4] 寻找一个有前途的业务方向。</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391160"/>
          </a:xfrm>
        </p:spPr>
        <p:txBody>
          <a:bodyPr>
            <a:normAutofit fontScale="90000"/>
          </a:bodyPr>
          <a:lstStyle/>
          <a:p>
            <a:r>
              <a:rPr lang="en-US" altLang="zh-CN" sz="3200" dirty="0" smtClean="0">
                <a:sym typeface="+mn-ea"/>
              </a:rPr>
              <a:t>PPL</a:t>
            </a:r>
            <a:r>
              <a:rPr lang="zh-CN" altLang="en-US" sz="3200" dirty="0" smtClean="0">
                <a:sym typeface="+mn-ea"/>
              </a:rPr>
              <a:t>项目（一些应用实例）</a:t>
            </a:r>
            <a:endParaRPr lang="zh-CN" altLang="en-US" sz="3200"/>
          </a:p>
        </p:txBody>
      </p:sp>
      <p:sp>
        <p:nvSpPr>
          <p:cNvPr id="5" name="文本框 4"/>
          <p:cNvSpPr txBox="1"/>
          <p:nvPr/>
        </p:nvSpPr>
        <p:spPr>
          <a:xfrm>
            <a:off x="323850" y="1084580"/>
            <a:ext cx="9101455" cy="4026535"/>
          </a:xfrm>
          <a:prstGeom prst="rect">
            <a:avLst/>
          </a:prstGeom>
          <a:noFill/>
        </p:spPr>
        <p:txBody>
          <a:bodyPr wrap="square" rtlCol="0">
            <a:spAutoFit/>
          </a:bodyPr>
          <a:lstStyle/>
          <a:p>
            <a:pPr marL="285750" indent="-285750" algn="l">
              <a:buFont typeface="Arial" charset="0"/>
              <a:buChar char="•"/>
            </a:pPr>
            <a:r>
              <a:rPr lang="en-US" altLang="zh-CN" sz="2400" dirty="0" err="1" smtClean="0">
                <a:sym typeface="+mn-ea"/>
              </a:rPr>
              <a:t>OpenCL</a:t>
            </a:r>
            <a:r>
              <a:rPr lang="zh-CN" altLang="en-US" sz="2400" dirty="0" smtClean="0">
                <a:sym typeface="+mn-ea"/>
              </a:rPr>
              <a:t>：</a:t>
            </a:r>
          </a:p>
          <a:p>
            <a:pPr marL="742950" lvl="1" indent="-285750" algn="l">
              <a:buFont typeface="Wingdings" charset="0"/>
              <a:buChar char="Ø"/>
            </a:pPr>
            <a:r>
              <a:rPr lang="zh-CN" altLang="en-US"/>
              <a:t>目标：在手机端GPU上实现并优化winograd算法</a:t>
            </a:r>
          </a:p>
          <a:p>
            <a:pPr marL="742950" lvl="1" indent="-285750" algn="l">
              <a:buFont typeface="Wingdings" charset="0"/>
              <a:buChar char="Ø"/>
            </a:pPr>
            <a:r>
              <a:rPr lang="zh-CN" altLang="en-US"/>
              <a:t>阶段计划：</a:t>
            </a:r>
          </a:p>
          <a:p>
            <a:pPr lvl="1" algn="l"/>
            <a:r>
              <a:rPr lang="zh-CN" altLang="en-US"/>
              <a:t>1.     现有OpenCL项目的调整、修复；OpenCL学习</a:t>
            </a:r>
          </a:p>
          <a:p>
            <a:pPr lvl="2" algn="l"/>
            <a:r>
              <a:rPr lang="zh-CN" altLang="en-US"/>
              <a:t>a)      bclBlas矩阵乘法在手机端GPU调通</a:t>
            </a:r>
          </a:p>
          <a:p>
            <a:pPr lvl="2" algn="l"/>
            <a:r>
              <a:rPr lang="zh-CN" altLang="en-US"/>
              <a:t>b)      现有卷积算法在手机端GPU调通</a:t>
            </a:r>
          </a:p>
          <a:p>
            <a:pPr lvl="2" algn="l"/>
            <a:r>
              <a:rPr lang="zh-CN" altLang="en-US"/>
              <a:t>c)      矩阵乘法、卷积的性能测试</a:t>
            </a:r>
          </a:p>
          <a:p>
            <a:pPr lvl="1" algn="l"/>
            <a:r>
              <a:rPr lang="zh-CN" altLang="en-US"/>
              <a:t>2.     矩阵乘法在手机端GPU的实现及优化</a:t>
            </a:r>
          </a:p>
          <a:p>
            <a:pPr lvl="2" algn="l"/>
            <a:r>
              <a:rPr lang="zh-CN" altLang="en-US"/>
              <a:t>a)      将CUDA上的优化方法逐步尝试应用到OpenCL上</a:t>
            </a:r>
          </a:p>
          <a:p>
            <a:pPr lvl="2" algn="l"/>
            <a:r>
              <a:rPr lang="zh-CN" altLang="en-US"/>
              <a:t>b)      Batch版本的矩阵乘法实现及优化</a:t>
            </a:r>
          </a:p>
          <a:p>
            <a:pPr lvl="1" algn="l"/>
            <a:r>
              <a:rPr lang="zh-CN" altLang="en-US"/>
              <a:t>3.     Winograd算法在手机端GPU的实现及优化</a:t>
            </a:r>
          </a:p>
          <a:p>
            <a:pPr lvl="2" algn="l"/>
            <a:r>
              <a:rPr lang="zh-CN" altLang="en-US"/>
              <a:t>a)      数据变换、filter变换、逆变换的实现</a:t>
            </a:r>
          </a:p>
          <a:p>
            <a:pPr lvl="2" algn="l"/>
            <a:r>
              <a:rPr lang="zh-CN" altLang="en-US"/>
              <a:t>b)      Winograd算法整体流程调通</a:t>
            </a:r>
          </a:p>
          <a:p>
            <a:pPr lvl="2" algn="l"/>
            <a:r>
              <a:rPr lang="zh-CN" altLang="en-US"/>
              <a:t>c)      各部分细节调整、优化</a:t>
            </a:r>
          </a:p>
        </p:txBody>
      </p:sp>
      <p:sp>
        <p:nvSpPr>
          <p:cNvPr id="6" name="内容占位符 2"/>
          <p:cNvSpPr>
            <a:spLocks noGrp="1"/>
          </p:cNvSpPr>
          <p:nvPr/>
        </p:nvSpPr>
        <p:spPr>
          <a:xfrm>
            <a:off x="323850" y="596900"/>
            <a:ext cx="8813165" cy="487680"/>
          </a:xfrm>
          <a:prstGeom prst="rect">
            <a:avLst/>
          </a:prstGeom>
        </p:spPr>
        <p:txBody>
          <a:bodyPr vert="horz" lIns="91440" tIns="45720" rIns="91440" bIns="45720" rtlCol="0">
            <a:normAutofit/>
          </a:bodyPr>
          <a:lstStyle/>
          <a:p>
            <a:pPr marL="342900" indent="-342900">
              <a:buFont typeface="Arial" charset="0"/>
              <a:buChar char="•"/>
            </a:pPr>
            <a:r>
              <a:rPr lang="en-US" altLang="zh-CN" sz="2400" dirty="0" smtClean="0">
                <a:sym typeface="+mn-ea"/>
              </a:rPr>
              <a:t>CUDA : </a:t>
            </a:r>
            <a:r>
              <a:rPr lang="zh-CN" altLang="en-US" sz="1800" dirty="0" smtClean="0">
                <a:sym typeface="+mn-ea"/>
              </a:rPr>
              <a:t>支持，不会提供太多优化因为</a:t>
            </a:r>
            <a:r>
              <a:rPr lang="en-US" altLang="zh-CN" sz="1800" dirty="0" err="1" smtClean="0">
                <a:sym typeface="+mn-ea"/>
              </a:rPr>
              <a:t>nv</a:t>
            </a:r>
            <a:r>
              <a:rPr lang="zh-CN" altLang="en-US" sz="1800" dirty="0" smtClean="0">
                <a:sym typeface="+mn-ea"/>
              </a:rPr>
              <a:t>会很快跟上最新成果</a:t>
            </a:r>
            <a:endParaRPr lang="zh-CN" altLang="en-US" sz="2400" dirty="0" smtClean="0">
              <a:sym typeface="+mn-ea"/>
            </a:endParaRPr>
          </a:p>
          <a:p>
            <a:pPr lvl="1"/>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391160"/>
          </a:xfrm>
        </p:spPr>
        <p:txBody>
          <a:bodyPr>
            <a:normAutofit fontScale="90000"/>
          </a:bodyPr>
          <a:lstStyle/>
          <a:p>
            <a:r>
              <a:rPr lang="en-US" altLang="zh-CN" sz="3200" dirty="0" err="1" smtClean="0">
                <a:sym typeface="+mn-ea"/>
              </a:rPr>
              <a:t>FastCV</a:t>
            </a:r>
            <a:r>
              <a:rPr lang="zh-CN" altLang="en-US" sz="3200" dirty="0" smtClean="0">
                <a:sym typeface="+mn-ea"/>
              </a:rPr>
              <a:t>项目（一些应用实例）</a:t>
            </a:r>
            <a:endParaRPr lang="zh-CN" altLang="en-US" sz="3200"/>
          </a:p>
        </p:txBody>
      </p:sp>
      <p:sp>
        <p:nvSpPr>
          <p:cNvPr id="3" name="文本框 2"/>
          <p:cNvSpPr txBox="1"/>
          <p:nvPr/>
        </p:nvSpPr>
        <p:spPr>
          <a:xfrm>
            <a:off x="683895" y="596900"/>
            <a:ext cx="5758180" cy="2380615"/>
          </a:xfrm>
          <a:prstGeom prst="rect">
            <a:avLst/>
          </a:prstGeom>
          <a:noFill/>
        </p:spPr>
        <p:txBody>
          <a:bodyPr wrap="square" rtlCol="0" anchor="t">
            <a:spAutoFit/>
          </a:bodyPr>
          <a:lstStyle/>
          <a:p>
            <a:pPr marL="342900" indent="-342900" algn="l">
              <a:buFont typeface="Arial" charset="0"/>
              <a:buChar char="•"/>
            </a:pPr>
            <a:r>
              <a:rPr lang="en-US" altLang="zh-CN" sz="2400" dirty="0" smtClean="0">
                <a:sym typeface="+mn-ea"/>
              </a:rPr>
              <a:t>X86</a:t>
            </a:r>
            <a:r>
              <a:rPr lang="zh-CN" altLang="en-US" sz="2400" dirty="0" smtClean="0">
                <a:sym typeface="+mn-ea"/>
              </a:rPr>
              <a:t>性</a:t>
            </a:r>
            <a:r>
              <a:rPr lang="zh-CN" altLang="en-US" sz="2400" dirty="0">
                <a:sym typeface="+mn-ea"/>
              </a:rPr>
              <a:t>能优化</a:t>
            </a:r>
            <a:r>
              <a:rPr lang="zh-CN" altLang="en-US" sz="2400" dirty="0" smtClean="0">
                <a:sym typeface="+mn-ea"/>
              </a:rPr>
              <a:t>：</a:t>
            </a:r>
          </a:p>
          <a:p>
            <a:pPr marL="742950" lvl="1" indent="-285750" algn="l">
              <a:buFont typeface="Wingdings" charset="0"/>
              <a:buChar char="Ø"/>
            </a:pPr>
            <a:r>
              <a:rPr lang="zh-CN" altLang="en-US"/>
              <a:t>spmv支持</a:t>
            </a:r>
          </a:p>
          <a:p>
            <a:pPr marL="742950" lvl="1" indent="-285750" algn="l">
              <a:buFont typeface="Wingdings" charset="0"/>
              <a:buChar char="Ø"/>
            </a:pPr>
            <a:endParaRPr lang="zh-CN" altLang="en-US"/>
          </a:p>
          <a:p>
            <a:pPr marL="742950" lvl="1" indent="-285750" algn="l">
              <a:buFont typeface="Wingdings" charset="0"/>
              <a:buChar char="Ø"/>
            </a:pPr>
            <a:r>
              <a:rPr lang="zh-CN" altLang="en-US"/>
              <a:t>intel sgx相关</a:t>
            </a:r>
          </a:p>
          <a:p>
            <a:pPr marL="742950" lvl="1" indent="-285750" algn="l">
              <a:buFont typeface="Wingdings" charset="0"/>
              <a:buChar char="Ø"/>
            </a:pPr>
            <a:endParaRPr lang="zh-CN" altLang="en-US"/>
          </a:p>
          <a:p>
            <a:pPr marL="742950" lvl="1" indent="-285750" algn="l">
              <a:buFont typeface="Wingdings" charset="0"/>
              <a:buChar char="Ø"/>
            </a:pPr>
            <a:r>
              <a:rPr lang="zh-CN" altLang="en-US"/>
              <a:t>spmm优化</a:t>
            </a:r>
          </a:p>
          <a:p>
            <a:pPr marL="742950" lvl="1" indent="-285750" algn="l">
              <a:buFont typeface="Wingdings" charset="0"/>
              <a:buChar char="Ø"/>
            </a:pPr>
            <a:endParaRPr lang="zh-CN" altLang="en-US"/>
          </a:p>
          <a:p>
            <a:pPr marL="742950" lvl="1" indent="-285750" algn="l">
              <a:buFont typeface="Wingdings" charset="0"/>
              <a:buChar char="Ø"/>
            </a:pPr>
            <a:r>
              <a:rPr lang="zh-CN" altLang="en-US"/>
              <a:t>fmath支持与优化</a:t>
            </a:r>
          </a:p>
        </p:txBody>
      </p:sp>
      <p:sp>
        <p:nvSpPr>
          <p:cNvPr id="4" name="文本框 3"/>
          <p:cNvSpPr txBox="1"/>
          <p:nvPr/>
        </p:nvSpPr>
        <p:spPr>
          <a:xfrm>
            <a:off x="683895" y="3147695"/>
            <a:ext cx="8669020" cy="1923415"/>
          </a:xfrm>
          <a:prstGeom prst="rect">
            <a:avLst/>
          </a:prstGeom>
          <a:noFill/>
        </p:spPr>
        <p:txBody>
          <a:bodyPr wrap="square" rtlCol="0" anchor="t">
            <a:spAutoFit/>
          </a:bodyPr>
          <a:lstStyle/>
          <a:p>
            <a:pPr marL="342900" indent="-342900" algn="l">
              <a:buFont typeface="Arial" charset="0"/>
              <a:buChar char="•"/>
            </a:pPr>
            <a:r>
              <a:rPr lang="en-US" altLang="zh-CN" sz="2400" dirty="0" smtClean="0">
                <a:sym typeface="+mn-ea"/>
              </a:rPr>
              <a:t>ARM</a:t>
            </a:r>
            <a:r>
              <a:rPr lang="zh-CN" altLang="en-US" sz="2400" dirty="0" smtClean="0">
                <a:sym typeface="+mn-ea"/>
              </a:rPr>
              <a:t>性能优化：</a:t>
            </a:r>
          </a:p>
          <a:p>
            <a:pPr marL="342900" indent="-342900" algn="l">
              <a:buFont typeface="Arial" charset="0"/>
              <a:buChar char="•"/>
            </a:pPr>
            <a:endParaRPr lang="zh-CN" altLang="en-US" sz="2400" dirty="0" smtClean="0">
              <a:sym typeface="+mn-ea"/>
            </a:endParaRPr>
          </a:p>
          <a:p>
            <a:pPr marL="742950" lvl="1" indent="-285750" algn="l">
              <a:buFont typeface="Wingdings" charset="0"/>
              <a:buChar char="Ø"/>
            </a:pPr>
            <a:r>
              <a:t>   1）. 根据实际项目需要，完善和进一步优化已有函数，比如对resize算法对Inter_Area的支持或者对x2, x4等特定情况的特殊优化。</a:t>
            </a:r>
          </a:p>
          <a:p>
            <a:pPr marL="742950" lvl="1" indent="-285750" algn="l">
              <a:buFont typeface="Wingdings" charset="0"/>
              <a:buChar char="Ø"/>
            </a:pPr>
            <a:endParaRPr/>
          </a:p>
          <a:p>
            <a:pPr marL="742950" lvl="1" indent="-285750" algn="l">
              <a:buFont typeface="Wingdings" charset="0"/>
              <a:buChar char="Ø"/>
            </a:pPr>
            <a:r>
              <a:t>   2）. 根据公司业务发展需要，进一步添加未支持的函数。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391160"/>
          </a:xfrm>
        </p:spPr>
        <p:txBody>
          <a:bodyPr>
            <a:normAutofit fontScale="90000"/>
          </a:bodyPr>
          <a:lstStyle/>
          <a:p>
            <a:r>
              <a:rPr lang="en-US" altLang="zh-CN" sz="3200" dirty="0" err="1" smtClean="0">
                <a:sym typeface="+mn-ea"/>
              </a:rPr>
              <a:t>FastCV</a:t>
            </a:r>
            <a:r>
              <a:rPr lang="zh-CN" altLang="en-US" sz="3200" dirty="0" smtClean="0">
                <a:sym typeface="+mn-ea"/>
              </a:rPr>
              <a:t>项目（一些应用实例）</a:t>
            </a:r>
            <a:endParaRPr lang="zh-CN" altLang="en-US" sz="3200"/>
          </a:p>
        </p:txBody>
      </p:sp>
      <p:sp>
        <p:nvSpPr>
          <p:cNvPr id="3" name="文本框 2"/>
          <p:cNvSpPr txBox="1"/>
          <p:nvPr/>
        </p:nvSpPr>
        <p:spPr>
          <a:xfrm>
            <a:off x="457200" y="843915"/>
            <a:ext cx="4711065" cy="1374775"/>
          </a:xfrm>
          <a:prstGeom prst="rect">
            <a:avLst/>
          </a:prstGeom>
          <a:noFill/>
        </p:spPr>
        <p:txBody>
          <a:bodyPr wrap="none" rtlCol="0" anchor="t">
            <a:spAutoFit/>
          </a:bodyPr>
          <a:lstStyle/>
          <a:p>
            <a:pPr marL="342900" indent="-342900" algn="l">
              <a:buFont typeface="Arial" charset="0"/>
              <a:buChar char="•"/>
            </a:pPr>
            <a:r>
              <a:rPr lang="en-US" altLang="zh-CN" sz="2400" dirty="0" smtClean="0">
                <a:sym typeface="+mn-ea"/>
              </a:rPr>
              <a:t>CUDA : </a:t>
            </a:r>
          </a:p>
          <a:p>
            <a:pPr marL="342900" indent="-342900" algn="l">
              <a:buFont typeface="Arial" charset="0"/>
              <a:buChar char="•"/>
            </a:pPr>
            <a:endParaRPr lang="en-US" altLang="zh-CN" sz="2400" dirty="0" smtClean="0">
              <a:sym typeface="+mn-ea"/>
            </a:endParaRPr>
          </a:p>
          <a:p>
            <a:pPr marL="800100" lvl="1" indent="-342900" algn="l">
              <a:buFont typeface="Wingdings" charset="0"/>
              <a:buChar char="Ø"/>
            </a:pPr>
            <a:r>
              <a:rPr lang="zh-CN" altLang="en-US" dirty="0" smtClean="0">
                <a:sym typeface="+mn-ea"/>
              </a:rPr>
              <a:t>支持，大部分函数性能不比</a:t>
            </a:r>
            <a:r>
              <a:rPr lang="en-US" altLang="zh-CN" dirty="0" err="1" smtClean="0">
                <a:sym typeface="+mn-ea"/>
              </a:rPr>
              <a:t>OpenCV</a:t>
            </a:r>
            <a:r>
              <a:rPr lang="zh-CN" altLang="en-US" dirty="0" smtClean="0">
                <a:sym typeface="+mn-ea"/>
              </a:rPr>
              <a:t>差</a:t>
            </a:r>
          </a:p>
          <a:p>
            <a:pPr marL="342900" indent="-342900" algn="l">
              <a:buFont typeface="Arial" charset="0"/>
              <a:buChar char="•"/>
            </a:pPr>
            <a:endParaRPr lang="zh-CN" altLang="en-US"/>
          </a:p>
        </p:txBody>
      </p:sp>
      <p:sp>
        <p:nvSpPr>
          <p:cNvPr id="4" name="文本框 3"/>
          <p:cNvSpPr txBox="1"/>
          <p:nvPr/>
        </p:nvSpPr>
        <p:spPr>
          <a:xfrm>
            <a:off x="457200" y="2218690"/>
            <a:ext cx="3390265" cy="1649095"/>
          </a:xfrm>
          <a:prstGeom prst="rect">
            <a:avLst/>
          </a:prstGeom>
          <a:noFill/>
        </p:spPr>
        <p:txBody>
          <a:bodyPr wrap="none" rtlCol="0" anchor="t">
            <a:spAutoFit/>
          </a:bodyPr>
          <a:lstStyle/>
          <a:p>
            <a:pPr marL="342900" indent="-342900" algn="l">
              <a:buFont typeface="Arial" charset="0"/>
              <a:buChar char="•"/>
            </a:pPr>
            <a:r>
              <a:rPr lang="en-US" altLang="zh-CN" sz="2400" dirty="0" err="1" smtClean="0">
                <a:sym typeface="+mn-ea"/>
              </a:rPr>
              <a:t>OpenCL</a:t>
            </a:r>
            <a:r>
              <a:rPr lang="zh-CN" altLang="en-US" sz="2400" dirty="0" smtClean="0">
                <a:sym typeface="+mn-ea"/>
              </a:rPr>
              <a:t>：</a:t>
            </a:r>
          </a:p>
          <a:p>
            <a:pPr marL="342900" indent="-342900" algn="l">
              <a:buFont typeface="Arial" charset="0"/>
              <a:buChar char="•"/>
            </a:pPr>
            <a:endParaRPr lang="zh-CN" altLang="en-US" sz="2400" dirty="0" smtClean="0">
              <a:sym typeface="+mn-ea"/>
            </a:endParaRPr>
          </a:p>
          <a:p>
            <a:pPr marL="742950" lvl="1" indent="-285750" algn="l">
              <a:buFont typeface="Wingdings" charset="0"/>
              <a:buChar char="Ø"/>
            </a:pPr>
            <a:r>
              <a:rPr lang="en-US" altLang="zh-CN"/>
              <a:t>1、参与tx1上产品的工作</a:t>
            </a:r>
          </a:p>
          <a:p>
            <a:pPr marL="742950" lvl="1" indent="-285750" algn="l">
              <a:buFont typeface="Wingdings" charset="0"/>
              <a:buChar char="Ø"/>
            </a:pPr>
            <a:endParaRPr lang="en-US" altLang="zh-CN"/>
          </a:p>
          <a:p>
            <a:pPr marL="742950" lvl="1" indent="-285750" algn="l">
              <a:buFont typeface="Wingdings" charset="0"/>
              <a:buChar char="Ø"/>
            </a:pPr>
            <a:r>
              <a:rPr lang="en-US" altLang="zh-CN"/>
              <a:t>2、维护fastcv的gpu版本</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391160"/>
          </a:xfrm>
        </p:spPr>
        <p:txBody>
          <a:bodyPr>
            <a:normAutofit fontScale="90000"/>
          </a:bodyPr>
          <a:lstStyle/>
          <a:p>
            <a:r>
              <a:rPr lang="en-US" altLang="zh-CN" sz="3200" dirty="0" smtClean="0">
                <a:sym typeface="+mn-ea"/>
              </a:rPr>
              <a:t>Parrots</a:t>
            </a:r>
            <a:r>
              <a:rPr lang="zh-CN" altLang="en-US" sz="3200" dirty="0" smtClean="0">
                <a:sym typeface="+mn-ea"/>
              </a:rPr>
              <a:t>项目</a:t>
            </a:r>
            <a:endParaRPr lang="zh-CN" altLang="en-US" sz="3200"/>
          </a:p>
        </p:txBody>
      </p:sp>
      <p:sp>
        <p:nvSpPr>
          <p:cNvPr id="3" name="文本框 2"/>
          <p:cNvSpPr txBox="1"/>
          <p:nvPr/>
        </p:nvSpPr>
        <p:spPr>
          <a:xfrm>
            <a:off x="457200" y="843915"/>
            <a:ext cx="5217160" cy="2288540"/>
          </a:xfrm>
          <a:prstGeom prst="rect">
            <a:avLst/>
          </a:prstGeom>
          <a:noFill/>
        </p:spPr>
        <p:txBody>
          <a:bodyPr wrap="none" rtlCol="0" anchor="t">
            <a:spAutoFit/>
          </a:bodyPr>
          <a:lstStyle/>
          <a:p>
            <a:pPr marL="342900" indent="-342900" algn="l">
              <a:buFont typeface="Arial" charset="0"/>
              <a:buChar char="•"/>
            </a:pPr>
            <a:r>
              <a:rPr lang="en-US" altLang="zh-CN" dirty="0" smtClean="0">
                <a:sym typeface="+mn-ea"/>
              </a:rPr>
              <a:t>1.支持同步、和多种异步训练模式</a:t>
            </a:r>
          </a:p>
          <a:p>
            <a:pPr marL="342900" indent="-342900" algn="l">
              <a:buFont typeface="Arial" charset="0"/>
              <a:buChar char="•"/>
            </a:pPr>
            <a:endParaRPr lang="en-US" altLang="zh-CN" dirty="0" smtClean="0">
              <a:sym typeface="+mn-ea"/>
            </a:endParaRPr>
          </a:p>
          <a:p>
            <a:pPr marL="342900" indent="-342900" algn="l">
              <a:buFont typeface="Arial" charset="0"/>
              <a:buChar char="•"/>
            </a:pPr>
            <a:r>
              <a:rPr lang="en-US" altLang="zh-CN" dirty="0" smtClean="0">
                <a:sym typeface="+mn-ea"/>
              </a:rPr>
              <a:t>2.支持Allreduce、参数服务器等分布式框架</a:t>
            </a:r>
          </a:p>
          <a:p>
            <a:pPr marL="342900" indent="-342900" algn="l">
              <a:buFont typeface="Arial" charset="0"/>
              <a:buChar char="•"/>
            </a:pPr>
            <a:endParaRPr lang="en-US" altLang="zh-CN" dirty="0" smtClean="0">
              <a:sym typeface="+mn-ea"/>
            </a:endParaRPr>
          </a:p>
          <a:p>
            <a:pPr marL="342900" indent="-342900" algn="l">
              <a:buFont typeface="Arial" charset="0"/>
              <a:buChar char="•"/>
            </a:pPr>
            <a:r>
              <a:rPr lang="en-US" altLang="zh-CN" dirty="0" smtClean="0">
                <a:sym typeface="+mn-ea"/>
              </a:rPr>
              <a:t>3.实现较高的（10节点100GPU 70%+）并行效率</a:t>
            </a:r>
          </a:p>
          <a:p>
            <a:pPr marL="342900" indent="-342900" algn="l">
              <a:buFont typeface="Arial" charset="0"/>
              <a:buChar char="•"/>
            </a:pPr>
            <a:endParaRPr lang="en-US" altLang="zh-CN" dirty="0" smtClean="0">
              <a:sym typeface="+mn-ea"/>
            </a:endParaRPr>
          </a:p>
          <a:p>
            <a:pPr marL="342900" indent="-342900" algn="l">
              <a:buFont typeface="Arial" charset="0"/>
              <a:buChar char="•"/>
            </a:pPr>
            <a:r>
              <a:rPr lang="en-US" altLang="zh-CN" dirty="0" smtClean="0">
                <a:sym typeface="+mn-ea"/>
              </a:rPr>
              <a:t>4.提供用户便捷的使用及功能扩展接口</a:t>
            </a:r>
          </a:p>
          <a:p>
            <a:pPr marL="342900" indent="-342900" algn="l">
              <a:buFont typeface="Arial" charset="0"/>
              <a:buChar char="•"/>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391160"/>
          </a:xfrm>
        </p:spPr>
        <p:txBody>
          <a:bodyPr>
            <a:normAutofit fontScale="90000"/>
          </a:bodyPr>
          <a:lstStyle/>
          <a:p>
            <a:r>
              <a:rPr lang="en-US" altLang="zh-CN" sz="3200" dirty="0" smtClean="0">
                <a:sym typeface="+mn-ea"/>
              </a:rPr>
              <a:t>FPGA</a:t>
            </a:r>
            <a:r>
              <a:rPr lang="zh-CN" altLang="en-US" sz="3200" dirty="0" smtClean="0">
                <a:sym typeface="+mn-ea"/>
              </a:rPr>
              <a:t>项目</a:t>
            </a:r>
            <a:r>
              <a:rPr lang="en-US" altLang="zh-CN" sz="3200" dirty="0" smtClean="0">
                <a:sym typeface="+mn-ea"/>
              </a:rPr>
              <a:t>-</a:t>
            </a:r>
            <a:r>
              <a:rPr lang="zh-CN" altLang="en-US" sz="3200" dirty="0" smtClean="0">
                <a:sym typeface="+mn-ea"/>
              </a:rPr>
              <a:t>宁元</a:t>
            </a:r>
          </a:p>
        </p:txBody>
      </p:sp>
      <p:sp>
        <p:nvSpPr>
          <p:cNvPr id="3" name="文本框 2"/>
          <p:cNvSpPr txBox="1"/>
          <p:nvPr/>
        </p:nvSpPr>
        <p:spPr>
          <a:xfrm>
            <a:off x="48260" y="871220"/>
            <a:ext cx="8638540" cy="2288540"/>
          </a:xfrm>
          <a:prstGeom prst="rect">
            <a:avLst/>
          </a:prstGeom>
          <a:noFill/>
        </p:spPr>
        <p:txBody>
          <a:bodyPr wrap="square" rtlCol="0" anchor="t">
            <a:spAutoFit/>
          </a:bodyPr>
          <a:lstStyle/>
          <a:p>
            <a:pPr marL="342900" indent="-342900" algn="l">
              <a:buFont typeface="Arial" charset="0"/>
              <a:buChar char="•"/>
            </a:pPr>
            <a:r>
              <a:rPr lang="en-US" altLang="zh-CN" dirty="0" smtClean="0">
                <a:sym typeface="+mn-ea"/>
              </a:rPr>
              <a:t>FPGA SOC平台CNN完整解决方案</a:t>
            </a:r>
          </a:p>
          <a:p>
            <a:pPr marL="800100" lvl="1" indent="-342900" algn="l">
              <a:buFont typeface="Wingdings" charset="0"/>
              <a:buChar char="Ø"/>
            </a:pPr>
            <a:r>
              <a:rPr lang="en-US" altLang="zh-CN" dirty="0" smtClean="0">
                <a:sym typeface="+mn-ea"/>
              </a:rPr>
              <a:t>1、  Tool：caffe model Auto-Compile</a:t>
            </a:r>
          </a:p>
          <a:p>
            <a:pPr marL="800100" lvl="1" indent="-342900" algn="l">
              <a:buFont typeface="Wingdings" charset="0"/>
              <a:buChar char="Ø"/>
            </a:pPr>
            <a:r>
              <a:rPr lang="en-US" altLang="zh-CN" dirty="0" smtClean="0">
                <a:sym typeface="+mn-ea"/>
              </a:rPr>
              <a:t>2、  Library：IP驱动、算法库移植</a:t>
            </a:r>
          </a:p>
          <a:p>
            <a:pPr marL="800100" lvl="1" indent="-342900" algn="l">
              <a:buFont typeface="Wingdings" charset="0"/>
              <a:buChar char="Ø"/>
            </a:pPr>
            <a:r>
              <a:rPr lang="en-US" altLang="zh-CN" dirty="0" smtClean="0">
                <a:sym typeface="+mn-ea"/>
              </a:rPr>
              <a:t>3、  定点化转换方案研究、实现</a:t>
            </a:r>
          </a:p>
          <a:p>
            <a:pPr marL="800100" lvl="1" indent="-342900" algn="l">
              <a:buFont typeface="Wingdings" charset="0"/>
              <a:buChar char="Ø"/>
            </a:pPr>
            <a:r>
              <a:rPr lang="en-US" altLang="zh-CN" dirty="0" smtClean="0">
                <a:sym typeface="+mn-ea"/>
              </a:rPr>
              <a:t>4、  IP化解决方案，迭代实现CNN IP core（浮点、定点）</a:t>
            </a:r>
          </a:p>
          <a:p>
            <a:pPr marL="800100" lvl="1" indent="-342900" algn="l">
              <a:buFont typeface="Wingdings" charset="0"/>
              <a:buChar char="Ø"/>
            </a:pPr>
            <a:r>
              <a:rPr lang="en-US" altLang="zh-CN" dirty="0" smtClean="0">
                <a:sym typeface="+mn-ea"/>
              </a:rPr>
              <a:t>5、  目标平台：Altera\Xilinx Soc系列器件</a:t>
            </a:r>
          </a:p>
          <a:p>
            <a:pPr marL="800100" lvl="1" indent="-342900" algn="l">
              <a:buFont typeface="Wingdings" charset="0"/>
              <a:buChar char="Ø"/>
            </a:pPr>
            <a:r>
              <a:rPr lang="en-US" altLang="zh-CN" dirty="0" smtClean="0">
                <a:sym typeface="+mn-ea"/>
              </a:rPr>
              <a:t>6、  版本发布（CNN IP core， driver， library）</a:t>
            </a:r>
          </a:p>
          <a:p>
            <a:pPr marL="800100" lvl="1" indent="-342900" algn="l">
              <a:buFont typeface="Wingdings" charset="0"/>
              <a:buChar char="Ø"/>
            </a:pPr>
            <a:r>
              <a:rPr lang="en-US" altLang="zh-CN" dirty="0" smtClean="0">
                <a:sym typeface="+mn-ea"/>
              </a:rPr>
              <a:t>7、  原型Demo</a:t>
            </a:r>
            <a:endParaRPr lang="zh-CN" altLang="en-US"/>
          </a:p>
        </p:txBody>
      </p:sp>
      <p:sp>
        <p:nvSpPr>
          <p:cNvPr id="4" name="文本框 3"/>
          <p:cNvSpPr txBox="1"/>
          <p:nvPr/>
        </p:nvSpPr>
        <p:spPr>
          <a:xfrm>
            <a:off x="48260" y="3363595"/>
            <a:ext cx="9082405" cy="1739900"/>
          </a:xfrm>
          <a:prstGeom prst="rect">
            <a:avLst/>
          </a:prstGeom>
          <a:noFill/>
        </p:spPr>
        <p:txBody>
          <a:bodyPr wrap="square" rtlCol="0" anchor="t">
            <a:spAutoFit/>
          </a:bodyPr>
          <a:lstStyle/>
          <a:p>
            <a:pPr marL="342900" indent="-342900" algn="l">
              <a:buFont typeface="Arial" charset="0"/>
              <a:buChar char="•"/>
            </a:pPr>
            <a:r>
              <a:rPr lang="en-US" altLang="zh-CN" dirty="0" smtClean="0">
                <a:sym typeface="+mn-ea"/>
              </a:rPr>
              <a:t>DMS项目（KSS，算法移植+FPGA CNN加速）：</a:t>
            </a:r>
          </a:p>
          <a:p>
            <a:pPr marL="742950" lvl="1" indent="-285750" algn="l">
              <a:buFont typeface="Wingdings" charset="0"/>
              <a:buChar char="Ø"/>
            </a:pPr>
            <a:r>
              <a:rPr lang="en-US" altLang="zh-CN" dirty="0" smtClean="0">
                <a:sym typeface="+mn-ea"/>
              </a:rPr>
              <a:t> 1、Face Recognition(face detect, Alignment, recognition)</a:t>
            </a:r>
          </a:p>
          <a:p>
            <a:pPr marL="800100" lvl="1" indent="-342900" algn="l">
              <a:buFont typeface="Wingdings" charset="0"/>
              <a:buChar char="Ø"/>
            </a:pPr>
            <a:r>
              <a:rPr lang="en-US" altLang="zh-CN" dirty="0" smtClean="0">
                <a:sym typeface="+mn-ea"/>
              </a:rPr>
              <a:t>2、Gaze/Head Angle Tracking</a:t>
            </a:r>
          </a:p>
          <a:p>
            <a:pPr marL="800100" lvl="1" indent="-342900" algn="l">
              <a:buFont typeface="Wingdings" charset="0"/>
              <a:buChar char="Ø"/>
            </a:pPr>
            <a:r>
              <a:rPr lang="en-US" altLang="zh-CN" dirty="0" smtClean="0">
                <a:sym typeface="+mn-ea"/>
              </a:rPr>
              <a:t>3、Driver distraction detection</a:t>
            </a:r>
          </a:p>
          <a:p>
            <a:pPr marL="800100" lvl="1" indent="-342900" algn="l">
              <a:buFont typeface="Wingdings" charset="0"/>
              <a:buChar char="Ø"/>
            </a:pPr>
            <a:r>
              <a:rPr lang="en-US" altLang="zh-CN" dirty="0" smtClean="0">
                <a:sym typeface="+mn-ea"/>
              </a:rPr>
              <a:t>4、Driver Drowsiness detection</a:t>
            </a:r>
          </a:p>
          <a:p>
            <a:pPr marL="342900" indent="-342900" algn="l">
              <a:buFont typeface="Arial" charset="0"/>
              <a:buChar char="•"/>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391160"/>
          </a:xfrm>
        </p:spPr>
        <p:txBody>
          <a:bodyPr>
            <a:normAutofit fontScale="90000"/>
          </a:bodyPr>
          <a:lstStyle/>
          <a:p>
            <a:r>
              <a:rPr lang="en-US" altLang="zh-CN" sz="3200" dirty="0" smtClean="0">
                <a:sym typeface="+mn-ea"/>
              </a:rPr>
              <a:t>FPGA</a:t>
            </a:r>
            <a:r>
              <a:rPr lang="zh-CN" altLang="en-US" sz="3200" dirty="0" smtClean="0">
                <a:sym typeface="+mn-ea"/>
              </a:rPr>
              <a:t>项目</a:t>
            </a:r>
            <a:r>
              <a:rPr lang="en-US" altLang="zh-CN" sz="3200" dirty="0" smtClean="0">
                <a:sym typeface="+mn-ea"/>
              </a:rPr>
              <a:t>-</a:t>
            </a:r>
            <a:r>
              <a:rPr lang="zh-CN" altLang="en-US" sz="3200" dirty="0" smtClean="0">
                <a:sym typeface="+mn-ea"/>
              </a:rPr>
              <a:t>刘成</a:t>
            </a:r>
          </a:p>
        </p:txBody>
      </p:sp>
      <p:sp>
        <p:nvSpPr>
          <p:cNvPr id="3" name="文本框 2"/>
          <p:cNvSpPr txBox="1"/>
          <p:nvPr/>
        </p:nvSpPr>
        <p:spPr>
          <a:xfrm>
            <a:off x="48260" y="871220"/>
            <a:ext cx="8638540" cy="923330"/>
          </a:xfrm>
          <a:prstGeom prst="rect">
            <a:avLst/>
          </a:prstGeom>
          <a:noFill/>
        </p:spPr>
        <p:txBody>
          <a:bodyPr wrap="square" rtlCol="0" anchor="t">
            <a:spAutoFit/>
          </a:bodyPr>
          <a:lstStyle/>
          <a:p>
            <a:pPr marL="342900" indent="-342900" algn="l">
              <a:buFont typeface="Arial" charset="0"/>
              <a:buChar char="•"/>
            </a:pPr>
            <a:r>
              <a:rPr lang="zh-CN" altLang="en-US" dirty="0" smtClean="0">
                <a:sym typeface="+mn-ea"/>
              </a:rPr>
              <a:t>灵活的</a:t>
            </a:r>
            <a:r>
              <a:rPr lang="en-US" altLang="zh-CN" dirty="0" err="1" smtClean="0">
                <a:sym typeface="+mn-ea"/>
              </a:rPr>
              <a:t>Conv</a:t>
            </a:r>
            <a:r>
              <a:rPr lang="en-US" altLang="zh-CN" dirty="0" smtClean="0">
                <a:sym typeface="+mn-ea"/>
              </a:rPr>
              <a:t> IP</a:t>
            </a:r>
            <a:r>
              <a:rPr lang="zh-CN" altLang="en-US" dirty="0" smtClean="0">
                <a:sym typeface="+mn-ea"/>
              </a:rPr>
              <a:t>的设计和实现，适应在不同的</a:t>
            </a:r>
            <a:r>
              <a:rPr lang="en-US" altLang="zh-CN" dirty="0" smtClean="0">
                <a:sym typeface="+mn-ea"/>
              </a:rPr>
              <a:t>CNN</a:t>
            </a:r>
            <a:r>
              <a:rPr lang="zh-CN" altLang="en-US" dirty="0" smtClean="0">
                <a:sym typeface="+mn-ea"/>
              </a:rPr>
              <a:t>场景下的配置和重构。</a:t>
            </a:r>
            <a:endParaRPr lang="en-US" altLang="zh-CN" dirty="0" smtClean="0">
              <a:sym typeface="+mn-ea"/>
            </a:endParaRPr>
          </a:p>
          <a:p>
            <a:pPr marL="342900" indent="-342900" algn="l">
              <a:buFont typeface="Arial" charset="0"/>
              <a:buChar char="•"/>
            </a:pPr>
            <a:r>
              <a:rPr lang="zh-CN" altLang="en-US" dirty="0" smtClean="0">
                <a:sym typeface="+mn-ea"/>
              </a:rPr>
              <a:t>调研并分析</a:t>
            </a:r>
            <a:r>
              <a:rPr lang="en-US" altLang="zh-CN" dirty="0" err="1" smtClean="0">
                <a:sym typeface="+mn-ea"/>
              </a:rPr>
              <a:t>Winograd’s</a:t>
            </a:r>
            <a:r>
              <a:rPr lang="zh-CN" altLang="en-US" dirty="0" smtClean="0">
                <a:sym typeface="+mn-ea"/>
              </a:rPr>
              <a:t>在</a:t>
            </a:r>
            <a:r>
              <a:rPr lang="en-US" altLang="zh-CN" dirty="0" smtClean="0">
                <a:sym typeface="+mn-ea"/>
              </a:rPr>
              <a:t>FPGA</a:t>
            </a:r>
            <a:r>
              <a:rPr lang="zh-CN" altLang="en-US" dirty="0" smtClean="0">
                <a:sym typeface="+mn-ea"/>
              </a:rPr>
              <a:t>上实现方案。</a:t>
            </a:r>
            <a:endParaRPr lang="en-US" altLang="zh-CN" dirty="0" smtClean="0">
              <a:sym typeface="+mn-ea"/>
            </a:endParaRPr>
          </a:p>
          <a:p>
            <a:pPr marL="342900" indent="-342900" algn="l">
              <a:buFont typeface="Arial" charset="0"/>
              <a:buChar char="•"/>
            </a:pPr>
            <a:r>
              <a:rPr lang="en-US" altLang="zh-CN" dirty="0" err="1" smtClean="0">
                <a:sym typeface="+mn-ea"/>
              </a:rPr>
              <a:t>Kss</a:t>
            </a:r>
            <a:r>
              <a:rPr lang="zh-CN" altLang="en-US" dirty="0" smtClean="0">
                <a:sym typeface="+mn-ea"/>
              </a:rPr>
              <a:t>项目支持。</a:t>
            </a:r>
            <a:endParaRPr lang="en-US" altLang="zh-CN" dirty="0" smtClean="0">
              <a:sym typeface="+mn-ea"/>
            </a:endParaRPr>
          </a:p>
        </p:txBody>
      </p:sp>
    </p:spTree>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945</Words>
  <Application>Microsoft Office PowerPoint</Application>
  <PresentationFormat>全屏显示(16:9)</PresentationFormat>
  <Paragraphs>142</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宋体</vt:lpstr>
      <vt:lpstr>Arial</vt:lpstr>
      <vt:lpstr>Calibri</vt:lpstr>
      <vt:lpstr>Wingdings</vt:lpstr>
      <vt:lpstr>Office 主题</vt:lpstr>
      <vt:lpstr>HPC, 深港工程团队半年规划</vt:lpstr>
      <vt:lpstr>HPC部门半年规划</vt:lpstr>
      <vt:lpstr>PPL项目（一些应用实例）</vt:lpstr>
      <vt:lpstr>PPL项目（一些应用实例）</vt:lpstr>
      <vt:lpstr>FastCV项目（一些应用实例）</vt:lpstr>
      <vt:lpstr>FastCV项目（一些应用实例）</vt:lpstr>
      <vt:lpstr>Parrots项目</vt:lpstr>
      <vt:lpstr>FPGA项目-宁元</vt:lpstr>
      <vt:lpstr>FPGA项目-刘成</vt:lpstr>
      <vt:lpstr>无人机相关</vt:lpstr>
      <vt:lpstr>深港工程部门半年规划</vt:lpstr>
      <vt:lpstr>摄像头相关应用-晨笛</vt:lpstr>
      <vt:lpstr>摄像头相关应用-丽飞</vt:lpstr>
      <vt:lpstr>图像相关</vt:lpstr>
    </vt:vector>
  </TitlesOfParts>
  <Company>SenseTime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XU</dc:creator>
  <cp:lastModifiedBy>admin</cp:lastModifiedBy>
  <cp:revision>193</cp:revision>
  <dcterms:created xsi:type="dcterms:W3CDTF">2015-01-24T04:41:00Z</dcterms:created>
  <dcterms:modified xsi:type="dcterms:W3CDTF">2016-06-21T03:38:46Z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