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8288000" cy="10287000"/>
  <p:notesSz cx="6858000" cy="9144000"/>
  <p:embeddedFontLst>
    <p:embeddedFont>
      <p:font typeface="둥근펜" panose="020B0600000101010101" charset="-127"/>
      <p:regular r:id="rId38"/>
    </p:embeddedFont>
    <p:embeddedFont>
      <p:font typeface="둥근펜 Bold" panose="020B0600000101010101" charset="-127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2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7981946" y="-853502"/>
            <a:ext cx="2324108" cy="2389270"/>
          </a:xfrm>
          <a:custGeom>
            <a:avLst/>
            <a:gdLst/>
            <a:ahLst/>
            <a:cxnLst/>
            <a:rect l="l" t="t" r="r" b="b"/>
            <a:pathLst>
              <a:path w="2324108" h="2389270">
                <a:moveTo>
                  <a:pt x="0" y="0"/>
                </a:moveTo>
                <a:lnTo>
                  <a:pt x="2324108" y="0"/>
                </a:lnTo>
                <a:lnTo>
                  <a:pt x="2324108" y="2389270"/>
                </a:lnTo>
                <a:lnTo>
                  <a:pt x="0" y="2389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779600" y="4294326"/>
            <a:ext cx="6869599" cy="1667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042"/>
              </a:lnSpc>
            </a:pPr>
            <a:r>
              <a:rPr lang="en-US" sz="10189" dirty="0" err="1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로드</a:t>
            </a:r>
            <a:r>
              <a:rPr lang="en-US" sz="10189" dirty="0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10189" dirty="0" err="1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밸런서</a:t>
            </a:r>
            <a:endParaRPr lang="en-US" sz="10189" dirty="0">
              <a:solidFill>
                <a:srgbClr val="3081D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055656" y="8228551"/>
            <a:ext cx="10176688" cy="635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20"/>
              </a:lnSpc>
            </a:pPr>
            <a:r>
              <a:rPr lang="en-US" sz="4000">
                <a:solidFill>
                  <a:srgbClr val="21469C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송정훈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107560" y="1534740"/>
            <a:ext cx="2103239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포트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84448" y="4703884"/>
            <a:ext cx="9919104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네트워크에서 통신할 때, 특정 서비스를 </a:t>
            </a:r>
            <a:r>
              <a:rPr lang="en-US" sz="5000">
                <a:solidFill>
                  <a:srgbClr val="3081D0"/>
                </a:solidFill>
                <a:latin typeface="둥근펜"/>
                <a:ea typeface="둥근펜"/>
                <a:cs typeface="둥근펜"/>
                <a:sym typeface="둥근펜"/>
              </a:rPr>
              <a:t>식별</a:t>
            </a: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하는 데 사용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3230723" y="3023904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5"/>
                </a:lnTo>
                <a:lnTo>
                  <a:pt x="0" y="15664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230723" y="6158829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107560" y="1534740"/>
            <a:ext cx="2179439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포트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066584" y="4947566"/>
            <a:ext cx="4154833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로드 밸런서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56312" y="4703884"/>
            <a:ext cx="2295971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HTTP</a:t>
            </a:r>
          </a:p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(port 80)</a:t>
            </a:r>
          </a:p>
        </p:txBody>
      </p:sp>
      <p:sp>
        <p:nvSpPr>
          <p:cNvPr id="13" name="AutoShape 13"/>
          <p:cNvSpPr/>
          <p:nvPr/>
        </p:nvSpPr>
        <p:spPr>
          <a:xfrm>
            <a:off x="5352483" y="5336505"/>
            <a:ext cx="181815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3230723" y="3023904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5"/>
                </a:lnTo>
                <a:lnTo>
                  <a:pt x="0" y="15664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230723" y="6158829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107560" y="1534740"/>
            <a:ext cx="2103239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포트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066584" y="4947566"/>
            <a:ext cx="4154833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로드 밸런서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56312" y="4703884"/>
            <a:ext cx="2295971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HTTP</a:t>
            </a:r>
          </a:p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(port 80)</a:t>
            </a:r>
          </a:p>
        </p:txBody>
      </p:sp>
      <p:sp>
        <p:nvSpPr>
          <p:cNvPr id="13" name="AutoShape 13"/>
          <p:cNvSpPr/>
          <p:nvPr/>
        </p:nvSpPr>
        <p:spPr>
          <a:xfrm flipV="1">
            <a:off x="11221616" y="4340400"/>
            <a:ext cx="1290455" cy="102467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/>
          <p:cNvSpPr/>
          <p:nvPr/>
        </p:nvSpPr>
        <p:spPr>
          <a:xfrm>
            <a:off x="5352483" y="5336505"/>
            <a:ext cx="181815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3230723" y="3023904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5"/>
                </a:lnTo>
                <a:lnTo>
                  <a:pt x="0" y="15664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230723" y="6158829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107560" y="1534740"/>
            <a:ext cx="2179439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포트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066584" y="4947566"/>
            <a:ext cx="4154833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로드 밸런서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886797" y="4703884"/>
            <a:ext cx="2635002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HTTPS</a:t>
            </a:r>
          </a:p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(port 443)</a:t>
            </a:r>
          </a:p>
        </p:txBody>
      </p:sp>
      <p:sp>
        <p:nvSpPr>
          <p:cNvPr id="13" name="AutoShape 13"/>
          <p:cNvSpPr/>
          <p:nvPr/>
        </p:nvSpPr>
        <p:spPr>
          <a:xfrm>
            <a:off x="5352483" y="5336505"/>
            <a:ext cx="181815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3230723" y="3023904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5"/>
                </a:lnTo>
                <a:lnTo>
                  <a:pt x="0" y="15664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230723" y="6158829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107560" y="1534740"/>
            <a:ext cx="2103239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포트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066584" y="4947566"/>
            <a:ext cx="4154833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로드 밸런서</a:t>
            </a:r>
          </a:p>
        </p:txBody>
      </p:sp>
      <p:sp>
        <p:nvSpPr>
          <p:cNvPr id="12" name="AutoShape 12"/>
          <p:cNvSpPr/>
          <p:nvPr/>
        </p:nvSpPr>
        <p:spPr>
          <a:xfrm>
            <a:off x="5352483" y="5336505"/>
            <a:ext cx="181815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TextBox 13"/>
          <p:cNvSpPr txBox="1"/>
          <p:nvPr/>
        </p:nvSpPr>
        <p:spPr>
          <a:xfrm>
            <a:off x="2886797" y="4703884"/>
            <a:ext cx="2635002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HTTPS</a:t>
            </a:r>
          </a:p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(port 443)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1233497" y="5370284"/>
            <a:ext cx="1274080" cy="10449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394326" y="1534740"/>
            <a:ext cx="5569074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라운드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로빈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84448" y="4703884"/>
            <a:ext cx="9919104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서버에 들어온 요청을 </a:t>
            </a:r>
            <a:r>
              <a:rPr lang="en-US" sz="5000">
                <a:solidFill>
                  <a:srgbClr val="3081D0"/>
                </a:solidFill>
                <a:latin typeface="둥근펜"/>
                <a:ea typeface="둥근펜"/>
                <a:cs typeface="둥근펜"/>
                <a:sym typeface="둥근펜"/>
              </a:rPr>
              <a:t>순서대로</a:t>
            </a: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 돌아가며 배정하는 방식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394326" y="1534740"/>
            <a:ext cx="5569074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라운드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로빈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84448" y="4299071"/>
            <a:ext cx="9919104" cy="2425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여러 대의 서버가 </a:t>
            </a:r>
            <a:r>
              <a:rPr lang="en-US" sz="5000">
                <a:solidFill>
                  <a:srgbClr val="3081D0"/>
                </a:solidFill>
                <a:latin typeface="둥근펜"/>
                <a:ea typeface="둥근펜"/>
                <a:cs typeface="둥근펜"/>
                <a:sym typeface="둥근펜"/>
              </a:rPr>
              <a:t>동일한 스펙</a:t>
            </a: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을 갖고 있고, 서버와의 연결(세션)이 오래 지속되지 않는 경우 적합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394326" y="1534740"/>
            <a:ext cx="5569074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라운드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로빈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8360763" y="6572800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949899" y="3229506"/>
            <a:ext cx="2388202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로드</a:t>
            </a:r>
          </a:p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밸런서</a:t>
            </a:r>
          </a:p>
        </p:txBody>
      </p:sp>
      <p:sp>
        <p:nvSpPr>
          <p:cNvPr id="11" name="Freeform 11"/>
          <p:cNvSpPr/>
          <p:nvPr/>
        </p:nvSpPr>
        <p:spPr>
          <a:xfrm>
            <a:off x="12117987" y="6572800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600749" y="6572800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/>
          <p:cNvSpPr/>
          <p:nvPr/>
        </p:nvSpPr>
        <p:spPr>
          <a:xfrm flipH="1">
            <a:off x="9144000" y="5143500"/>
            <a:ext cx="0" cy="1153051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/>
          <p:cNvSpPr/>
          <p:nvPr/>
        </p:nvSpPr>
        <p:spPr>
          <a:xfrm flipH="1">
            <a:off x="6167223" y="5143500"/>
            <a:ext cx="2193540" cy="937491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 flipH="1">
            <a:off x="6193426" y="5573998"/>
            <a:ext cx="2193540" cy="937491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AutoShape 16"/>
          <p:cNvSpPr/>
          <p:nvPr/>
        </p:nvSpPr>
        <p:spPr>
          <a:xfrm>
            <a:off x="9955562" y="5067292"/>
            <a:ext cx="2159515" cy="1013412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TextBox 17"/>
          <p:cNvSpPr txBox="1"/>
          <p:nvPr/>
        </p:nvSpPr>
        <p:spPr>
          <a:xfrm>
            <a:off x="7119664" y="4817006"/>
            <a:ext cx="237381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499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331664" y="5236106"/>
            <a:ext cx="237381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499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023901" y="4775510"/>
            <a:ext cx="237381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499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357045" y="6052416"/>
            <a:ext cx="237381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499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199236" y="1534740"/>
            <a:ext cx="7983364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가중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라운드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로빈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84448" y="4703884"/>
            <a:ext cx="9919104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가중치가 </a:t>
            </a:r>
            <a:r>
              <a:rPr lang="en-US" sz="5000">
                <a:solidFill>
                  <a:srgbClr val="3081D0"/>
                </a:solidFill>
                <a:latin typeface="둥근펜"/>
                <a:ea typeface="둥근펜"/>
                <a:cs typeface="둥근펜"/>
                <a:sym typeface="둥근펜"/>
              </a:rPr>
              <a:t>높은</a:t>
            </a: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 서버에 우선적으로 배분하는 방식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199236" y="1534740"/>
            <a:ext cx="7983364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가중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라운드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로빈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84448" y="4703884"/>
            <a:ext cx="9919104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서버의 트래픽 처리 능력이 </a:t>
            </a:r>
            <a:r>
              <a:rPr lang="en-US" sz="5000">
                <a:solidFill>
                  <a:srgbClr val="3081D0"/>
                </a:solidFill>
                <a:latin typeface="둥근펜"/>
                <a:ea typeface="둥근펜"/>
                <a:cs typeface="둥근펜"/>
                <a:sym typeface="둥근펜"/>
              </a:rPr>
              <a:t>상이</a:t>
            </a: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한 경우 사용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107517" y="1534740"/>
            <a:ext cx="2179483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목차</a:t>
            </a:r>
            <a:endParaRPr lang="en-US" sz="8327" dirty="0">
              <a:solidFill>
                <a:srgbClr val="3081D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107525" y="3701283"/>
            <a:ext cx="5099907" cy="1075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6790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1. 로드밸런서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07525" y="5302439"/>
            <a:ext cx="2564643" cy="1075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6790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2. 종류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07525" y="6903594"/>
            <a:ext cx="4254819" cy="1075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6790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3. 알고리즘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69045" y="3701283"/>
            <a:ext cx="4513528" cy="1075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6790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4. 헬스 체크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69045" y="5302439"/>
            <a:ext cx="4415322" cy="2172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6790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5. DNS 기반 </a:t>
            </a:r>
          </a:p>
          <a:p>
            <a:pPr algn="l">
              <a:lnSpc>
                <a:spcPts val="8691"/>
              </a:lnSpc>
            </a:pPr>
            <a:r>
              <a:rPr lang="en-US" sz="6790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  부하 분산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199236" y="1534740"/>
            <a:ext cx="7983364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가중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라운드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로빈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8360763" y="6572800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949899" y="3229506"/>
            <a:ext cx="2388202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로드</a:t>
            </a:r>
          </a:p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밸런서</a:t>
            </a:r>
          </a:p>
        </p:txBody>
      </p:sp>
      <p:sp>
        <p:nvSpPr>
          <p:cNvPr id="11" name="Freeform 11"/>
          <p:cNvSpPr/>
          <p:nvPr/>
        </p:nvSpPr>
        <p:spPr>
          <a:xfrm>
            <a:off x="12117987" y="6572800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600749" y="6572800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/>
          <p:cNvSpPr/>
          <p:nvPr/>
        </p:nvSpPr>
        <p:spPr>
          <a:xfrm flipH="1">
            <a:off x="9144000" y="5143500"/>
            <a:ext cx="0" cy="1153051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/>
          <p:cNvSpPr/>
          <p:nvPr/>
        </p:nvSpPr>
        <p:spPr>
          <a:xfrm flipH="1">
            <a:off x="6167223" y="5143500"/>
            <a:ext cx="2193540" cy="937491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>
            <a:off x="9955562" y="5067292"/>
            <a:ext cx="2159515" cy="1013412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TextBox 16"/>
          <p:cNvSpPr txBox="1"/>
          <p:nvPr/>
        </p:nvSpPr>
        <p:spPr>
          <a:xfrm>
            <a:off x="6901855" y="4817006"/>
            <a:ext cx="673001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499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5개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282562" y="5301925"/>
            <a:ext cx="673001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499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3개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023901" y="4817006"/>
            <a:ext cx="673001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499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2개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265295" y="8252525"/>
            <a:ext cx="237381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499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025310" y="8252525"/>
            <a:ext cx="237381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499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782534" y="8252525"/>
            <a:ext cx="237381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499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558682" y="1534740"/>
            <a:ext cx="3261717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IP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해시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84448" y="4311650"/>
            <a:ext cx="9919104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클라이언트의 IP 주소를 특정 서버로 </a:t>
            </a:r>
            <a:r>
              <a:rPr lang="en-US" sz="5000">
                <a:solidFill>
                  <a:srgbClr val="3081D0"/>
                </a:solidFill>
                <a:latin typeface="둥근펜"/>
                <a:ea typeface="둥근펜"/>
                <a:cs typeface="둥근펜"/>
                <a:sym typeface="둥근펜"/>
              </a:rPr>
              <a:t>맵핑</a:t>
            </a: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하여 요청을 처리하는 방식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8360763" y="6572800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17987" y="6572800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600749" y="6572800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 flipH="1">
            <a:off x="6167223" y="5143500"/>
            <a:ext cx="2193540" cy="937491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7558682" y="1534740"/>
            <a:ext cx="3261717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IP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해시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949899" y="3229506"/>
            <a:ext cx="2388202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로드</a:t>
            </a:r>
          </a:p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밸런서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69760" y="8252525"/>
            <a:ext cx="228451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033272" y="8252525"/>
            <a:ext cx="221456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88503" y="8252525"/>
            <a:ext cx="223242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C</a:t>
            </a:r>
          </a:p>
        </p:txBody>
      </p:sp>
      <p:graphicFrame>
        <p:nvGraphicFramePr>
          <p:cNvPr id="17" name="Table 17"/>
          <p:cNvGraphicFramePr>
            <a:graphicFrameLocks noGrp="1"/>
          </p:cNvGraphicFramePr>
          <p:nvPr/>
        </p:nvGraphicFramePr>
        <p:xfrm>
          <a:off x="11935270" y="2480206"/>
          <a:ext cx="4467384" cy="3162300"/>
        </p:xfrm>
        <a:graphic>
          <a:graphicData uri="http://schemas.openxmlformats.org/drawingml/2006/table">
            <a:tbl>
              <a:tblPr/>
              <a:tblGrid>
                <a:gridCol w="223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둥근펜"/>
                          <a:ea typeface="둥근펜"/>
                          <a:cs typeface="둥근펜"/>
                          <a:sym typeface="둥근펜"/>
                        </a:rPr>
                        <a:t>HASH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둥근펜"/>
                          <a:ea typeface="둥근펜"/>
                          <a:cs typeface="둥근펜"/>
                          <a:sym typeface="둥근펜"/>
                        </a:rPr>
                        <a:t>서버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둥근펜"/>
                          <a:ea typeface="둥근펜"/>
                          <a:cs typeface="둥근펜"/>
                          <a:sym typeface="둥근펜"/>
                        </a:rPr>
                        <a:t>A* ~ H*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둥근펜"/>
                          <a:ea typeface="둥근펜"/>
                          <a:cs typeface="둥근펜"/>
                          <a:sym typeface="둥근펜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둥근펜"/>
                          <a:ea typeface="둥근펜"/>
                          <a:cs typeface="둥근펜"/>
                          <a:sym typeface="둥근펜"/>
                        </a:rPr>
                        <a:t>I* ~ P*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둥근펜"/>
                          <a:ea typeface="둥근펜"/>
                          <a:cs typeface="둥근펜"/>
                          <a:sym typeface="둥근펜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둥근펜"/>
                          <a:ea typeface="둥근펜"/>
                          <a:cs typeface="둥근펜"/>
                          <a:sym typeface="둥근펜"/>
                        </a:rPr>
                        <a:t>Q* ~ Z*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둥근펜"/>
                          <a:ea typeface="둥근펜"/>
                          <a:cs typeface="둥근펜"/>
                          <a:sym typeface="둥근펜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AutoShape 18"/>
          <p:cNvSpPr/>
          <p:nvPr/>
        </p:nvSpPr>
        <p:spPr>
          <a:xfrm>
            <a:off x="6205042" y="4128031"/>
            <a:ext cx="1687016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9" name="TextBox 19"/>
          <p:cNvSpPr txBox="1"/>
          <p:nvPr/>
        </p:nvSpPr>
        <p:spPr>
          <a:xfrm>
            <a:off x="2560985" y="3700993"/>
            <a:ext cx="3253532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132.52.32.xx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912546" y="1534740"/>
            <a:ext cx="4593654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최소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연결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84448" y="4311650"/>
            <a:ext cx="9919104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연결이 가장 </a:t>
            </a:r>
            <a:r>
              <a:rPr lang="en-US" sz="5000">
                <a:solidFill>
                  <a:srgbClr val="3081D0"/>
                </a:solidFill>
                <a:latin typeface="둥근펜"/>
                <a:ea typeface="둥근펜"/>
                <a:cs typeface="둥근펜"/>
                <a:sym typeface="둥근펜"/>
              </a:rPr>
              <a:t>적은</a:t>
            </a: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 서버에 우선적으로 트래픽을 배분하는 방식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912546" y="1534740"/>
            <a:ext cx="4593654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최소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연결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84448" y="4299071"/>
            <a:ext cx="9919104" cy="2425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세션이 자주 길어지거나, 서버에 분배된 트래픽들이 일정하지 않은 경우에 적합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912546" y="1534740"/>
            <a:ext cx="4517454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최소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연결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8360763" y="6572800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949899" y="3229506"/>
            <a:ext cx="2388202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로드</a:t>
            </a:r>
          </a:p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밸런서</a:t>
            </a:r>
          </a:p>
        </p:txBody>
      </p:sp>
      <p:sp>
        <p:nvSpPr>
          <p:cNvPr id="11" name="Freeform 11"/>
          <p:cNvSpPr/>
          <p:nvPr/>
        </p:nvSpPr>
        <p:spPr>
          <a:xfrm>
            <a:off x="12117987" y="6572800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600749" y="6572800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/>
          <p:cNvSpPr/>
          <p:nvPr/>
        </p:nvSpPr>
        <p:spPr>
          <a:xfrm>
            <a:off x="9955562" y="5067292"/>
            <a:ext cx="2159515" cy="1013412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TextBox 14"/>
          <p:cNvSpPr txBox="1"/>
          <p:nvPr/>
        </p:nvSpPr>
        <p:spPr>
          <a:xfrm>
            <a:off x="5265295" y="8252525"/>
            <a:ext cx="237381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499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025310" y="8252525"/>
            <a:ext cx="237381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499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82534" y="8252525"/>
            <a:ext cx="237381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499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199236" y="1534740"/>
            <a:ext cx="7983364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최소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리스폰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타임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84448" y="4299071"/>
            <a:ext cx="9919104" cy="2425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가장 적은 </a:t>
            </a:r>
            <a:r>
              <a:rPr lang="en-US" sz="5000">
                <a:solidFill>
                  <a:srgbClr val="3081D0"/>
                </a:solidFill>
                <a:latin typeface="둥근펜"/>
                <a:ea typeface="둥근펜"/>
                <a:cs typeface="둥근펜"/>
                <a:sym typeface="둥근펜"/>
              </a:rPr>
              <a:t>연결 상태</a:t>
            </a: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와 가장 짧은 </a:t>
            </a:r>
            <a:r>
              <a:rPr lang="en-US" sz="5000">
                <a:solidFill>
                  <a:srgbClr val="3081D0"/>
                </a:solidFill>
                <a:latin typeface="둥근펜"/>
                <a:ea typeface="둥근펜"/>
                <a:cs typeface="둥근펜"/>
                <a:sym typeface="둥근펜"/>
              </a:rPr>
              <a:t>응답 시간</a:t>
            </a: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을 보이는 서버에 우선적으로 배분하는 방식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199236" y="1534740"/>
            <a:ext cx="7907164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최소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리스폰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타임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8360763" y="6572800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949899" y="3229506"/>
            <a:ext cx="2388202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로드</a:t>
            </a:r>
          </a:p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밸런서</a:t>
            </a:r>
          </a:p>
        </p:txBody>
      </p:sp>
      <p:sp>
        <p:nvSpPr>
          <p:cNvPr id="11" name="Freeform 11"/>
          <p:cNvSpPr/>
          <p:nvPr/>
        </p:nvSpPr>
        <p:spPr>
          <a:xfrm>
            <a:off x="12117987" y="6572800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600749" y="6572800"/>
            <a:ext cx="1566474" cy="1566474"/>
          </a:xfrm>
          <a:custGeom>
            <a:avLst/>
            <a:gdLst/>
            <a:ahLst/>
            <a:cxnLst/>
            <a:rect l="l" t="t" r="r" b="b"/>
            <a:pathLst>
              <a:path w="1566474" h="1566474">
                <a:moveTo>
                  <a:pt x="0" y="0"/>
                </a:moveTo>
                <a:lnTo>
                  <a:pt x="1566474" y="0"/>
                </a:lnTo>
                <a:lnTo>
                  <a:pt x="1566474" y="1566474"/>
                </a:lnTo>
                <a:lnTo>
                  <a:pt x="0" y="156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/>
          <p:cNvSpPr/>
          <p:nvPr/>
        </p:nvSpPr>
        <p:spPr>
          <a:xfrm>
            <a:off x="9955562" y="5067292"/>
            <a:ext cx="2159515" cy="1013412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TextBox 14"/>
          <p:cNvSpPr txBox="1"/>
          <p:nvPr/>
        </p:nvSpPr>
        <p:spPr>
          <a:xfrm>
            <a:off x="5282187" y="8252525"/>
            <a:ext cx="203597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000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042202" y="8252525"/>
            <a:ext cx="203597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000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99426" y="8252525"/>
            <a:ext cx="203597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000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282187" y="8707820"/>
            <a:ext cx="203597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000">
                <a:solidFill>
                  <a:srgbClr val="FF5757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042202" y="8707820"/>
            <a:ext cx="203597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000">
                <a:solidFill>
                  <a:srgbClr val="FF5757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799426" y="8707820"/>
            <a:ext cx="203597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000">
                <a:solidFill>
                  <a:srgbClr val="FF5757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505782" y="8252525"/>
            <a:ext cx="746820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000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연결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505782" y="8707820"/>
            <a:ext cx="746820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000">
                <a:solidFill>
                  <a:srgbClr val="FF5757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응답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912546" y="1534740"/>
            <a:ext cx="4593654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헬스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체크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84448" y="3894259"/>
            <a:ext cx="9919104" cy="323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로드밸런서가 주기적으로 각 서버의 </a:t>
            </a:r>
            <a:r>
              <a:rPr lang="en-US" sz="5000">
                <a:solidFill>
                  <a:srgbClr val="3081D0"/>
                </a:solidFill>
                <a:latin typeface="둥근펜"/>
                <a:ea typeface="둥근펜"/>
                <a:cs typeface="둥근펜"/>
                <a:sym typeface="둥근펜"/>
              </a:rPr>
              <a:t>상태를 확인</a:t>
            </a: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하고, 정상적으로 응답하지 않는 서버를 자동으로 로드밸런싱 풀에서 제외하는 방식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912546" y="1534740"/>
            <a:ext cx="4593654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헬스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체크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84448" y="3968871"/>
            <a:ext cx="9919104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응답 확인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84448" y="5108696"/>
            <a:ext cx="9919104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비정상 서버 제외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84448" y="6248521"/>
            <a:ext cx="9919104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정상 서버 복구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4019352" y="3154081"/>
            <a:ext cx="10249297" cy="5702282"/>
          </a:xfrm>
          <a:custGeom>
            <a:avLst/>
            <a:gdLst/>
            <a:ahLst/>
            <a:cxnLst/>
            <a:rect l="l" t="t" r="r" b="b"/>
            <a:pathLst>
              <a:path w="10249297" h="5702282">
                <a:moveTo>
                  <a:pt x="0" y="0"/>
                </a:moveTo>
                <a:lnTo>
                  <a:pt x="10249296" y="0"/>
                </a:lnTo>
                <a:lnTo>
                  <a:pt x="10249296" y="5702282"/>
                </a:lnTo>
                <a:lnTo>
                  <a:pt x="0" y="5702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071122" y="1534740"/>
            <a:ext cx="4282678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스케일링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717456" y="1534740"/>
            <a:ext cx="6991780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헬스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체크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방식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963591" y="3956098"/>
            <a:ext cx="3954431" cy="395443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421897" y="3956098"/>
            <a:ext cx="3954431" cy="39544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19608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880202" y="3956098"/>
            <a:ext cx="3954431" cy="395443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29804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338508" y="3956098"/>
            <a:ext cx="3954431" cy="395443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4000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630526" y="5601526"/>
            <a:ext cx="2629446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Ping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079307" y="5336731"/>
            <a:ext cx="2629446" cy="1155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spc="175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TCP</a:t>
            </a:r>
          </a:p>
          <a:p>
            <a:pPr algn="ctr">
              <a:lnSpc>
                <a:spcPts val="4680"/>
              </a:lnSpc>
            </a:pPr>
            <a:r>
              <a:rPr lang="en-US" sz="3600" spc="18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서비스 포트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542695" y="5272913"/>
            <a:ext cx="2629446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HTTP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상태코드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006083" y="5272913"/>
            <a:ext cx="2629446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컨텐츠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확인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750891" y="1534740"/>
            <a:ext cx="8812709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DNS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기반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부하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분산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84448" y="4703884"/>
            <a:ext cx="9919104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DNS 쿼리에 대한 응답으로 </a:t>
            </a:r>
            <a:r>
              <a:rPr lang="en-US" sz="5000">
                <a:solidFill>
                  <a:srgbClr val="3081D0"/>
                </a:solidFill>
                <a:latin typeface="둥근펜"/>
                <a:ea typeface="둥근펜"/>
                <a:cs typeface="둥근펜"/>
                <a:sym typeface="둥근펜"/>
              </a:rPr>
              <a:t>다른</a:t>
            </a: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 IP 주소를 제공하는 방식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750891" y="1534740"/>
            <a:ext cx="8812709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DNS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기반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부하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분산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143659" y="4563308"/>
            <a:ext cx="6779498" cy="47625"/>
            <a:chOff x="0" y="0"/>
            <a:chExt cx="1785547" cy="125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85547" cy="12543"/>
            </a:xfrm>
            <a:custGeom>
              <a:avLst/>
              <a:gdLst/>
              <a:ahLst/>
              <a:cxnLst/>
              <a:rect l="l" t="t" r="r" b="b"/>
              <a:pathLst>
                <a:path w="1785547" h="12543">
                  <a:moveTo>
                    <a:pt x="0" y="0"/>
                  </a:moveTo>
                  <a:lnTo>
                    <a:pt x="1785547" y="0"/>
                  </a:lnTo>
                  <a:lnTo>
                    <a:pt x="1785547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6DB9EF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785547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915373" y="3584843"/>
            <a:ext cx="5236070" cy="872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6"/>
              </a:lnSpc>
            </a:pPr>
            <a:r>
              <a:rPr lang="en-US" sz="549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장점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36556" y="3584843"/>
            <a:ext cx="5236070" cy="872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6"/>
              </a:lnSpc>
            </a:pPr>
            <a:r>
              <a:rPr lang="en-US" sz="549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단점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569045" y="4563308"/>
            <a:ext cx="6779498" cy="47625"/>
            <a:chOff x="0" y="0"/>
            <a:chExt cx="1785547" cy="125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85547" cy="12543"/>
            </a:xfrm>
            <a:custGeom>
              <a:avLst/>
              <a:gdLst/>
              <a:ahLst/>
              <a:cxnLst/>
              <a:rect l="l" t="t" r="r" b="b"/>
              <a:pathLst>
                <a:path w="1785547" h="12543">
                  <a:moveTo>
                    <a:pt x="0" y="0"/>
                  </a:moveTo>
                  <a:lnTo>
                    <a:pt x="1785547" y="0"/>
                  </a:lnTo>
                  <a:lnTo>
                    <a:pt x="1785547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6DB9EF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785547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915373" y="5814893"/>
            <a:ext cx="5236070" cy="96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비용 절감</a:t>
            </a:r>
          </a:p>
          <a:p>
            <a:pPr algn="ctr"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분산된 인프라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782448" y="5814893"/>
            <a:ext cx="6352692" cy="96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세밀한 제어 부족</a:t>
            </a:r>
          </a:p>
          <a:p>
            <a:pPr algn="ctr"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비대칭 라우팅 가능성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427687" y="1534740"/>
            <a:ext cx="7526313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라운드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로빈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DNS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84448" y="4023820"/>
            <a:ext cx="9919104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가장 일반적인 DNS 로드밸런싱 방법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84448" y="5459843"/>
            <a:ext cx="9919104" cy="2425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동일한 도메인 이름에 대해 여러 IP 주소를 반환하고, 요청에 대해 순차적으로 다른 IP 주소를 반환한다.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427687" y="1534740"/>
            <a:ext cx="7450113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라운드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로빈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DNS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84448" y="4023820"/>
            <a:ext cx="9919104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별도의 헬스 체크가 없다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84448" y="5459843"/>
            <a:ext cx="9919104" cy="2425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단순히 여러 대의 웹 서버로 트래픽을 부하 분산할 때 편리하게 사용할 수 있는 방식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184448" y="4311650"/>
            <a:ext cx="9919104" cy="161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L5, L6 계층의 로드밸런서는 사용하지 않는 이유?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552902" y="4452381"/>
            <a:ext cx="5258098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감사합니다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394326" y="1534740"/>
            <a:ext cx="5569074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로드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밸런싱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609493" y="4299071"/>
            <a:ext cx="9919104" cy="2425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네트워크 트래픽을 여러 대의 서버로 </a:t>
            </a:r>
            <a:r>
              <a:rPr lang="en-US" sz="5000">
                <a:solidFill>
                  <a:srgbClr val="3081D0"/>
                </a:solidFill>
                <a:latin typeface="둥근펜"/>
                <a:ea typeface="둥근펜"/>
                <a:cs typeface="둥근펜"/>
                <a:sym typeface="둥근펜"/>
              </a:rPr>
              <a:t>분산</a:t>
            </a: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시켜 서버의 부하를 균등하게 하는 기술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394326" y="1534740"/>
            <a:ext cx="5569074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로드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밸런서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5298228" y="3267946"/>
            <a:ext cx="7691544" cy="4305051"/>
          </a:xfrm>
          <a:custGeom>
            <a:avLst/>
            <a:gdLst/>
            <a:ahLst/>
            <a:cxnLst/>
            <a:rect l="l" t="t" r="r" b="b"/>
            <a:pathLst>
              <a:path w="7691544" h="4305051">
                <a:moveTo>
                  <a:pt x="0" y="0"/>
                </a:moveTo>
                <a:lnTo>
                  <a:pt x="7691544" y="0"/>
                </a:lnTo>
                <a:lnTo>
                  <a:pt x="7691544" y="4305051"/>
                </a:lnTo>
                <a:lnTo>
                  <a:pt x="0" y="43050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780896" y="7700118"/>
            <a:ext cx="11576297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서버에 가해지는 부하를 분산해주는 장치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071122" y="1534740"/>
            <a:ext cx="4282678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하드웨어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963591" y="3956098"/>
            <a:ext cx="3954431" cy="395443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421897" y="3956098"/>
            <a:ext cx="3954431" cy="39544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19608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880202" y="3956098"/>
            <a:ext cx="3954431" cy="395443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29804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338508" y="3956098"/>
            <a:ext cx="3954431" cy="395443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4000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626083" y="5601526"/>
            <a:ext cx="2629446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전용 장비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50757" y="5601526"/>
            <a:ext cx="2629446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성능↑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625879" y="5601526"/>
            <a:ext cx="2629446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안전성 ↑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082283" y="5601526"/>
            <a:ext cx="2629446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가격 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552902" y="1534740"/>
            <a:ext cx="5334298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소프트웨어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963591" y="3956098"/>
            <a:ext cx="3954431" cy="395443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421897" y="3956098"/>
            <a:ext cx="3954431" cy="39544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19608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880202" y="3956098"/>
            <a:ext cx="3954431" cy="395443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29804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338508" y="3956098"/>
            <a:ext cx="3954431" cy="395443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4000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630526" y="5601526"/>
            <a:ext cx="2629446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유연성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079307" y="5601526"/>
            <a:ext cx="2629446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확장성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538253" y="5601526"/>
            <a:ext cx="2629446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관리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082283" y="5601526"/>
            <a:ext cx="2629446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가격 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522440" y="1534740"/>
            <a:ext cx="9345960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계층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별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로드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밸런서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143659" y="4563308"/>
            <a:ext cx="6779498" cy="47625"/>
            <a:chOff x="0" y="0"/>
            <a:chExt cx="1785547" cy="125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85547" cy="12543"/>
            </a:xfrm>
            <a:custGeom>
              <a:avLst/>
              <a:gdLst/>
              <a:ahLst/>
              <a:cxnLst/>
              <a:rect l="l" t="t" r="r" b="b"/>
              <a:pathLst>
                <a:path w="1785547" h="12543">
                  <a:moveTo>
                    <a:pt x="0" y="0"/>
                  </a:moveTo>
                  <a:lnTo>
                    <a:pt x="1785547" y="0"/>
                  </a:lnTo>
                  <a:lnTo>
                    <a:pt x="1785547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6DB9EF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785547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915373" y="3584843"/>
            <a:ext cx="5236070" cy="872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6"/>
              </a:lnSpc>
            </a:pPr>
            <a:r>
              <a:rPr lang="en-US" sz="549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L2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36556" y="3584843"/>
            <a:ext cx="5236070" cy="872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6"/>
              </a:lnSpc>
            </a:pPr>
            <a:r>
              <a:rPr lang="en-US" sz="549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L3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569045" y="4563308"/>
            <a:ext cx="6779498" cy="47625"/>
            <a:chOff x="0" y="0"/>
            <a:chExt cx="1785547" cy="125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85547" cy="12543"/>
            </a:xfrm>
            <a:custGeom>
              <a:avLst/>
              <a:gdLst/>
              <a:ahLst/>
              <a:cxnLst/>
              <a:rect l="l" t="t" r="r" b="b"/>
              <a:pathLst>
                <a:path w="1785547" h="12543">
                  <a:moveTo>
                    <a:pt x="0" y="0"/>
                  </a:moveTo>
                  <a:lnTo>
                    <a:pt x="1785547" y="0"/>
                  </a:lnTo>
                  <a:lnTo>
                    <a:pt x="1785547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6DB9EF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785547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774668" y="5962454"/>
            <a:ext cx="5517481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MAC 주소를 바탕으로 로드밸런싱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340759" y="5962454"/>
            <a:ext cx="5236070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IP 주소를 바탕으로 로드밸런싱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4849" y="1268241"/>
            <a:ext cx="15828392" cy="8534984"/>
            <a:chOff x="0" y="0"/>
            <a:chExt cx="12825520" cy="691577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762019" cy="6852276"/>
            </a:xfrm>
            <a:custGeom>
              <a:avLst/>
              <a:gdLst/>
              <a:ahLst/>
              <a:cxnLst/>
              <a:rect l="l" t="t" r="r" b="b"/>
              <a:pathLst>
                <a:path w="12762019" h="6852276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825519" cy="6915776"/>
            </a:xfrm>
            <a:custGeom>
              <a:avLst/>
              <a:gdLst/>
              <a:ahLst/>
              <a:cxnLst/>
              <a:rect l="l" t="t" r="r" b="b"/>
              <a:pathLst>
                <a:path w="12825519" h="6915776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89683" y="876008"/>
            <a:ext cx="15708633" cy="8534984"/>
            <a:chOff x="0" y="0"/>
            <a:chExt cx="12728481" cy="691577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2664981" cy="6852276"/>
            </a:xfrm>
            <a:custGeom>
              <a:avLst/>
              <a:gdLst/>
              <a:ahLst/>
              <a:cxnLst/>
              <a:rect l="l" t="t" r="r" b="b"/>
              <a:pathLst>
                <a:path w="12664981" h="6852276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2728481" cy="6915776"/>
            </a:xfrm>
            <a:custGeom>
              <a:avLst/>
              <a:gdLst/>
              <a:ahLst/>
              <a:cxnLst/>
              <a:rect l="l" t="t" r="r" b="b"/>
              <a:pathLst>
                <a:path w="12728481" h="6915776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199236" y="1534740"/>
            <a:ext cx="7983364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로드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밸런서</a:t>
            </a:r>
            <a:r>
              <a:rPr lang="en-US" sz="8327" dirty="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sz="8327" dirty="0" err="1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종류</a:t>
            </a:r>
            <a:endParaRPr lang="en-US" sz="8327" dirty="0">
              <a:solidFill>
                <a:srgbClr val="000000"/>
              </a:solidFill>
              <a:latin typeface="둥근펜 Bold"/>
              <a:ea typeface="둥근펜 Bold"/>
              <a:cs typeface="둥근펜 Bold"/>
              <a:sym typeface="둥근펜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143659" y="4563308"/>
            <a:ext cx="6779498" cy="47625"/>
            <a:chOff x="0" y="0"/>
            <a:chExt cx="1785547" cy="125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85547" cy="12543"/>
            </a:xfrm>
            <a:custGeom>
              <a:avLst/>
              <a:gdLst/>
              <a:ahLst/>
              <a:cxnLst/>
              <a:rect l="l" t="t" r="r" b="b"/>
              <a:pathLst>
                <a:path w="1785547" h="12543">
                  <a:moveTo>
                    <a:pt x="0" y="0"/>
                  </a:moveTo>
                  <a:lnTo>
                    <a:pt x="1785547" y="0"/>
                  </a:lnTo>
                  <a:lnTo>
                    <a:pt x="1785547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6DB9EF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785547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915373" y="3584843"/>
            <a:ext cx="5236070" cy="872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6"/>
              </a:lnSpc>
            </a:pPr>
            <a:r>
              <a:rPr lang="en-US" sz="549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L4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36556" y="3584843"/>
            <a:ext cx="5236070" cy="872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6"/>
              </a:lnSpc>
            </a:pPr>
            <a:r>
              <a:rPr lang="en-US" sz="549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L7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569045" y="4563308"/>
            <a:ext cx="6779498" cy="47625"/>
            <a:chOff x="0" y="0"/>
            <a:chExt cx="1785547" cy="125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85547" cy="12543"/>
            </a:xfrm>
            <a:custGeom>
              <a:avLst/>
              <a:gdLst/>
              <a:ahLst/>
              <a:cxnLst/>
              <a:rect l="l" t="t" r="r" b="b"/>
              <a:pathLst>
                <a:path w="1785547" h="12543">
                  <a:moveTo>
                    <a:pt x="0" y="0"/>
                  </a:moveTo>
                  <a:lnTo>
                    <a:pt x="1785547" y="0"/>
                  </a:lnTo>
                  <a:lnTo>
                    <a:pt x="1785547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6DB9EF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785547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915373" y="5344358"/>
            <a:ext cx="5236070" cy="242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IP, port 기준</a:t>
            </a:r>
          </a:p>
          <a:p>
            <a:pPr algn="ctr"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속도 </a:t>
            </a:r>
            <a:r>
              <a:rPr lang="en-US" sz="3000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빠름</a:t>
            </a:r>
          </a:p>
          <a:p>
            <a:pPr algn="ctr"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데이터 변경/수정 </a:t>
            </a:r>
            <a:r>
              <a:rPr lang="en-US" sz="3000">
                <a:solidFill>
                  <a:srgbClr val="FF3131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X</a:t>
            </a:r>
          </a:p>
          <a:p>
            <a:pPr algn="ctr"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섬세한 라우팅 </a:t>
            </a:r>
            <a:r>
              <a:rPr lang="en-US" sz="3000">
                <a:solidFill>
                  <a:srgbClr val="FF3131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X</a:t>
            </a:r>
          </a:p>
          <a:p>
            <a:pPr algn="ctr"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L7보다 낮은 가격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782448" y="5344358"/>
            <a:ext cx="6352692" cy="242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IP, port, 헤더, 쿠키 등의 내용 기준</a:t>
            </a:r>
          </a:p>
          <a:p>
            <a:pPr algn="ctr"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데이터 수정 O</a:t>
            </a:r>
          </a:p>
          <a:p>
            <a:pPr algn="ctr">
              <a:lnSpc>
                <a:spcPts val="3840"/>
              </a:lnSpc>
            </a:pPr>
            <a:r>
              <a:rPr lang="en-US" sz="3000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섬세</a:t>
            </a: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한 라우팅</a:t>
            </a:r>
          </a:p>
          <a:p>
            <a:pPr algn="ctr"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비정상적인 트래픽 </a:t>
            </a:r>
            <a:r>
              <a:rPr lang="en-US" sz="3000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필터링</a:t>
            </a:r>
          </a:p>
          <a:p>
            <a:pPr algn="ctr"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높은 코스트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452</Words>
  <Application>Microsoft Office PowerPoint</Application>
  <PresentationFormat>사용자 지정</PresentationFormat>
  <Paragraphs>155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둥근펜</vt:lpstr>
      <vt:lpstr>둥근펜 Bold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2주차 - 로드밸런서</dc:title>
  <cp:lastModifiedBy>S</cp:lastModifiedBy>
  <cp:revision>3</cp:revision>
  <dcterms:created xsi:type="dcterms:W3CDTF">2006-08-16T00:00:00Z</dcterms:created>
  <dcterms:modified xsi:type="dcterms:W3CDTF">2024-07-25T03:37:24Z</dcterms:modified>
  <dc:identifier>DAGL3CU0EGg</dc:identifier>
</cp:coreProperties>
</file>