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5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8288000" cy="10287000"/>
  <p:notesSz cx="6858000" cy="9144000"/>
  <p:embeddedFontLst>
    <p:embeddedFont>
      <p:font typeface="Open Sans Bold" charset="1" panose="00000000000000000000"/>
      <p:regular r:id="rId48"/>
    </p:embeddedFont>
    <p:embeddedFont>
      <p:font typeface="Open Sans" charset="1" panose="0000000000000000000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notesMasters/notesMaster1.xml" Type="http://schemas.openxmlformats.org/officeDocument/2006/relationships/notesMaster"/><Relationship Id="rId51" Target="theme/theme2.xml" Type="http://schemas.openxmlformats.org/officeDocument/2006/relationships/theme"/><Relationship Id="rId52" Target="notesSlides/notesSlide1.xml" Type="http://schemas.openxmlformats.org/officeDocument/2006/relationships/notesSlide"/><Relationship Id="rId53" Target="notesSlides/notesSlide2.xml" Type="http://schemas.openxmlformats.org/officeDocument/2006/relationships/notesSlide"/><Relationship Id="rId54" Target="notesSlides/notesSlide3.xml" Type="http://schemas.openxmlformats.org/officeDocument/2006/relationships/notesSlide"/><Relationship Id="rId55" Target="notesSlides/notesSlide4.xml" Type="http://schemas.openxmlformats.org/officeDocument/2006/relationships/notesSlide"/><Relationship Id="rId56" Target="notesSlides/notesSlide5.xml" Type="http://schemas.openxmlformats.org/officeDocument/2006/relationships/notesSlide"/><Relationship Id="rId57" Target="notesSlides/notesSlide6.xml" Type="http://schemas.openxmlformats.org/officeDocument/2006/relationships/notesSlide"/><Relationship Id="rId58" Target="notesSlides/notesSlide7.xml" Type="http://schemas.openxmlformats.org/officeDocument/2006/relationships/notesSlide"/><Relationship Id="rId59" Target="notesSlides/notesSlide8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9.xml" Type="http://schemas.openxmlformats.org/officeDocument/2006/relationships/notesSlide"/><Relationship Id="rId61" Target="notesSlides/notesSlide10.xml" Type="http://schemas.openxmlformats.org/officeDocument/2006/relationships/notesSlide"/><Relationship Id="rId62" Target="notesSlides/notesSlide11.xml" Type="http://schemas.openxmlformats.org/officeDocument/2006/relationships/notesSlide"/><Relationship Id="rId63" Target="notesSlides/notesSlide12.xml" Type="http://schemas.openxmlformats.org/officeDocument/2006/relationships/notesSlide"/><Relationship Id="rId64" Target="notesSlides/notesSlide13.xml" Type="http://schemas.openxmlformats.org/officeDocument/2006/relationships/notesSlide"/><Relationship Id="rId65" Target="notesSlides/notesSlide14.xml" Type="http://schemas.openxmlformats.org/officeDocument/2006/relationships/notesSlide"/><Relationship Id="rId66" Target="notesSlides/notesSlide15.xml" Type="http://schemas.openxmlformats.org/officeDocument/2006/relationships/notesSlide"/><Relationship Id="rId67" Target="notesSlides/notesSlide16.xml" Type="http://schemas.openxmlformats.org/officeDocument/2006/relationships/notesSlide"/><Relationship Id="rId68" Target="notesSlides/notesSlide17.xml" Type="http://schemas.openxmlformats.org/officeDocument/2006/relationships/notesSlide"/><Relationship Id="rId69" Target="notesSlides/notesSlide18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19.xml" Type="http://schemas.openxmlformats.org/officeDocument/2006/relationships/notesSlide"/><Relationship Id="rId71" Target="notesSlides/notesSlide20.xml" Type="http://schemas.openxmlformats.org/officeDocument/2006/relationships/notesSlide"/><Relationship Id="rId72" Target="notesSlides/notesSlide21.xml" Type="http://schemas.openxmlformats.org/officeDocument/2006/relationships/notesSlide"/><Relationship Id="rId73" Target="notesSlides/notesSlide22.xml" Type="http://schemas.openxmlformats.org/officeDocument/2006/relationships/notesSlide"/><Relationship Id="rId74" Target="notesSlides/notesSlide23.xml" Type="http://schemas.openxmlformats.org/officeDocument/2006/relationships/notesSlide"/><Relationship Id="rId75" Target="notesSlides/notesSlide24.xml" Type="http://schemas.openxmlformats.org/officeDocument/2006/relationships/notesSlide"/><Relationship Id="rId76" Target="notesSlides/notesSlide25.xml" Type="http://schemas.openxmlformats.org/officeDocument/2006/relationships/notesSlide"/><Relationship Id="rId77" Target="notesSlides/notesSlide26.xml" Type="http://schemas.openxmlformats.org/officeDocument/2006/relationships/notesSlide"/><Relationship Id="rId78" Target="notesSlides/notesSlide27.xml" Type="http://schemas.openxmlformats.org/officeDocument/2006/relationships/notesSlide"/><Relationship Id="rId79" Target="notesSlides/notesSlide28.xml" Type="http://schemas.openxmlformats.org/officeDocument/2006/relationships/notes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자바의 메모리 관리 방법 중의 하나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eden은 new로 생성된 객체가 위치하며, 정기적인 GC 이후 살아남은 객체들은 Survivor 영역으로 보내집니다. </a:t>
            </a:r>
          </a:p>
          <a:p>
            <a:r>
              <a:rPr lang="en-US"/>
              <a:t>Survivor 영역은 최소 1번의 GC에서 살아남은 객체들이 위치.</a:t>
            </a:r>
          </a:p>
          <a:p>
            <a:r>
              <a:rPr lang="en-US"/>
              <a:t>0 또는 1 둘 중 하나는 꼭 비어 있어야 한다는 특징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객체가 생성되면 eden에 위치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reachable 객체를 마킹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빈 survivor 영역으로 이동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old 영역에 있는 모든 객체들을 검사하여 참조되지 않는 객체들을 한꺼번에 삭제. </a:t>
            </a:r>
          </a:p>
          <a:p>
            <a:r>
              <a:rPr lang="en-US"/>
              <a:t>상대적으로 큰 공간 → 오래걸리고  STW 문제.</a:t>
            </a:r>
          </a:p>
          <a:p>
            <a:r>
              <a:rPr lang="en-US"/>
              <a:t>개선하기 위한 GC 알고리즘.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하나하나 깊게 살펴보면 끝도 없기 때문에 몇 가지만 간단하게.</a:t>
            </a:r>
          </a:p>
          <a:p>
            <a:r>
              <a:rPr lang="en-US"/>
              <a:t>참고로 GC 알고리즘은 설정을 통해 적용할 수 있으므로, 필요에 따라 사용하시면 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가장 단순한 GC.</a:t>
            </a:r>
          </a:p>
          <a:p>
            <a:r>
              <a:rPr lang="en-US"/>
              <a:t>싱글 쓰레드 → STW 엄청 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단 하나의 쓰레드로 GC 수행.</a:t>
            </a:r>
          </a:p>
          <a:p>
            <a:r>
              <a:rPr lang="en-US"/>
              <a:t>단순하지만 오래 걸림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이전의 serial gc와 알고리즘은 같지만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멀티 쓰레드. STW 시간 감소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만약 이런 객체들이 메모리를 계속 점유하고 있다면, 메모리 자원이 부족.</a:t>
            </a:r>
          </a:p>
          <a:p>
            <a:r>
              <a:rPr lang="en-US"/>
              <a:t>버려진 객체들을 처리해주는 것이 GC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과정이 매우 복잡하여 cpu 사용량이 높고,</a:t>
            </a:r>
          </a:p>
          <a:p>
            <a:r>
              <a:rPr lang="en-US"/>
              <a:t>compact 작업이 없기 때문에 메모리 파편화 문제.</a:t>
            </a:r>
          </a:p>
          <a:p>
            <a:r>
              <a:rPr lang="en-US"/>
              <a:t>java 9부터 deprecated 되었고,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쓰레드가 같이 수행되는 것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CMS를 대체하기 위한 GC.</a:t>
            </a:r>
          </a:p>
          <a:p>
            <a:r>
              <a:rPr lang="en-US"/>
              <a:t>heap이 너무 작으면 사용하지 않는 걸 권장.</a:t>
            </a:r>
          </a:p>
          <a:p>
            <a:r>
              <a:rPr lang="en-US"/>
              <a:t>전체 heap 영역을 체스같이 분할하여 상황에 맞게 역할을 동적으로 부여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체스판처럼 분할되어 있고, 메모리를 일일히 탐색하는 것이 아닌, 메모리가 많이 차있는 region을 인식해서 영역별로 gc.</a:t>
            </a:r>
          </a:p>
          <a:p>
            <a:r>
              <a:rPr lang="en-US"/>
              <a:t>이전의 GC들은 eden → survivor 0 → survivor 1로 순차적으로 이동했지만, g1에선 더 효율적인 위치로 재할당.</a:t>
            </a:r>
          </a:p>
          <a:p>
            <a:r>
              <a:rPr lang="en-US"/>
              <a:t>ex) survivor 1에 있는 객체가 eden으로 할당하는 것이 효율적이라면 그렇게 함.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java 15에 도입.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모든 자바 클래스의 부모인 Object 클래스에 선언된 메소드.</a:t>
            </a:r>
          </a:p>
          <a:p>
            <a:r>
              <a:rPr lang="en-US"/>
              <a:t>객체가 gc에 의해 수집될 때 실행되도록 설계됨.</a:t>
            </a:r>
          </a:p>
          <a:p>
            <a:r>
              <a:rPr lang="en-US"/>
              <a:t>9버전 이후로는 deprecated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finalize를 override한 객체는 jvm이 인식하여 별도의 큐로 이동시킴.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oracle 공식 문서에 기재된 내용의 일부.</a:t>
            </a:r>
          </a:p>
          <a:p>
            <a:r>
              <a:rPr lang="en-US"/>
              <a:t>처음 gc 대상이 되었을 때 호출되기 때문.</a:t>
            </a:r>
          </a:p>
          <a:p>
            <a:r>
              <a:rPr lang="en-US"/>
              <a:t>따로 override 하지 않았으면 gc에 의해 바로 제거.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gc 사이클을 한 번 더 기다려야 하므로 그 시간동안 리소스가 낭비.</a:t>
            </a:r>
          </a:p>
          <a:p>
            <a:r>
              <a:rPr lang="en-US"/>
              <a:t>finalize를 호출하는 쓰레드는 유저 애플리케이션 컨텍스트가 없기 때문에 예외를 처리할 수 없고, 쓰레드가 별도로 생성되기 때문에 이 오버헤드도 감수해야함.</a:t>
            </a:r>
          </a:p>
          <a:p>
            <a:r>
              <a:rPr lang="en-US"/>
              <a:t>gc가 일어날 때 실행되는데, gc가 언제 실행될지 몰라서 finalize도 언제 실행될지 모름.</a:t>
            </a:r>
          </a:p>
          <a:p>
            <a:r>
              <a:rPr lang="en-US"/>
              <a:t>그러니까 쓰지마 !!!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메모리가 부족할때 수행되므로 GC가 수행되는 정확한 시간을 알기 어렵고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GC가 동작하는 동안 GC 관련 쓰레드를 제외한 모든 쓰레드가 멈추게 되어 서비스 이용에 차질.</a:t>
            </a:r>
          </a:p>
          <a:p>
            <a:r>
              <a:rPr lang="en-US"/>
              <a:t>최소화하기 위해 다양한 알고리즘들이 개발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GC가 특정 객체를 garbage로 인식하는 기준.</a:t>
            </a:r>
          </a:p>
          <a:p>
            <a:r>
              <a:rPr lang="en-US"/>
              <a:t>객체가 참조되고 있다면 reachable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GC의 기초적인 청소 과정.</a:t>
            </a:r>
          </a:p>
          <a:p>
            <a:r>
              <a:rPr lang="en-US"/>
              <a:t>GC 대상 객체를 식별(mark)하고 제거(sweep)하여 메모리 영역을 채우는 방식.</a:t>
            </a:r>
          </a:p>
          <a:p>
            <a:r>
              <a:rPr lang="en-US"/>
              <a:t>root space로부터 그래프 순회를 통해 참조되고 있는 객체를 마킹.</a:t>
            </a:r>
          </a:p>
          <a:p>
            <a:r>
              <a:rPr lang="en-US"/>
              <a:t>제거 후 파편화된 메모리 영역을 heap의 시작 주소로 모아 압축.</a:t>
            </a:r>
          </a:p>
          <a:p>
            <a:r>
              <a:rPr lang="en-US"/>
              <a:t>마지막 과정은 GC 종류에 따라 하지 않는 경우도 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root space로부터 그래프 순회를 통해 마킹한다고 했는데요, root space는 heap 메모리 영역을 참조하는 영역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일회성이 많고,</a:t>
            </a:r>
          </a:p>
          <a:p>
            <a:r>
              <a:rPr lang="en-US"/>
              <a:t>메모리에 오랫동안 머물러 있는 경우는 드물다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young 영역은 새롭게 생성된 객체가 할당되는 영역. 대부분 객체가 금방 unreachable 상태가 되기 때문에, 금방 사라짐.</a:t>
            </a:r>
          </a:p>
          <a:p>
            <a:r>
              <a:rPr lang="en-US"/>
              <a:t>old 영역은 young 영역에서 reachable 상태를 유지하여 살아남은 객체가 복사되는 영역.</a:t>
            </a:r>
          </a:p>
          <a:p>
            <a:r>
              <a:rPr lang="en-US"/>
              <a:t>크기가 큰 이유는 young 영역의 수명이 짧은 객체들은 큰 공간을 필요로하지 않고, 큰 객체들은 바로 old에 할당되기 때문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VAGP4PJ92uY.mp4" Type="http://schemas.openxmlformats.org/officeDocument/2006/relationships/video"/><Relationship Id="rId4" Target="../media/VAGP4PJ92uY.mp4" Type="http://schemas.microsoft.com/office/2007/relationships/media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3.jpeg" Type="http://schemas.openxmlformats.org/officeDocument/2006/relationships/image"/><Relationship Id="rId4" Target="../media/VAGP4CA2FSs.mp4" Type="http://schemas.openxmlformats.org/officeDocument/2006/relationships/video"/><Relationship Id="rId5" Target="../media/VAGP4CA2FSs.mp4" Type="http://schemas.microsoft.com/office/2007/relationships/media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3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32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3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VAGP30nyNBU.mp4" Type="http://schemas.openxmlformats.org/officeDocument/2006/relationships/video"/><Relationship Id="rId4" Target="../media/VAGP30nyNBU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6838" y="4535537"/>
            <a:ext cx="9674325" cy="110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Garbage Collection (GC)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525202" y="8219602"/>
            <a:ext cx="122684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송정훈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1365" y="2344747"/>
            <a:ext cx="13285270" cy="5902778"/>
          </a:xfrm>
          <a:custGeom>
            <a:avLst/>
            <a:gdLst/>
            <a:ahLst/>
            <a:cxnLst/>
            <a:rect r="r" b="b" t="t" l="l"/>
            <a:pathLst>
              <a:path h="5902778" w="13285270">
                <a:moveTo>
                  <a:pt x="0" y="0"/>
                </a:moveTo>
                <a:lnTo>
                  <a:pt x="13285270" y="0"/>
                </a:lnTo>
                <a:lnTo>
                  <a:pt x="13285270" y="5902777"/>
                </a:lnTo>
                <a:lnTo>
                  <a:pt x="0" y="5902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Root Space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 메모리의 구조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8542" y="2499019"/>
            <a:ext cx="8755408" cy="73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425" indent="-464212" lvl="1">
              <a:lnSpc>
                <a:spcPts val="6020"/>
              </a:lnSpc>
              <a:spcBef>
                <a:spcPct val="0"/>
              </a:spcBef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Weak Generational Hypothesis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4403" y="4265361"/>
            <a:ext cx="13549109" cy="86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5"/>
              </a:lnSpc>
              <a:spcBef>
                <a:spcPct val="0"/>
              </a:spcBef>
            </a:pPr>
            <a:r>
              <a:rPr lang="en-US" sz="5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5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대부분의 객체는 금방 접근 불가능한 상태가 된다.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26584" y="6179993"/>
            <a:ext cx="14338818" cy="82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8"/>
              </a:lnSpc>
              <a:spcBef>
                <a:spcPct val="0"/>
              </a:spcBef>
            </a:pPr>
            <a:r>
              <a:rPr lang="en-US" sz="48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489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오래된 객체에서 새로운 객체로의 참조는 아주 적다.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6193" y="2749635"/>
            <a:ext cx="14295615" cy="5500886"/>
          </a:xfrm>
          <a:custGeom>
            <a:avLst/>
            <a:gdLst/>
            <a:ahLst/>
            <a:cxnLst/>
            <a:rect r="r" b="b" t="t" l="l"/>
            <a:pathLst>
              <a:path h="5500886" w="14295615">
                <a:moveTo>
                  <a:pt x="0" y="0"/>
                </a:moveTo>
                <a:lnTo>
                  <a:pt x="14295614" y="0"/>
                </a:lnTo>
                <a:lnTo>
                  <a:pt x="14295614" y="5500886"/>
                </a:lnTo>
                <a:lnTo>
                  <a:pt x="0" y="5500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 메모리의 구조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816" y="3043095"/>
            <a:ext cx="15300368" cy="5386004"/>
          </a:xfrm>
          <a:custGeom>
            <a:avLst/>
            <a:gdLst/>
            <a:ahLst/>
            <a:cxnLst/>
            <a:rect r="r" b="b" t="t" l="l"/>
            <a:pathLst>
              <a:path h="5386004" w="15300368">
                <a:moveTo>
                  <a:pt x="0" y="0"/>
                </a:moveTo>
                <a:lnTo>
                  <a:pt x="15300368" y="0"/>
                </a:lnTo>
                <a:lnTo>
                  <a:pt x="15300368" y="5386004"/>
                </a:lnTo>
                <a:lnTo>
                  <a:pt x="0" y="53860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 메모리의 구조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8728" y="1203835"/>
            <a:ext cx="14390545" cy="7879330"/>
          </a:xfrm>
          <a:custGeom>
            <a:avLst/>
            <a:gdLst/>
            <a:ahLst/>
            <a:cxnLst/>
            <a:rect r="r" b="b" t="t" l="l"/>
            <a:pathLst>
              <a:path h="7879330" w="14390545">
                <a:moveTo>
                  <a:pt x="0" y="0"/>
                </a:moveTo>
                <a:lnTo>
                  <a:pt x="14390544" y="0"/>
                </a:lnTo>
                <a:lnTo>
                  <a:pt x="14390544" y="7879330"/>
                </a:lnTo>
                <a:lnTo>
                  <a:pt x="0" y="787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7752" y="3372014"/>
            <a:ext cx="14312496" cy="4041735"/>
          </a:xfrm>
          <a:custGeom>
            <a:avLst/>
            <a:gdLst/>
            <a:ahLst/>
            <a:cxnLst/>
            <a:rect r="r" b="b" t="t" l="l"/>
            <a:pathLst>
              <a:path h="4041735" w="14312496">
                <a:moveTo>
                  <a:pt x="0" y="0"/>
                </a:moveTo>
                <a:lnTo>
                  <a:pt x="14312496" y="0"/>
                </a:lnTo>
                <a:lnTo>
                  <a:pt x="14312496" y="4041735"/>
                </a:lnTo>
                <a:lnTo>
                  <a:pt x="0" y="4041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4632"/>
            <a:ext cx="610573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1. 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객체 생성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7202" y="2814008"/>
            <a:ext cx="14473595" cy="4658984"/>
          </a:xfrm>
          <a:custGeom>
            <a:avLst/>
            <a:gdLst/>
            <a:ahLst/>
            <a:cxnLst/>
            <a:rect r="r" b="b" t="t" l="l"/>
            <a:pathLst>
              <a:path h="4658984" w="14473595">
                <a:moveTo>
                  <a:pt x="0" y="0"/>
                </a:moveTo>
                <a:lnTo>
                  <a:pt x="14473596" y="0"/>
                </a:lnTo>
                <a:lnTo>
                  <a:pt x="14473596" y="4658984"/>
                </a:lnTo>
                <a:lnTo>
                  <a:pt x="0" y="465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2. Eden 꽉 참 → Minor GC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4429" y="2848026"/>
            <a:ext cx="14479142" cy="4590947"/>
          </a:xfrm>
          <a:custGeom>
            <a:avLst/>
            <a:gdLst/>
            <a:ahLst/>
            <a:cxnLst/>
            <a:rect r="r" b="b" t="t" l="l"/>
            <a:pathLst>
              <a:path h="4590947" w="14479142">
                <a:moveTo>
                  <a:pt x="0" y="0"/>
                </a:moveTo>
                <a:lnTo>
                  <a:pt x="14479142" y="0"/>
                </a:lnTo>
                <a:lnTo>
                  <a:pt x="14479142" y="4590948"/>
                </a:lnTo>
                <a:lnTo>
                  <a:pt x="0" y="459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3. Reachable 객체 탐색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8128" y="2632854"/>
            <a:ext cx="14471743" cy="5021292"/>
          </a:xfrm>
          <a:custGeom>
            <a:avLst/>
            <a:gdLst/>
            <a:ahLst/>
            <a:cxnLst/>
            <a:rect r="r" b="b" t="t" l="l"/>
            <a:pathLst>
              <a:path h="5021292" w="14471743">
                <a:moveTo>
                  <a:pt x="0" y="0"/>
                </a:moveTo>
                <a:lnTo>
                  <a:pt x="14471744" y="0"/>
                </a:lnTo>
                <a:lnTo>
                  <a:pt x="14471744" y="5021292"/>
                </a:lnTo>
                <a:lnTo>
                  <a:pt x="0" y="5021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4. Reachable 객체 이동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4429" y="2718538"/>
            <a:ext cx="14479142" cy="4849924"/>
          </a:xfrm>
          <a:custGeom>
            <a:avLst/>
            <a:gdLst/>
            <a:ahLst/>
            <a:cxnLst/>
            <a:rect r="r" b="b" t="t" l="l"/>
            <a:pathLst>
              <a:path h="4849924" w="14479142">
                <a:moveTo>
                  <a:pt x="0" y="0"/>
                </a:moveTo>
                <a:lnTo>
                  <a:pt x="14479142" y="0"/>
                </a:lnTo>
                <a:lnTo>
                  <a:pt x="14479142" y="4849924"/>
                </a:lnTo>
                <a:lnTo>
                  <a:pt x="0" y="4849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5. Unreachable 객체 메모리 해제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Garbage Collection (GC) 이란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7591" y="3528584"/>
            <a:ext cx="14712818" cy="340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영역</a:t>
            </a: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의 </a:t>
            </a:r>
            <a:r>
              <a:rPr lang="en-US" b="true" sz="6499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동적으로 할당</a:t>
            </a: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했던 메모리 중 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필요 없게 된 메모리 객체</a:t>
            </a: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를 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주기적으로 </a:t>
            </a:r>
            <a:r>
              <a:rPr lang="en-US" b="true" sz="6499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제거</a:t>
            </a: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하는 프로세스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3506" y="3157066"/>
            <a:ext cx="14480987" cy="3972868"/>
          </a:xfrm>
          <a:custGeom>
            <a:avLst/>
            <a:gdLst/>
            <a:ahLst/>
            <a:cxnLst/>
            <a:rect r="r" b="b" t="t" l="l"/>
            <a:pathLst>
              <a:path h="3972868" w="14480987">
                <a:moveTo>
                  <a:pt x="0" y="0"/>
                </a:moveTo>
                <a:lnTo>
                  <a:pt x="14480988" y="0"/>
                </a:lnTo>
                <a:lnTo>
                  <a:pt x="14480988" y="3972868"/>
                </a:lnTo>
                <a:lnTo>
                  <a:pt x="0" y="397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6. 살아남은 객체들 age 값 1씩 증가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5101" t="15717" r="0" b="0"/>
          <a:stretch>
            <a:fillRect/>
          </a:stretch>
        </p:blipFill>
        <p:spPr>
          <a:xfrm flipH="false" flipV="false" rot="0">
            <a:off x="1856724" y="3233088"/>
            <a:ext cx="15402576" cy="469666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7. 반복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0654" y="2461618"/>
            <a:ext cx="14386693" cy="7091674"/>
          </a:xfrm>
          <a:custGeom>
            <a:avLst/>
            <a:gdLst/>
            <a:ahLst/>
            <a:cxnLst/>
            <a:rect r="r" b="b" t="t" l="l"/>
            <a:pathLst>
              <a:path h="7091674" w="14386693">
                <a:moveTo>
                  <a:pt x="0" y="0"/>
                </a:moveTo>
                <a:lnTo>
                  <a:pt x="14386692" y="0"/>
                </a:lnTo>
                <a:lnTo>
                  <a:pt x="14386692" y="7091673"/>
                </a:lnTo>
                <a:lnTo>
                  <a:pt x="0" y="7091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Major GC 과정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0743" y="2978714"/>
            <a:ext cx="14486514" cy="4329572"/>
          </a:xfrm>
          <a:custGeom>
            <a:avLst/>
            <a:gdLst/>
            <a:ahLst/>
            <a:cxnLst/>
            <a:rect r="r" b="b" t="t" l="l"/>
            <a:pathLst>
              <a:path h="4329572" w="14486514">
                <a:moveTo>
                  <a:pt x="0" y="0"/>
                </a:moveTo>
                <a:lnTo>
                  <a:pt x="14486514" y="0"/>
                </a:lnTo>
                <a:lnTo>
                  <a:pt x="14486514" y="4329572"/>
                </a:lnTo>
                <a:lnTo>
                  <a:pt x="0" y="4329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Major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205841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1. Survivor 영역 객체의 age가 임계값에 도달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4323" y="3105252"/>
            <a:ext cx="14499354" cy="4076496"/>
          </a:xfrm>
          <a:custGeom>
            <a:avLst/>
            <a:gdLst/>
            <a:ahLst/>
            <a:cxnLst/>
            <a:rect r="r" b="b" t="t" l="l"/>
            <a:pathLst>
              <a:path h="4076496" w="14499354">
                <a:moveTo>
                  <a:pt x="0" y="0"/>
                </a:moveTo>
                <a:lnTo>
                  <a:pt x="14499354" y="0"/>
                </a:lnTo>
                <a:lnTo>
                  <a:pt x="14499354" y="4076496"/>
                </a:lnTo>
                <a:lnTo>
                  <a:pt x="0" y="4076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Major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205841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2. Old Generation으로 이동 (Promotion)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4973" t="15352" r="0" b="0"/>
          <a:stretch>
            <a:fillRect/>
          </a:stretch>
        </p:blipFill>
        <p:spPr>
          <a:xfrm flipH="false" flipV="false" rot="0">
            <a:off x="1432321" y="2784996"/>
            <a:ext cx="15423358" cy="47170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Major GC 과정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43511"/>
            <a:ext cx="14988655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3. Old Generation 영역 메모리가 부족 → Major GC 발생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2207" y="1232537"/>
            <a:ext cx="13143587" cy="7821925"/>
          </a:xfrm>
          <a:custGeom>
            <a:avLst/>
            <a:gdLst/>
            <a:ahLst/>
            <a:cxnLst/>
            <a:rect r="r" b="b" t="t" l="l"/>
            <a:pathLst>
              <a:path h="7821925" w="13143587">
                <a:moveTo>
                  <a:pt x="0" y="0"/>
                </a:moveTo>
                <a:lnTo>
                  <a:pt x="13143586" y="0"/>
                </a:lnTo>
                <a:lnTo>
                  <a:pt x="13143586" y="7821926"/>
                </a:lnTo>
                <a:lnTo>
                  <a:pt x="0" y="7821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GC 알고리즘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182" y="2791829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Serial GC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2231" y="2829182"/>
            <a:ext cx="9633006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서버의 CPU 코어가 1개일 때 사용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231" y="4715389"/>
            <a:ext cx="8732663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GC를 처리하는 쓰레드가 1개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42231" y="6509229"/>
            <a:ext cx="10003283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Minor GC : Mark-Sweep</a:t>
            </a:r>
          </a:p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Major GC :  Mark-Sweep-Compact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8182" y="4678036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8182" y="6871894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7"/>
                </a:lnTo>
                <a:lnTo>
                  <a:pt x="0" y="930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7527" y="1713472"/>
            <a:ext cx="6387670" cy="7999893"/>
          </a:xfrm>
          <a:custGeom>
            <a:avLst/>
            <a:gdLst/>
            <a:ahLst/>
            <a:cxnLst/>
            <a:rect r="r" b="b" t="t" l="l"/>
            <a:pathLst>
              <a:path h="7999893" w="6387670">
                <a:moveTo>
                  <a:pt x="0" y="0"/>
                </a:moveTo>
                <a:lnTo>
                  <a:pt x="6387670" y="0"/>
                </a:lnTo>
                <a:lnTo>
                  <a:pt x="6387670" y="7999894"/>
                </a:lnTo>
                <a:lnTo>
                  <a:pt x="0" y="7999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Serial GC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182" y="2791829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Parallel GC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2231" y="2829182"/>
            <a:ext cx="9633006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8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의 디폴트 GC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231" y="4715389"/>
            <a:ext cx="8732663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Minor GC를 멀티 쓰레드로 수행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42231" y="6509229"/>
            <a:ext cx="10003283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Minor GC : Mark-Sweep</a:t>
            </a:r>
          </a:p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Major GC :  Mark-Sweep-Compact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8182" y="4678036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8182" y="6871894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7"/>
                </a:lnTo>
                <a:lnTo>
                  <a:pt x="0" y="930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2217" y="3924509"/>
            <a:ext cx="13703567" cy="2989214"/>
          </a:xfrm>
          <a:custGeom>
            <a:avLst/>
            <a:gdLst/>
            <a:ahLst/>
            <a:cxnLst/>
            <a:rect r="r" b="b" t="t" l="l"/>
            <a:pathLst>
              <a:path h="2989214" w="13703567">
                <a:moveTo>
                  <a:pt x="0" y="0"/>
                </a:moveTo>
                <a:lnTo>
                  <a:pt x="13703566" y="0"/>
                </a:lnTo>
                <a:lnTo>
                  <a:pt x="13703566" y="2989214"/>
                </a:lnTo>
                <a:lnTo>
                  <a:pt x="0" y="298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Garbage Collection (GC) 이란 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91516" y="1713472"/>
            <a:ext cx="8886859" cy="7813905"/>
          </a:xfrm>
          <a:custGeom>
            <a:avLst/>
            <a:gdLst/>
            <a:ahLst/>
            <a:cxnLst/>
            <a:rect r="r" b="b" t="t" l="l"/>
            <a:pathLst>
              <a:path h="7813905" w="8886859">
                <a:moveTo>
                  <a:pt x="0" y="0"/>
                </a:moveTo>
                <a:lnTo>
                  <a:pt x="8886859" y="0"/>
                </a:lnTo>
                <a:lnTo>
                  <a:pt x="8886859" y="7813906"/>
                </a:lnTo>
                <a:lnTo>
                  <a:pt x="0" y="7813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Parallel GC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182" y="2791829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CMS GC (Concurrent Mark Sweep)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2231" y="2829182"/>
            <a:ext cx="12126824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어플리케이션의 쓰레드와 GC 쓰레드 동시에 실행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231" y="4315372"/>
            <a:ext cx="7672791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GC 과정이 매우 복잡하여 다른 GC 대비 높은 CPU 사용량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42231" y="6509229"/>
            <a:ext cx="10003283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메모리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파편화 문제</a:t>
            </a:r>
          </a:p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Java14에서 사용 중지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8182" y="4678036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8182" y="6871894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7"/>
                </a:lnTo>
                <a:lnTo>
                  <a:pt x="0" y="9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98519" y="1713472"/>
            <a:ext cx="6519040" cy="7771718"/>
          </a:xfrm>
          <a:custGeom>
            <a:avLst/>
            <a:gdLst/>
            <a:ahLst/>
            <a:cxnLst/>
            <a:rect r="r" b="b" t="t" l="l"/>
            <a:pathLst>
              <a:path h="7771718" w="6519040">
                <a:moveTo>
                  <a:pt x="0" y="0"/>
                </a:moveTo>
                <a:lnTo>
                  <a:pt x="6519040" y="0"/>
                </a:lnTo>
                <a:lnTo>
                  <a:pt x="6519040" y="7771718"/>
                </a:lnTo>
                <a:lnTo>
                  <a:pt x="0" y="7771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CMS GC (Concurrent Mark Sweep)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182" y="2791829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G1 GC (Garbage First)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2231" y="2829182"/>
            <a:ext cx="12126824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9 버전 이후 디폴트 GC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231" y="4530736"/>
            <a:ext cx="7672791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4GB 이상의 힙 메모리, </a:t>
            </a:r>
          </a:p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STW 0.5초 필요 시 사용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42231" y="7032324"/>
            <a:ext cx="10003283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 도입   →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8182" y="4893400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8182" y="6994971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7"/>
                </a:lnTo>
                <a:lnTo>
                  <a:pt x="0" y="930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04887" y="6974693"/>
            <a:ext cx="8881897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상황에 따라 Eden, Survivor, Old 를 </a:t>
            </a:r>
          </a:p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동적으로 부여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4921" y="2130078"/>
            <a:ext cx="7658158" cy="7658158"/>
          </a:xfrm>
          <a:custGeom>
            <a:avLst/>
            <a:gdLst/>
            <a:ahLst/>
            <a:cxnLst/>
            <a:rect r="r" b="b" t="t" l="l"/>
            <a:pathLst>
              <a:path h="7658158" w="7658158">
                <a:moveTo>
                  <a:pt x="0" y="0"/>
                </a:moveTo>
                <a:lnTo>
                  <a:pt x="7658158" y="0"/>
                </a:lnTo>
                <a:lnTo>
                  <a:pt x="7658158" y="7658158"/>
                </a:lnTo>
                <a:lnTo>
                  <a:pt x="0" y="7658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G1 GC (Garbage First)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182" y="2791829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ZGC (Z Garbage Collector)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42231" y="2829182"/>
            <a:ext cx="1281706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대량의 메모리(8MB ~ 16TB)를 low-latency로 처리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231" y="4930753"/>
            <a:ext cx="1281706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힙 크기가 증가해도 STW는 절대 10ms를 넘지 않음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42231" y="7032324"/>
            <a:ext cx="10003283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ZPage 도입   →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78182" y="4893400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8"/>
                </a:lnTo>
                <a:lnTo>
                  <a:pt x="0" y="930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8182" y="6994971"/>
            <a:ext cx="1241237" cy="930927"/>
          </a:xfrm>
          <a:custGeom>
            <a:avLst/>
            <a:gdLst/>
            <a:ahLst/>
            <a:cxnLst/>
            <a:rect r="r" b="b" t="t" l="l"/>
            <a:pathLst>
              <a:path h="930927" w="1241237">
                <a:moveTo>
                  <a:pt x="0" y="0"/>
                </a:moveTo>
                <a:lnTo>
                  <a:pt x="1241237" y="0"/>
                </a:lnTo>
                <a:lnTo>
                  <a:pt x="1241237" y="930927"/>
                </a:lnTo>
                <a:lnTo>
                  <a:pt x="0" y="930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04887" y="6974693"/>
            <a:ext cx="8046118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Region : 고정 크기</a:t>
            </a:r>
          </a:p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ZPage : 2MB 배수로 동적 할당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2884" y="1832242"/>
            <a:ext cx="11664432" cy="7426058"/>
          </a:xfrm>
          <a:custGeom>
            <a:avLst/>
            <a:gdLst/>
            <a:ahLst/>
            <a:cxnLst/>
            <a:rect r="r" b="b" t="t" l="l"/>
            <a:pathLst>
              <a:path h="7426058" w="11664432">
                <a:moveTo>
                  <a:pt x="0" y="0"/>
                </a:moveTo>
                <a:lnTo>
                  <a:pt x="11664432" y="0"/>
                </a:lnTo>
                <a:lnTo>
                  <a:pt x="11664432" y="7426058"/>
                </a:lnTo>
                <a:lnTo>
                  <a:pt x="0" y="742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ZGC (Z Garbage Collector)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9282" y="3584707"/>
            <a:ext cx="10189435" cy="29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finalize() 를 수동으로</a:t>
            </a:r>
          </a:p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호출하는 것의 문제점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377" y="2748635"/>
            <a:ext cx="13235245" cy="1836304"/>
          </a:xfrm>
          <a:custGeom>
            <a:avLst/>
            <a:gdLst/>
            <a:ahLst/>
            <a:cxnLst/>
            <a:rect r="r" b="b" t="t" l="l"/>
            <a:pathLst>
              <a:path h="1836304" w="13235245">
                <a:moveTo>
                  <a:pt x="0" y="0"/>
                </a:moveTo>
                <a:lnTo>
                  <a:pt x="13235246" y="0"/>
                </a:lnTo>
                <a:lnTo>
                  <a:pt x="13235246" y="1836304"/>
                </a:lnTo>
                <a:lnTo>
                  <a:pt x="0" y="1836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finalize() 란?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02501" y="5534377"/>
            <a:ext cx="9482998" cy="237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GC 대상이 되면 애플리케이션 개발자가 </a:t>
            </a:r>
          </a:p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의도한 기능을 수행하여 </a:t>
            </a:r>
          </a:p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별도의 리소스 정리 작업을 할 수 있다.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finalize() 수행과정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5623" y="2781949"/>
            <a:ext cx="15596755" cy="524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224" indent="-510612" lvl="1">
              <a:lnSpc>
                <a:spcPts val="8466"/>
              </a:lnSpc>
              <a:buAutoNum type="arabicPeriod" startAt="1"/>
            </a:pPr>
            <a:r>
              <a:rPr lang="en-US" sz="47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finalize() 를 오버라이드 한 객체는 큐로 이동</a:t>
            </a:r>
          </a:p>
          <a:p>
            <a:pPr algn="l" marL="1021224" indent="-510612" lvl="1">
              <a:lnSpc>
                <a:spcPts val="8466"/>
              </a:lnSpc>
              <a:buAutoNum type="arabicPeriod" startAt="1"/>
            </a:pPr>
            <a:r>
              <a:rPr lang="en-US" sz="47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별도의 finalize 쓰레드가 해당 큐를 비우면서 각 객체마다 정의된 finalize() 메소드를 호출</a:t>
            </a:r>
          </a:p>
          <a:p>
            <a:pPr algn="l" marL="1021224" indent="-510612" lvl="1">
              <a:lnSpc>
                <a:spcPts val="8466"/>
              </a:lnSpc>
              <a:buAutoNum type="arabicPeriod" startAt="1"/>
            </a:pPr>
            <a:r>
              <a:rPr lang="en-US" sz="47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finalize() 가 종료되면 해당 객체는 </a:t>
            </a:r>
            <a:r>
              <a:rPr lang="en-US" b="true" sz="473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다음 GC 사이클에 진짜 수집</a:t>
            </a:r>
            <a:r>
              <a:rPr lang="en-US" sz="47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될 준비를 마침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03791" y="2838267"/>
            <a:ext cx="2305233" cy="2305233"/>
          </a:xfrm>
          <a:custGeom>
            <a:avLst/>
            <a:gdLst/>
            <a:ahLst/>
            <a:cxnLst/>
            <a:rect r="r" b="b" t="t" l="l"/>
            <a:pathLst>
              <a:path h="2305233" w="2305233">
                <a:moveTo>
                  <a:pt x="0" y="0"/>
                </a:moveTo>
                <a:lnTo>
                  <a:pt x="2305233" y="0"/>
                </a:lnTo>
                <a:lnTo>
                  <a:pt x="2305233" y="2305233"/>
                </a:lnTo>
                <a:lnTo>
                  <a:pt x="0" y="23052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15204" y="2886675"/>
            <a:ext cx="2301042" cy="2305233"/>
          </a:xfrm>
          <a:custGeom>
            <a:avLst/>
            <a:gdLst/>
            <a:ahLst/>
            <a:cxnLst/>
            <a:rect r="r" b="b" t="t" l="l"/>
            <a:pathLst>
              <a:path h="2305233" w="2301042">
                <a:moveTo>
                  <a:pt x="0" y="0"/>
                </a:moveTo>
                <a:lnTo>
                  <a:pt x="2301042" y="0"/>
                </a:lnTo>
                <a:lnTo>
                  <a:pt x="2301042" y="2305233"/>
                </a:lnTo>
                <a:lnTo>
                  <a:pt x="0" y="2305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GC 장단점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3507" y="6250811"/>
            <a:ext cx="5744435" cy="110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자동 메모리 관리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49831" y="6168261"/>
            <a:ext cx="6013153" cy="225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정확한 시간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Stop-The-World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finalize() 특징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4085" y="2784221"/>
            <a:ext cx="10696939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한 객체에 대해 두 번 이상 호출되지 않는다.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64085" y="4307193"/>
            <a:ext cx="13959913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따로 Override하지 않으면 아무 동작도 수행하지 않는다.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64002" y="5830166"/>
            <a:ext cx="11574860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어떤 쓰레드가 finalize() 를 호출할지는 모른다.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4002" y="7353138"/>
            <a:ext cx="12821048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finalize() 내부에서 발생한 </a:t>
            </a:r>
            <a:r>
              <a:rPr lang="en-US" b="true" sz="4537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exception 은 무시</a:t>
            </a: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된다.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b="true" sz="4537" spc="2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finalize() 문제점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58213" y="3608053"/>
            <a:ext cx="8171656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객체의 수명 연장 → 리소스 낭비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58213" y="5131025"/>
            <a:ext cx="4495602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예외 처리 불가능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58130" y="6653998"/>
            <a:ext cx="6536862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언제 실행될지 알 수 없다.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45284" y="4526012"/>
            <a:ext cx="3797432" cy="111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감사합니다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STW (Stop The World) 란?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96842" y="3959324"/>
            <a:ext cx="9294317" cy="2254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GC를 수행하기 위해 JVM이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프로그램 실행을 멈추는</a:t>
            </a: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것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1188" y="6767463"/>
            <a:ext cx="8085207" cy="92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 최적화 필요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GC 대상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29226" y="2818985"/>
            <a:ext cx="4629547" cy="110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Reachability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10272" y="6221268"/>
            <a:ext cx="3968585" cy="110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Reachable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7046" y="6221268"/>
            <a:ext cx="4904548" cy="110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Unreachable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40226" y="3938543"/>
            <a:ext cx="1778000" cy="239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  <a:spcBef>
                <a:spcPct val="0"/>
              </a:spcBef>
            </a:pPr>
            <a:r>
              <a:rPr lang="en-US" sz="1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↙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58046" y="3938543"/>
            <a:ext cx="1778000" cy="239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  <a:spcBef>
                <a:spcPct val="0"/>
              </a:spcBef>
            </a:pPr>
            <a:r>
              <a:rPr lang="en-US" sz="1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↘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734" y="2587543"/>
            <a:ext cx="14148532" cy="6084687"/>
          </a:xfrm>
          <a:custGeom>
            <a:avLst/>
            <a:gdLst/>
            <a:ahLst/>
            <a:cxnLst/>
            <a:rect r="r" b="b" t="t" l="l"/>
            <a:pathLst>
              <a:path h="6084687" w="14148532">
                <a:moveTo>
                  <a:pt x="0" y="0"/>
                </a:moveTo>
                <a:lnTo>
                  <a:pt x="14148532" y="0"/>
                </a:lnTo>
                <a:lnTo>
                  <a:pt x="14148532" y="6084686"/>
                </a:lnTo>
                <a:lnTo>
                  <a:pt x="0" y="608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GC 대상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2141" y="2281989"/>
            <a:ext cx="12743718" cy="6611804"/>
          </a:xfrm>
          <a:custGeom>
            <a:avLst/>
            <a:gdLst/>
            <a:ahLst/>
            <a:cxnLst/>
            <a:rect r="r" b="b" t="t" l="l"/>
            <a:pathLst>
              <a:path h="6611804" w="12743718">
                <a:moveTo>
                  <a:pt x="0" y="0"/>
                </a:moveTo>
                <a:lnTo>
                  <a:pt x="12743718" y="0"/>
                </a:lnTo>
                <a:lnTo>
                  <a:pt x="12743718" y="6611803"/>
                </a:lnTo>
                <a:lnTo>
                  <a:pt x="0" y="661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Mark-Sweep-Compact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881404" y="2223317"/>
            <a:ext cx="12525193" cy="703498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942975"/>
            <a:ext cx="10375091" cy="77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2"/>
              </a:lnSpc>
              <a:spcBef>
                <a:spcPct val="0"/>
              </a:spcBef>
            </a:pPr>
            <a:r>
              <a:rPr lang="en-US" sz="4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Mark-Sweep-Compact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DAGP304sqlA</dc:identifier>
  <dcterms:modified xsi:type="dcterms:W3CDTF">2011-08-01T06:04:30Z</dcterms:modified>
  <cp:revision>1</cp:revision>
  <dc:title>Garbage Collection (GC)</dc:title>
</cp:coreProperties>
</file>