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5"/>
  </p:notesMasterIdLst>
  <p:sldIdLst>
    <p:sldId id="256" r:id="rId2"/>
    <p:sldId id="257" r:id="rId3"/>
    <p:sldId id="258" r:id="rId4"/>
    <p:sldId id="259" r:id="rId5"/>
    <p:sldId id="260" r:id="rId6"/>
    <p:sldId id="261" r:id="rId7"/>
    <p:sldId id="278" r:id="rId8"/>
    <p:sldId id="285" r:id="rId9"/>
    <p:sldId id="286" r:id="rId10"/>
    <p:sldId id="287" r:id="rId11"/>
    <p:sldId id="288" r:id="rId12"/>
    <p:sldId id="290" r:id="rId13"/>
    <p:sldId id="289" r:id="rId14"/>
    <p:sldId id="284" r:id="rId15"/>
    <p:sldId id="298" r:id="rId16"/>
    <p:sldId id="291" r:id="rId17"/>
    <p:sldId id="295" r:id="rId18"/>
    <p:sldId id="297" r:id="rId19"/>
    <p:sldId id="299" r:id="rId20"/>
    <p:sldId id="300" r:id="rId21"/>
    <p:sldId id="301" r:id="rId22"/>
    <p:sldId id="281" r:id="rId23"/>
    <p:sldId id="292" r:id="rId24"/>
    <p:sldId id="303" r:id="rId25"/>
    <p:sldId id="302" r:id="rId26"/>
    <p:sldId id="304" r:id="rId27"/>
    <p:sldId id="305" r:id="rId28"/>
    <p:sldId id="307" r:id="rId29"/>
    <p:sldId id="308" r:id="rId30"/>
    <p:sldId id="309" r:id="rId31"/>
    <p:sldId id="282" r:id="rId32"/>
    <p:sldId id="293" r:id="rId33"/>
    <p:sldId id="310" r:id="rId34"/>
    <p:sldId id="311" r:id="rId35"/>
    <p:sldId id="312" r:id="rId36"/>
    <p:sldId id="313" r:id="rId37"/>
    <p:sldId id="314" r:id="rId38"/>
    <p:sldId id="315" r:id="rId39"/>
    <p:sldId id="316" r:id="rId40"/>
    <p:sldId id="317" r:id="rId41"/>
    <p:sldId id="318" r:id="rId42"/>
    <p:sldId id="319" r:id="rId43"/>
    <p:sldId id="320" r:id="rId44"/>
    <p:sldId id="283" r:id="rId45"/>
    <p:sldId id="294" r:id="rId46"/>
    <p:sldId id="322" r:id="rId47"/>
    <p:sldId id="323" r:id="rId48"/>
    <p:sldId id="324" r:id="rId49"/>
    <p:sldId id="325" r:id="rId50"/>
    <p:sldId id="326" r:id="rId51"/>
    <p:sldId id="327" r:id="rId52"/>
    <p:sldId id="328" r:id="rId53"/>
    <p:sldId id="329" r:id="rId54"/>
    <p:sldId id="321" r:id="rId55"/>
    <p:sldId id="330" r:id="rId56"/>
    <p:sldId id="331" r:id="rId57"/>
    <p:sldId id="332" r:id="rId58"/>
    <p:sldId id="333" r:id="rId59"/>
    <p:sldId id="280" r:id="rId60"/>
    <p:sldId id="279" r:id="rId61"/>
    <p:sldId id="335" r:id="rId62"/>
    <p:sldId id="334" r:id="rId63"/>
    <p:sldId id="337" r:id="rId64"/>
    <p:sldId id="336" r:id="rId65"/>
    <p:sldId id="338" r:id="rId66"/>
    <p:sldId id="339" r:id="rId67"/>
    <p:sldId id="340" r:id="rId68"/>
    <p:sldId id="341" r:id="rId69"/>
    <p:sldId id="265" r:id="rId70"/>
    <p:sldId id="262" r:id="rId71"/>
    <p:sldId id="270" r:id="rId72"/>
    <p:sldId id="263" r:id="rId73"/>
    <p:sldId id="264" r:id="rId74"/>
    <p:sldId id="266" r:id="rId75"/>
    <p:sldId id="267" r:id="rId76"/>
    <p:sldId id="271" r:id="rId77"/>
    <p:sldId id="272" r:id="rId78"/>
    <p:sldId id="273" r:id="rId79"/>
    <p:sldId id="274" r:id="rId80"/>
    <p:sldId id="275" r:id="rId81"/>
    <p:sldId id="276" r:id="rId82"/>
    <p:sldId id="277" r:id="rId83"/>
    <p:sldId id="269" r:id="rId8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56" autoAdjust="0"/>
    <p:restoredTop sz="76327" autoAdjust="0"/>
  </p:normalViewPr>
  <p:slideViewPr>
    <p:cSldViewPr snapToGrid="0">
      <p:cViewPr varScale="1">
        <p:scale>
          <a:sx n="96" d="100"/>
          <a:sy n="96" d="100"/>
        </p:scale>
        <p:origin x="43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tableStyles" Target="tableStyle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viewProps" Target="view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5462C3-5690-4207-BC25-DC283268EB0B}" type="datetimeFigureOut">
              <a:rPr lang="ko-KR" altLang="en-US" smtClean="0"/>
              <a:t>2024. 7. 18.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0C93C6-CFD0-4088-9AC2-899E32E224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59010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difference-between-electronic-signature-and-digital-signature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loudflare.com/learning/ddos/application-layer-ddos-attack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>
                <a:solidFill>
                  <a:srgbClr val="222222"/>
                </a:solidFill>
                <a:effectLst/>
                <a:latin typeface="-apple-system"/>
              </a:rPr>
              <a:t>애플리케이션 계층은 소프트웨어가 사용자에게 의미 있는 데이터를 제공하기 위해 의존하는 프로토콜과 데이터를 조작하는 역할을 합니다</a:t>
            </a:r>
            <a:r>
              <a:rPr lang="en-US" altLang="ko-KR" b="0" i="0">
                <a:solidFill>
                  <a:srgbClr val="222222"/>
                </a:solidFill>
                <a:effectLst/>
                <a:latin typeface="-apple-system"/>
              </a:rPr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0C93C6-CFD0-4088-9AC2-899E32E224FA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67795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ASN.1</a:t>
            </a:r>
            <a:r>
              <a:rPr lang="ko-KR" altLang="en-US"/>
              <a:t> 방식은 서로 다른 표현을 상호 인식하기 위해 정보를 정의</a:t>
            </a:r>
            <a:r>
              <a:rPr lang="en-US" altLang="ko-KR"/>
              <a:t>, </a:t>
            </a:r>
            <a:r>
              <a:rPr lang="ko-KR" altLang="en-US"/>
              <a:t>데이터 압축 </a:t>
            </a:r>
            <a:r>
              <a:rPr lang="en-US" altLang="ko-KR"/>
              <a:t>/ </a:t>
            </a:r>
            <a:r>
              <a:rPr lang="ko-KR" altLang="en-US"/>
              <a:t>암호화 기능을 수행한다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헤더에 암호화 방식과 압축 방식에 대한 설명 추가 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사실 많이 애매한 </a:t>
            </a:r>
            <a:r>
              <a:rPr lang="en-US" altLang="ko-KR"/>
              <a:t>Layer.</a:t>
            </a:r>
          </a:p>
          <a:p>
            <a:endParaRPr lang="en-US" altLang="ko-KR"/>
          </a:p>
          <a:p>
            <a:r>
              <a:rPr lang="en-US" altLang="ko-KR"/>
              <a:t>Application Layer</a:t>
            </a:r>
            <a:r>
              <a:rPr lang="ko-KR" altLang="en-US"/>
              <a:t>는 여기 건너뛰고 </a:t>
            </a:r>
            <a:r>
              <a:rPr lang="en-US" altLang="ko-KR"/>
              <a:t>Session</a:t>
            </a:r>
            <a:r>
              <a:rPr lang="ko-KR" altLang="en-US"/>
              <a:t>이랑 </a:t>
            </a:r>
            <a:r>
              <a:rPr lang="en-US" altLang="ko-KR"/>
              <a:t>Layer </a:t>
            </a:r>
            <a:r>
              <a:rPr lang="ko-KR" altLang="en-US"/>
              <a:t>통신 가능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0C93C6-CFD0-4088-9AC2-899E32E224FA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3357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0" i="0">
                <a:solidFill>
                  <a:srgbClr val="FFFFFF"/>
                </a:solidFill>
                <a:effectLst/>
                <a:highlight>
                  <a:srgbClr val="131417"/>
                </a:highlight>
                <a:latin typeface="Nunito" panose="020F0502020204030204" pitchFamily="2" charset="0"/>
              </a:rPr>
              <a:t>SSL</a:t>
            </a:r>
            <a:r>
              <a:rPr lang="ko-KR" altLang="en-US" b="0" i="0">
                <a:solidFill>
                  <a:srgbClr val="FFFFFF"/>
                </a:solidFill>
                <a:effectLst/>
                <a:highlight>
                  <a:srgbClr val="131417"/>
                </a:highlight>
                <a:latin typeface="Nunito" panose="020F0502020204030204" pitchFamily="2" charset="0"/>
              </a:rPr>
              <a:t>은 두 장치 간에 핸드셰이크라는 인증 프로세스를 시작하여 신원을 확인하고 두 당사자가 누구인지 확인합니다</a:t>
            </a:r>
            <a:r>
              <a:rPr lang="en-US" altLang="ko-KR" b="0" i="0">
                <a:solidFill>
                  <a:srgbClr val="FFFFFF"/>
                </a:solidFill>
                <a:effectLst/>
                <a:highlight>
                  <a:srgbClr val="131417"/>
                </a:highlight>
                <a:latin typeface="Nunito" panose="020F0502020204030204" pitchFamily="2" charset="0"/>
              </a:rPr>
              <a:t>.</a:t>
            </a:r>
          </a:p>
          <a:p>
            <a:endParaRPr lang="en-US" altLang="ko-KR" b="0" i="0">
              <a:solidFill>
                <a:srgbClr val="FFFFFF"/>
              </a:solidFill>
              <a:effectLst/>
              <a:highlight>
                <a:srgbClr val="131417"/>
              </a:highlight>
              <a:latin typeface="Nunito" panose="020F0502020204030204" pitchFamily="2" charset="0"/>
            </a:endParaRPr>
          </a:p>
          <a:p>
            <a:r>
              <a:rPr lang="en-US" altLang="ko-KR" b="0" i="0">
                <a:solidFill>
                  <a:srgbClr val="FFFFFF"/>
                </a:solidFill>
                <a:effectLst/>
                <a:highlight>
                  <a:srgbClr val="131417"/>
                </a:highlight>
                <a:latin typeface="Nunito" panose="020F0502020204030204" pitchFamily="2" charset="0"/>
              </a:rPr>
              <a:t>SSL</a:t>
            </a:r>
            <a:r>
              <a:rPr lang="ko-KR" altLang="en-US" b="0" i="0">
                <a:solidFill>
                  <a:srgbClr val="FFFFFF"/>
                </a:solidFill>
                <a:effectLst/>
                <a:highlight>
                  <a:srgbClr val="131417"/>
                </a:highlight>
                <a:latin typeface="Nunito" pitchFamily="2" charset="0"/>
              </a:rPr>
              <a:t>은 데이터가 변조되지 않았음을 확인하기 위해 데이터에 </a:t>
            </a:r>
            <a:r>
              <a:rPr lang="ko-KR" altLang="en-US" b="0" i="0" u="sng">
                <a:effectLst/>
                <a:highlight>
                  <a:srgbClr val="131417"/>
                </a:highlight>
                <a:latin typeface="Nunito" pitchFamily="2" charset="0"/>
                <a:hlinkClick r:id="rId3"/>
              </a:rPr>
              <a:t>디지털 서명을 하여</a:t>
            </a:r>
            <a:r>
              <a:rPr lang="ko-KR" altLang="en-US" b="0" i="0">
                <a:solidFill>
                  <a:srgbClr val="FFFFFF"/>
                </a:solidFill>
                <a:effectLst/>
                <a:highlight>
                  <a:srgbClr val="131417"/>
                </a:highlight>
                <a:latin typeface="Nunito" pitchFamily="2" charset="0"/>
              </a:rPr>
              <a:t> 수신된 데이터가 보낸 사람이 보낸 것과 정확히 일치하는지 확인합니다</a:t>
            </a:r>
            <a:r>
              <a:rPr lang="en-US" altLang="ko-KR" b="0" i="0">
                <a:solidFill>
                  <a:srgbClr val="FFFFFF"/>
                </a:solidFill>
                <a:effectLst/>
                <a:highlight>
                  <a:srgbClr val="131417"/>
                </a:highlight>
                <a:latin typeface="Nunito" pitchFamily="2" charset="0"/>
              </a:rPr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0C93C6-CFD0-4088-9AC2-899E32E224FA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80058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ko-KR" altLang="en-US"/>
              <a:t>통신 도중에 데이터 스트림을 동기화하여 데이터의 순서와 무결성을 보장합니다</a:t>
            </a:r>
            <a:r>
              <a:rPr lang="en-US" altLang="ko-KR"/>
              <a:t>. </a:t>
            </a:r>
            <a:r>
              <a:rPr lang="ko-KR" altLang="en-US"/>
              <a:t>예를 들어</a:t>
            </a:r>
            <a:r>
              <a:rPr lang="en-US" altLang="ko-KR"/>
              <a:t>, </a:t>
            </a:r>
            <a:r>
              <a:rPr lang="ko-KR" altLang="en-US"/>
              <a:t>체크포인트를 설정하여 특정 지점까지 데이터를 성공적으로 전송했음을 확인합니다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0C93C6-CFD0-4088-9AC2-899E32E224FA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16167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ko-KR" altLang="en-US"/>
              <a:t>통신 도중에 데이터 스트림을 동기화하여 데이터의 순서와 무결성을 보장합니다</a:t>
            </a:r>
            <a:r>
              <a:rPr lang="en-US" altLang="ko-KR"/>
              <a:t>. </a:t>
            </a:r>
            <a:r>
              <a:rPr lang="ko-KR" altLang="en-US"/>
              <a:t>예를 들어</a:t>
            </a:r>
            <a:r>
              <a:rPr lang="en-US" altLang="ko-KR"/>
              <a:t>, </a:t>
            </a:r>
            <a:r>
              <a:rPr lang="ko-KR" altLang="en-US"/>
              <a:t>체크포인트를 설정하여 특정 지점까지 데이터를 성공적으로 전송했음을 확인합니다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0C93C6-CFD0-4088-9AC2-899E32E224FA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76892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ko-KR" altLang="en-US"/>
              <a:t>반이중</a:t>
            </a:r>
            <a:r>
              <a:rPr lang="en-US" altLang="ko-KR"/>
              <a:t>(half-duplex) </a:t>
            </a:r>
            <a:r>
              <a:rPr lang="ko-KR" altLang="en-US"/>
              <a:t>또는 전이중</a:t>
            </a:r>
            <a:r>
              <a:rPr lang="en-US" altLang="ko-KR"/>
              <a:t>(full-duplex) </a:t>
            </a:r>
            <a:r>
              <a:rPr lang="ko-KR" altLang="en-US"/>
              <a:t>통신 방식을 관리합니다</a:t>
            </a:r>
            <a:r>
              <a:rPr lang="en-US" altLang="ko-KR"/>
              <a:t>. </a:t>
            </a:r>
            <a:r>
              <a:rPr lang="ko-KR" altLang="en-US"/>
              <a:t>이는 한 번에 하나의 방향으로만 데이터가 전송되는지 또는 양방향으로 동시에 전송되는지를 제어합니다</a:t>
            </a:r>
            <a:r>
              <a:rPr lang="en-US" altLang="ko-KR"/>
              <a:t>.</a:t>
            </a:r>
          </a:p>
          <a:p>
            <a:pPr>
              <a:buFont typeface="Arial" panose="020B0604020202020204" pitchFamily="34" charset="0"/>
              <a:buNone/>
            </a:pPr>
            <a:r>
              <a:rPr lang="ko-KR" altLang="en-US"/>
              <a:t>동시에 여러 요청이 발생할 때 충돌을 방지하기 위해 토큰을 사용하여 통신의 순서를 관리합니다</a:t>
            </a:r>
            <a:r>
              <a:rPr lang="en-US" altLang="ko-KR"/>
              <a:t>. </a:t>
            </a:r>
            <a:r>
              <a:rPr lang="ko-KR" altLang="en-US"/>
              <a:t>이는 자원을 공유하는 시스템에서 중요한 역할을 합니다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0C93C6-CFD0-4088-9AC2-899E32E224FA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20466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0C93C6-CFD0-4088-9AC2-899E32E224FA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14300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0C93C6-CFD0-4088-9AC2-899E32E224FA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06861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0C93C6-CFD0-4088-9AC2-899E32E224FA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83760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추가 정보 </a:t>
            </a:r>
            <a:br>
              <a:rPr lang="en-US" altLang="ko-KR"/>
            </a:br>
            <a:r>
              <a:rPr lang="en-US" altLang="ko-KR"/>
              <a:t>https://velog.io/@wilko97/Chapter-18.-Introduction-to-Network-Layer</a:t>
            </a:r>
          </a:p>
          <a:p>
            <a:endParaRPr lang="en-US" altLang="ko-KR"/>
          </a:p>
          <a:p>
            <a:r>
              <a:rPr lang="en-US" altLang="ko-KR"/>
              <a:t>Throughput</a:t>
            </a:r>
            <a:r>
              <a:rPr lang="ko-KR" altLang="en-US"/>
              <a:t>이나 </a:t>
            </a:r>
            <a:r>
              <a:rPr lang="en-US" altLang="ko-KR"/>
              <a:t>Bottlenet, Packet Loss</a:t>
            </a:r>
            <a:r>
              <a:rPr lang="ko-KR" altLang="en-US"/>
              <a:t>에 대한 기술이 담김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0C93C6-CFD0-4088-9AC2-899E32E224FA}" type="slidenum">
              <a:rPr lang="ko-KR" altLang="en-US" smtClean="0"/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97260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https://www.geeksforgeeks.org/open-systems-interconnection-model-osi/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0C93C6-CFD0-4088-9AC2-899E32E224FA}" type="slidenum">
              <a:rPr lang="ko-KR" altLang="en-US" smtClean="0"/>
              <a:t>73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23706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0C93C6-CFD0-4088-9AC2-899E32E224FA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421312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https://www.geeksforgeeks.org/open-systems-interconnection-model-osi/</a:t>
            </a:r>
          </a:p>
          <a:p>
            <a:r>
              <a:rPr lang="en-US" altLang="ko-KR"/>
              <a:t>https://support.huawei.com/enterprise/en/doc/EDOC1100278569/63b64b59/overview-of-clock-synchronization#EN-US_CONCEPT_0172351179</a:t>
            </a:r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0C93C6-CFD0-4088-9AC2-899E32E224FA}" type="slidenum">
              <a:rPr lang="ko-KR" altLang="en-US" smtClean="0"/>
              <a:t>74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365467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0" i="0">
                <a:solidFill>
                  <a:srgbClr val="494949"/>
                </a:solidFill>
                <a:effectLst/>
                <a:highlight>
                  <a:srgbClr val="FFFFFF"/>
                </a:highlight>
                <a:latin typeface="LT_regular"/>
              </a:rPr>
              <a:t>signal frequencies or between signal phases.</a:t>
            </a:r>
          </a:p>
          <a:p>
            <a:endParaRPr lang="en-US" altLang="ko-KR" b="0" i="0">
              <a:solidFill>
                <a:srgbClr val="494949"/>
              </a:solidFill>
              <a:effectLst/>
              <a:highlight>
                <a:srgbClr val="FFFFFF"/>
              </a:highlight>
              <a:latin typeface="LT_regular"/>
            </a:endParaRPr>
          </a:p>
          <a:p>
            <a:r>
              <a:rPr lang="en-US" altLang="ko-KR" b="0" i="0">
                <a:solidFill>
                  <a:srgbClr val="494949"/>
                </a:solidFill>
                <a:effectLst/>
                <a:highlight>
                  <a:srgbClr val="FFFFFF"/>
                </a:highlight>
                <a:latin typeface="LT_regular"/>
              </a:rPr>
              <a:t>all devices on a network run at the same rate.</a:t>
            </a:r>
          </a:p>
          <a:p>
            <a:endParaRPr lang="en-US" altLang="ko-KR" b="0" i="0">
              <a:solidFill>
                <a:srgbClr val="494949"/>
              </a:solidFill>
              <a:effectLst/>
              <a:highlight>
                <a:srgbClr val="FFFFFF"/>
              </a:highlight>
              <a:latin typeface="LT_regular"/>
            </a:endParaRPr>
          </a:p>
          <a:p>
            <a:r>
              <a:rPr lang="en-US" altLang="ko-KR" b="0" i="0">
                <a:solidFill>
                  <a:srgbClr val="494949"/>
                </a:solidFill>
                <a:effectLst/>
                <a:highlight>
                  <a:srgbClr val="FFFFFF"/>
                </a:highlight>
                <a:latin typeface="LT_regular"/>
              </a:rPr>
              <a:t>clock synchronization is implemented to limit the frequency or phase difference between network elements (NEs) within an allowable range. </a:t>
            </a:r>
          </a:p>
          <a:p>
            <a:endParaRPr lang="en-US" altLang="ko-KR" b="0" i="0">
              <a:solidFill>
                <a:srgbClr val="494949"/>
              </a:solidFill>
              <a:effectLst/>
              <a:highlight>
                <a:srgbClr val="FFFFFF"/>
              </a:highlight>
              <a:latin typeface="LT_regular"/>
            </a:endParaRPr>
          </a:p>
          <a:p>
            <a:r>
              <a:rPr lang="en-US" altLang="ko-KR" b="0" i="0">
                <a:solidFill>
                  <a:srgbClr val="494949"/>
                </a:solidFill>
                <a:effectLst/>
                <a:highlight>
                  <a:srgbClr val="FFFFFF"/>
                </a:highlight>
                <a:latin typeface="LT_regular"/>
              </a:rPr>
              <a:t>If two digital switching devices have different clock frequencies, or if interference corrupts the digital bit streams during transmission, </a:t>
            </a:r>
          </a:p>
          <a:p>
            <a:r>
              <a:rPr lang="en-US" altLang="ko-KR" b="0" i="0">
                <a:solidFill>
                  <a:srgbClr val="494949"/>
                </a:solidFill>
                <a:effectLst/>
                <a:highlight>
                  <a:srgbClr val="FFFFFF"/>
                </a:highlight>
                <a:latin typeface="LT_regular"/>
              </a:rPr>
              <a:t>phase drift or jitter occurs.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0C93C6-CFD0-4088-9AC2-899E32E224FA}" type="slidenum">
              <a:rPr lang="ko-KR" altLang="en-US" smtClean="0"/>
              <a:t>75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227225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0" i="0">
                <a:solidFill>
                  <a:srgbClr val="494949"/>
                </a:solidFill>
                <a:effectLst/>
                <a:highlight>
                  <a:srgbClr val="FFFFFF"/>
                </a:highlight>
                <a:latin typeface="LT_regular"/>
              </a:rPr>
              <a:t>signal frequencies or between signal phases.</a:t>
            </a:r>
          </a:p>
          <a:p>
            <a:endParaRPr lang="en-US" altLang="ko-KR" b="0" i="0">
              <a:solidFill>
                <a:srgbClr val="494949"/>
              </a:solidFill>
              <a:effectLst/>
              <a:highlight>
                <a:srgbClr val="FFFFFF"/>
              </a:highlight>
              <a:latin typeface="LT_regular"/>
            </a:endParaRPr>
          </a:p>
          <a:p>
            <a:r>
              <a:rPr lang="en-US" altLang="ko-KR" b="0" i="0">
                <a:solidFill>
                  <a:srgbClr val="494949"/>
                </a:solidFill>
                <a:effectLst/>
                <a:highlight>
                  <a:srgbClr val="FFFFFF"/>
                </a:highlight>
                <a:latin typeface="LT_regular"/>
              </a:rPr>
              <a:t>all devices on a network run at the same rate.</a:t>
            </a:r>
          </a:p>
          <a:p>
            <a:endParaRPr lang="en-US" altLang="ko-KR" b="0" i="0">
              <a:solidFill>
                <a:srgbClr val="494949"/>
              </a:solidFill>
              <a:effectLst/>
              <a:highlight>
                <a:srgbClr val="FFFFFF"/>
              </a:highlight>
              <a:latin typeface="LT_regular"/>
            </a:endParaRPr>
          </a:p>
          <a:p>
            <a:r>
              <a:rPr lang="en-US" altLang="ko-KR" b="0" i="0">
                <a:solidFill>
                  <a:srgbClr val="494949"/>
                </a:solidFill>
                <a:effectLst/>
                <a:highlight>
                  <a:srgbClr val="FFFFFF"/>
                </a:highlight>
                <a:latin typeface="LT_regular"/>
              </a:rPr>
              <a:t> clock synchronization is implemented to limit the frequency or phase difference between network elements (NEs) within an allowable range. </a:t>
            </a:r>
          </a:p>
          <a:p>
            <a:endParaRPr lang="en-US" altLang="ko-KR" b="0" i="0">
              <a:solidFill>
                <a:srgbClr val="494949"/>
              </a:solidFill>
              <a:effectLst/>
              <a:highlight>
                <a:srgbClr val="FFFFFF"/>
              </a:highlight>
              <a:latin typeface="LT_regular"/>
            </a:endParaRPr>
          </a:p>
          <a:p>
            <a:r>
              <a:rPr lang="en-US" altLang="ko-KR" b="0" i="0">
                <a:solidFill>
                  <a:srgbClr val="494949"/>
                </a:solidFill>
                <a:effectLst/>
                <a:highlight>
                  <a:srgbClr val="FFFFFF"/>
                </a:highlight>
                <a:latin typeface="LT_regular"/>
              </a:rPr>
              <a:t> If two digital switching devices have different clock frequencies, or if interference corrupts the digital bit streams during transmission, phase drift or jitter occurs.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0C93C6-CFD0-4088-9AC2-899E32E224FA}" type="slidenum">
              <a:rPr lang="ko-KR" altLang="en-US" smtClean="0"/>
              <a:t>76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877225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0C93C6-CFD0-4088-9AC2-899E32E224FA}" type="slidenum">
              <a:rPr lang="ko-KR" altLang="en-US" smtClean="0"/>
              <a:t>77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026386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0C93C6-CFD0-4088-9AC2-899E32E224FA}" type="slidenum">
              <a:rPr lang="ko-KR" altLang="en-US" smtClean="0"/>
              <a:t>78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244323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견고</a:t>
            </a:r>
            <a:r>
              <a:rPr lang="en-US" altLang="ko-KR"/>
              <a:t>. </a:t>
            </a:r>
            <a:r>
              <a:rPr lang="ko-KR" altLang="en-US"/>
              <a:t>통신불능이 잘 일어나지 않음</a:t>
            </a:r>
            <a:r>
              <a:rPr lang="en-US" altLang="ko-KR"/>
              <a:t>. </a:t>
            </a:r>
            <a:r>
              <a:rPr lang="ko-KR" altLang="en-US"/>
              <a:t>모든 노드와 연결해야 하기 때문에 회선와 </a:t>
            </a:r>
            <a:r>
              <a:rPr lang="en-US" altLang="ko-KR"/>
              <a:t>I/O </a:t>
            </a:r>
            <a:r>
              <a:rPr lang="ko-KR" altLang="en-US"/>
              <a:t>포트가 많이 들어가 비용이 높다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공중통신망에 많이 사용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0C93C6-CFD0-4088-9AC2-899E32E224FA}" type="slidenum">
              <a:rPr lang="ko-KR" altLang="en-US" smtClean="0"/>
              <a:t>79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073008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Hub </a:t>
            </a:r>
            <a:r>
              <a:rPr lang="ko-KR" altLang="en-US"/>
              <a:t>라고 하는 중앙 컨트롤러와 연결된 중앙 집중식 망 구조</a:t>
            </a:r>
            <a:r>
              <a:rPr lang="en-US" altLang="ko-KR"/>
              <a:t>.</a:t>
            </a:r>
          </a:p>
          <a:p>
            <a:r>
              <a:rPr lang="ko-KR" altLang="en-US"/>
              <a:t>매쉬보다 저렴하고 안정성 있는 연결을 가진다</a:t>
            </a:r>
            <a:r>
              <a:rPr lang="en-US" altLang="ko-KR"/>
              <a:t>.</a:t>
            </a:r>
          </a:p>
          <a:p>
            <a:r>
              <a:rPr lang="ko-KR" altLang="en-US"/>
              <a:t>그러나 허브에 의존하여 허브에 문제가 생기면 끝 </a:t>
            </a:r>
            <a:r>
              <a:rPr lang="en-US" altLang="ko-KR"/>
              <a:t>(LAN </a:t>
            </a:r>
            <a:r>
              <a:rPr lang="ko-KR" altLang="en-US"/>
              <a:t>에서 많이 사용</a:t>
            </a:r>
            <a:r>
              <a:rPr lang="en-US" altLang="ko-KR"/>
              <a:t>)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0C93C6-CFD0-4088-9AC2-899E32E224FA}" type="slidenum">
              <a:rPr lang="ko-KR" altLang="en-US" smtClean="0"/>
              <a:t>80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312611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새로운 장치를 추가하기 쉽다</a:t>
            </a:r>
            <a:r>
              <a:rPr lang="en-US" altLang="ko-KR"/>
              <a:t>. </a:t>
            </a:r>
            <a:r>
              <a:rPr lang="ko-KR" altLang="en-US"/>
              <a:t>오류가 발생하면 찾기 어렵다</a:t>
            </a:r>
            <a:r>
              <a:rPr lang="en-US" altLang="ko-KR"/>
              <a:t>.</a:t>
            </a:r>
          </a:p>
          <a:p>
            <a:r>
              <a:rPr lang="ko-KR" altLang="en-US"/>
              <a:t>전통적인 이더넷 </a:t>
            </a:r>
            <a:r>
              <a:rPr lang="en-US" altLang="ko-KR"/>
              <a:t>LAN </a:t>
            </a:r>
            <a:r>
              <a:rPr lang="ko-KR" altLang="en-US"/>
              <a:t>에 많이 사용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0C93C6-CFD0-4088-9AC2-899E32E224FA}" type="slidenum">
              <a:rPr lang="ko-KR" altLang="en-US" smtClean="0"/>
              <a:t>81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77760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새 장 치를 추가하기 쉽고</a:t>
            </a:r>
            <a:r>
              <a:rPr lang="en-US" altLang="ko-KR"/>
              <a:t>, </a:t>
            </a:r>
            <a:r>
              <a:rPr lang="ko-KR" altLang="en-US"/>
              <a:t>오류가 발생해도 쉽게 찾아서 뗄 수 있다</a:t>
            </a:r>
            <a:r>
              <a:rPr lang="en-US" altLang="ko-KR"/>
              <a:t>.</a:t>
            </a:r>
          </a:p>
          <a:p>
            <a:r>
              <a:rPr lang="ko-KR" altLang="en-US"/>
              <a:t>트래픽이 한방향으로 흐르게 되고 링에 문제가 생기면 전체 네트워크가 먹통이 될수 있다</a:t>
            </a:r>
            <a:r>
              <a:rPr lang="en-US" altLang="ko-KR"/>
              <a:t>.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0C93C6-CFD0-4088-9AC2-899E32E224FA}" type="slidenum">
              <a:rPr lang="ko-KR" altLang="en-US" smtClean="0"/>
              <a:t>82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530255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https://velog.io/@redgem92/%EB%84%A4%ED%8A%B8%EC%9B%8C%ED%81%AC-%EB%AC%BC%EB%A6%AC-%EA%B3%84%EC%B8%B5Physical-Layer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0C93C6-CFD0-4088-9AC2-899E32E224FA}" type="slidenum">
              <a:rPr lang="ko-KR" altLang="en-US" smtClean="0"/>
              <a:t>83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73730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프로세스는 소켓을 통해 통신한다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즉 프로세스 간 메시지를 주고 받는 인터페이스</a:t>
            </a:r>
            <a:endParaRPr lang="en-US" altLang="ko-KR"/>
          </a:p>
          <a:p>
            <a:endParaRPr lang="en-US" altLang="ko-KR"/>
          </a:p>
          <a:p>
            <a:r>
              <a:rPr lang="en-US" altLang="ko-KR"/>
              <a:t>Application layer</a:t>
            </a:r>
            <a:r>
              <a:rPr lang="ko-KR" altLang="en-US"/>
              <a:t>에서 </a:t>
            </a:r>
            <a:r>
              <a:rPr lang="en-US" altLang="ko-KR"/>
              <a:t>transport Layer</a:t>
            </a:r>
            <a:r>
              <a:rPr lang="ko-KR" altLang="en-US"/>
              <a:t>에 제공하는 소켓에 의존한다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 b="0" i="0">
                <a:solidFill>
                  <a:srgbClr val="555555"/>
                </a:solidFill>
                <a:effectLst/>
                <a:latin typeface="AppleSDGothicNeo"/>
              </a:rPr>
              <a:t>소켓으로 인해 프로그래머는 </a:t>
            </a:r>
            <a:r>
              <a:rPr lang="en-US" altLang="ko-KR" b="0" i="0">
                <a:solidFill>
                  <a:srgbClr val="555555"/>
                </a:solidFill>
                <a:effectLst/>
                <a:latin typeface="AppleSDGothicNeo"/>
              </a:rPr>
              <a:t>TCP/UDP </a:t>
            </a:r>
            <a:r>
              <a:rPr lang="ko-KR" altLang="en-US" b="0" i="0">
                <a:solidFill>
                  <a:srgbClr val="555555"/>
                </a:solidFill>
                <a:effectLst/>
                <a:latin typeface="AppleSDGothicNeo"/>
              </a:rPr>
              <a:t>헤더를 어떻게 만들어야 하는지</a:t>
            </a:r>
            <a:r>
              <a:rPr lang="en-US" altLang="ko-KR" b="0" i="0">
                <a:solidFill>
                  <a:srgbClr val="555555"/>
                </a:solidFill>
                <a:effectLst/>
                <a:latin typeface="AppleSDGothicNeo"/>
              </a:rPr>
              <a:t>, </a:t>
            </a:r>
            <a:r>
              <a:rPr lang="ko-KR" altLang="en-US" b="0" i="0">
                <a:solidFill>
                  <a:srgbClr val="555555"/>
                </a:solidFill>
                <a:effectLst/>
                <a:latin typeface="AppleSDGothicNeo"/>
              </a:rPr>
              <a:t>구조가 어떻게 되는지 등의 고민 없이 </a:t>
            </a:r>
            <a:r>
              <a:rPr lang="en-US" altLang="ko-KR" b="0" i="0">
                <a:solidFill>
                  <a:srgbClr val="555555"/>
                </a:solidFill>
                <a:effectLst/>
                <a:latin typeface="AppleSDGothicNeo"/>
              </a:rPr>
              <a:t>socket API </a:t>
            </a:r>
            <a:r>
              <a:rPr lang="ko-KR" altLang="en-US" b="0" i="0">
                <a:solidFill>
                  <a:srgbClr val="555555"/>
                </a:solidFill>
                <a:effectLst/>
                <a:latin typeface="AppleSDGothicNeo"/>
              </a:rPr>
              <a:t>를 사용하여 </a:t>
            </a:r>
            <a:r>
              <a:rPr lang="en-US" altLang="ko-KR" b="0" i="0">
                <a:solidFill>
                  <a:srgbClr val="555555"/>
                </a:solidFill>
                <a:effectLst/>
                <a:latin typeface="AppleSDGothicNeo"/>
              </a:rPr>
              <a:t>network application </a:t>
            </a:r>
            <a:r>
              <a:rPr lang="ko-KR" altLang="en-US" b="0" i="0">
                <a:solidFill>
                  <a:srgbClr val="555555"/>
                </a:solidFill>
                <a:effectLst/>
                <a:latin typeface="AppleSDGothicNeo"/>
              </a:rPr>
              <a:t>을 만들 수 있다</a:t>
            </a:r>
            <a:r>
              <a:rPr lang="en-US" altLang="ko-KR" b="0" i="0">
                <a:solidFill>
                  <a:srgbClr val="555555"/>
                </a:solidFill>
                <a:effectLst/>
                <a:latin typeface="AppleSDGothicNeo"/>
              </a:rPr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0C93C6-CFD0-4088-9AC2-899E32E224FA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02675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>
                <a:solidFill>
                  <a:srgbClr val="222222"/>
                </a:solidFill>
                <a:effectLst/>
                <a:latin typeface="-apple-system"/>
              </a:rPr>
              <a:t>네트워크 장치 간에 정보를 전송하도록 설계된 </a:t>
            </a:r>
            <a:r>
              <a:rPr lang="ko-KR" altLang="en-US" b="0" i="0" u="none" strike="noStrike">
                <a:effectLst/>
                <a:latin typeface="-apple-system"/>
                <a:hlinkClick r:id="rId3"/>
              </a:rPr>
              <a:t>애플리케이션 계층</a:t>
            </a:r>
            <a:r>
              <a:rPr lang="ko-KR" altLang="en-US" b="0" i="0">
                <a:solidFill>
                  <a:srgbClr val="222222"/>
                </a:solidFill>
                <a:effectLst/>
                <a:latin typeface="-apple-system"/>
              </a:rPr>
              <a:t> 프로토콜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0C93C6-CFD0-4088-9AC2-899E32E224FA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55209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0C93C6-CFD0-4088-9AC2-899E32E224FA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66013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0C93C6-CFD0-4088-9AC2-899E32E224FA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76717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0C93C6-CFD0-4088-9AC2-899E32E224FA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22423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ASN.1</a:t>
            </a:r>
            <a:r>
              <a:rPr lang="ko-KR" altLang="en-US"/>
              <a:t> 방식은 서로 다른 표현을 상호 인식하기 위해 정보를 정의</a:t>
            </a:r>
            <a:r>
              <a:rPr lang="en-US" altLang="ko-KR"/>
              <a:t>, </a:t>
            </a:r>
            <a:r>
              <a:rPr lang="ko-KR" altLang="en-US"/>
              <a:t>데이터 압축 </a:t>
            </a:r>
            <a:r>
              <a:rPr lang="en-US" altLang="ko-KR"/>
              <a:t>/ </a:t>
            </a:r>
            <a:r>
              <a:rPr lang="ko-KR" altLang="en-US"/>
              <a:t>암호화 기능을 수행한다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헤더에 암호화 방식과 압축 방식에 대한 설명 추가 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사실 많이 애매한 </a:t>
            </a:r>
            <a:r>
              <a:rPr lang="en-US" altLang="ko-KR"/>
              <a:t>Layer.</a:t>
            </a:r>
          </a:p>
          <a:p>
            <a:endParaRPr lang="en-US" altLang="ko-KR"/>
          </a:p>
          <a:p>
            <a:r>
              <a:rPr lang="en-US" altLang="ko-KR"/>
              <a:t>Application Layer</a:t>
            </a:r>
            <a:r>
              <a:rPr lang="ko-KR" altLang="en-US"/>
              <a:t>는 여기 건너뛰고 </a:t>
            </a:r>
            <a:r>
              <a:rPr lang="en-US" altLang="ko-KR"/>
              <a:t>Session</a:t>
            </a:r>
            <a:r>
              <a:rPr lang="ko-KR" altLang="en-US"/>
              <a:t>이랑 </a:t>
            </a:r>
            <a:r>
              <a:rPr lang="en-US" altLang="ko-KR"/>
              <a:t>Layer </a:t>
            </a:r>
            <a:r>
              <a:rPr lang="ko-KR" altLang="en-US"/>
              <a:t>통신 가능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0C93C6-CFD0-4088-9AC2-899E32E224FA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23618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ASN.1</a:t>
            </a:r>
            <a:r>
              <a:rPr lang="ko-KR" altLang="en-US"/>
              <a:t> 방식은 서로 다른 표현을 상호 인식하기 위해 정보를 정의</a:t>
            </a:r>
            <a:r>
              <a:rPr lang="en-US" altLang="ko-KR"/>
              <a:t>, </a:t>
            </a:r>
            <a:r>
              <a:rPr lang="ko-KR" altLang="en-US"/>
              <a:t>데이터 압축 </a:t>
            </a:r>
            <a:r>
              <a:rPr lang="en-US" altLang="ko-KR"/>
              <a:t>/ </a:t>
            </a:r>
            <a:r>
              <a:rPr lang="ko-KR" altLang="en-US"/>
              <a:t>암호화 기능을 수행한다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헤더에 암호화 방식과 압축 방식에 대한 설명 추가 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사실 많이 애매한 </a:t>
            </a:r>
            <a:r>
              <a:rPr lang="en-US" altLang="ko-KR"/>
              <a:t>Layer.</a:t>
            </a:r>
          </a:p>
          <a:p>
            <a:endParaRPr lang="en-US" altLang="ko-KR"/>
          </a:p>
          <a:p>
            <a:r>
              <a:rPr lang="en-US" altLang="ko-KR"/>
              <a:t>Application Layer</a:t>
            </a:r>
            <a:r>
              <a:rPr lang="ko-KR" altLang="en-US"/>
              <a:t>는 여기 건너뛰고 </a:t>
            </a:r>
            <a:r>
              <a:rPr lang="en-US" altLang="ko-KR"/>
              <a:t>Session</a:t>
            </a:r>
            <a:r>
              <a:rPr lang="ko-KR" altLang="en-US"/>
              <a:t>이랑 </a:t>
            </a:r>
            <a:r>
              <a:rPr lang="en-US" altLang="ko-KR"/>
              <a:t>Layer </a:t>
            </a:r>
            <a:r>
              <a:rPr lang="ko-KR" altLang="en-US"/>
              <a:t>통신 가능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0C93C6-CFD0-4088-9AC2-899E32E224FA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40391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FD275B-AA37-00B4-0E3C-0227FC2D43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87AF604-EC01-2654-D0E8-3AA90EC875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F80070-05DF-52DC-9177-D89F5A837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45EC3-9349-4D68-8D64-E429DEBCEDC9}" type="datetimeFigureOut">
              <a:rPr lang="ko-KR" altLang="en-US" smtClean="0"/>
              <a:t>2024. 7. 18.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252590-5933-B9FF-F598-96AA5D9F6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39D44F-88B7-62BC-5462-F49F950B8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F9548-0C0B-46B9-A996-12FB1ED604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6262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B918F7-A000-F1E1-3421-386E9855E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7DA2889-6203-574C-4761-D7F51BB809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627EF0-347F-2080-35C9-0AA5905B9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45EC3-9349-4D68-8D64-E429DEBCEDC9}" type="datetimeFigureOut">
              <a:rPr lang="ko-KR" altLang="en-US" smtClean="0"/>
              <a:t>2024. 7. 18.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27898E-7F49-647E-B028-9DCCE6C3F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57073A-599C-3A60-DCE2-195C1384B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F9548-0C0B-46B9-A996-12FB1ED604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5253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6D30257-6593-B132-A5C3-3879F5902D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E9B3F58-A7C7-7F09-D09A-DBCC1F5F5B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E2379B-D625-E6A9-6B4A-881E51DB9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45EC3-9349-4D68-8D64-E429DEBCEDC9}" type="datetimeFigureOut">
              <a:rPr lang="ko-KR" altLang="en-US" smtClean="0"/>
              <a:t>2024. 7. 18.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0951AB-6155-1576-EF9A-1EE5B9563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5FA749-6659-1E62-3ED8-82E2D4014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F9548-0C0B-46B9-A996-12FB1ED604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5318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1E024A-1AD7-F5A4-CAC0-B64D86699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24BC6B-B5F2-A12C-BA51-F160355DE8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F9ADA1-C6F8-81DE-C74C-564E7DCF1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45EC3-9349-4D68-8D64-E429DEBCEDC9}" type="datetimeFigureOut">
              <a:rPr lang="ko-KR" altLang="en-US" smtClean="0"/>
              <a:t>2024. 7. 18.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7D23B5-5D31-865D-5B38-D68E7CC12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E36D97-77A2-2C9D-71BC-45D71B4CD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F9548-0C0B-46B9-A996-12FB1ED604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9956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7A7D2F-CACB-0634-6633-912186042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4C27CF-1D97-DFE7-F9C9-8AB13FFC70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04E0C8-FA6A-68A8-C057-0B1D49919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45EC3-9349-4D68-8D64-E429DEBCEDC9}" type="datetimeFigureOut">
              <a:rPr lang="ko-KR" altLang="en-US" smtClean="0"/>
              <a:t>2024. 7. 18.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7B6BC6-C604-C593-A943-6FF2EF073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32EA47-403D-3AC0-EB2F-E4E11AD21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F9548-0C0B-46B9-A996-12FB1ED604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1561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AED5AD-7416-4EA1-7F2D-FD8D5E9DD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D6033A-5BFE-DD65-6F3E-88D1FA30BC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CBE5373-A39B-2C5D-3ED4-430990CD61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C006484-B0C2-8EFB-1108-2790AEF25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45EC3-9349-4D68-8D64-E429DEBCEDC9}" type="datetimeFigureOut">
              <a:rPr lang="ko-KR" altLang="en-US" smtClean="0"/>
              <a:t>2024. 7. 18.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D176647-384C-BEF0-BF96-EE355FF2A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6263319-41E0-A4D5-0FC4-ECF8BC980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F9548-0C0B-46B9-A996-12FB1ED604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403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007D75-DAEA-CD33-328A-07EDC95DD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1DD4603-CA56-F7CD-D983-94718A4276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CB75283-CDA6-ACBA-617C-8224E800D4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E4E4D47-A223-D3F1-264D-2F10DA0961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36C5B39-5254-B837-61E9-9ED0195E9D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4C65D6B-D83D-EEE2-F784-32FD2B088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45EC3-9349-4D68-8D64-E429DEBCEDC9}" type="datetimeFigureOut">
              <a:rPr lang="ko-KR" altLang="en-US" smtClean="0"/>
              <a:t>2024. 7. 18.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33B03BA-C4CE-2F2A-CD5B-6298365CB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7C3AE4C-5606-5516-59D4-A022F56C8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F9548-0C0B-46B9-A996-12FB1ED604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9312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5F4E11-BC18-1D10-4622-0D4E9C7CF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1D71217-3B19-4BAB-42F8-64A9504DB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45EC3-9349-4D68-8D64-E429DEBCEDC9}" type="datetimeFigureOut">
              <a:rPr lang="ko-KR" altLang="en-US" smtClean="0"/>
              <a:t>2024. 7. 18.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0BE8EA9-5F3A-043D-50D0-01BE5F17D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FE8FF00-B229-CCC3-523B-431BA456F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F9548-0C0B-46B9-A996-12FB1ED604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9002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E830032-0EBA-63AB-821D-EC17430F0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45EC3-9349-4D68-8D64-E429DEBCEDC9}" type="datetimeFigureOut">
              <a:rPr lang="ko-KR" altLang="en-US" smtClean="0"/>
              <a:t>2024. 7. 18.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3CF67B9-D3D5-DF0F-5E2B-ABE0626C8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9A969A7-C08A-7FCA-B278-69E48B6BC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F9548-0C0B-46B9-A996-12FB1ED604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0484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ED3DB3-452B-6379-DB42-8EDB76580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D69B04-DB92-B4B1-BE52-D4BF017FD8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006C119-50AB-641D-B81C-823BA9E5B2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0094675-6791-8B4F-6941-5A0587BC2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45EC3-9349-4D68-8D64-E429DEBCEDC9}" type="datetimeFigureOut">
              <a:rPr lang="ko-KR" altLang="en-US" smtClean="0"/>
              <a:t>2024. 7. 18.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664998B-8AA5-9B14-5F8C-D40BFF22A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4822F90-B0F2-D027-DE1B-00D128845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F9548-0C0B-46B9-A996-12FB1ED604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8945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BA2129-C810-BCE8-BF61-4846EE685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A7FC028-889E-E8D5-B818-F69A704611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0FCBC6A-ED86-D976-0161-1E34F85E44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EA4E6C3-AA2C-8393-8010-D4F042AEF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45EC3-9349-4D68-8D64-E429DEBCEDC9}" type="datetimeFigureOut">
              <a:rPr lang="ko-KR" altLang="en-US" smtClean="0"/>
              <a:t>2024. 7. 18.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DF0B5D9-C361-AD50-AAB9-0DE1D167F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67EDE34-E056-614E-B050-3AFD07C1C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F9548-0C0B-46B9-A996-12FB1ED604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6690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C592098-3F90-81B1-7DC4-24F81BAD1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C61A04D-A2EF-6B82-E524-D7D1CE59C0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CE4829-272B-D065-B925-145EEF4713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6B45EC3-9349-4D68-8D64-E429DEBCEDC9}" type="datetimeFigureOut">
              <a:rPr lang="ko-KR" altLang="en-US" smtClean="0"/>
              <a:t>2024. 7. 18.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803696-FEF1-8EDA-714C-23E9FB2955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86E559-C4FA-B19C-A88B-0D974A2DDE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CEF9548-0C0B-46B9-A996-12FB1ED604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7438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93EA368-E588-CB73-4338-C68359501F2A}"/>
              </a:ext>
            </a:extLst>
          </p:cNvPr>
          <p:cNvSpPr/>
          <p:nvPr/>
        </p:nvSpPr>
        <p:spPr>
          <a:xfrm>
            <a:off x="3240891" y="2044005"/>
            <a:ext cx="5710218" cy="276998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96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OSI 7</a:t>
            </a:r>
            <a:r>
              <a:rPr lang="ko-KR" altLang="en-US" sz="96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계층</a:t>
            </a:r>
            <a:endParaRPr lang="en-US" altLang="ko-KR" sz="96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altLang="ko-KR" sz="540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24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김관우</a:t>
            </a:r>
            <a:endParaRPr lang="en-US" altLang="ko-KR" sz="24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579113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화살표: 위쪽/아래쪽 22">
            <a:extLst>
              <a:ext uri="{FF2B5EF4-FFF2-40B4-BE49-F238E27FC236}">
                <a16:creationId xmlns:a16="http://schemas.microsoft.com/office/drawing/2014/main" id="{4991386A-BFB3-63CC-AF96-0550C075A1B2}"/>
              </a:ext>
            </a:extLst>
          </p:cNvPr>
          <p:cNvSpPr/>
          <p:nvPr/>
        </p:nvSpPr>
        <p:spPr>
          <a:xfrm>
            <a:off x="8419307" y="2656879"/>
            <a:ext cx="433390" cy="2679700"/>
          </a:xfrm>
          <a:prstGeom prst="up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7511C07-9FA1-9D3B-5E56-0DB8E2232285}"/>
              </a:ext>
            </a:extLst>
          </p:cNvPr>
          <p:cNvSpPr/>
          <p:nvPr/>
        </p:nvSpPr>
        <p:spPr>
          <a:xfrm>
            <a:off x="2286000" y="4174532"/>
            <a:ext cx="3492500" cy="92333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>
                <a:solidFill>
                  <a:schemeClr val="tx1"/>
                </a:solidFill>
              </a:rPr>
              <a:t>Transport Layer</a:t>
            </a:r>
            <a:endParaRPr lang="ko-KR" altLang="en-US" sz="2800" b="1">
              <a:solidFill>
                <a:schemeClr val="tx1"/>
              </a:solidFill>
            </a:endParaRPr>
          </a:p>
        </p:txBody>
      </p:sp>
      <p:sp>
        <p:nvSpPr>
          <p:cNvPr id="20" name="평행 사변형 19">
            <a:extLst>
              <a:ext uri="{FF2B5EF4-FFF2-40B4-BE49-F238E27FC236}">
                <a16:creationId xmlns:a16="http://schemas.microsoft.com/office/drawing/2014/main" id="{CBE3846D-0DC6-16A4-0E7A-ECF221733E18}"/>
              </a:ext>
            </a:extLst>
          </p:cNvPr>
          <p:cNvSpPr/>
          <p:nvPr/>
        </p:nvSpPr>
        <p:spPr>
          <a:xfrm rot="16200000" flipH="1">
            <a:off x="5450185" y="4325047"/>
            <a:ext cx="1101130" cy="444500"/>
          </a:xfrm>
          <a:prstGeom prst="parallelogram">
            <a:avLst>
              <a:gd name="adj" fmla="val 41667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평행 사변형 20">
            <a:extLst>
              <a:ext uri="{FF2B5EF4-FFF2-40B4-BE49-F238E27FC236}">
                <a16:creationId xmlns:a16="http://schemas.microsoft.com/office/drawing/2014/main" id="{F3DFD5E5-EA6D-ED42-BBF2-C612F3EF42E1}"/>
              </a:ext>
            </a:extLst>
          </p:cNvPr>
          <p:cNvSpPr/>
          <p:nvPr/>
        </p:nvSpPr>
        <p:spPr>
          <a:xfrm flipH="1" flipV="1">
            <a:off x="2286000" y="3996730"/>
            <a:ext cx="3917950" cy="177801"/>
          </a:xfrm>
          <a:prstGeom prst="parallelogram">
            <a:avLst>
              <a:gd name="adj" fmla="val 247528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BBBE522-F34C-F65A-3814-CD24292D6247}"/>
              </a:ext>
            </a:extLst>
          </p:cNvPr>
          <p:cNvSpPr txBox="1"/>
          <p:nvPr/>
        </p:nvSpPr>
        <p:spPr>
          <a:xfrm>
            <a:off x="266700" y="139700"/>
            <a:ext cx="766445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5400" b="1"/>
              <a:t>L7 – Application Layer</a:t>
            </a:r>
            <a:endParaRPr lang="ko-KR" altLang="en-US" sz="5400" b="1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9AB6F1-50EA-35F8-CD96-52581D63C3F9}"/>
              </a:ext>
            </a:extLst>
          </p:cNvPr>
          <p:cNvSpPr txBox="1"/>
          <p:nvPr/>
        </p:nvSpPr>
        <p:spPr>
          <a:xfrm>
            <a:off x="7429500" y="3535064"/>
            <a:ext cx="243522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5400" b="1"/>
              <a:t>Socket</a:t>
            </a:r>
            <a:endParaRPr lang="ko-KR" altLang="en-US" sz="5400" b="1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14C1396-A205-506B-173E-104BD0543649}"/>
              </a:ext>
            </a:extLst>
          </p:cNvPr>
          <p:cNvSpPr/>
          <p:nvPr/>
        </p:nvSpPr>
        <p:spPr>
          <a:xfrm>
            <a:off x="2286000" y="3251202"/>
            <a:ext cx="3492500" cy="92333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>
                <a:solidFill>
                  <a:schemeClr val="tx1"/>
                </a:solidFill>
              </a:rPr>
              <a:t>Application Layer</a:t>
            </a:r>
            <a:endParaRPr lang="ko-KR" altLang="en-US" sz="2800" b="1">
              <a:solidFill>
                <a:schemeClr val="tx1"/>
              </a:solidFill>
            </a:endParaRPr>
          </a:p>
        </p:txBody>
      </p:sp>
      <p:sp>
        <p:nvSpPr>
          <p:cNvPr id="10" name="평행 사변형 9">
            <a:extLst>
              <a:ext uri="{FF2B5EF4-FFF2-40B4-BE49-F238E27FC236}">
                <a16:creationId xmlns:a16="http://schemas.microsoft.com/office/drawing/2014/main" id="{353579C2-B55F-17DD-F776-4C1B8DE25CD3}"/>
              </a:ext>
            </a:extLst>
          </p:cNvPr>
          <p:cNvSpPr/>
          <p:nvPr/>
        </p:nvSpPr>
        <p:spPr>
          <a:xfrm rot="16200000" flipH="1">
            <a:off x="5450185" y="3401717"/>
            <a:ext cx="1101130" cy="444500"/>
          </a:xfrm>
          <a:prstGeom prst="parallelogram">
            <a:avLst>
              <a:gd name="adj" fmla="val 41667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평행 사변형 12">
            <a:extLst>
              <a:ext uri="{FF2B5EF4-FFF2-40B4-BE49-F238E27FC236}">
                <a16:creationId xmlns:a16="http://schemas.microsoft.com/office/drawing/2014/main" id="{EEAE52F8-0115-19BC-54D4-E636AE777751}"/>
              </a:ext>
            </a:extLst>
          </p:cNvPr>
          <p:cNvSpPr/>
          <p:nvPr/>
        </p:nvSpPr>
        <p:spPr>
          <a:xfrm flipH="1" flipV="1">
            <a:off x="2286000" y="3073400"/>
            <a:ext cx="3917950" cy="177801"/>
          </a:xfrm>
          <a:prstGeom prst="parallelogram">
            <a:avLst>
              <a:gd name="adj" fmla="val 247528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화살표: 왼쪽으로 구부러짐 21">
            <a:extLst>
              <a:ext uri="{FF2B5EF4-FFF2-40B4-BE49-F238E27FC236}">
                <a16:creationId xmlns:a16="http://schemas.microsoft.com/office/drawing/2014/main" id="{21E44204-180E-AB51-C034-DECE92ECA6F9}"/>
              </a:ext>
            </a:extLst>
          </p:cNvPr>
          <p:cNvSpPr/>
          <p:nvPr/>
        </p:nvSpPr>
        <p:spPr>
          <a:xfrm>
            <a:off x="6400800" y="3266480"/>
            <a:ext cx="698500" cy="1460499"/>
          </a:xfrm>
          <a:prstGeom prst="curvedLef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9CC5294-BC70-E185-D13B-BCC62087AE9C}"/>
              </a:ext>
            </a:extLst>
          </p:cNvPr>
          <p:cNvSpPr txBox="1"/>
          <p:nvPr/>
        </p:nvSpPr>
        <p:spPr>
          <a:xfrm>
            <a:off x="7307262" y="1798081"/>
            <a:ext cx="26797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600" b="1"/>
              <a:t>Application</a:t>
            </a:r>
            <a:endParaRPr lang="ko-KR" altLang="en-US" sz="3600" b="1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2B903A4-DC69-8E24-6B60-C269CE40C6D9}"/>
              </a:ext>
            </a:extLst>
          </p:cNvPr>
          <p:cNvSpPr txBox="1"/>
          <p:nvPr/>
        </p:nvSpPr>
        <p:spPr>
          <a:xfrm>
            <a:off x="7850583" y="5336579"/>
            <a:ext cx="159305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600" b="1"/>
              <a:t>Kernal</a:t>
            </a:r>
            <a:endParaRPr lang="ko-KR" altLang="en-US" sz="3600" b="1"/>
          </a:p>
        </p:txBody>
      </p:sp>
    </p:spTree>
    <p:extLst>
      <p:ext uri="{BB962C8B-B14F-4D97-AF65-F5344CB8AC3E}">
        <p14:creationId xmlns:p14="http://schemas.microsoft.com/office/powerpoint/2010/main" val="841929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BBBE522-F34C-F65A-3814-CD24292D6247}"/>
              </a:ext>
            </a:extLst>
          </p:cNvPr>
          <p:cNvSpPr txBox="1"/>
          <p:nvPr/>
        </p:nvSpPr>
        <p:spPr>
          <a:xfrm>
            <a:off x="266700" y="139700"/>
            <a:ext cx="766445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5400" b="1"/>
              <a:t>L7 – Application Layer</a:t>
            </a:r>
            <a:endParaRPr lang="ko-KR" altLang="en-US" sz="5400" b="1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E0CB5DC-CF61-A853-4038-E30149D79AAE}"/>
              </a:ext>
            </a:extLst>
          </p:cNvPr>
          <p:cNvSpPr txBox="1"/>
          <p:nvPr/>
        </p:nvSpPr>
        <p:spPr>
          <a:xfrm>
            <a:off x="1016000" y="3044279"/>
            <a:ext cx="1016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400" b="1"/>
              <a:t>HTTP - Hyper Text Transfer Protocol</a:t>
            </a:r>
            <a:endParaRPr lang="ko-KR" altLang="en-US" sz="4400" b="1"/>
          </a:p>
        </p:txBody>
      </p:sp>
    </p:spTree>
    <p:extLst>
      <p:ext uri="{BB962C8B-B14F-4D97-AF65-F5344CB8AC3E}">
        <p14:creationId xmlns:p14="http://schemas.microsoft.com/office/powerpoint/2010/main" val="39981346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BBBE522-F34C-F65A-3814-CD24292D6247}"/>
              </a:ext>
            </a:extLst>
          </p:cNvPr>
          <p:cNvSpPr txBox="1"/>
          <p:nvPr/>
        </p:nvSpPr>
        <p:spPr>
          <a:xfrm>
            <a:off x="266700" y="139700"/>
            <a:ext cx="766445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5400" b="1"/>
              <a:t>L7 – Application Layer</a:t>
            </a:r>
            <a:endParaRPr lang="ko-KR" altLang="en-US" sz="5400" b="1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E0CB5DC-CF61-A853-4038-E30149D79AAE}"/>
              </a:ext>
            </a:extLst>
          </p:cNvPr>
          <p:cNvSpPr txBox="1"/>
          <p:nvPr/>
        </p:nvSpPr>
        <p:spPr>
          <a:xfrm>
            <a:off x="1016000" y="1786979"/>
            <a:ext cx="1016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400" b="1"/>
              <a:t>HTTP - Hyper Text Transfer Protocol</a:t>
            </a:r>
            <a:endParaRPr lang="ko-KR" altLang="en-US" sz="4400" b="1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17DC59FB-5A47-D1B3-0D58-2F965FF20C19}"/>
              </a:ext>
            </a:extLst>
          </p:cNvPr>
          <p:cNvGrpSpPr/>
          <p:nvPr/>
        </p:nvGrpSpPr>
        <p:grpSpPr>
          <a:xfrm>
            <a:off x="3036621" y="3086181"/>
            <a:ext cx="6118757" cy="685638"/>
            <a:chOff x="2701393" y="3280369"/>
            <a:chExt cx="6118757" cy="685638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F62BC5CC-AE56-954F-A654-D6063FB5D26E}"/>
                </a:ext>
              </a:extLst>
            </p:cNvPr>
            <p:cNvSpPr/>
            <p:nvPr/>
          </p:nvSpPr>
          <p:spPr>
            <a:xfrm>
              <a:off x="2701393" y="3280369"/>
              <a:ext cx="2146300" cy="68563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</a:rPr>
                <a:t>Client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15C3F53E-1327-F2C1-9D15-2D22AF575033}"/>
                </a:ext>
              </a:extLst>
            </p:cNvPr>
            <p:cNvSpPr/>
            <p:nvPr/>
          </p:nvSpPr>
          <p:spPr>
            <a:xfrm>
              <a:off x="6673850" y="3280369"/>
              <a:ext cx="2146300" cy="68563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</a:rPr>
                <a:t>Server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화살표: 오른쪽 5">
              <a:extLst>
                <a:ext uri="{FF2B5EF4-FFF2-40B4-BE49-F238E27FC236}">
                  <a16:creationId xmlns:a16="http://schemas.microsoft.com/office/drawing/2014/main" id="{51EBC98D-E6AC-B193-E934-872EDE1365EF}"/>
                </a:ext>
              </a:extLst>
            </p:cNvPr>
            <p:cNvSpPr/>
            <p:nvPr/>
          </p:nvSpPr>
          <p:spPr>
            <a:xfrm>
              <a:off x="4987924" y="3452954"/>
              <a:ext cx="1539875" cy="154833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화살표: 오른쪽 6">
              <a:extLst>
                <a:ext uri="{FF2B5EF4-FFF2-40B4-BE49-F238E27FC236}">
                  <a16:creationId xmlns:a16="http://schemas.microsoft.com/office/drawing/2014/main" id="{9510D612-864E-F215-7DE2-90A32F4F2024}"/>
                </a:ext>
              </a:extLst>
            </p:cNvPr>
            <p:cNvSpPr/>
            <p:nvPr/>
          </p:nvSpPr>
          <p:spPr>
            <a:xfrm rot="10800000">
              <a:off x="4987924" y="3778021"/>
              <a:ext cx="1539875" cy="154833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1EB32AC4-34B9-7326-33DD-80A156C35AF7}"/>
              </a:ext>
            </a:extLst>
          </p:cNvPr>
          <p:cNvSpPr txBox="1"/>
          <p:nvPr/>
        </p:nvSpPr>
        <p:spPr>
          <a:xfrm>
            <a:off x="3608783" y="4465230"/>
            <a:ext cx="496861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400" b="1"/>
              <a:t>GET, POST, … etc</a:t>
            </a:r>
            <a:endParaRPr lang="ko-KR" altLang="en-US" sz="4400" b="1"/>
          </a:p>
        </p:txBody>
      </p:sp>
    </p:spTree>
    <p:extLst>
      <p:ext uri="{BB962C8B-B14F-4D97-AF65-F5344CB8AC3E}">
        <p14:creationId xmlns:p14="http://schemas.microsoft.com/office/powerpoint/2010/main" val="7438718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BBBE522-F34C-F65A-3814-CD24292D6247}"/>
              </a:ext>
            </a:extLst>
          </p:cNvPr>
          <p:cNvSpPr txBox="1"/>
          <p:nvPr/>
        </p:nvSpPr>
        <p:spPr>
          <a:xfrm>
            <a:off x="266700" y="139700"/>
            <a:ext cx="766445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5400" b="1"/>
              <a:t>L7 – Application Layer</a:t>
            </a:r>
            <a:endParaRPr lang="ko-KR" altLang="en-US" sz="5400" b="1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53586C-1379-0F15-D526-100750CFA188}"/>
              </a:ext>
            </a:extLst>
          </p:cNvPr>
          <p:cNvSpPr txBox="1"/>
          <p:nvPr/>
        </p:nvSpPr>
        <p:spPr>
          <a:xfrm>
            <a:off x="889000" y="1736179"/>
            <a:ext cx="1041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b="1"/>
              <a:t>SMTP - </a:t>
            </a:r>
            <a:r>
              <a:rPr lang="en-US" altLang="ko-KR" sz="4000" b="1">
                <a:solidFill>
                  <a:schemeClr val="tx1">
                    <a:lumMod val="75000"/>
                    <a:lumOff val="25000"/>
                  </a:schemeClr>
                </a:solidFill>
              </a:rPr>
              <a:t>Simple Mail Transfer Protocol</a:t>
            </a:r>
            <a:endParaRPr lang="ko-KR" altLang="en-US" sz="400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0D106B-E5A4-5DD7-827C-66937495A4E6}"/>
              </a:ext>
            </a:extLst>
          </p:cNvPr>
          <p:cNvSpPr txBox="1"/>
          <p:nvPr/>
        </p:nvSpPr>
        <p:spPr>
          <a:xfrm>
            <a:off x="889000" y="2955379"/>
            <a:ext cx="1041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b="1"/>
              <a:t>FTP – </a:t>
            </a:r>
            <a:r>
              <a:rPr lang="en-US" altLang="ko-KR" sz="4000" b="1">
                <a:solidFill>
                  <a:schemeClr val="tx1">
                    <a:lumMod val="75000"/>
                    <a:lumOff val="25000"/>
                  </a:schemeClr>
                </a:solidFill>
              </a:rPr>
              <a:t>File Transfer Protocol</a:t>
            </a:r>
            <a:endParaRPr lang="ko-KR" altLang="en-US" sz="400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DF1D5B-42B2-20F7-0AA5-1BB757997E20}"/>
              </a:ext>
            </a:extLst>
          </p:cNvPr>
          <p:cNvSpPr txBox="1"/>
          <p:nvPr/>
        </p:nvSpPr>
        <p:spPr>
          <a:xfrm>
            <a:off x="889000" y="4174579"/>
            <a:ext cx="1041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b="1"/>
              <a:t>DNS – </a:t>
            </a:r>
            <a:r>
              <a:rPr lang="en-US" altLang="ko-KR" sz="4000" b="1">
                <a:solidFill>
                  <a:schemeClr val="tx1">
                    <a:lumMod val="75000"/>
                    <a:lumOff val="25000"/>
                  </a:schemeClr>
                </a:solidFill>
              </a:rPr>
              <a:t>Domain Name System</a:t>
            </a:r>
            <a:endParaRPr lang="ko-KR" altLang="en-US" sz="400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F65557-779F-EE55-81A6-89A86E18B402}"/>
              </a:ext>
            </a:extLst>
          </p:cNvPr>
          <p:cNvSpPr txBox="1"/>
          <p:nvPr/>
        </p:nvSpPr>
        <p:spPr>
          <a:xfrm>
            <a:off x="889000" y="5393779"/>
            <a:ext cx="1041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b="1"/>
              <a:t>DHCP – </a:t>
            </a:r>
            <a:r>
              <a:rPr lang="en-US" altLang="ko-KR" sz="4000" b="1">
                <a:solidFill>
                  <a:schemeClr val="tx1">
                    <a:lumMod val="75000"/>
                    <a:lumOff val="25000"/>
                  </a:schemeClr>
                </a:solidFill>
              </a:rPr>
              <a:t>Dynamic Host Configure Protocol</a:t>
            </a:r>
            <a:endParaRPr lang="ko-KR" altLang="en-US" sz="400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4472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BBBE522-F34C-F65A-3814-CD24292D6247}"/>
              </a:ext>
            </a:extLst>
          </p:cNvPr>
          <p:cNvSpPr txBox="1"/>
          <p:nvPr/>
        </p:nvSpPr>
        <p:spPr>
          <a:xfrm>
            <a:off x="2149475" y="2967335"/>
            <a:ext cx="789305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5400" b="1"/>
              <a:t>L6 – Presentation Layer</a:t>
            </a:r>
            <a:endParaRPr lang="ko-KR" altLang="en-US" sz="5400" b="1"/>
          </a:p>
        </p:txBody>
      </p:sp>
    </p:spTree>
    <p:extLst>
      <p:ext uri="{BB962C8B-B14F-4D97-AF65-F5344CB8AC3E}">
        <p14:creationId xmlns:p14="http://schemas.microsoft.com/office/powerpoint/2010/main" val="17041664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BBBE522-F34C-F65A-3814-CD24292D6247}"/>
              </a:ext>
            </a:extLst>
          </p:cNvPr>
          <p:cNvSpPr txBox="1"/>
          <p:nvPr/>
        </p:nvSpPr>
        <p:spPr>
          <a:xfrm>
            <a:off x="409575" y="287635"/>
            <a:ext cx="789305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5400" b="1"/>
              <a:t>L6 – Presentation Layer</a:t>
            </a:r>
            <a:endParaRPr lang="ko-KR" altLang="en-US" sz="5400" b="1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F70E87A-A6F6-2E79-8597-06A5524D80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575" y="2372479"/>
            <a:ext cx="5396139" cy="292232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3B5ACD3-9C48-7341-DA1C-4206F94A18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3315" y="1761581"/>
            <a:ext cx="7539110" cy="414411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화살표: 왼쪽 6">
            <a:extLst>
              <a:ext uri="{FF2B5EF4-FFF2-40B4-BE49-F238E27FC236}">
                <a16:creationId xmlns:a16="http://schemas.microsoft.com/office/drawing/2014/main" id="{B2B47FA1-0C8B-E078-5D32-AA2E14C27DF8}"/>
              </a:ext>
            </a:extLst>
          </p:cNvPr>
          <p:cNvSpPr/>
          <p:nvPr/>
        </p:nvSpPr>
        <p:spPr>
          <a:xfrm flipH="1">
            <a:off x="3684515" y="3833640"/>
            <a:ext cx="1117600" cy="348343"/>
          </a:xfrm>
          <a:prstGeom prst="leftArrow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10540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BBBE522-F34C-F65A-3814-CD24292D6247}"/>
              </a:ext>
            </a:extLst>
          </p:cNvPr>
          <p:cNvSpPr txBox="1"/>
          <p:nvPr/>
        </p:nvSpPr>
        <p:spPr>
          <a:xfrm>
            <a:off x="409575" y="287635"/>
            <a:ext cx="789305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5400" b="1"/>
              <a:t>L6 – Presentation Layer</a:t>
            </a:r>
            <a:endParaRPr lang="ko-KR" altLang="en-US" sz="5400" b="1"/>
          </a:p>
        </p:txBody>
      </p:sp>
      <p:pic>
        <p:nvPicPr>
          <p:cNvPr id="8194" name="Picture 2" descr="프레젠테이션 계층: 암호화, 압축, 번역">
            <a:extLst>
              <a:ext uri="{FF2B5EF4-FFF2-40B4-BE49-F238E27FC236}">
                <a16:creationId xmlns:a16="http://schemas.microsoft.com/office/drawing/2014/main" id="{D50CC477-249D-294C-A391-C577E4C759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94631"/>
            <a:ext cx="12192000" cy="3868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10103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BBBE522-F34C-F65A-3814-CD24292D6247}"/>
              </a:ext>
            </a:extLst>
          </p:cNvPr>
          <p:cNvSpPr txBox="1"/>
          <p:nvPr/>
        </p:nvSpPr>
        <p:spPr>
          <a:xfrm>
            <a:off x="409575" y="287635"/>
            <a:ext cx="789305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5400" b="1"/>
              <a:t>L6 – Presentation Layer</a:t>
            </a:r>
            <a:endParaRPr lang="ko-KR" altLang="en-US" sz="5400" b="1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7AF18D3-9004-1F44-3B1E-B9AC77818E02}"/>
              </a:ext>
            </a:extLst>
          </p:cNvPr>
          <p:cNvSpPr/>
          <p:nvPr/>
        </p:nvSpPr>
        <p:spPr>
          <a:xfrm>
            <a:off x="3189929" y="2547258"/>
            <a:ext cx="2146300" cy="6856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>
                <a:solidFill>
                  <a:schemeClr val="tx1"/>
                </a:solidFill>
              </a:rPr>
              <a:t>System A</a:t>
            </a:r>
            <a:endParaRPr lang="ko-KR" altLang="en-US" sz="2400" b="1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3F56DB2-6E46-7082-88EE-768D77D18A2A}"/>
              </a:ext>
            </a:extLst>
          </p:cNvPr>
          <p:cNvSpPr/>
          <p:nvPr/>
        </p:nvSpPr>
        <p:spPr>
          <a:xfrm>
            <a:off x="7221350" y="2547258"/>
            <a:ext cx="2146300" cy="6856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>
                <a:solidFill>
                  <a:schemeClr val="tx1"/>
                </a:solidFill>
              </a:rPr>
              <a:t>System B</a:t>
            </a:r>
            <a:endParaRPr lang="ko-KR" altLang="en-US" sz="2400" b="1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B701163-2A1E-43EE-74C6-328188CA5579}"/>
              </a:ext>
            </a:extLst>
          </p:cNvPr>
          <p:cNvSpPr txBox="1"/>
          <p:nvPr/>
        </p:nvSpPr>
        <p:spPr>
          <a:xfrm>
            <a:off x="3651049" y="3310376"/>
            <a:ext cx="122406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b="1"/>
              <a:t>ASCII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07BB36-8699-8531-104A-CB9985A57561}"/>
              </a:ext>
            </a:extLst>
          </p:cNvPr>
          <p:cNvSpPr txBox="1"/>
          <p:nvPr/>
        </p:nvSpPr>
        <p:spPr>
          <a:xfrm>
            <a:off x="7547034" y="3316379"/>
            <a:ext cx="149493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b="1"/>
              <a:t>EBCDIC</a:t>
            </a:r>
          </a:p>
        </p:txBody>
      </p:sp>
      <p:sp>
        <p:nvSpPr>
          <p:cNvPr id="17" name="화살표: 왼쪽 16">
            <a:extLst>
              <a:ext uri="{FF2B5EF4-FFF2-40B4-BE49-F238E27FC236}">
                <a16:creationId xmlns:a16="http://schemas.microsoft.com/office/drawing/2014/main" id="{D60E6041-A95D-C384-9BF2-435EF4C80A7A}"/>
              </a:ext>
            </a:extLst>
          </p:cNvPr>
          <p:cNvSpPr/>
          <p:nvPr/>
        </p:nvSpPr>
        <p:spPr>
          <a:xfrm>
            <a:off x="5640614" y="2820091"/>
            <a:ext cx="1379311" cy="139972"/>
          </a:xfrm>
          <a:prstGeom prst="leftArrow">
            <a:avLst/>
          </a:prstGeom>
          <a:solidFill>
            <a:schemeClr val="bg1"/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94988CC-EADA-B698-71C1-FD184A83F2E7}"/>
              </a:ext>
            </a:extLst>
          </p:cNvPr>
          <p:cNvSpPr txBox="1"/>
          <p:nvPr/>
        </p:nvSpPr>
        <p:spPr>
          <a:xfrm>
            <a:off x="5303881" y="4788042"/>
            <a:ext cx="180944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400" b="1"/>
              <a:t>ASN.1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690B7C5-D7F6-95E5-1C2C-5F352E800E69}"/>
              </a:ext>
            </a:extLst>
          </p:cNvPr>
          <p:cNvSpPr txBox="1"/>
          <p:nvPr/>
        </p:nvSpPr>
        <p:spPr>
          <a:xfrm>
            <a:off x="4431262" y="4465301"/>
            <a:ext cx="355467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1"/>
              <a:t>Abstract Syntax Notation 1</a:t>
            </a:r>
          </a:p>
        </p:txBody>
      </p:sp>
      <p:sp>
        <p:nvSpPr>
          <p:cNvPr id="22" name="화살표: 아래쪽 21">
            <a:extLst>
              <a:ext uri="{FF2B5EF4-FFF2-40B4-BE49-F238E27FC236}">
                <a16:creationId xmlns:a16="http://schemas.microsoft.com/office/drawing/2014/main" id="{082F7AA5-423D-84D6-679F-BDCB3F523733}"/>
              </a:ext>
            </a:extLst>
          </p:cNvPr>
          <p:cNvSpPr/>
          <p:nvPr/>
        </p:nvSpPr>
        <p:spPr>
          <a:xfrm rot="2544841">
            <a:off x="7429874" y="3756368"/>
            <a:ext cx="261711" cy="680752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화살표: 아래쪽 22">
            <a:extLst>
              <a:ext uri="{FF2B5EF4-FFF2-40B4-BE49-F238E27FC236}">
                <a16:creationId xmlns:a16="http://schemas.microsoft.com/office/drawing/2014/main" id="{0DACE1F0-D5FA-B951-B3A8-4BEC8E3DC761}"/>
              </a:ext>
            </a:extLst>
          </p:cNvPr>
          <p:cNvSpPr/>
          <p:nvPr/>
        </p:nvSpPr>
        <p:spPr>
          <a:xfrm rot="19055159" flipV="1">
            <a:off x="4605401" y="3756369"/>
            <a:ext cx="261711" cy="680752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07650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BBBE522-F34C-F65A-3814-CD24292D6247}"/>
              </a:ext>
            </a:extLst>
          </p:cNvPr>
          <p:cNvSpPr txBox="1"/>
          <p:nvPr/>
        </p:nvSpPr>
        <p:spPr>
          <a:xfrm>
            <a:off x="409575" y="287635"/>
            <a:ext cx="789305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5400" b="1"/>
              <a:t>L6 – Presentation Layer</a:t>
            </a:r>
            <a:endParaRPr lang="ko-KR" altLang="en-US" sz="5400" b="1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7AF18D3-9004-1F44-3B1E-B9AC77818E02}"/>
              </a:ext>
            </a:extLst>
          </p:cNvPr>
          <p:cNvSpPr/>
          <p:nvPr/>
        </p:nvSpPr>
        <p:spPr>
          <a:xfrm>
            <a:off x="3189929" y="2547258"/>
            <a:ext cx="2146300" cy="6856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>
                <a:solidFill>
                  <a:schemeClr val="tx1"/>
                </a:solidFill>
              </a:rPr>
              <a:t>System A</a:t>
            </a:r>
            <a:endParaRPr lang="ko-KR" altLang="en-US" sz="2400" b="1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3F56DB2-6E46-7082-88EE-768D77D18A2A}"/>
              </a:ext>
            </a:extLst>
          </p:cNvPr>
          <p:cNvSpPr/>
          <p:nvPr/>
        </p:nvSpPr>
        <p:spPr>
          <a:xfrm>
            <a:off x="7221350" y="2547258"/>
            <a:ext cx="2146300" cy="6856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>
                <a:solidFill>
                  <a:schemeClr val="tx1"/>
                </a:solidFill>
              </a:rPr>
              <a:t>System B</a:t>
            </a:r>
            <a:endParaRPr lang="ko-KR" altLang="en-US" sz="2400" b="1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B701163-2A1E-43EE-74C6-328188CA5579}"/>
              </a:ext>
            </a:extLst>
          </p:cNvPr>
          <p:cNvSpPr txBox="1"/>
          <p:nvPr/>
        </p:nvSpPr>
        <p:spPr>
          <a:xfrm>
            <a:off x="3651049" y="3310376"/>
            <a:ext cx="122406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b="1"/>
              <a:t>ASCII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07BB36-8699-8531-104A-CB9985A57561}"/>
              </a:ext>
            </a:extLst>
          </p:cNvPr>
          <p:cNvSpPr txBox="1"/>
          <p:nvPr/>
        </p:nvSpPr>
        <p:spPr>
          <a:xfrm>
            <a:off x="7547034" y="3316379"/>
            <a:ext cx="149493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b="1"/>
              <a:t>EBCDIC</a:t>
            </a:r>
          </a:p>
        </p:txBody>
      </p:sp>
      <p:sp>
        <p:nvSpPr>
          <p:cNvPr id="17" name="화살표: 왼쪽 16">
            <a:extLst>
              <a:ext uri="{FF2B5EF4-FFF2-40B4-BE49-F238E27FC236}">
                <a16:creationId xmlns:a16="http://schemas.microsoft.com/office/drawing/2014/main" id="{D60E6041-A95D-C384-9BF2-435EF4C80A7A}"/>
              </a:ext>
            </a:extLst>
          </p:cNvPr>
          <p:cNvSpPr/>
          <p:nvPr/>
        </p:nvSpPr>
        <p:spPr>
          <a:xfrm>
            <a:off x="5640614" y="2820091"/>
            <a:ext cx="1379311" cy="139972"/>
          </a:xfrm>
          <a:prstGeom prst="leftArrow">
            <a:avLst/>
          </a:prstGeom>
          <a:solidFill>
            <a:schemeClr val="bg1"/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6B4F647-7302-E125-3639-DBB4FAF2AF93}"/>
              </a:ext>
            </a:extLst>
          </p:cNvPr>
          <p:cNvSpPr txBox="1"/>
          <p:nvPr/>
        </p:nvSpPr>
        <p:spPr>
          <a:xfrm>
            <a:off x="4875109" y="4275576"/>
            <a:ext cx="337807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b="1"/>
              <a:t>mp3, wav, …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137E5D-AE10-22BE-6B02-206E13BE7543}"/>
              </a:ext>
            </a:extLst>
          </p:cNvPr>
          <p:cNvSpPr txBox="1"/>
          <p:nvPr/>
        </p:nvSpPr>
        <p:spPr>
          <a:xfrm>
            <a:off x="4875109" y="4798796"/>
            <a:ext cx="337807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b="1"/>
              <a:t>Jpg, png, …</a:t>
            </a:r>
          </a:p>
        </p:txBody>
      </p:sp>
    </p:spTree>
    <p:extLst>
      <p:ext uri="{BB962C8B-B14F-4D97-AF65-F5344CB8AC3E}">
        <p14:creationId xmlns:p14="http://schemas.microsoft.com/office/powerpoint/2010/main" val="37922106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BBBE522-F34C-F65A-3814-CD24292D6247}"/>
              </a:ext>
            </a:extLst>
          </p:cNvPr>
          <p:cNvSpPr txBox="1"/>
          <p:nvPr/>
        </p:nvSpPr>
        <p:spPr>
          <a:xfrm>
            <a:off x="409575" y="287635"/>
            <a:ext cx="789305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5400" b="1"/>
              <a:t>L6 – Presentation Layer</a:t>
            </a:r>
            <a:endParaRPr lang="ko-KR" altLang="en-US" sz="5400" b="1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168C67-B5CF-9657-E4FC-97DB65BFC3FB}"/>
              </a:ext>
            </a:extLst>
          </p:cNvPr>
          <p:cNvSpPr txBox="1"/>
          <p:nvPr/>
        </p:nvSpPr>
        <p:spPr>
          <a:xfrm>
            <a:off x="754743" y="3323771"/>
            <a:ext cx="48542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/>
              <a:t>Hello, My Name Is …</a:t>
            </a:r>
            <a:endParaRPr lang="ko-KR" altLang="en-US" sz="3600" b="1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1ED998-696E-9622-A66E-A2FE5141B0A1}"/>
              </a:ext>
            </a:extLst>
          </p:cNvPr>
          <p:cNvSpPr txBox="1"/>
          <p:nvPr/>
        </p:nvSpPr>
        <p:spPr>
          <a:xfrm>
            <a:off x="6916057" y="3323771"/>
            <a:ext cx="44759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/>
              <a:t>A1D7V7Q9JS820F…</a:t>
            </a:r>
            <a:endParaRPr lang="ko-KR" altLang="en-US" sz="3600" b="1"/>
          </a:p>
        </p:txBody>
      </p:sp>
      <p:sp>
        <p:nvSpPr>
          <p:cNvPr id="11" name="화살표: 왼쪽/오른쪽 10">
            <a:extLst>
              <a:ext uri="{FF2B5EF4-FFF2-40B4-BE49-F238E27FC236}">
                <a16:creationId xmlns:a16="http://schemas.microsoft.com/office/drawing/2014/main" id="{41B55296-1E8C-31C0-C8DB-06505D70EB9F}"/>
              </a:ext>
            </a:extLst>
          </p:cNvPr>
          <p:cNvSpPr/>
          <p:nvPr/>
        </p:nvSpPr>
        <p:spPr>
          <a:xfrm>
            <a:off x="5760949" y="3545337"/>
            <a:ext cx="974088" cy="246743"/>
          </a:xfrm>
          <a:prstGeom prst="left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6DEF4F5-4628-95C9-7B4C-0AB8FAE0E85D}"/>
              </a:ext>
            </a:extLst>
          </p:cNvPr>
          <p:cNvSpPr txBox="1"/>
          <p:nvPr/>
        </p:nvSpPr>
        <p:spPr>
          <a:xfrm>
            <a:off x="5760949" y="5000171"/>
            <a:ext cx="10118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/>
              <a:t>KEY</a:t>
            </a:r>
            <a:endParaRPr lang="ko-KR" altLang="en-US" sz="3600" b="1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70B928B2-F31F-A2CC-40AD-7DD2DB2EF9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1256" y="4532471"/>
            <a:ext cx="533474" cy="485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013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7E36353-C592-59F1-6196-0D1F09B97748}"/>
              </a:ext>
            </a:extLst>
          </p:cNvPr>
          <p:cNvSpPr txBox="1"/>
          <p:nvPr/>
        </p:nvSpPr>
        <p:spPr>
          <a:xfrm>
            <a:off x="5404184" y="2967335"/>
            <a:ext cx="138363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5400" b="1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OSI</a:t>
            </a:r>
            <a:endParaRPr lang="ko-KR" altLang="en-US" sz="5400" b="1"/>
          </a:p>
        </p:txBody>
      </p:sp>
    </p:spTree>
    <p:extLst>
      <p:ext uri="{BB962C8B-B14F-4D97-AF65-F5344CB8AC3E}">
        <p14:creationId xmlns:p14="http://schemas.microsoft.com/office/powerpoint/2010/main" val="4047935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BBBE522-F34C-F65A-3814-CD24292D6247}"/>
              </a:ext>
            </a:extLst>
          </p:cNvPr>
          <p:cNvSpPr txBox="1"/>
          <p:nvPr/>
        </p:nvSpPr>
        <p:spPr>
          <a:xfrm>
            <a:off x="409575" y="287635"/>
            <a:ext cx="789305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5400" b="1"/>
              <a:t>L6 – Presentation Layer</a:t>
            </a:r>
            <a:endParaRPr lang="ko-KR" altLang="en-US" sz="5400" b="1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AA365DE-8898-61E1-A947-BD846F8D8C0A}"/>
              </a:ext>
            </a:extLst>
          </p:cNvPr>
          <p:cNvSpPr txBox="1"/>
          <p:nvPr/>
        </p:nvSpPr>
        <p:spPr>
          <a:xfrm>
            <a:off x="889000" y="1736179"/>
            <a:ext cx="1041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b="1"/>
              <a:t>AFP - </a:t>
            </a:r>
            <a:r>
              <a:rPr lang="en-US" altLang="ko-KR" sz="4000" b="1">
                <a:solidFill>
                  <a:schemeClr val="tx1">
                    <a:lumMod val="75000"/>
                    <a:lumOff val="25000"/>
                  </a:schemeClr>
                </a:solidFill>
              </a:rPr>
              <a:t>Apple Filing Protocol </a:t>
            </a:r>
            <a:endParaRPr lang="ko-KR" altLang="en-US" sz="400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3A18A1-363F-05A1-1128-EC1864565D83}"/>
              </a:ext>
            </a:extLst>
          </p:cNvPr>
          <p:cNvSpPr txBox="1"/>
          <p:nvPr/>
        </p:nvSpPr>
        <p:spPr>
          <a:xfrm>
            <a:off x="889000" y="2955379"/>
            <a:ext cx="1041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b="1"/>
              <a:t>NCP – </a:t>
            </a:r>
            <a:r>
              <a:rPr lang="en-US" altLang="ko-KR" sz="4000" b="1">
                <a:solidFill>
                  <a:schemeClr val="tx1">
                    <a:lumMod val="75000"/>
                    <a:lumOff val="25000"/>
                  </a:schemeClr>
                </a:solidFill>
              </a:rPr>
              <a:t>Network Core Protocol</a:t>
            </a:r>
            <a:endParaRPr lang="ko-KR" altLang="en-US" sz="400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BC25A6-28B1-8B8C-0657-80B325EA36EE}"/>
              </a:ext>
            </a:extLst>
          </p:cNvPr>
          <p:cNvSpPr txBox="1"/>
          <p:nvPr/>
        </p:nvSpPr>
        <p:spPr>
          <a:xfrm>
            <a:off x="889000" y="4174579"/>
            <a:ext cx="1041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b="1"/>
              <a:t>NDR – </a:t>
            </a:r>
            <a:r>
              <a:rPr lang="en-US" altLang="ko-KR" sz="4000" b="1">
                <a:solidFill>
                  <a:schemeClr val="tx1">
                    <a:lumMod val="75000"/>
                    <a:lumOff val="25000"/>
                  </a:schemeClr>
                </a:solidFill>
              </a:rPr>
              <a:t>Network Data Representation</a:t>
            </a:r>
            <a:endParaRPr lang="ko-KR" altLang="en-US" sz="400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810601-69CB-6450-630A-3087F67A4015}"/>
              </a:ext>
            </a:extLst>
          </p:cNvPr>
          <p:cNvSpPr txBox="1"/>
          <p:nvPr/>
        </p:nvSpPr>
        <p:spPr>
          <a:xfrm>
            <a:off x="889000" y="5393779"/>
            <a:ext cx="1041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b="1"/>
              <a:t>XDR – </a:t>
            </a:r>
            <a:r>
              <a:rPr lang="en-US" altLang="ko-KR" sz="4000" b="1">
                <a:solidFill>
                  <a:schemeClr val="tx1">
                    <a:lumMod val="75000"/>
                    <a:lumOff val="25000"/>
                  </a:schemeClr>
                </a:solidFill>
              </a:rPr>
              <a:t>External Data Representation</a:t>
            </a:r>
            <a:endParaRPr lang="ko-KR" altLang="en-US" sz="400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63237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BBBE522-F34C-F65A-3814-CD24292D6247}"/>
              </a:ext>
            </a:extLst>
          </p:cNvPr>
          <p:cNvSpPr txBox="1"/>
          <p:nvPr/>
        </p:nvSpPr>
        <p:spPr>
          <a:xfrm>
            <a:off x="409575" y="287635"/>
            <a:ext cx="789305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5400" b="1"/>
              <a:t>L6 – Presentation Layer</a:t>
            </a:r>
            <a:endParaRPr lang="ko-KR" altLang="en-US" sz="5400" b="1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AA365DE-8898-61E1-A947-BD846F8D8C0A}"/>
              </a:ext>
            </a:extLst>
          </p:cNvPr>
          <p:cNvSpPr txBox="1"/>
          <p:nvPr/>
        </p:nvSpPr>
        <p:spPr>
          <a:xfrm>
            <a:off x="642257" y="1467665"/>
            <a:ext cx="1041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b="1"/>
              <a:t>SSL – Secure Socket Layer</a:t>
            </a:r>
            <a:endParaRPr lang="ko-KR" altLang="en-US" sz="400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6159D3-C257-C5D7-15AF-D6D4A9936C8A}"/>
              </a:ext>
            </a:extLst>
          </p:cNvPr>
          <p:cNvSpPr txBox="1"/>
          <p:nvPr/>
        </p:nvSpPr>
        <p:spPr>
          <a:xfrm>
            <a:off x="3886199" y="2691158"/>
            <a:ext cx="10414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b="1"/>
              <a:t>1. Encryption </a:t>
            </a:r>
            <a:endParaRPr lang="ko-KR" altLang="en-US" sz="280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0B366F-C319-FC95-1EEC-1C5F5F5B6F38}"/>
              </a:ext>
            </a:extLst>
          </p:cNvPr>
          <p:cNvSpPr txBox="1"/>
          <p:nvPr/>
        </p:nvSpPr>
        <p:spPr>
          <a:xfrm>
            <a:off x="3886199" y="3956108"/>
            <a:ext cx="10414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b="1"/>
              <a:t>2. Authorization</a:t>
            </a:r>
            <a:endParaRPr lang="ko-KR" altLang="en-US" sz="280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D33E73-6DA9-74C6-04C1-3C231A7DF7C8}"/>
              </a:ext>
            </a:extLst>
          </p:cNvPr>
          <p:cNvSpPr txBox="1"/>
          <p:nvPr/>
        </p:nvSpPr>
        <p:spPr>
          <a:xfrm>
            <a:off x="3886199" y="5221058"/>
            <a:ext cx="10414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b="1"/>
              <a:t>3. Data Integrity</a:t>
            </a:r>
            <a:endParaRPr lang="ko-KR" altLang="en-US" sz="2800" b="1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E31EA16-D4F6-509A-0EE1-EFF5D0DBDEA3}"/>
              </a:ext>
            </a:extLst>
          </p:cNvPr>
          <p:cNvSpPr txBox="1"/>
          <p:nvPr/>
        </p:nvSpPr>
        <p:spPr>
          <a:xfrm>
            <a:off x="1091746" y="3863775"/>
            <a:ext cx="214493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b="1"/>
              <a:t>HTTPS</a:t>
            </a:r>
            <a:endParaRPr lang="ko-KR" altLang="en-US" sz="400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A00CCDC-EB80-C6FC-BE37-C173CEF0866E}"/>
              </a:ext>
            </a:extLst>
          </p:cNvPr>
          <p:cNvSpPr txBox="1"/>
          <p:nvPr/>
        </p:nvSpPr>
        <p:spPr>
          <a:xfrm>
            <a:off x="7761060" y="2981903"/>
            <a:ext cx="399551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600" b="1"/>
              <a:t>Web Server Authenticating</a:t>
            </a:r>
            <a:endParaRPr lang="ko-KR" altLang="en-US" sz="360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534D17-431A-1177-9A60-A7AD5119C495}"/>
              </a:ext>
            </a:extLst>
          </p:cNvPr>
          <p:cNvSpPr txBox="1"/>
          <p:nvPr/>
        </p:nvSpPr>
        <p:spPr>
          <a:xfrm>
            <a:off x="7761059" y="4479328"/>
            <a:ext cx="399551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600" b="1"/>
              <a:t>Data Tampering Prevent</a:t>
            </a:r>
            <a:endParaRPr lang="ko-KR" altLang="en-US" sz="360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18087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BBBE522-F34C-F65A-3814-CD24292D6247}"/>
              </a:ext>
            </a:extLst>
          </p:cNvPr>
          <p:cNvSpPr txBox="1"/>
          <p:nvPr/>
        </p:nvSpPr>
        <p:spPr>
          <a:xfrm>
            <a:off x="2911475" y="2967335"/>
            <a:ext cx="636905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5400" b="1"/>
              <a:t>L5 – Session Layer</a:t>
            </a:r>
            <a:endParaRPr lang="ko-KR" altLang="en-US" sz="5400" b="1"/>
          </a:p>
        </p:txBody>
      </p:sp>
    </p:spTree>
    <p:extLst>
      <p:ext uri="{BB962C8B-B14F-4D97-AF65-F5344CB8AC3E}">
        <p14:creationId xmlns:p14="http://schemas.microsoft.com/office/powerpoint/2010/main" val="3429743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BBBE522-F34C-F65A-3814-CD24292D6247}"/>
              </a:ext>
            </a:extLst>
          </p:cNvPr>
          <p:cNvSpPr txBox="1"/>
          <p:nvPr/>
        </p:nvSpPr>
        <p:spPr>
          <a:xfrm>
            <a:off x="282575" y="249535"/>
            <a:ext cx="636905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5400" b="1"/>
              <a:t>L5 – Session Layer</a:t>
            </a:r>
            <a:endParaRPr lang="ko-KR" altLang="en-US" sz="5400" b="1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B7B3D6A-7D2F-77E3-59E5-1844FEAB756F}"/>
              </a:ext>
            </a:extLst>
          </p:cNvPr>
          <p:cNvSpPr txBox="1"/>
          <p:nvPr/>
        </p:nvSpPr>
        <p:spPr>
          <a:xfrm>
            <a:off x="1866446" y="3044279"/>
            <a:ext cx="177663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400" b="1"/>
              <a:t>Start</a:t>
            </a:r>
            <a:endParaRPr lang="ko-KR" altLang="en-US" sz="4400" b="1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AB877C-8156-8E63-6EF9-98AC2D3C91CE}"/>
              </a:ext>
            </a:extLst>
          </p:cNvPr>
          <p:cNvSpPr txBox="1"/>
          <p:nvPr/>
        </p:nvSpPr>
        <p:spPr>
          <a:xfrm>
            <a:off x="8762321" y="3044279"/>
            <a:ext cx="177663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400" b="1"/>
              <a:t>End</a:t>
            </a:r>
            <a:endParaRPr lang="ko-KR" altLang="en-US" sz="4400" b="1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803C0DA-9193-82B9-5C6C-E625417D3E0F}"/>
              </a:ext>
            </a:extLst>
          </p:cNvPr>
          <p:cNvCxnSpPr/>
          <p:nvPr/>
        </p:nvCxnSpPr>
        <p:spPr>
          <a:xfrm>
            <a:off x="3643086" y="2859314"/>
            <a:ext cx="0" cy="1277257"/>
          </a:xfrm>
          <a:prstGeom prst="line">
            <a:avLst/>
          </a:prstGeom>
          <a:ln w="7620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836DD4E-02E8-43EC-A5D5-47E4F60A2473}"/>
              </a:ext>
            </a:extLst>
          </p:cNvPr>
          <p:cNvCxnSpPr/>
          <p:nvPr/>
        </p:nvCxnSpPr>
        <p:spPr>
          <a:xfrm>
            <a:off x="8527143" y="2848427"/>
            <a:ext cx="0" cy="1277257"/>
          </a:xfrm>
          <a:prstGeom prst="line">
            <a:avLst/>
          </a:prstGeom>
          <a:ln w="7620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D360E272-FD22-EDA8-3539-20640EF022C9}"/>
              </a:ext>
            </a:extLst>
          </p:cNvPr>
          <p:cNvCxnSpPr/>
          <p:nvPr/>
        </p:nvCxnSpPr>
        <p:spPr>
          <a:xfrm>
            <a:off x="3643086" y="3497942"/>
            <a:ext cx="4884057" cy="0"/>
          </a:xfrm>
          <a:prstGeom prst="straightConnector1">
            <a:avLst/>
          </a:prstGeom>
          <a:ln w="76200">
            <a:solidFill>
              <a:schemeClr val="tx2">
                <a:lumMod val="50000"/>
                <a:lumOff val="50000"/>
              </a:schemeClr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2F42307-25CE-D61E-52DE-7969689CE834}"/>
              </a:ext>
            </a:extLst>
          </p:cNvPr>
          <p:cNvSpPr txBox="1"/>
          <p:nvPr/>
        </p:nvSpPr>
        <p:spPr>
          <a:xfrm>
            <a:off x="4788354" y="2574612"/>
            <a:ext cx="261529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5400" b="1"/>
              <a:t>Session</a:t>
            </a:r>
            <a:endParaRPr lang="ko-KR" altLang="en-US" sz="5400" b="1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991A8A7-E9FD-5A82-47AF-69453064175E}"/>
              </a:ext>
            </a:extLst>
          </p:cNvPr>
          <p:cNvSpPr txBox="1"/>
          <p:nvPr/>
        </p:nvSpPr>
        <p:spPr>
          <a:xfrm>
            <a:off x="2627766" y="4892003"/>
            <a:ext cx="693646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200" b="1"/>
              <a:t>통신의 시작과 종료를 담당하는 계층</a:t>
            </a:r>
          </a:p>
        </p:txBody>
      </p:sp>
    </p:spTree>
    <p:extLst>
      <p:ext uri="{BB962C8B-B14F-4D97-AF65-F5344CB8AC3E}">
        <p14:creationId xmlns:p14="http://schemas.microsoft.com/office/powerpoint/2010/main" val="36581581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BBBE522-F34C-F65A-3814-CD24292D6247}"/>
              </a:ext>
            </a:extLst>
          </p:cNvPr>
          <p:cNvSpPr txBox="1"/>
          <p:nvPr/>
        </p:nvSpPr>
        <p:spPr>
          <a:xfrm>
            <a:off x="282575" y="249535"/>
            <a:ext cx="636905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5400" b="1"/>
              <a:t>L5 – Session Layer</a:t>
            </a:r>
            <a:endParaRPr lang="ko-KR" altLang="en-US" sz="5400" b="1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B7B3D6A-7D2F-77E3-59E5-1844FEAB756F}"/>
              </a:ext>
            </a:extLst>
          </p:cNvPr>
          <p:cNvSpPr txBox="1"/>
          <p:nvPr/>
        </p:nvSpPr>
        <p:spPr>
          <a:xfrm>
            <a:off x="1866446" y="3044279"/>
            <a:ext cx="177663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400" b="1"/>
              <a:t>Start</a:t>
            </a:r>
            <a:endParaRPr lang="ko-KR" altLang="en-US" sz="4400" b="1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AB877C-8156-8E63-6EF9-98AC2D3C91CE}"/>
              </a:ext>
            </a:extLst>
          </p:cNvPr>
          <p:cNvSpPr txBox="1"/>
          <p:nvPr/>
        </p:nvSpPr>
        <p:spPr>
          <a:xfrm>
            <a:off x="8762321" y="3044279"/>
            <a:ext cx="177663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400" b="1"/>
              <a:t>End</a:t>
            </a:r>
            <a:endParaRPr lang="ko-KR" altLang="en-US" sz="4400" b="1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803C0DA-9193-82B9-5C6C-E625417D3E0F}"/>
              </a:ext>
            </a:extLst>
          </p:cNvPr>
          <p:cNvCxnSpPr/>
          <p:nvPr/>
        </p:nvCxnSpPr>
        <p:spPr>
          <a:xfrm>
            <a:off x="3643086" y="2859314"/>
            <a:ext cx="0" cy="1277257"/>
          </a:xfrm>
          <a:prstGeom prst="line">
            <a:avLst/>
          </a:prstGeom>
          <a:ln w="7620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836DD4E-02E8-43EC-A5D5-47E4F60A2473}"/>
              </a:ext>
            </a:extLst>
          </p:cNvPr>
          <p:cNvCxnSpPr/>
          <p:nvPr/>
        </p:nvCxnSpPr>
        <p:spPr>
          <a:xfrm>
            <a:off x="8527143" y="2848427"/>
            <a:ext cx="0" cy="1277257"/>
          </a:xfrm>
          <a:prstGeom prst="line">
            <a:avLst/>
          </a:prstGeom>
          <a:ln w="7620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D360E272-FD22-EDA8-3539-20640EF022C9}"/>
              </a:ext>
            </a:extLst>
          </p:cNvPr>
          <p:cNvCxnSpPr/>
          <p:nvPr/>
        </p:nvCxnSpPr>
        <p:spPr>
          <a:xfrm>
            <a:off x="3643086" y="3497942"/>
            <a:ext cx="4884057" cy="0"/>
          </a:xfrm>
          <a:prstGeom prst="straightConnector1">
            <a:avLst/>
          </a:prstGeom>
          <a:ln w="76200">
            <a:solidFill>
              <a:schemeClr val="tx2">
                <a:lumMod val="50000"/>
                <a:lumOff val="50000"/>
              </a:schemeClr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2F42307-25CE-D61E-52DE-7969689CE834}"/>
              </a:ext>
            </a:extLst>
          </p:cNvPr>
          <p:cNvSpPr txBox="1"/>
          <p:nvPr/>
        </p:nvSpPr>
        <p:spPr>
          <a:xfrm>
            <a:off x="4788354" y="2574612"/>
            <a:ext cx="261529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5400" b="1"/>
              <a:t>Session</a:t>
            </a:r>
            <a:endParaRPr lang="ko-KR" altLang="en-US" sz="5400" b="1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991A8A7-E9FD-5A82-47AF-69453064175E}"/>
              </a:ext>
            </a:extLst>
          </p:cNvPr>
          <p:cNvSpPr txBox="1"/>
          <p:nvPr/>
        </p:nvSpPr>
        <p:spPr>
          <a:xfrm>
            <a:off x="2230154" y="4737050"/>
            <a:ext cx="773169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b="1"/>
              <a:t>Connection establishment and Release</a:t>
            </a:r>
            <a:endParaRPr lang="ko-KR" altLang="en-US" sz="3200" b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2EF2B6-F372-565D-BD87-4891F15BEA0C}"/>
              </a:ext>
            </a:extLst>
          </p:cNvPr>
          <p:cNvSpPr txBox="1"/>
          <p:nvPr/>
        </p:nvSpPr>
        <p:spPr>
          <a:xfrm>
            <a:off x="3017555" y="5894753"/>
            <a:ext cx="773169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b="1"/>
              <a:t>TCP/IP Session / Port</a:t>
            </a:r>
            <a:r>
              <a:rPr lang="ko-KR" altLang="en-US" sz="3200" b="1"/>
              <a:t> </a:t>
            </a:r>
            <a:r>
              <a:rPr lang="en-US" altLang="ko-KR" sz="3200" b="1"/>
              <a:t>number</a:t>
            </a:r>
            <a:r>
              <a:rPr lang="ko-KR" altLang="en-US" sz="3200" b="1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173208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BBBE522-F34C-F65A-3814-CD24292D6247}"/>
              </a:ext>
            </a:extLst>
          </p:cNvPr>
          <p:cNvSpPr txBox="1"/>
          <p:nvPr/>
        </p:nvSpPr>
        <p:spPr>
          <a:xfrm>
            <a:off x="282575" y="249535"/>
            <a:ext cx="636905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5400" b="1"/>
              <a:t>L5 – Session Layer</a:t>
            </a:r>
            <a:endParaRPr lang="ko-KR" altLang="en-US" sz="5400" b="1"/>
          </a:p>
        </p:txBody>
      </p:sp>
      <p:pic>
        <p:nvPicPr>
          <p:cNvPr id="18434" name="Picture 2">
            <a:extLst>
              <a:ext uri="{FF2B5EF4-FFF2-40B4-BE49-F238E27FC236}">
                <a16:creationId xmlns:a16="http://schemas.microsoft.com/office/drawing/2014/main" id="{117EF564-DDEC-9DD1-AED3-20C2615D95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584" y="2241767"/>
            <a:ext cx="6551717" cy="3418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603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BBBE522-F34C-F65A-3814-CD24292D6247}"/>
              </a:ext>
            </a:extLst>
          </p:cNvPr>
          <p:cNvSpPr txBox="1"/>
          <p:nvPr/>
        </p:nvSpPr>
        <p:spPr>
          <a:xfrm>
            <a:off x="282575" y="249535"/>
            <a:ext cx="636905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5400" b="1"/>
              <a:t>L5 – Session Layer</a:t>
            </a:r>
            <a:endParaRPr lang="ko-KR" altLang="en-US" sz="5400" b="1"/>
          </a:p>
        </p:txBody>
      </p:sp>
      <p:pic>
        <p:nvPicPr>
          <p:cNvPr id="18434" name="Picture 2">
            <a:extLst>
              <a:ext uri="{FF2B5EF4-FFF2-40B4-BE49-F238E27FC236}">
                <a16:creationId xmlns:a16="http://schemas.microsoft.com/office/drawing/2014/main" id="{117EF564-DDEC-9DD1-AED3-20C2615D95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584" y="2241767"/>
            <a:ext cx="6551717" cy="3418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C59C24D-4C80-B5B6-27AF-4B9F03F246AA}"/>
              </a:ext>
            </a:extLst>
          </p:cNvPr>
          <p:cNvSpPr txBox="1"/>
          <p:nvPr/>
        </p:nvSpPr>
        <p:spPr>
          <a:xfrm>
            <a:off x="8244115" y="2438400"/>
            <a:ext cx="25065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/>
              <a:t>Check Point</a:t>
            </a:r>
            <a:endParaRPr lang="ko-KR" altLang="en-US" sz="3200" b="1"/>
          </a:p>
        </p:txBody>
      </p:sp>
      <p:cxnSp>
        <p:nvCxnSpPr>
          <p:cNvPr id="12" name="연결선: 구부러짐 11">
            <a:extLst>
              <a:ext uri="{FF2B5EF4-FFF2-40B4-BE49-F238E27FC236}">
                <a16:creationId xmlns:a16="http://schemas.microsoft.com/office/drawing/2014/main" id="{04527478-2595-4C29-E274-11085BBC3719}"/>
              </a:ext>
            </a:extLst>
          </p:cNvPr>
          <p:cNvCxnSpPr>
            <a:cxnSpLocks/>
            <a:stCxn id="5" idx="1"/>
          </p:cNvCxnSpPr>
          <p:nvPr/>
        </p:nvCxnSpPr>
        <p:spPr>
          <a:xfrm rot="10800000" flipV="1">
            <a:off x="4876801" y="2730788"/>
            <a:ext cx="3367315" cy="1045982"/>
          </a:xfrm>
          <a:prstGeom prst="curvedConnector3">
            <a:avLst>
              <a:gd name="adj1" fmla="val 50000"/>
            </a:avLst>
          </a:prstGeom>
          <a:ln w="57150">
            <a:solidFill>
              <a:srgbClr val="FFC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8991217B-FD9E-C059-7C87-A577299861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통신 도중에 데이터 스트림을 동기화하여 데이터의 순서와 무결성을 보장합니다. 예를 들어, 체크포인트를 설정하여 특정 지점까지 데이터를 성공적으로 전송했음을 확인합니다.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91557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BBBE522-F34C-F65A-3814-CD24292D6247}"/>
              </a:ext>
            </a:extLst>
          </p:cNvPr>
          <p:cNvSpPr txBox="1"/>
          <p:nvPr/>
        </p:nvSpPr>
        <p:spPr>
          <a:xfrm>
            <a:off x="282575" y="249535"/>
            <a:ext cx="636905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5400" b="1"/>
              <a:t>L5 – Session Layer</a:t>
            </a:r>
            <a:endParaRPr lang="ko-KR" altLang="en-US" sz="5400" b="1"/>
          </a:p>
        </p:txBody>
      </p:sp>
      <p:pic>
        <p:nvPicPr>
          <p:cNvPr id="18434" name="Picture 2">
            <a:extLst>
              <a:ext uri="{FF2B5EF4-FFF2-40B4-BE49-F238E27FC236}">
                <a16:creationId xmlns:a16="http://schemas.microsoft.com/office/drawing/2014/main" id="{117EF564-DDEC-9DD1-AED3-20C2615D95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584" y="2241767"/>
            <a:ext cx="6551717" cy="3418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C59C24D-4C80-B5B6-27AF-4B9F03F246AA}"/>
              </a:ext>
            </a:extLst>
          </p:cNvPr>
          <p:cNvSpPr txBox="1"/>
          <p:nvPr/>
        </p:nvSpPr>
        <p:spPr>
          <a:xfrm>
            <a:off x="8113487" y="3658781"/>
            <a:ext cx="32975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/>
              <a:t>Synchronization</a:t>
            </a:r>
            <a:endParaRPr lang="ko-KR" altLang="en-US" sz="3200" b="1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991217B-FD9E-C059-7C87-A577299861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통신 도중에 데이터 스트림을 동기화하여 데이터의 순서와 무결성을 보장합니다. 예를 들어, 체크포인트를 설정하여 특정 지점까지 데이터를 성공적으로 전송했음을 확인합니다.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32533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BBBE522-F34C-F65A-3814-CD24292D6247}"/>
              </a:ext>
            </a:extLst>
          </p:cNvPr>
          <p:cNvSpPr txBox="1"/>
          <p:nvPr/>
        </p:nvSpPr>
        <p:spPr>
          <a:xfrm>
            <a:off x="282575" y="249535"/>
            <a:ext cx="636905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5400" b="1"/>
              <a:t>L5 – Session Layer</a:t>
            </a:r>
            <a:endParaRPr lang="ko-KR" altLang="en-US" sz="5400" b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59C24D-4C80-B5B6-27AF-4B9F03F246AA}"/>
              </a:ext>
            </a:extLst>
          </p:cNvPr>
          <p:cNvSpPr txBox="1"/>
          <p:nvPr/>
        </p:nvSpPr>
        <p:spPr>
          <a:xfrm>
            <a:off x="1233715" y="3075057"/>
            <a:ext cx="37600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/>
              <a:t>Dialog Control</a:t>
            </a:r>
            <a:endParaRPr lang="ko-KR" altLang="en-US" sz="4000" b="1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991217B-FD9E-C059-7C87-A577299861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통신 도중에 데이터 스트림을 동기화하여 데이터의 순서와 무결성을 보장합니다. 예를 들어, 체크포인트를 설정하여 특정 지점까지 데이터를 성공적으로 전송했음을 확인합니다.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34FC8E-3547-93A8-A497-2140322BF078}"/>
              </a:ext>
            </a:extLst>
          </p:cNvPr>
          <p:cNvSpPr txBox="1"/>
          <p:nvPr/>
        </p:nvSpPr>
        <p:spPr>
          <a:xfrm>
            <a:off x="6056539" y="3075057"/>
            <a:ext cx="503605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/>
              <a:t>Token Management</a:t>
            </a:r>
            <a:endParaRPr lang="ko-KR" altLang="en-US" sz="4000" b="1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1420D4-533D-E0D1-0ADF-078F728BBC7B}"/>
              </a:ext>
            </a:extLst>
          </p:cNvPr>
          <p:cNvSpPr txBox="1"/>
          <p:nvPr/>
        </p:nvSpPr>
        <p:spPr>
          <a:xfrm>
            <a:off x="1181970" y="4026839"/>
            <a:ext cx="38635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/>
              <a:t>Half / full - duplex</a:t>
            </a:r>
            <a:endParaRPr lang="ko-KR" altLang="en-US" sz="3200" b="1"/>
          </a:p>
        </p:txBody>
      </p:sp>
    </p:spTree>
    <p:extLst>
      <p:ext uri="{BB962C8B-B14F-4D97-AF65-F5344CB8AC3E}">
        <p14:creationId xmlns:p14="http://schemas.microsoft.com/office/powerpoint/2010/main" val="23002482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BBBE522-F34C-F65A-3814-CD24292D6247}"/>
              </a:ext>
            </a:extLst>
          </p:cNvPr>
          <p:cNvSpPr txBox="1"/>
          <p:nvPr/>
        </p:nvSpPr>
        <p:spPr>
          <a:xfrm>
            <a:off x="282575" y="249535"/>
            <a:ext cx="636905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5400" b="1"/>
              <a:t>L5 – Session Layer</a:t>
            </a:r>
            <a:endParaRPr lang="ko-KR" altLang="en-US" sz="5400" b="1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991217B-FD9E-C059-7C87-A577299861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통신 도중에 데이터 스트림을 동기화하여 데이터의 순서와 무결성을 보장합니다. 예를 들어, 체크포인트를 설정하여 특정 지점까지 데이터를 성공적으로 전송했음을 확인합니다.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2F87CE-12CE-161B-7E41-915DC5B1C7AA}"/>
              </a:ext>
            </a:extLst>
          </p:cNvPr>
          <p:cNvSpPr txBox="1"/>
          <p:nvPr/>
        </p:nvSpPr>
        <p:spPr>
          <a:xfrm>
            <a:off x="1016002" y="1904999"/>
            <a:ext cx="22461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/>
              <a:t>NetBIOS</a:t>
            </a:r>
            <a:endParaRPr lang="ko-KR" altLang="en-US" sz="4000" b="1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F3D1B4-A6BE-1FE4-1732-724C064B1D6B}"/>
              </a:ext>
            </a:extLst>
          </p:cNvPr>
          <p:cNvSpPr txBox="1"/>
          <p:nvPr/>
        </p:nvSpPr>
        <p:spPr>
          <a:xfrm>
            <a:off x="1016002" y="3075057"/>
            <a:ext cx="116249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/>
              <a:t>RPC</a:t>
            </a:r>
            <a:endParaRPr lang="ko-KR" altLang="en-US" sz="4000" b="1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963BB0-4515-E760-D747-97BA2DCC8A1F}"/>
              </a:ext>
            </a:extLst>
          </p:cNvPr>
          <p:cNvSpPr txBox="1"/>
          <p:nvPr/>
        </p:nvSpPr>
        <p:spPr>
          <a:xfrm>
            <a:off x="1016002" y="4245115"/>
            <a:ext cx="14302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/>
              <a:t>PPTP</a:t>
            </a:r>
            <a:endParaRPr lang="ko-KR" altLang="en-US" sz="4000" b="1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BFEDDA0-7867-CFB3-F060-302C1065986E}"/>
              </a:ext>
            </a:extLst>
          </p:cNvPr>
          <p:cNvSpPr txBox="1"/>
          <p:nvPr/>
        </p:nvSpPr>
        <p:spPr>
          <a:xfrm>
            <a:off x="1016002" y="5415173"/>
            <a:ext cx="18485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/>
              <a:t>ISO-SP</a:t>
            </a:r>
            <a:endParaRPr lang="ko-KR" altLang="en-US" sz="4000" b="1"/>
          </a:p>
        </p:txBody>
      </p:sp>
    </p:spTree>
    <p:extLst>
      <p:ext uri="{BB962C8B-B14F-4D97-AF65-F5344CB8AC3E}">
        <p14:creationId xmlns:p14="http://schemas.microsoft.com/office/powerpoint/2010/main" val="4164594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7E36353-C592-59F1-6196-0D1F09B97748}"/>
              </a:ext>
            </a:extLst>
          </p:cNvPr>
          <p:cNvSpPr txBox="1"/>
          <p:nvPr/>
        </p:nvSpPr>
        <p:spPr>
          <a:xfrm>
            <a:off x="359943" y="2967335"/>
            <a:ext cx="1147211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5400" b="1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OSI</a:t>
            </a:r>
            <a:r>
              <a:rPr lang="en-US" altLang="ko-KR" sz="54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- </a:t>
            </a:r>
            <a:r>
              <a:rPr lang="en-US" altLang="ko-KR" sz="5400"/>
              <a:t>Open System Interconnection</a:t>
            </a:r>
            <a:r>
              <a:rPr lang="en-US" altLang="ko-KR" sz="54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ko-KR" altLang="en-US" sz="54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A6D823-8359-9C2F-683A-268682B4C5B9}"/>
              </a:ext>
            </a:extLst>
          </p:cNvPr>
          <p:cNvSpPr txBox="1"/>
          <p:nvPr/>
        </p:nvSpPr>
        <p:spPr>
          <a:xfrm>
            <a:off x="3643061" y="4002324"/>
            <a:ext cx="490587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800"/>
              <a:t>Reference Model</a:t>
            </a:r>
            <a:endParaRPr lang="ko-KR" altLang="en-US" sz="4800"/>
          </a:p>
        </p:txBody>
      </p:sp>
    </p:spTree>
    <p:extLst>
      <p:ext uri="{BB962C8B-B14F-4D97-AF65-F5344CB8AC3E}">
        <p14:creationId xmlns:p14="http://schemas.microsoft.com/office/powerpoint/2010/main" val="30815091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BBBE522-F34C-F65A-3814-CD24292D6247}"/>
              </a:ext>
            </a:extLst>
          </p:cNvPr>
          <p:cNvSpPr txBox="1"/>
          <p:nvPr/>
        </p:nvSpPr>
        <p:spPr>
          <a:xfrm>
            <a:off x="282575" y="249535"/>
            <a:ext cx="636905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5400" b="1"/>
              <a:t>L5 – Session Layer</a:t>
            </a:r>
            <a:endParaRPr lang="ko-KR" altLang="en-US" sz="5400" b="1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991217B-FD9E-C059-7C87-A577299861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통신 도중에 데이터 스트림을 동기화하여 데이터의 순서와 무결성을 보장합니다. 예를 들어, 체크포인트를 설정하여 특정 지점까지 데이터를 성공적으로 전송했음을 확인합니다.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2F87CE-12CE-161B-7E41-915DC5B1C7AA}"/>
              </a:ext>
            </a:extLst>
          </p:cNvPr>
          <p:cNvSpPr txBox="1"/>
          <p:nvPr/>
        </p:nvSpPr>
        <p:spPr>
          <a:xfrm>
            <a:off x="1016002" y="1904999"/>
            <a:ext cx="22461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/>
              <a:t>NetBIOS</a:t>
            </a:r>
            <a:endParaRPr lang="ko-KR" altLang="en-US" sz="4000" b="1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F3D1B4-A6BE-1FE4-1732-724C064B1D6B}"/>
              </a:ext>
            </a:extLst>
          </p:cNvPr>
          <p:cNvSpPr txBox="1"/>
          <p:nvPr/>
        </p:nvSpPr>
        <p:spPr>
          <a:xfrm>
            <a:off x="1016002" y="3075057"/>
            <a:ext cx="116249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/>
              <a:t>RPC</a:t>
            </a:r>
            <a:endParaRPr lang="ko-KR" altLang="en-US" sz="4000" b="1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963BB0-4515-E760-D747-97BA2DCC8A1F}"/>
              </a:ext>
            </a:extLst>
          </p:cNvPr>
          <p:cNvSpPr txBox="1"/>
          <p:nvPr/>
        </p:nvSpPr>
        <p:spPr>
          <a:xfrm>
            <a:off x="1016002" y="4245115"/>
            <a:ext cx="14302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/>
              <a:t>PPTP</a:t>
            </a:r>
            <a:endParaRPr lang="ko-KR" altLang="en-US" sz="4000" b="1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BFEDDA0-7867-CFB3-F060-302C1065986E}"/>
              </a:ext>
            </a:extLst>
          </p:cNvPr>
          <p:cNvSpPr txBox="1"/>
          <p:nvPr/>
        </p:nvSpPr>
        <p:spPr>
          <a:xfrm>
            <a:off x="1016002" y="5415173"/>
            <a:ext cx="18485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/>
              <a:t>ISO-SP</a:t>
            </a:r>
            <a:endParaRPr lang="ko-KR" altLang="en-US" sz="4000" b="1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71CC3A-2042-845D-3071-B0A5D53319B8}"/>
              </a:ext>
            </a:extLst>
          </p:cNvPr>
          <p:cNvSpPr txBox="1"/>
          <p:nvPr/>
        </p:nvSpPr>
        <p:spPr>
          <a:xfrm>
            <a:off x="3467100" y="2058887"/>
            <a:ext cx="66672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/>
              <a:t>컴퓨터 간 통신을 가능 </a:t>
            </a:r>
            <a:r>
              <a:rPr lang="en-US" altLang="ko-KR" sz="2000" b="1"/>
              <a:t>– </a:t>
            </a:r>
            <a:r>
              <a:rPr lang="ko-KR" altLang="en-US" sz="2000" b="1"/>
              <a:t>로컬 네트워크 상 프린터</a:t>
            </a:r>
            <a:r>
              <a:rPr lang="en-US" altLang="ko-KR" sz="2000" b="1"/>
              <a:t>, </a:t>
            </a:r>
            <a:r>
              <a:rPr lang="ko-KR" altLang="en-US" sz="2000" b="1"/>
              <a:t>파일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BD5984-C3A9-81F4-87A4-AAADD8C6A037}"/>
              </a:ext>
            </a:extLst>
          </p:cNvPr>
          <p:cNvSpPr txBox="1"/>
          <p:nvPr/>
        </p:nvSpPr>
        <p:spPr>
          <a:xfrm>
            <a:off x="3467100" y="3228945"/>
            <a:ext cx="80073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/>
              <a:t>분산 컴퓨팅 환경에서의 서버간 함수 호출을 통해 작업 분배시 사용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C20344-F3BC-8A04-D7EA-D03B18463AEC}"/>
              </a:ext>
            </a:extLst>
          </p:cNvPr>
          <p:cNvSpPr txBox="1"/>
          <p:nvPr/>
        </p:nvSpPr>
        <p:spPr>
          <a:xfrm>
            <a:off x="3467100" y="4399003"/>
            <a:ext cx="63434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/>
              <a:t>VPN </a:t>
            </a:r>
            <a:r>
              <a:rPr lang="ko-KR" altLang="en-US" sz="2000" b="1"/>
              <a:t>설정 시 사용되는 프로토콜 </a:t>
            </a:r>
            <a:r>
              <a:rPr lang="en-US" altLang="ko-KR" sz="2000" b="1"/>
              <a:t>-&gt; </a:t>
            </a:r>
            <a:r>
              <a:rPr lang="ko-KR" altLang="en-US" sz="2000" b="1"/>
              <a:t>터널링 프로토콜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C6F9B69-08BC-C9FE-6DC7-AD96C700E4B5}"/>
              </a:ext>
            </a:extLst>
          </p:cNvPr>
          <p:cNvSpPr txBox="1"/>
          <p:nvPr/>
        </p:nvSpPr>
        <p:spPr>
          <a:xfrm>
            <a:off x="3467100" y="5569061"/>
            <a:ext cx="44823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/>
              <a:t>ISO </a:t>
            </a:r>
            <a:r>
              <a:rPr lang="ko-KR" altLang="en-US" sz="2000" b="1"/>
              <a:t>표준에 따른 세션 계층 프로토콜</a:t>
            </a:r>
          </a:p>
        </p:txBody>
      </p:sp>
    </p:spTree>
    <p:extLst>
      <p:ext uri="{BB962C8B-B14F-4D97-AF65-F5344CB8AC3E}">
        <p14:creationId xmlns:p14="http://schemas.microsoft.com/office/powerpoint/2010/main" val="5400263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BBBE522-F34C-F65A-3814-CD24292D6247}"/>
              </a:ext>
            </a:extLst>
          </p:cNvPr>
          <p:cNvSpPr txBox="1"/>
          <p:nvPr/>
        </p:nvSpPr>
        <p:spPr>
          <a:xfrm>
            <a:off x="2635250" y="2967335"/>
            <a:ext cx="69215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5400" b="1"/>
              <a:t>L4 – Transport Layer</a:t>
            </a:r>
            <a:endParaRPr lang="ko-KR" altLang="en-US" sz="5400" b="1"/>
          </a:p>
        </p:txBody>
      </p:sp>
    </p:spTree>
    <p:extLst>
      <p:ext uri="{BB962C8B-B14F-4D97-AF65-F5344CB8AC3E}">
        <p14:creationId xmlns:p14="http://schemas.microsoft.com/office/powerpoint/2010/main" val="25625686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BBBE522-F34C-F65A-3814-CD24292D6247}"/>
              </a:ext>
            </a:extLst>
          </p:cNvPr>
          <p:cNvSpPr txBox="1"/>
          <p:nvPr/>
        </p:nvSpPr>
        <p:spPr>
          <a:xfrm>
            <a:off x="196850" y="122535"/>
            <a:ext cx="69215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5400" b="1"/>
              <a:t>L4 – Transport Layer</a:t>
            </a:r>
            <a:endParaRPr lang="ko-KR" altLang="en-US" sz="5400" b="1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9A6E39A-B396-CE9D-FCC3-F7A52E9CF903}"/>
              </a:ext>
            </a:extLst>
          </p:cNvPr>
          <p:cNvSpPr txBox="1"/>
          <p:nvPr/>
        </p:nvSpPr>
        <p:spPr>
          <a:xfrm>
            <a:off x="629087" y="2741228"/>
            <a:ext cx="109338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/>
              <a:t>End-to-End (Process-to-process) Communication</a:t>
            </a:r>
            <a:endParaRPr lang="ko-KR" altLang="en-US" sz="3600" b="1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7C35FA-F7BF-557D-AABC-81DFE4D02D3F}"/>
              </a:ext>
            </a:extLst>
          </p:cNvPr>
          <p:cNvSpPr txBox="1"/>
          <p:nvPr/>
        </p:nvSpPr>
        <p:spPr>
          <a:xfrm>
            <a:off x="4842483" y="3532701"/>
            <a:ext cx="25070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/>
              <a:t>TCP</a:t>
            </a:r>
            <a:r>
              <a:rPr lang="ko-KR" altLang="en-US" sz="3600" b="1"/>
              <a:t> </a:t>
            </a:r>
            <a:r>
              <a:rPr lang="en-US" altLang="ko-KR" sz="3600" b="1"/>
              <a:t>/</a:t>
            </a:r>
            <a:r>
              <a:rPr lang="ko-KR" altLang="en-US" sz="3600" b="1"/>
              <a:t> </a:t>
            </a:r>
            <a:r>
              <a:rPr lang="en-US" altLang="ko-KR" sz="3600" b="1"/>
              <a:t>UDP</a:t>
            </a:r>
            <a:endParaRPr lang="ko-KR" altLang="en-US" sz="3600" b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67F446-EE8E-EF4B-FB00-D29168B64ABC}"/>
              </a:ext>
            </a:extLst>
          </p:cNvPr>
          <p:cNvSpPr txBox="1"/>
          <p:nvPr/>
        </p:nvSpPr>
        <p:spPr>
          <a:xfrm>
            <a:off x="5033048" y="4324174"/>
            <a:ext cx="21259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/>
              <a:t>Segment</a:t>
            </a:r>
            <a:endParaRPr lang="ko-KR" altLang="en-US" sz="3600" b="1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874D4C-0531-A718-9C75-12D3C8103A0E}"/>
              </a:ext>
            </a:extLst>
          </p:cNvPr>
          <p:cNvSpPr txBox="1"/>
          <p:nvPr/>
        </p:nvSpPr>
        <p:spPr>
          <a:xfrm>
            <a:off x="3407442" y="1949755"/>
            <a:ext cx="53771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/>
              <a:t>Flow and Error Control</a:t>
            </a:r>
            <a:endParaRPr lang="ko-KR" altLang="en-US" sz="3600" b="1"/>
          </a:p>
        </p:txBody>
      </p:sp>
    </p:spTree>
    <p:extLst>
      <p:ext uri="{BB962C8B-B14F-4D97-AF65-F5344CB8AC3E}">
        <p14:creationId xmlns:p14="http://schemas.microsoft.com/office/powerpoint/2010/main" val="1468559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3" name="사각형: 둥근 모서리 22532">
            <a:extLst>
              <a:ext uri="{FF2B5EF4-FFF2-40B4-BE49-F238E27FC236}">
                <a16:creationId xmlns:a16="http://schemas.microsoft.com/office/drawing/2014/main" id="{207A3953-46BD-5C72-D1F6-0B4748F1E0E1}"/>
              </a:ext>
            </a:extLst>
          </p:cNvPr>
          <p:cNvSpPr/>
          <p:nvPr/>
        </p:nvSpPr>
        <p:spPr>
          <a:xfrm>
            <a:off x="3029753" y="3567308"/>
            <a:ext cx="6183086" cy="109945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BBBE522-F34C-F65A-3814-CD24292D6247}"/>
              </a:ext>
            </a:extLst>
          </p:cNvPr>
          <p:cNvSpPr txBox="1"/>
          <p:nvPr/>
        </p:nvSpPr>
        <p:spPr>
          <a:xfrm>
            <a:off x="196850" y="122535"/>
            <a:ext cx="69215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5400" b="1"/>
              <a:t>L4 – Transport Layer</a:t>
            </a:r>
            <a:endParaRPr lang="ko-KR" altLang="en-US" sz="5400" b="1"/>
          </a:p>
        </p:txBody>
      </p:sp>
      <p:pic>
        <p:nvPicPr>
          <p:cNvPr id="22530" name="Picture 2" descr="컴퓨터 - 무료 컴퓨터개 아이콘">
            <a:extLst>
              <a:ext uri="{FF2B5EF4-FFF2-40B4-BE49-F238E27FC236}">
                <a16:creationId xmlns:a16="http://schemas.microsoft.com/office/drawing/2014/main" id="{1434F3A0-3651-C4A1-217A-9C32882E41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0685" y="2412712"/>
            <a:ext cx="1001486" cy="1001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컴퓨터 - 무료 컴퓨터개 아이콘">
            <a:extLst>
              <a:ext uri="{FF2B5EF4-FFF2-40B4-BE49-F238E27FC236}">
                <a16:creationId xmlns:a16="http://schemas.microsoft.com/office/drawing/2014/main" id="{7954988C-55B4-948C-9ADF-7F668EF689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9831" y="2412712"/>
            <a:ext cx="1001486" cy="1001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사각형: 모서리가 접힌 도형 5">
            <a:extLst>
              <a:ext uri="{FF2B5EF4-FFF2-40B4-BE49-F238E27FC236}">
                <a16:creationId xmlns:a16="http://schemas.microsoft.com/office/drawing/2014/main" id="{962C0A41-8FFA-9A1F-5AFF-4E456C6D3C36}"/>
              </a:ext>
            </a:extLst>
          </p:cNvPr>
          <p:cNvSpPr/>
          <p:nvPr/>
        </p:nvSpPr>
        <p:spPr>
          <a:xfrm flipV="1">
            <a:off x="1393372" y="1645414"/>
            <a:ext cx="522514" cy="681888"/>
          </a:xfrm>
          <a:prstGeom prst="foldedCorner">
            <a:avLst>
              <a:gd name="adj" fmla="val 3888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D047CA30-CE9B-54AE-1851-90DF8A9A47F2}"/>
              </a:ext>
            </a:extLst>
          </p:cNvPr>
          <p:cNvSpPr/>
          <p:nvPr/>
        </p:nvSpPr>
        <p:spPr>
          <a:xfrm flipV="1">
            <a:off x="3265714" y="1645414"/>
            <a:ext cx="522514" cy="681888"/>
          </a:xfrm>
          <a:prstGeom prst="foldedCorner">
            <a:avLst>
              <a:gd name="adj" fmla="val 3888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94AB3BBD-F386-A28A-E8EF-86A02A9E6FB4}"/>
              </a:ext>
            </a:extLst>
          </p:cNvPr>
          <p:cNvSpPr/>
          <p:nvPr/>
        </p:nvSpPr>
        <p:spPr>
          <a:xfrm>
            <a:off x="2406421" y="1986358"/>
            <a:ext cx="60156" cy="6015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5DF32945-84DB-DCC1-EA84-4AACF1D6C265}"/>
              </a:ext>
            </a:extLst>
          </p:cNvPr>
          <p:cNvSpPr/>
          <p:nvPr/>
        </p:nvSpPr>
        <p:spPr>
          <a:xfrm>
            <a:off x="2558821" y="1986358"/>
            <a:ext cx="60156" cy="6015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5BF012C2-88A4-E2CE-8B50-4F9BDEFAAE2D}"/>
              </a:ext>
            </a:extLst>
          </p:cNvPr>
          <p:cNvSpPr/>
          <p:nvPr/>
        </p:nvSpPr>
        <p:spPr>
          <a:xfrm>
            <a:off x="2716380" y="1986358"/>
            <a:ext cx="60156" cy="6015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사각형: 모서리가 접힌 도형 10">
            <a:extLst>
              <a:ext uri="{FF2B5EF4-FFF2-40B4-BE49-F238E27FC236}">
                <a16:creationId xmlns:a16="http://schemas.microsoft.com/office/drawing/2014/main" id="{DCA07237-AED5-BCA7-4D3C-BFFA88F7E7EC}"/>
              </a:ext>
            </a:extLst>
          </p:cNvPr>
          <p:cNvSpPr/>
          <p:nvPr/>
        </p:nvSpPr>
        <p:spPr>
          <a:xfrm flipV="1">
            <a:off x="8199790" y="1645414"/>
            <a:ext cx="522514" cy="681888"/>
          </a:xfrm>
          <a:prstGeom prst="foldedCorner">
            <a:avLst>
              <a:gd name="adj" fmla="val 3888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사각형: 모서리가 접힌 도형 11">
            <a:extLst>
              <a:ext uri="{FF2B5EF4-FFF2-40B4-BE49-F238E27FC236}">
                <a16:creationId xmlns:a16="http://schemas.microsoft.com/office/drawing/2014/main" id="{6B3FB1B5-41D8-864A-B1FA-EEC1558225D2}"/>
              </a:ext>
            </a:extLst>
          </p:cNvPr>
          <p:cNvSpPr/>
          <p:nvPr/>
        </p:nvSpPr>
        <p:spPr>
          <a:xfrm flipV="1">
            <a:off x="10072132" y="1645414"/>
            <a:ext cx="522514" cy="681888"/>
          </a:xfrm>
          <a:prstGeom prst="foldedCorner">
            <a:avLst>
              <a:gd name="adj" fmla="val 3888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4DDFC7C4-8D01-2454-D07A-ABDBB343A0BA}"/>
              </a:ext>
            </a:extLst>
          </p:cNvPr>
          <p:cNvSpPr/>
          <p:nvPr/>
        </p:nvSpPr>
        <p:spPr>
          <a:xfrm>
            <a:off x="9212839" y="1986358"/>
            <a:ext cx="60156" cy="6015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65A37061-891A-023A-0C73-2621DDFDFEF3}"/>
              </a:ext>
            </a:extLst>
          </p:cNvPr>
          <p:cNvSpPr/>
          <p:nvPr/>
        </p:nvSpPr>
        <p:spPr>
          <a:xfrm>
            <a:off x="9365239" y="1986358"/>
            <a:ext cx="60156" cy="6015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A8735753-8A42-4126-D89C-DA21AD43A2CB}"/>
              </a:ext>
            </a:extLst>
          </p:cNvPr>
          <p:cNvSpPr/>
          <p:nvPr/>
        </p:nvSpPr>
        <p:spPr>
          <a:xfrm>
            <a:off x="9522798" y="1986358"/>
            <a:ext cx="60156" cy="6015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D55D9274-F17E-6842-0329-9AE53AA4627F}"/>
              </a:ext>
            </a:extLst>
          </p:cNvPr>
          <p:cNvGrpSpPr/>
          <p:nvPr/>
        </p:nvGrpSpPr>
        <p:grpSpPr>
          <a:xfrm>
            <a:off x="3450770" y="3850337"/>
            <a:ext cx="674915" cy="304800"/>
            <a:chOff x="3788228" y="4225899"/>
            <a:chExt cx="825500" cy="406400"/>
          </a:xfrm>
        </p:grpSpPr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BD3863DA-D6F7-0C6E-0139-52738E2F692F}"/>
                </a:ext>
              </a:extLst>
            </p:cNvPr>
            <p:cNvSpPr/>
            <p:nvPr/>
          </p:nvSpPr>
          <p:spPr>
            <a:xfrm>
              <a:off x="3788228" y="4225899"/>
              <a:ext cx="825500" cy="2032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5122CB7D-DBE0-D690-160C-23268CAF9593}"/>
                </a:ext>
              </a:extLst>
            </p:cNvPr>
            <p:cNvSpPr/>
            <p:nvPr/>
          </p:nvSpPr>
          <p:spPr>
            <a:xfrm>
              <a:off x="3788228" y="4429099"/>
              <a:ext cx="825500" cy="2032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5C7BF929-9DD9-D936-8025-107165A57159}"/>
                </a:ext>
              </a:extLst>
            </p:cNvPr>
            <p:cNvCxnSpPr>
              <a:stCxn id="16" idx="2"/>
              <a:endCxn id="17" idx="2"/>
            </p:cNvCxnSpPr>
            <p:nvPr/>
          </p:nvCxnSpPr>
          <p:spPr>
            <a:xfrm>
              <a:off x="3788228" y="4327499"/>
              <a:ext cx="0" cy="203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557CCE71-C342-60BE-68C3-F133153D1C1F}"/>
                </a:ext>
              </a:extLst>
            </p:cNvPr>
            <p:cNvCxnSpPr>
              <a:cxnSpLocks/>
            </p:cNvCxnSpPr>
            <p:nvPr/>
          </p:nvCxnSpPr>
          <p:spPr>
            <a:xfrm>
              <a:off x="4613728" y="4327499"/>
              <a:ext cx="0" cy="203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65AC81C7-F4D2-3B74-07C4-3F6A6CDCCDA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90340" y="4276699"/>
              <a:ext cx="441960" cy="101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ADDA0163-9A76-E275-DE0E-05E888AC8FB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979998" y="4276699"/>
              <a:ext cx="441960" cy="101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A1A08007-B298-D30B-1A6D-28AB6CA21AAF}"/>
              </a:ext>
            </a:extLst>
          </p:cNvPr>
          <p:cNvGrpSpPr/>
          <p:nvPr/>
        </p:nvGrpSpPr>
        <p:grpSpPr>
          <a:xfrm>
            <a:off x="4691742" y="4002737"/>
            <a:ext cx="674915" cy="304800"/>
            <a:chOff x="3788228" y="4225899"/>
            <a:chExt cx="825500" cy="406400"/>
          </a:xfrm>
        </p:grpSpPr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6FDE62EF-FBBE-9239-BE83-19417F0D46D8}"/>
                </a:ext>
              </a:extLst>
            </p:cNvPr>
            <p:cNvSpPr/>
            <p:nvPr/>
          </p:nvSpPr>
          <p:spPr>
            <a:xfrm>
              <a:off x="3788228" y="4225899"/>
              <a:ext cx="825500" cy="2032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25AC6D5E-F0F3-0A39-3421-E93C0480C9FE}"/>
                </a:ext>
              </a:extLst>
            </p:cNvPr>
            <p:cNvSpPr/>
            <p:nvPr/>
          </p:nvSpPr>
          <p:spPr>
            <a:xfrm>
              <a:off x="3788228" y="4429099"/>
              <a:ext cx="825500" cy="2032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87E0D174-A528-E6FC-13A1-86D2E7FE6087}"/>
                </a:ext>
              </a:extLst>
            </p:cNvPr>
            <p:cNvCxnSpPr>
              <a:stCxn id="34" idx="2"/>
              <a:endCxn id="35" idx="2"/>
            </p:cNvCxnSpPr>
            <p:nvPr/>
          </p:nvCxnSpPr>
          <p:spPr>
            <a:xfrm>
              <a:off x="3788228" y="4327499"/>
              <a:ext cx="0" cy="203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AC336545-AB6D-37A5-2B00-BFAFB9973730}"/>
                </a:ext>
              </a:extLst>
            </p:cNvPr>
            <p:cNvCxnSpPr>
              <a:cxnSpLocks/>
            </p:cNvCxnSpPr>
            <p:nvPr/>
          </p:nvCxnSpPr>
          <p:spPr>
            <a:xfrm>
              <a:off x="4613728" y="4327499"/>
              <a:ext cx="0" cy="203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256AFE0E-4A38-9F0B-1042-6A0631279C4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90340" y="4276699"/>
              <a:ext cx="441960" cy="101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1B817911-2661-8DEE-000E-B6A3C8A5E81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979998" y="4276699"/>
              <a:ext cx="441960" cy="101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E0439832-5547-C0FD-5516-364AFF591202}"/>
              </a:ext>
            </a:extLst>
          </p:cNvPr>
          <p:cNvGrpSpPr/>
          <p:nvPr/>
        </p:nvGrpSpPr>
        <p:grpSpPr>
          <a:xfrm>
            <a:off x="6901543" y="4008179"/>
            <a:ext cx="674915" cy="304800"/>
            <a:chOff x="3788228" y="4225899"/>
            <a:chExt cx="825500" cy="406400"/>
          </a:xfrm>
        </p:grpSpPr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8A2F6DA8-C05A-D6DF-4044-348688E305FD}"/>
                </a:ext>
              </a:extLst>
            </p:cNvPr>
            <p:cNvSpPr/>
            <p:nvPr/>
          </p:nvSpPr>
          <p:spPr>
            <a:xfrm>
              <a:off x="3788228" y="4225899"/>
              <a:ext cx="825500" cy="2032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02B9C4ED-A1D9-B3EF-0926-84B0E87E0D6F}"/>
                </a:ext>
              </a:extLst>
            </p:cNvPr>
            <p:cNvSpPr/>
            <p:nvPr/>
          </p:nvSpPr>
          <p:spPr>
            <a:xfrm>
              <a:off x="3788228" y="4429099"/>
              <a:ext cx="825500" cy="2032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cxnSp>
          <p:nvCxnSpPr>
            <p:cNvPr id="57" name="직선 연결선 56">
              <a:extLst>
                <a:ext uri="{FF2B5EF4-FFF2-40B4-BE49-F238E27FC236}">
                  <a16:creationId xmlns:a16="http://schemas.microsoft.com/office/drawing/2014/main" id="{1091202A-2B0C-6191-88CB-F1FE22A7AA01}"/>
                </a:ext>
              </a:extLst>
            </p:cNvPr>
            <p:cNvCxnSpPr>
              <a:stCxn id="55" idx="2"/>
              <a:endCxn id="56" idx="2"/>
            </p:cNvCxnSpPr>
            <p:nvPr/>
          </p:nvCxnSpPr>
          <p:spPr>
            <a:xfrm>
              <a:off x="3788228" y="4327499"/>
              <a:ext cx="0" cy="203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>
              <a:extLst>
                <a:ext uri="{FF2B5EF4-FFF2-40B4-BE49-F238E27FC236}">
                  <a16:creationId xmlns:a16="http://schemas.microsoft.com/office/drawing/2014/main" id="{241EDB21-BD00-572F-69CC-6A5FAA9B3A58}"/>
                </a:ext>
              </a:extLst>
            </p:cNvPr>
            <p:cNvCxnSpPr>
              <a:cxnSpLocks/>
            </p:cNvCxnSpPr>
            <p:nvPr/>
          </p:nvCxnSpPr>
          <p:spPr>
            <a:xfrm>
              <a:off x="4613728" y="4327499"/>
              <a:ext cx="0" cy="203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06262A59-D59D-77CD-1FD7-6B07DED5CCD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90340" y="4276699"/>
              <a:ext cx="441960" cy="101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0A64FBBB-201E-2DB1-CBE3-A8B493136FB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979998" y="4276699"/>
              <a:ext cx="441960" cy="101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671D720F-ACDA-0BA0-D22C-DE90D8FBC7E8}"/>
              </a:ext>
            </a:extLst>
          </p:cNvPr>
          <p:cNvGrpSpPr/>
          <p:nvPr/>
        </p:nvGrpSpPr>
        <p:grpSpPr>
          <a:xfrm>
            <a:off x="8142515" y="3779579"/>
            <a:ext cx="674915" cy="304800"/>
            <a:chOff x="3788228" y="4225899"/>
            <a:chExt cx="825500" cy="406400"/>
          </a:xfrm>
        </p:grpSpPr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59FB1A1E-D20B-4155-5A3D-11C26F23021C}"/>
                </a:ext>
              </a:extLst>
            </p:cNvPr>
            <p:cNvSpPr/>
            <p:nvPr/>
          </p:nvSpPr>
          <p:spPr>
            <a:xfrm>
              <a:off x="3788228" y="4225899"/>
              <a:ext cx="825500" cy="2032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130A7422-29EB-B4E2-EDCF-3501D06BB895}"/>
                </a:ext>
              </a:extLst>
            </p:cNvPr>
            <p:cNvSpPr/>
            <p:nvPr/>
          </p:nvSpPr>
          <p:spPr>
            <a:xfrm>
              <a:off x="3788228" y="4429099"/>
              <a:ext cx="825500" cy="2032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cxnSp>
          <p:nvCxnSpPr>
            <p:cNvPr id="22528" name="직선 연결선 22527">
              <a:extLst>
                <a:ext uri="{FF2B5EF4-FFF2-40B4-BE49-F238E27FC236}">
                  <a16:creationId xmlns:a16="http://schemas.microsoft.com/office/drawing/2014/main" id="{2F3541AA-FE58-70ED-38AF-D722EA8ADF5D}"/>
                </a:ext>
              </a:extLst>
            </p:cNvPr>
            <p:cNvCxnSpPr>
              <a:stCxn id="62" idx="2"/>
              <a:endCxn id="63" idx="2"/>
            </p:cNvCxnSpPr>
            <p:nvPr/>
          </p:nvCxnSpPr>
          <p:spPr>
            <a:xfrm>
              <a:off x="3788228" y="4327499"/>
              <a:ext cx="0" cy="203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29" name="직선 연결선 22528">
              <a:extLst>
                <a:ext uri="{FF2B5EF4-FFF2-40B4-BE49-F238E27FC236}">
                  <a16:creationId xmlns:a16="http://schemas.microsoft.com/office/drawing/2014/main" id="{59ABD2C3-F533-3148-528A-BF6A386CEB87}"/>
                </a:ext>
              </a:extLst>
            </p:cNvPr>
            <p:cNvCxnSpPr>
              <a:cxnSpLocks/>
            </p:cNvCxnSpPr>
            <p:nvPr/>
          </p:nvCxnSpPr>
          <p:spPr>
            <a:xfrm>
              <a:off x="4613728" y="4327499"/>
              <a:ext cx="0" cy="203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31" name="직선 연결선 22530">
              <a:extLst>
                <a:ext uri="{FF2B5EF4-FFF2-40B4-BE49-F238E27FC236}">
                  <a16:creationId xmlns:a16="http://schemas.microsoft.com/office/drawing/2014/main" id="{67D79E8D-6E33-602E-913C-9575FE81F96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90340" y="4276699"/>
              <a:ext cx="441960" cy="101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32" name="직선 연결선 22531">
              <a:extLst>
                <a:ext uri="{FF2B5EF4-FFF2-40B4-BE49-F238E27FC236}">
                  <a16:creationId xmlns:a16="http://schemas.microsoft.com/office/drawing/2014/main" id="{66B8DADE-E442-1CED-368B-EFD2DC4A2D7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979998" y="4276699"/>
              <a:ext cx="441960" cy="101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535" name="직선 연결선 22534">
            <a:extLst>
              <a:ext uri="{FF2B5EF4-FFF2-40B4-BE49-F238E27FC236}">
                <a16:creationId xmlns:a16="http://schemas.microsoft.com/office/drawing/2014/main" id="{5F6B7B26-F3BC-A61A-3347-E4B3C9CD1B14}"/>
              </a:ext>
            </a:extLst>
          </p:cNvPr>
          <p:cNvCxnSpPr>
            <a:stCxn id="16" idx="2"/>
            <a:endCxn id="22530" idx="2"/>
          </p:cNvCxnSpPr>
          <p:nvPr/>
        </p:nvCxnSpPr>
        <p:spPr>
          <a:xfrm flipH="1" flipV="1">
            <a:off x="2721428" y="3414198"/>
            <a:ext cx="729342" cy="5123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536" name="직선 연결선 22535">
            <a:extLst>
              <a:ext uri="{FF2B5EF4-FFF2-40B4-BE49-F238E27FC236}">
                <a16:creationId xmlns:a16="http://schemas.microsoft.com/office/drawing/2014/main" id="{F1054826-51EF-E02F-15C4-9AD72B2B9CB8}"/>
              </a:ext>
            </a:extLst>
          </p:cNvPr>
          <p:cNvCxnSpPr>
            <a:cxnSpLocks/>
            <a:stCxn id="35" idx="2"/>
          </p:cNvCxnSpPr>
          <p:nvPr/>
        </p:nvCxnSpPr>
        <p:spPr>
          <a:xfrm flipH="1" flipV="1">
            <a:off x="4146402" y="4078937"/>
            <a:ext cx="545340" cy="152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539" name="직선 연결선 22538">
            <a:extLst>
              <a:ext uri="{FF2B5EF4-FFF2-40B4-BE49-F238E27FC236}">
                <a16:creationId xmlns:a16="http://schemas.microsoft.com/office/drawing/2014/main" id="{1FC76F6E-FA79-009C-6BE2-53BA9EA176AC}"/>
              </a:ext>
            </a:extLst>
          </p:cNvPr>
          <p:cNvCxnSpPr>
            <a:cxnSpLocks/>
            <a:stCxn id="56" idx="2"/>
            <a:endCxn id="35" idx="6"/>
          </p:cNvCxnSpPr>
          <p:nvPr/>
        </p:nvCxnSpPr>
        <p:spPr>
          <a:xfrm flipH="1" flipV="1">
            <a:off x="5366657" y="4231337"/>
            <a:ext cx="1534886" cy="54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542" name="직선 연결선 22541">
            <a:extLst>
              <a:ext uri="{FF2B5EF4-FFF2-40B4-BE49-F238E27FC236}">
                <a16:creationId xmlns:a16="http://schemas.microsoft.com/office/drawing/2014/main" id="{DCF1F0E0-53F0-912A-2D27-442A6E6EA5F2}"/>
              </a:ext>
            </a:extLst>
          </p:cNvPr>
          <p:cNvCxnSpPr>
            <a:cxnSpLocks/>
            <a:stCxn id="63" idx="2"/>
            <a:endCxn id="56" idx="6"/>
          </p:cNvCxnSpPr>
          <p:nvPr/>
        </p:nvCxnSpPr>
        <p:spPr>
          <a:xfrm flipH="1">
            <a:off x="7576458" y="4008179"/>
            <a:ext cx="566057" cy="228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545" name="직선 연결선 22544">
            <a:extLst>
              <a:ext uri="{FF2B5EF4-FFF2-40B4-BE49-F238E27FC236}">
                <a16:creationId xmlns:a16="http://schemas.microsoft.com/office/drawing/2014/main" id="{BEAA04BC-934D-0365-3EB1-4DCFE4A338EB}"/>
              </a:ext>
            </a:extLst>
          </p:cNvPr>
          <p:cNvCxnSpPr>
            <a:cxnSpLocks/>
            <a:stCxn id="5" idx="2"/>
            <a:endCxn id="62" idx="6"/>
          </p:cNvCxnSpPr>
          <p:nvPr/>
        </p:nvCxnSpPr>
        <p:spPr>
          <a:xfrm flipH="1">
            <a:off x="8817430" y="3414198"/>
            <a:ext cx="653144" cy="4415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548" name="TextBox 22547">
            <a:extLst>
              <a:ext uri="{FF2B5EF4-FFF2-40B4-BE49-F238E27FC236}">
                <a16:creationId xmlns:a16="http://schemas.microsoft.com/office/drawing/2014/main" id="{0973D44B-0801-1038-7E4F-AD61241CBD5B}"/>
              </a:ext>
            </a:extLst>
          </p:cNvPr>
          <p:cNvSpPr txBox="1"/>
          <p:nvPr/>
        </p:nvSpPr>
        <p:spPr>
          <a:xfrm>
            <a:off x="5565363" y="3518754"/>
            <a:ext cx="1153970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2000" b="1"/>
              <a:t>Internet</a:t>
            </a:r>
            <a:endParaRPr lang="ko-KR" altLang="en-US" sz="2000" b="1"/>
          </a:p>
        </p:txBody>
      </p:sp>
      <p:cxnSp>
        <p:nvCxnSpPr>
          <p:cNvPr id="22550" name="직선 연결선 22549">
            <a:extLst>
              <a:ext uri="{FF2B5EF4-FFF2-40B4-BE49-F238E27FC236}">
                <a16:creationId xmlns:a16="http://schemas.microsoft.com/office/drawing/2014/main" id="{1C973621-5A98-037D-8544-47842D574DFC}"/>
              </a:ext>
            </a:extLst>
          </p:cNvPr>
          <p:cNvCxnSpPr>
            <a:stCxn id="22530" idx="2"/>
          </p:cNvCxnSpPr>
          <p:nvPr/>
        </p:nvCxnSpPr>
        <p:spPr>
          <a:xfrm flipH="1">
            <a:off x="2716380" y="3414198"/>
            <a:ext cx="5048" cy="246408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558" name="직선 연결선 22557">
            <a:extLst>
              <a:ext uri="{FF2B5EF4-FFF2-40B4-BE49-F238E27FC236}">
                <a16:creationId xmlns:a16="http://schemas.microsoft.com/office/drawing/2014/main" id="{91127D11-A025-FBA7-E31D-892DEF581AC6}"/>
              </a:ext>
            </a:extLst>
          </p:cNvPr>
          <p:cNvCxnSpPr/>
          <p:nvPr/>
        </p:nvCxnSpPr>
        <p:spPr>
          <a:xfrm flipH="1">
            <a:off x="9465527" y="3414198"/>
            <a:ext cx="5048" cy="246408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561" name="직선 연결선 22560">
            <a:extLst>
              <a:ext uri="{FF2B5EF4-FFF2-40B4-BE49-F238E27FC236}">
                <a16:creationId xmlns:a16="http://schemas.microsoft.com/office/drawing/2014/main" id="{B1E77B78-0EC8-EBD1-634B-C6AF8E57A8CF}"/>
              </a:ext>
            </a:extLst>
          </p:cNvPr>
          <p:cNvCxnSpPr>
            <a:cxnSpLocks/>
            <a:stCxn id="6" idx="0"/>
          </p:cNvCxnSpPr>
          <p:nvPr/>
        </p:nvCxnSpPr>
        <p:spPr>
          <a:xfrm flipH="1">
            <a:off x="1228130" y="2327302"/>
            <a:ext cx="426499" cy="4128497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564" name="직선 연결선 22563">
            <a:extLst>
              <a:ext uri="{FF2B5EF4-FFF2-40B4-BE49-F238E27FC236}">
                <a16:creationId xmlns:a16="http://schemas.microsoft.com/office/drawing/2014/main" id="{16C89C2A-9C53-C045-AD69-AA3797A6272F}"/>
              </a:ext>
            </a:extLst>
          </p:cNvPr>
          <p:cNvCxnSpPr>
            <a:cxnSpLocks/>
            <a:stCxn id="12" idx="0"/>
          </p:cNvCxnSpPr>
          <p:nvPr/>
        </p:nvCxnSpPr>
        <p:spPr>
          <a:xfrm>
            <a:off x="10333389" y="2327302"/>
            <a:ext cx="465239" cy="4128497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570" name="직선 연결선 22569">
            <a:extLst>
              <a:ext uri="{FF2B5EF4-FFF2-40B4-BE49-F238E27FC236}">
                <a16:creationId xmlns:a16="http://schemas.microsoft.com/office/drawing/2014/main" id="{030EFEB8-1D61-D9DF-7B1B-E87B68F17987}"/>
              </a:ext>
            </a:extLst>
          </p:cNvPr>
          <p:cNvCxnSpPr>
            <a:cxnSpLocks/>
          </p:cNvCxnSpPr>
          <p:nvPr/>
        </p:nvCxnSpPr>
        <p:spPr>
          <a:xfrm>
            <a:off x="3788227" y="4155137"/>
            <a:ext cx="0" cy="1043358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573" name="직선 연결선 22572">
            <a:extLst>
              <a:ext uri="{FF2B5EF4-FFF2-40B4-BE49-F238E27FC236}">
                <a16:creationId xmlns:a16="http://schemas.microsoft.com/office/drawing/2014/main" id="{7D3776D5-9AE3-240E-4DED-E42FB4A3F57D}"/>
              </a:ext>
            </a:extLst>
          </p:cNvPr>
          <p:cNvCxnSpPr>
            <a:cxnSpLocks/>
            <a:stCxn id="35" idx="4"/>
          </p:cNvCxnSpPr>
          <p:nvPr/>
        </p:nvCxnSpPr>
        <p:spPr>
          <a:xfrm>
            <a:off x="5029200" y="4307537"/>
            <a:ext cx="0" cy="890958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577" name="직선 연결선 22576">
            <a:extLst>
              <a:ext uri="{FF2B5EF4-FFF2-40B4-BE49-F238E27FC236}">
                <a16:creationId xmlns:a16="http://schemas.microsoft.com/office/drawing/2014/main" id="{E2E8EE64-6A33-C817-94C6-BE3B6F165356}"/>
              </a:ext>
            </a:extLst>
          </p:cNvPr>
          <p:cNvCxnSpPr>
            <a:cxnSpLocks/>
          </p:cNvCxnSpPr>
          <p:nvPr/>
        </p:nvCxnSpPr>
        <p:spPr>
          <a:xfrm>
            <a:off x="7247454" y="4318422"/>
            <a:ext cx="1" cy="88007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578" name="직선 연결선 22577">
            <a:extLst>
              <a:ext uri="{FF2B5EF4-FFF2-40B4-BE49-F238E27FC236}">
                <a16:creationId xmlns:a16="http://schemas.microsoft.com/office/drawing/2014/main" id="{295B7953-2F72-C516-438E-AD6782D55B9A}"/>
              </a:ext>
            </a:extLst>
          </p:cNvPr>
          <p:cNvCxnSpPr>
            <a:cxnSpLocks/>
            <a:stCxn id="63" idx="4"/>
          </p:cNvCxnSpPr>
          <p:nvPr/>
        </p:nvCxnSpPr>
        <p:spPr>
          <a:xfrm>
            <a:off x="8479973" y="4084379"/>
            <a:ext cx="0" cy="1128207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585" name="직선 화살표 연결선 22584">
            <a:extLst>
              <a:ext uri="{FF2B5EF4-FFF2-40B4-BE49-F238E27FC236}">
                <a16:creationId xmlns:a16="http://schemas.microsoft.com/office/drawing/2014/main" id="{159EF5C7-B5D8-0806-7F0E-EB35069FC002}"/>
              </a:ext>
            </a:extLst>
          </p:cNvPr>
          <p:cNvCxnSpPr/>
          <p:nvPr/>
        </p:nvCxnSpPr>
        <p:spPr>
          <a:xfrm>
            <a:off x="3788227" y="5198495"/>
            <a:ext cx="1240972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586" name="직선 화살표 연결선 22585">
            <a:extLst>
              <a:ext uri="{FF2B5EF4-FFF2-40B4-BE49-F238E27FC236}">
                <a16:creationId xmlns:a16="http://schemas.microsoft.com/office/drawing/2014/main" id="{CBC118F0-95E6-59D7-DDDE-B8E6A85448D4}"/>
              </a:ext>
            </a:extLst>
          </p:cNvPr>
          <p:cNvCxnSpPr>
            <a:cxnSpLocks/>
          </p:cNvCxnSpPr>
          <p:nvPr/>
        </p:nvCxnSpPr>
        <p:spPr>
          <a:xfrm>
            <a:off x="5037654" y="5198495"/>
            <a:ext cx="220980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588" name="직선 화살표 연결선 22587">
            <a:extLst>
              <a:ext uri="{FF2B5EF4-FFF2-40B4-BE49-F238E27FC236}">
                <a16:creationId xmlns:a16="http://schemas.microsoft.com/office/drawing/2014/main" id="{078BB97A-1E71-FC73-0AB8-5F142F42A101}"/>
              </a:ext>
            </a:extLst>
          </p:cNvPr>
          <p:cNvCxnSpPr>
            <a:cxnSpLocks/>
          </p:cNvCxnSpPr>
          <p:nvPr/>
        </p:nvCxnSpPr>
        <p:spPr>
          <a:xfrm>
            <a:off x="7247454" y="5207710"/>
            <a:ext cx="1240973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591" name="직선 화살표 연결선 22590">
            <a:extLst>
              <a:ext uri="{FF2B5EF4-FFF2-40B4-BE49-F238E27FC236}">
                <a16:creationId xmlns:a16="http://schemas.microsoft.com/office/drawing/2014/main" id="{B69841B5-08EE-C4DC-BDC0-D88412F753E4}"/>
              </a:ext>
            </a:extLst>
          </p:cNvPr>
          <p:cNvCxnSpPr>
            <a:cxnSpLocks/>
          </p:cNvCxnSpPr>
          <p:nvPr/>
        </p:nvCxnSpPr>
        <p:spPr>
          <a:xfrm>
            <a:off x="8488427" y="5201163"/>
            <a:ext cx="97710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593" name="직선 화살표 연결선 22592">
            <a:extLst>
              <a:ext uri="{FF2B5EF4-FFF2-40B4-BE49-F238E27FC236}">
                <a16:creationId xmlns:a16="http://schemas.microsoft.com/office/drawing/2014/main" id="{3C75F52E-CC96-0769-AA65-BDFBD0B3859D}"/>
              </a:ext>
            </a:extLst>
          </p:cNvPr>
          <p:cNvCxnSpPr>
            <a:cxnSpLocks/>
          </p:cNvCxnSpPr>
          <p:nvPr/>
        </p:nvCxnSpPr>
        <p:spPr>
          <a:xfrm>
            <a:off x="2777164" y="5207710"/>
            <a:ext cx="97710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594" name="직선 화살표 연결선 22593">
            <a:extLst>
              <a:ext uri="{FF2B5EF4-FFF2-40B4-BE49-F238E27FC236}">
                <a16:creationId xmlns:a16="http://schemas.microsoft.com/office/drawing/2014/main" id="{D0754983-1657-CBFB-C051-B515F5629707}"/>
              </a:ext>
            </a:extLst>
          </p:cNvPr>
          <p:cNvCxnSpPr>
            <a:cxnSpLocks/>
          </p:cNvCxnSpPr>
          <p:nvPr/>
        </p:nvCxnSpPr>
        <p:spPr>
          <a:xfrm>
            <a:off x="2746458" y="5878281"/>
            <a:ext cx="6719069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596" name="직선 화살표 연결선 22595">
            <a:extLst>
              <a:ext uri="{FF2B5EF4-FFF2-40B4-BE49-F238E27FC236}">
                <a16:creationId xmlns:a16="http://schemas.microsoft.com/office/drawing/2014/main" id="{8BD7E293-34FF-B5BC-F127-E85B6612C2C0}"/>
              </a:ext>
            </a:extLst>
          </p:cNvPr>
          <p:cNvCxnSpPr>
            <a:cxnSpLocks/>
          </p:cNvCxnSpPr>
          <p:nvPr/>
        </p:nvCxnSpPr>
        <p:spPr>
          <a:xfrm>
            <a:off x="1228130" y="6455799"/>
            <a:ext cx="9570498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598" name="TextBox 22597">
            <a:extLst>
              <a:ext uri="{FF2B5EF4-FFF2-40B4-BE49-F238E27FC236}">
                <a16:creationId xmlns:a16="http://schemas.microsoft.com/office/drawing/2014/main" id="{BCAD2CE6-8444-1865-AA2C-95AD7CB816DA}"/>
              </a:ext>
            </a:extLst>
          </p:cNvPr>
          <p:cNvSpPr txBox="1"/>
          <p:nvPr/>
        </p:nvSpPr>
        <p:spPr>
          <a:xfrm>
            <a:off x="1877224" y="1245304"/>
            <a:ext cx="1363194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2000" b="1"/>
              <a:t>Processes</a:t>
            </a:r>
            <a:endParaRPr lang="ko-KR" altLang="en-US" sz="2000" b="1"/>
          </a:p>
        </p:txBody>
      </p:sp>
      <p:sp>
        <p:nvSpPr>
          <p:cNvPr id="22599" name="TextBox 22598">
            <a:extLst>
              <a:ext uri="{FF2B5EF4-FFF2-40B4-BE49-F238E27FC236}">
                <a16:creationId xmlns:a16="http://schemas.microsoft.com/office/drawing/2014/main" id="{87148576-394E-138B-8271-D805B566868E}"/>
              </a:ext>
            </a:extLst>
          </p:cNvPr>
          <p:cNvSpPr txBox="1"/>
          <p:nvPr/>
        </p:nvSpPr>
        <p:spPr>
          <a:xfrm>
            <a:off x="8743798" y="1245304"/>
            <a:ext cx="1363194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2000" b="1"/>
              <a:t>Processes</a:t>
            </a:r>
            <a:endParaRPr lang="ko-KR" altLang="en-US" sz="2000" b="1"/>
          </a:p>
        </p:txBody>
      </p:sp>
      <p:sp>
        <p:nvSpPr>
          <p:cNvPr id="22600" name="TextBox 22599">
            <a:extLst>
              <a:ext uri="{FF2B5EF4-FFF2-40B4-BE49-F238E27FC236}">
                <a16:creationId xmlns:a16="http://schemas.microsoft.com/office/drawing/2014/main" id="{3C715680-D57D-1007-5FD8-9D4255079321}"/>
              </a:ext>
            </a:extLst>
          </p:cNvPr>
          <p:cNvSpPr txBox="1"/>
          <p:nvPr/>
        </p:nvSpPr>
        <p:spPr>
          <a:xfrm>
            <a:off x="2716379" y="4950603"/>
            <a:ext cx="1071127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000"/>
              <a:t>Node to Node</a:t>
            </a:r>
            <a:endParaRPr lang="ko-KR" altLang="en-US" sz="1000"/>
          </a:p>
        </p:txBody>
      </p:sp>
      <p:sp>
        <p:nvSpPr>
          <p:cNvPr id="22601" name="TextBox 22600">
            <a:extLst>
              <a:ext uri="{FF2B5EF4-FFF2-40B4-BE49-F238E27FC236}">
                <a16:creationId xmlns:a16="http://schemas.microsoft.com/office/drawing/2014/main" id="{0B786DFA-C235-3CE6-8523-87859371BCBA}"/>
              </a:ext>
            </a:extLst>
          </p:cNvPr>
          <p:cNvSpPr txBox="1"/>
          <p:nvPr/>
        </p:nvSpPr>
        <p:spPr>
          <a:xfrm>
            <a:off x="3794067" y="4914167"/>
            <a:ext cx="1245149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/>
              <a:t>Node to Node</a:t>
            </a:r>
            <a:endParaRPr lang="ko-KR" altLang="en-US" sz="1200"/>
          </a:p>
        </p:txBody>
      </p:sp>
      <p:sp>
        <p:nvSpPr>
          <p:cNvPr id="22602" name="TextBox 22601">
            <a:extLst>
              <a:ext uri="{FF2B5EF4-FFF2-40B4-BE49-F238E27FC236}">
                <a16:creationId xmlns:a16="http://schemas.microsoft.com/office/drawing/2014/main" id="{D7C1646B-6968-016E-04C0-373BEF553E5C}"/>
              </a:ext>
            </a:extLst>
          </p:cNvPr>
          <p:cNvSpPr txBox="1"/>
          <p:nvPr/>
        </p:nvSpPr>
        <p:spPr>
          <a:xfrm>
            <a:off x="5511526" y="4914167"/>
            <a:ext cx="1245149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/>
              <a:t>Node to Node</a:t>
            </a:r>
            <a:endParaRPr lang="ko-KR" altLang="en-US" sz="1200"/>
          </a:p>
        </p:txBody>
      </p:sp>
      <p:sp>
        <p:nvSpPr>
          <p:cNvPr id="22603" name="TextBox 22602">
            <a:extLst>
              <a:ext uri="{FF2B5EF4-FFF2-40B4-BE49-F238E27FC236}">
                <a16:creationId xmlns:a16="http://schemas.microsoft.com/office/drawing/2014/main" id="{04B9C364-8EB3-0530-292E-1B7ED44E9238}"/>
              </a:ext>
            </a:extLst>
          </p:cNvPr>
          <p:cNvSpPr txBox="1"/>
          <p:nvPr/>
        </p:nvSpPr>
        <p:spPr>
          <a:xfrm>
            <a:off x="7241537" y="4914167"/>
            <a:ext cx="1245149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/>
              <a:t>Node to Node</a:t>
            </a:r>
            <a:endParaRPr lang="ko-KR" altLang="en-US" sz="1200"/>
          </a:p>
        </p:txBody>
      </p:sp>
      <p:sp>
        <p:nvSpPr>
          <p:cNvPr id="22604" name="TextBox 22603">
            <a:extLst>
              <a:ext uri="{FF2B5EF4-FFF2-40B4-BE49-F238E27FC236}">
                <a16:creationId xmlns:a16="http://schemas.microsoft.com/office/drawing/2014/main" id="{3D5ADB4B-259C-8FC5-3EDA-4F59D845FA15}"/>
              </a:ext>
            </a:extLst>
          </p:cNvPr>
          <p:cNvSpPr txBox="1"/>
          <p:nvPr/>
        </p:nvSpPr>
        <p:spPr>
          <a:xfrm>
            <a:off x="8456719" y="4946695"/>
            <a:ext cx="1071127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000"/>
              <a:t>Node to Node</a:t>
            </a:r>
            <a:endParaRPr lang="ko-KR" altLang="en-US" sz="1000"/>
          </a:p>
        </p:txBody>
      </p:sp>
      <p:sp>
        <p:nvSpPr>
          <p:cNvPr id="22605" name="TextBox 22604">
            <a:extLst>
              <a:ext uri="{FF2B5EF4-FFF2-40B4-BE49-F238E27FC236}">
                <a16:creationId xmlns:a16="http://schemas.microsoft.com/office/drawing/2014/main" id="{E1746501-F0FF-EC50-65C5-DBEEAF934A10}"/>
              </a:ext>
            </a:extLst>
          </p:cNvPr>
          <p:cNvSpPr txBox="1"/>
          <p:nvPr/>
        </p:nvSpPr>
        <p:spPr>
          <a:xfrm>
            <a:off x="5451402" y="5537333"/>
            <a:ext cx="1383584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/>
              <a:t>Host to Host</a:t>
            </a:r>
            <a:endParaRPr lang="ko-KR" altLang="en-US" sz="1600"/>
          </a:p>
        </p:txBody>
      </p:sp>
      <p:sp>
        <p:nvSpPr>
          <p:cNvPr id="22606" name="TextBox 22605">
            <a:extLst>
              <a:ext uri="{FF2B5EF4-FFF2-40B4-BE49-F238E27FC236}">
                <a16:creationId xmlns:a16="http://schemas.microsoft.com/office/drawing/2014/main" id="{DF331BE7-F6B4-55BF-2D46-1D8C7479CD75}"/>
              </a:ext>
            </a:extLst>
          </p:cNvPr>
          <p:cNvSpPr txBox="1"/>
          <p:nvPr/>
        </p:nvSpPr>
        <p:spPr>
          <a:xfrm>
            <a:off x="4970914" y="6055689"/>
            <a:ext cx="2340897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2000"/>
              <a:t>Process to Process</a:t>
            </a:r>
            <a:endParaRPr lang="ko-KR" altLang="en-US" sz="2000"/>
          </a:p>
        </p:txBody>
      </p:sp>
      <p:sp>
        <p:nvSpPr>
          <p:cNvPr id="22607" name="TextBox 22606">
            <a:extLst>
              <a:ext uri="{FF2B5EF4-FFF2-40B4-BE49-F238E27FC236}">
                <a16:creationId xmlns:a16="http://schemas.microsoft.com/office/drawing/2014/main" id="{47A74B28-57FB-25AD-F73E-12122512278A}"/>
              </a:ext>
            </a:extLst>
          </p:cNvPr>
          <p:cNvSpPr txBox="1"/>
          <p:nvPr/>
        </p:nvSpPr>
        <p:spPr>
          <a:xfrm>
            <a:off x="400359" y="4963037"/>
            <a:ext cx="2079865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2000" b="1"/>
              <a:t>Data Link Layer</a:t>
            </a:r>
            <a:endParaRPr lang="ko-KR" altLang="en-US" sz="2000" b="1"/>
          </a:p>
        </p:txBody>
      </p:sp>
      <p:sp>
        <p:nvSpPr>
          <p:cNvPr id="22608" name="TextBox 22607">
            <a:extLst>
              <a:ext uri="{FF2B5EF4-FFF2-40B4-BE49-F238E27FC236}">
                <a16:creationId xmlns:a16="http://schemas.microsoft.com/office/drawing/2014/main" id="{4B35C392-3641-67EF-0CBE-75AA06E7BAB4}"/>
              </a:ext>
            </a:extLst>
          </p:cNvPr>
          <p:cNvSpPr txBox="1"/>
          <p:nvPr/>
        </p:nvSpPr>
        <p:spPr>
          <a:xfrm>
            <a:off x="421150" y="5609085"/>
            <a:ext cx="1971181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2000" b="1"/>
              <a:t>Network Layer</a:t>
            </a:r>
            <a:endParaRPr lang="ko-KR" altLang="en-US" sz="2000" b="1"/>
          </a:p>
        </p:txBody>
      </p:sp>
      <p:sp>
        <p:nvSpPr>
          <p:cNvPr id="22609" name="TextBox 22608">
            <a:extLst>
              <a:ext uri="{FF2B5EF4-FFF2-40B4-BE49-F238E27FC236}">
                <a16:creationId xmlns:a16="http://schemas.microsoft.com/office/drawing/2014/main" id="{FE99D4A3-45DE-419D-5105-94B62B240B8B}"/>
              </a:ext>
            </a:extLst>
          </p:cNvPr>
          <p:cNvSpPr txBox="1"/>
          <p:nvPr/>
        </p:nvSpPr>
        <p:spPr>
          <a:xfrm>
            <a:off x="5131153" y="6410012"/>
            <a:ext cx="2090637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2000" b="1"/>
              <a:t>Transport Layer</a:t>
            </a:r>
            <a:endParaRPr lang="ko-KR" altLang="en-US" sz="2000" b="1"/>
          </a:p>
        </p:txBody>
      </p:sp>
    </p:spTree>
    <p:extLst>
      <p:ext uri="{BB962C8B-B14F-4D97-AF65-F5344CB8AC3E}">
        <p14:creationId xmlns:p14="http://schemas.microsoft.com/office/powerpoint/2010/main" val="39376795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BBBE522-F34C-F65A-3814-CD24292D6247}"/>
              </a:ext>
            </a:extLst>
          </p:cNvPr>
          <p:cNvSpPr txBox="1"/>
          <p:nvPr/>
        </p:nvSpPr>
        <p:spPr>
          <a:xfrm>
            <a:off x="196850" y="122535"/>
            <a:ext cx="69215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5400" b="1"/>
              <a:t>L4 – Transport Layer</a:t>
            </a:r>
            <a:endParaRPr lang="ko-KR" altLang="en-US" sz="5400" b="1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ED931A7-0D94-60BA-0F52-0A71103F36CC}"/>
              </a:ext>
            </a:extLst>
          </p:cNvPr>
          <p:cNvSpPr txBox="1"/>
          <p:nvPr/>
        </p:nvSpPr>
        <p:spPr>
          <a:xfrm>
            <a:off x="5436878" y="1345361"/>
            <a:ext cx="131824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/>
              <a:t>Port</a:t>
            </a:r>
            <a:endParaRPr lang="ko-KR" altLang="en-US" sz="4400" b="1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CBF95E-EEF5-BDA2-A427-7DAFF8535D80}"/>
              </a:ext>
            </a:extLst>
          </p:cNvPr>
          <p:cNvSpPr txBox="1"/>
          <p:nvPr/>
        </p:nvSpPr>
        <p:spPr>
          <a:xfrm>
            <a:off x="4014341" y="2301018"/>
            <a:ext cx="41633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/>
              <a:t>0 – 65535 (16-bit)</a:t>
            </a:r>
            <a:endParaRPr lang="ko-KR" altLang="en-US" sz="3600" b="1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3C82D4E-0E3E-3D7B-30BB-A40FDFBACB0A}"/>
              </a:ext>
            </a:extLst>
          </p:cNvPr>
          <p:cNvSpPr txBox="1"/>
          <p:nvPr/>
        </p:nvSpPr>
        <p:spPr>
          <a:xfrm>
            <a:off x="2695389" y="3139142"/>
            <a:ext cx="68012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/>
              <a:t>Use for distinguish processes</a:t>
            </a:r>
            <a:endParaRPr lang="ko-KR" altLang="en-US" sz="3600" b="1"/>
          </a:p>
        </p:txBody>
      </p:sp>
      <p:sp>
        <p:nvSpPr>
          <p:cNvPr id="21" name="사각형: 모서리가 접힌 도형 20">
            <a:extLst>
              <a:ext uri="{FF2B5EF4-FFF2-40B4-BE49-F238E27FC236}">
                <a16:creationId xmlns:a16="http://schemas.microsoft.com/office/drawing/2014/main" id="{0E0C80AF-4D06-8842-CE16-27B858EAF864}"/>
              </a:ext>
            </a:extLst>
          </p:cNvPr>
          <p:cNvSpPr/>
          <p:nvPr/>
        </p:nvSpPr>
        <p:spPr>
          <a:xfrm flipV="1">
            <a:off x="642258" y="3977266"/>
            <a:ext cx="522514" cy="681888"/>
          </a:xfrm>
          <a:prstGeom prst="foldedCorner">
            <a:avLst>
              <a:gd name="adj" fmla="val 3888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사각형: 모서리가 접힌 도형 21">
            <a:extLst>
              <a:ext uri="{FF2B5EF4-FFF2-40B4-BE49-F238E27FC236}">
                <a16:creationId xmlns:a16="http://schemas.microsoft.com/office/drawing/2014/main" id="{292A4061-24FC-B3A1-4CCE-C1E77EBB21C1}"/>
              </a:ext>
            </a:extLst>
          </p:cNvPr>
          <p:cNvSpPr/>
          <p:nvPr/>
        </p:nvSpPr>
        <p:spPr>
          <a:xfrm flipV="1">
            <a:off x="1524001" y="3977266"/>
            <a:ext cx="522514" cy="681888"/>
          </a:xfrm>
          <a:prstGeom prst="foldedCorner">
            <a:avLst>
              <a:gd name="adj" fmla="val 3888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사각형: 모서리가 접힌 도형 22">
            <a:extLst>
              <a:ext uri="{FF2B5EF4-FFF2-40B4-BE49-F238E27FC236}">
                <a16:creationId xmlns:a16="http://schemas.microsoft.com/office/drawing/2014/main" id="{1A56717E-7D8C-5D97-01D3-53B58ED09E26}"/>
              </a:ext>
            </a:extLst>
          </p:cNvPr>
          <p:cNvSpPr/>
          <p:nvPr/>
        </p:nvSpPr>
        <p:spPr>
          <a:xfrm flipV="1">
            <a:off x="2434131" y="3977266"/>
            <a:ext cx="522514" cy="681888"/>
          </a:xfrm>
          <a:prstGeom prst="foldedCorner">
            <a:avLst>
              <a:gd name="adj" fmla="val 3888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사각형: 모서리가 접힌 도형 23">
            <a:extLst>
              <a:ext uri="{FF2B5EF4-FFF2-40B4-BE49-F238E27FC236}">
                <a16:creationId xmlns:a16="http://schemas.microsoft.com/office/drawing/2014/main" id="{2F384C32-FC7C-2B68-89FF-1818C07D2F45}"/>
              </a:ext>
            </a:extLst>
          </p:cNvPr>
          <p:cNvSpPr/>
          <p:nvPr/>
        </p:nvSpPr>
        <p:spPr>
          <a:xfrm flipV="1">
            <a:off x="8780502" y="3977266"/>
            <a:ext cx="522514" cy="681888"/>
          </a:xfrm>
          <a:prstGeom prst="foldedCorner">
            <a:avLst>
              <a:gd name="adj" fmla="val 3888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사각형: 모서리가 접힌 도형 24">
            <a:extLst>
              <a:ext uri="{FF2B5EF4-FFF2-40B4-BE49-F238E27FC236}">
                <a16:creationId xmlns:a16="http://schemas.microsoft.com/office/drawing/2014/main" id="{820FA001-A2AF-AFF4-6A0A-3F2F6425DE7D}"/>
              </a:ext>
            </a:extLst>
          </p:cNvPr>
          <p:cNvSpPr/>
          <p:nvPr/>
        </p:nvSpPr>
        <p:spPr>
          <a:xfrm flipV="1">
            <a:off x="9757869" y="3977266"/>
            <a:ext cx="522514" cy="681888"/>
          </a:xfrm>
          <a:prstGeom prst="foldedCorner">
            <a:avLst>
              <a:gd name="adj" fmla="val 3888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사각형: 모서리가 접힌 도형 25">
            <a:extLst>
              <a:ext uri="{FF2B5EF4-FFF2-40B4-BE49-F238E27FC236}">
                <a16:creationId xmlns:a16="http://schemas.microsoft.com/office/drawing/2014/main" id="{86EE0C5A-9E4A-935E-CCD8-5AAC7A9230C5}"/>
              </a:ext>
            </a:extLst>
          </p:cNvPr>
          <p:cNvSpPr/>
          <p:nvPr/>
        </p:nvSpPr>
        <p:spPr>
          <a:xfrm flipV="1">
            <a:off x="10735236" y="3977266"/>
            <a:ext cx="522514" cy="681888"/>
          </a:xfrm>
          <a:prstGeom prst="foldedCorner">
            <a:avLst>
              <a:gd name="adj" fmla="val 3888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6605D78-96D5-835A-FF49-3E7C40C87ACB}"/>
              </a:ext>
            </a:extLst>
          </p:cNvPr>
          <p:cNvSpPr/>
          <p:nvPr/>
        </p:nvSpPr>
        <p:spPr>
          <a:xfrm>
            <a:off x="642258" y="4979953"/>
            <a:ext cx="2314387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Transport layer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439C2AB-334C-09BF-9786-BF82E9380B4C}"/>
              </a:ext>
            </a:extLst>
          </p:cNvPr>
          <p:cNvSpPr/>
          <p:nvPr/>
        </p:nvSpPr>
        <p:spPr>
          <a:xfrm>
            <a:off x="8780502" y="4979953"/>
            <a:ext cx="2477248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Transport layer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62A4074-7AC3-03D0-29FC-3735821F5B8D}"/>
              </a:ext>
            </a:extLst>
          </p:cNvPr>
          <p:cNvSpPr txBox="1"/>
          <p:nvPr/>
        </p:nvSpPr>
        <p:spPr>
          <a:xfrm>
            <a:off x="1408959" y="4619499"/>
            <a:ext cx="7809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/>
              <a:t>8080</a:t>
            </a:r>
            <a:endParaRPr lang="ko-KR" altLang="en-US" sz="2000" b="1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778E84-14AE-46B4-E5A3-592B76555405}"/>
              </a:ext>
            </a:extLst>
          </p:cNvPr>
          <p:cNvSpPr txBox="1"/>
          <p:nvPr/>
        </p:nvSpPr>
        <p:spPr>
          <a:xfrm>
            <a:off x="9777714" y="4619499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/>
              <a:t>13</a:t>
            </a:r>
            <a:endParaRPr lang="ko-KR" altLang="en-US" sz="2000" b="1"/>
          </a:p>
        </p:txBody>
      </p:sp>
      <p:cxnSp>
        <p:nvCxnSpPr>
          <p:cNvPr id="42" name="연결선: 꺾임 41">
            <a:extLst>
              <a:ext uri="{FF2B5EF4-FFF2-40B4-BE49-F238E27FC236}">
                <a16:creationId xmlns:a16="http://schemas.microsoft.com/office/drawing/2014/main" id="{C83E1C99-3B40-C6ED-FFFA-53CBD171018E}"/>
              </a:ext>
            </a:extLst>
          </p:cNvPr>
          <p:cNvCxnSpPr>
            <a:stCxn id="31" idx="2"/>
            <a:endCxn id="40" idx="2"/>
          </p:cNvCxnSpPr>
          <p:nvPr/>
        </p:nvCxnSpPr>
        <p:spPr>
          <a:xfrm rot="16200000" flipH="1">
            <a:off x="5909288" y="909771"/>
            <a:ext cx="12700" cy="8219675"/>
          </a:xfrm>
          <a:prstGeom prst="bentConnector3">
            <a:avLst>
              <a:gd name="adj1" fmla="val 6600000"/>
            </a:avLst>
          </a:prstGeom>
          <a:ln w="57150"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568044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BBBE522-F34C-F65A-3814-CD24292D6247}"/>
              </a:ext>
            </a:extLst>
          </p:cNvPr>
          <p:cNvSpPr txBox="1"/>
          <p:nvPr/>
        </p:nvSpPr>
        <p:spPr>
          <a:xfrm>
            <a:off x="196850" y="122535"/>
            <a:ext cx="69215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5400" b="1"/>
              <a:t>L4 – Transport Layer</a:t>
            </a:r>
            <a:endParaRPr lang="ko-KR" altLang="en-US" sz="5400" b="1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ED931A7-0D94-60BA-0F52-0A71103F36CC}"/>
              </a:ext>
            </a:extLst>
          </p:cNvPr>
          <p:cNvSpPr txBox="1"/>
          <p:nvPr/>
        </p:nvSpPr>
        <p:spPr>
          <a:xfrm>
            <a:off x="5436878" y="1345361"/>
            <a:ext cx="131824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/>
              <a:t>Port</a:t>
            </a:r>
            <a:endParaRPr lang="ko-KR" altLang="en-US" sz="4400" b="1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CBF95E-EEF5-BDA2-A427-7DAFF8535D80}"/>
              </a:ext>
            </a:extLst>
          </p:cNvPr>
          <p:cNvSpPr txBox="1"/>
          <p:nvPr/>
        </p:nvSpPr>
        <p:spPr>
          <a:xfrm>
            <a:off x="4014341" y="2301018"/>
            <a:ext cx="41633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/>
              <a:t>0 – 65535 (16-bit)</a:t>
            </a:r>
            <a:endParaRPr lang="ko-KR" altLang="en-US" sz="3600" b="1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3C82D4E-0E3E-3D7B-30BB-A40FDFBACB0A}"/>
              </a:ext>
            </a:extLst>
          </p:cNvPr>
          <p:cNvSpPr txBox="1"/>
          <p:nvPr/>
        </p:nvSpPr>
        <p:spPr>
          <a:xfrm>
            <a:off x="2695389" y="3139142"/>
            <a:ext cx="68012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/>
              <a:t>Use for distinguish processes</a:t>
            </a:r>
            <a:endParaRPr lang="ko-KR" altLang="en-US" sz="3600" b="1"/>
          </a:p>
        </p:txBody>
      </p:sp>
      <p:sp>
        <p:nvSpPr>
          <p:cNvPr id="21" name="사각형: 모서리가 접힌 도형 20">
            <a:extLst>
              <a:ext uri="{FF2B5EF4-FFF2-40B4-BE49-F238E27FC236}">
                <a16:creationId xmlns:a16="http://schemas.microsoft.com/office/drawing/2014/main" id="{0E0C80AF-4D06-8842-CE16-27B858EAF864}"/>
              </a:ext>
            </a:extLst>
          </p:cNvPr>
          <p:cNvSpPr/>
          <p:nvPr/>
        </p:nvSpPr>
        <p:spPr>
          <a:xfrm flipV="1">
            <a:off x="642258" y="3977266"/>
            <a:ext cx="522514" cy="681888"/>
          </a:xfrm>
          <a:prstGeom prst="foldedCorner">
            <a:avLst>
              <a:gd name="adj" fmla="val 3888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사각형: 모서리가 접힌 도형 21">
            <a:extLst>
              <a:ext uri="{FF2B5EF4-FFF2-40B4-BE49-F238E27FC236}">
                <a16:creationId xmlns:a16="http://schemas.microsoft.com/office/drawing/2014/main" id="{292A4061-24FC-B3A1-4CCE-C1E77EBB21C1}"/>
              </a:ext>
            </a:extLst>
          </p:cNvPr>
          <p:cNvSpPr/>
          <p:nvPr/>
        </p:nvSpPr>
        <p:spPr>
          <a:xfrm flipV="1">
            <a:off x="1524001" y="3977266"/>
            <a:ext cx="522514" cy="681888"/>
          </a:xfrm>
          <a:prstGeom prst="foldedCorner">
            <a:avLst>
              <a:gd name="adj" fmla="val 3888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사각형: 모서리가 접힌 도형 22">
            <a:extLst>
              <a:ext uri="{FF2B5EF4-FFF2-40B4-BE49-F238E27FC236}">
                <a16:creationId xmlns:a16="http://schemas.microsoft.com/office/drawing/2014/main" id="{1A56717E-7D8C-5D97-01D3-53B58ED09E26}"/>
              </a:ext>
            </a:extLst>
          </p:cNvPr>
          <p:cNvSpPr/>
          <p:nvPr/>
        </p:nvSpPr>
        <p:spPr>
          <a:xfrm flipV="1">
            <a:off x="2434131" y="3977266"/>
            <a:ext cx="522514" cy="681888"/>
          </a:xfrm>
          <a:prstGeom prst="foldedCorner">
            <a:avLst>
              <a:gd name="adj" fmla="val 3888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사각형: 모서리가 접힌 도형 23">
            <a:extLst>
              <a:ext uri="{FF2B5EF4-FFF2-40B4-BE49-F238E27FC236}">
                <a16:creationId xmlns:a16="http://schemas.microsoft.com/office/drawing/2014/main" id="{2F384C32-FC7C-2B68-89FF-1818C07D2F45}"/>
              </a:ext>
            </a:extLst>
          </p:cNvPr>
          <p:cNvSpPr/>
          <p:nvPr/>
        </p:nvSpPr>
        <p:spPr>
          <a:xfrm flipV="1">
            <a:off x="8780502" y="3977266"/>
            <a:ext cx="522514" cy="681888"/>
          </a:xfrm>
          <a:prstGeom prst="foldedCorner">
            <a:avLst>
              <a:gd name="adj" fmla="val 3888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사각형: 모서리가 접힌 도형 24">
            <a:extLst>
              <a:ext uri="{FF2B5EF4-FFF2-40B4-BE49-F238E27FC236}">
                <a16:creationId xmlns:a16="http://schemas.microsoft.com/office/drawing/2014/main" id="{820FA001-A2AF-AFF4-6A0A-3F2F6425DE7D}"/>
              </a:ext>
            </a:extLst>
          </p:cNvPr>
          <p:cNvSpPr/>
          <p:nvPr/>
        </p:nvSpPr>
        <p:spPr>
          <a:xfrm flipV="1">
            <a:off x="9757869" y="3977266"/>
            <a:ext cx="522514" cy="681888"/>
          </a:xfrm>
          <a:prstGeom prst="foldedCorner">
            <a:avLst>
              <a:gd name="adj" fmla="val 3888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사각형: 모서리가 접힌 도형 25">
            <a:extLst>
              <a:ext uri="{FF2B5EF4-FFF2-40B4-BE49-F238E27FC236}">
                <a16:creationId xmlns:a16="http://schemas.microsoft.com/office/drawing/2014/main" id="{86EE0C5A-9E4A-935E-CCD8-5AAC7A9230C5}"/>
              </a:ext>
            </a:extLst>
          </p:cNvPr>
          <p:cNvSpPr/>
          <p:nvPr/>
        </p:nvSpPr>
        <p:spPr>
          <a:xfrm flipV="1">
            <a:off x="10735236" y="3977266"/>
            <a:ext cx="522514" cy="681888"/>
          </a:xfrm>
          <a:prstGeom prst="foldedCorner">
            <a:avLst>
              <a:gd name="adj" fmla="val 3888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62A4074-7AC3-03D0-29FC-3735821F5B8D}"/>
              </a:ext>
            </a:extLst>
          </p:cNvPr>
          <p:cNvSpPr txBox="1"/>
          <p:nvPr/>
        </p:nvSpPr>
        <p:spPr>
          <a:xfrm>
            <a:off x="1408959" y="4619499"/>
            <a:ext cx="7809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/>
              <a:t>8080</a:t>
            </a:r>
            <a:endParaRPr lang="ko-KR" altLang="en-US" sz="2000" b="1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778E84-14AE-46B4-E5A3-592B76555405}"/>
              </a:ext>
            </a:extLst>
          </p:cNvPr>
          <p:cNvSpPr txBox="1"/>
          <p:nvPr/>
        </p:nvSpPr>
        <p:spPr>
          <a:xfrm>
            <a:off x="9777714" y="4619499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/>
              <a:t>13</a:t>
            </a:r>
            <a:endParaRPr lang="ko-KR" altLang="en-US" sz="2000" b="1"/>
          </a:p>
        </p:txBody>
      </p:sp>
      <p:cxnSp>
        <p:nvCxnSpPr>
          <p:cNvPr id="42" name="연결선: 꺾임 41">
            <a:extLst>
              <a:ext uri="{FF2B5EF4-FFF2-40B4-BE49-F238E27FC236}">
                <a16:creationId xmlns:a16="http://schemas.microsoft.com/office/drawing/2014/main" id="{C83E1C99-3B40-C6ED-FFFA-53CBD171018E}"/>
              </a:ext>
            </a:extLst>
          </p:cNvPr>
          <p:cNvCxnSpPr>
            <a:stCxn id="31" idx="2"/>
            <a:endCxn id="40" idx="2"/>
          </p:cNvCxnSpPr>
          <p:nvPr/>
        </p:nvCxnSpPr>
        <p:spPr>
          <a:xfrm rot="16200000" flipH="1">
            <a:off x="5909288" y="909771"/>
            <a:ext cx="12700" cy="8219675"/>
          </a:xfrm>
          <a:prstGeom prst="bentConnector3">
            <a:avLst>
              <a:gd name="adj1" fmla="val 10050000"/>
            </a:avLst>
          </a:prstGeom>
          <a:ln w="57150"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3559EF6-F1D6-8498-43A3-F21EF2BCA5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2447724"/>
              </p:ext>
            </p:extLst>
          </p:nvPr>
        </p:nvGraphicFramePr>
        <p:xfrm>
          <a:off x="5011821" y="4034359"/>
          <a:ext cx="2671028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5514">
                  <a:extLst>
                    <a:ext uri="{9D8B030D-6E8A-4147-A177-3AD203B41FA5}">
                      <a16:colId xmlns:a16="http://schemas.microsoft.com/office/drawing/2014/main" val="2449838892"/>
                    </a:ext>
                  </a:extLst>
                </a:gridCol>
                <a:gridCol w="1335514">
                  <a:extLst>
                    <a:ext uri="{9D8B030D-6E8A-4147-A177-3AD203B41FA5}">
                      <a16:colId xmlns:a16="http://schemas.microsoft.com/office/drawing/2014/main" val="3740835917"/>
                    </a:ext>
                  </a:extLst>
                </a:gridCol>
              </a:tblGrid>
              <a:tr h="302098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1507502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193.14.26.7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10472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8080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0613768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742088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53679C2-7A5C-3115-20A4-AB3CE009E0EB}"/>
              </a:ext>
            </a:extLst>
          </p:cNvPr>
          <p:cNvSpPr txBox="1"/>
          <p:nvPr/>
        </p:nvSpPr>
        <p:spPr>
          <a:xfrm>
            <a:off x="3566715" y="4175134"/>
            <a:ext cx="1391728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2000" b="1"/>
              <a:t>IP Header</a:t>
            </a:r>
            <a:endParaRPr lang="ko-KR" altLang="en-US" sz="2000" b="1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18D6CC-4ACB-3541-F2B7-2A26166CE2F4}"/>
              </a:ext>
            </a:extLst>
          </p:cNvPr>
          <p:cNvSpPr txBox="1"/>
          <p:nvPr/>
        </p:nvSpPr>
        <p:spPr>
          <a:xfrm>
            <a:off x="3489984" y="4957222"/>
            <a:ext cx="1435008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2000" b="1"/>
              <a:t>TL Header</a:t>
            </a:r>
            <a:endParaRPr lang="ko-KR" altLang="en-US" sz="2000" b="1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6605D78-96D5-835A-FF49-3E7C40C87ACB}"/>
              </a:ext>
            </a:extLst>
          </p:cNvPr>
          <p:cNvSpPr/>
          <p:nvPr/>
        </p:nvSpPr>
        <p:spPr>
          <a:xfrm>
            <a:off x="664076" y="5357332"/>
            <a:ext cx="2314387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Transport layer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439C2AB-334C-09BF-9786-BF82E9380B4C}"/>
              </a:ext>
            </a:extLst>
          </p:cNvPr>
          <p:cNvSpPr/>
          <p:nvPr/>
        </p:nvSpPr>
        <p:spPr>
          <a:xfrm>
            <a:off x="8786852" y="5357332"/>
            <a:ext cx="2477248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Transport layer</a:t>
            </a:r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524963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BBBE522-F34C-F65A-3814-CD24292D6247}"/>
              </a:ext>
            </a:extLst>
          </p:cNvPr>
          <p:cNvSpPr txBox="1"/>
          <p:nvPr/>
        </p:nvSpPr>
        <p:spPr>
          <a:xfrm>
            <a:off x="196850" y="122535"/>
            <a:ext cx="69215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5400" b="1"/>
              <a:t>L4 – Transport Layer</a:t>
            </a:r>
            <a:endParaRPr lang="ko-KR" altLang="en-US" sz="5400" b="1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ED931A7-0D94-60BA-0F52-0A71103F36CC}"/>
              </a:ext>
            </a:extLst>
          </p:cNvPr>
          <p:cNvSpPr txBox="1"/>
          <p:nvPr/>
        </p:nvSpPr>
        <p:spPr>
          <a:xfrm>
            <a:off x="5436878" y="1345361"/>
            <a:ext cx="131824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/>
              <a:t>Port</a:t>
            </a:r>
            <a:endParaRPr lang="ko-KR" altLang="en-US" sz="4400" b="1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ECCAA5-9AF4-10E5-1D46-A43E5BA06C0A}"/>
              </a:ext>
            </a:extLst>
          </p:cNvPr>
          <p:cNvSpPr txBox="1"/>
          <p:nvPr/>
        </p:nvSpPr>
        <p:spPr>
          <a:xfrm>
            <a:off x="797766" y="2310389"/>
            <a:ext cx="40986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/>
              <a:t>Well known ports</a:t>
            </a:r>
            <a:endParaRPr lang="ko-KR" altLang="en-US" sz="3600" b="1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49F7A2-CAEF-9D2C-FAE5-F22378D75E86}"/>
              </a:ext>
            </a:extLst>
          </p:cNvPr>
          <p:cNvSpPr txBox="1"/>
          <p:nvPr/>
        </p:nvSpPr>
        <p:spPr>
          <a:xfrm>
            <a:off x="1490492" y="3148493"/>
            <a:ext cx="66154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/>
              <a:t>Port numbers 0 – 1023 (managed by IANA)</a:t>
            </a:r>
            <a:endParaRPr lang="ko-KR" altLang="en-US" sz="2400" b="1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D6C22C-500D-7530-70AF-79487BE441AE}"/>
              </a:ext>
            </a:extLst>
          </p:cNvPr>
          <p:cNvSpPr txBox="1"/>
          <p:nvPr/>
        </p:nvSpPr>
        <p:spPr>
          <a:xfrm>
            <a:off x="797766" y="3901281"/>
            <a:ext cx="38271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/>
              <a:t>Registered ports</a:t>
            </a:r>
            <a:endParaRPr lang="ko-KR" altLang="en-US" sz="3600" b="1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729AED8-AAC0-8E00-2580-E701744240A7}"/>
              </a:ext>
            </a:extLst>
          </p:cNvPr>
          <p:cNvSpPr txBox="1"/>
          <p:nvPr/>
        </p:nvSpPr>
        <p:spPr>
          <a:xfrm>
            <a:off x="1490492" y="4739385"/>
            <a:ext cx="72950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/>
              <a:t>Port numbers 1024 – 49151 (managed by IANA)</a:t>
            </a:r>
            <a:endParaRPr lang="ko-KR" altLang="en-US" sz="2400" b="1"/>
          </a:p>
        </p:txBody>
      </p:sp>
    </p:spTree>
    <p:extLst>
      <p:ext uri="{BB962C8B-B14F-4D97-AF65-F5344CB8AC3E}">
        <p14:creationId xmlns:p14="http://schemas.microsoft.com/office/powerpoint/2010/main" val="380824445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BBBE522-F34C-F65A-3814-CD24292D6247}"/>
              </a:ext>
            </a:extLst>
          </p:cNvPr>
          <p:cNvSpPr txBox="1"/>
          <p:nvPr/>
        </p:nvSpPr>
        <p:spPr>
          <a:xfrm>
            <a:off x="196850" y="122535"/>
            <a:ext cx="69215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5400" b="1"/>
              <a:t>L4 – Transport Layer</a:t>
            </a:r>
            <a:endParaRPr lang="ko-KR" altLang="en-US" sz="5400" b="1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2654BF-33B9-B133-F3BA-E8BEAC87255E}"/>
              </a:ext>
            </a:extLst>
          </p:cNvPr>
          <p:cNvSpPr txBox="1"/>
          <p:nvPr/>
        </p:nvSpPr>
        <p:spPr>
          <a:xfrm>
            <a:off x="745811" y="1572634"/>
            <a:ext cx="91033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/>
              <a:t>Connection-oriented vs. Connection-less</a:t>
            </a:r>
            <a:endParaRPr lang="ko-KR" altLang="en-US" sz="3600" b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22FCC7-0722-AC40-3D14-7F7825FD8424}"/>
              </a:ext>
            </a:extLst>
          </p:cNvPr>
          <p:cNvSpPr txBox="1"/>
          <p:nvPr/>
        </p:nvSpPr>
        <p:spPr>
          <a:xfrm>
            <a:off x="745811" y="3797372"/>
            <a:ext cx="50268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/>
              <a:t>Reliable vs. Unreliable</a:t>
            </a:r>
            <a:endParaRPr lang="ko-KR" altLang="en-US" sz="3600" b="1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E770B0-27E9-0714-FD6C-6577BC01BFF2}"/>
              </a:ext>
            </a:extLst>
          </p:cNvPr>
          <p:cNvSpPr txBox="1"/>
          <p:nvPr/>
        </p:nvSpPr>
        <p:spPr>
          <a:xfrm>
            <a:off x="1126441" y="2177171"/>
            <a:ext cx="993413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altLang="ko-KR" sz="2400" b="1"/>
              <a:t>Connection-oriented</a:t>
            </a:r>
          </a:p>
          <a:p>
            <a:pPr marL="800100" lvl="1" indent="-342900">
              <a:buFontTx/>
              <a:buChar char="-"/>
            </a:pPr>
            <a:r>
              <a:rPr lang="en-US" altLang="ko-KR" sz="2400"/>
              <a:t>A logical connection is established before communication (TCP)</a:t>
            </a:r>
          </a:p>
          <a:p>
            <a:pPr marL="342900" indent="-342900">
              <a:buFontTx/>
              <a:buChar char="-"/>
            </a:pPr>
            <a:r>
              <a:rPr lang="en-US" altLang="ko-KR" sz="2400" b="1"/>
              <a:t>Connection-less</a:t>
            </a:r>
          </a:p>
          <a:p>
            <a:pPr marL="800100" lvl="1" indent="-342900">
              <a:buFontTx/>
              <a:buChar char="-"/>
            </a:pPr>
            <a:r>
              <a:rPr lang="en-US" altLang="ko-KR" sz="2400"/>
              <a:t>Communication takes place without connection (UDP)</a:t>
            </a:r>
            <a:endParaRPr lang="ko-KR" altLang="en-US" sz="24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3DA97BE-F25B-BAD1-51DE-F21AC1F5529E}"/>
              </a:ext>
            </a:extLst>
          </p:cNvPr>
          <p:cNvSpPr txBox="1"/>
          <p:nvPr/>
        </p:nvSpPr>
        <p:spPr>
          <a:xfrm>
            <a:off x="1126441" y="4443703"/>
            <a:ext cx="847199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altLang="ko-KR" sz="2400" b="1"/>
              <a:t>Reliable</a:t>
            </a:r>
          </a:p>
          <a:p>
            <a:pPr marL="800100" lvl="1" indent="-342900">
              <a:buFontTx/>
              <a:buChar char="-"/>
            </a:pPr>
            <a:r>
              <a:rPr lang="en-US" altLang="ko-KR" sz="2400"/>
              <a:t>Messages are received in order, without errors (TCP)</a:t>
            </a:r>
          </a:p>
          <a:p>
            <a:pPr marL="342900" indent="-342900">
              <a:buFontTx/>
              <a:buChar char="-"/>
            </a:pPr>
            <a:r>
              <a:rPr lang="en-US" altLang="ko-KR" sz="2400" b="1"/>
              <a:t>Unreliable</a:t>
            </a:r>
          </a:p>
          <a:p>
            <a:pPr marL="800100" lvl="1" indent="-342900">
              <a:buFontTx/>
              <a:buChar char="-"/>
            </a:pPr>
            <a:r>
              <a:rPr lang="en-US" altLang="ko-KR" sz="2400"/>
              <a:t>No error Control, no ordering (UDP)</a:t>
            </a:r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81622772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BBBE522-F34C-F65A-3814-CD24292D6247}"/>
              </a:ext>
            </a:extLst>
          </p:cNvPr>
          <p:cNvSpPr txBox="1"/>
          <p:nvPr/>
        </p:nvSpPr>
        <p:spPr>
          <a:xfrm>
            <a:off x="196850" y="122535"/>
            <a:ext cx="69215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5400" b="1"/>
              <a:t>L4 – Transport Layer</a:t>
            </a:r>
            <a:endParaRPr lang="ko-KR" altLang="en-US" sz="5400" b="1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E278F7-5B9C-4691-9805-E5626EEFEEA3}"/>
              </a:ext>
            </a:extLst>
          </p:cNvPr>
          <p:cNvSpPr txBox="1"/>
          <p:nvPr/>
        </p:nvSpPr>
        <p:spPr>
          <a:xfrm>
            <a:off x="1078320" y="1417854"/>
            <a:ext cx="26709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/>
              <a:t>Congestion</a:t>
            </a:r>
            <a:endParaRPr lang="ko-KR" altLang="en-US" sz="3600" b="1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2C8E55-B542-79D5-B87C-D28B300EDEEB}"/>
              </a:ext>
            </a:extLst>
          </p:cNvPr>
          <p:cNvSpPr txBox="1"/>
          <p:nvPr/>
        </p:nvSpPr>
        <p:spPr>
          <a:xfrm>
            <a:off x="1781437" y="2436174"/>
            <a:ext cx="8901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/>
              <a:t>Segment</a:t>
            </a:r>
            <a:r>
              <a:rPr lang="ko-KR" altLang="en-US" sz="3600" b="1"/>
              <a:t> 가 </a:t>
            </a:r>
            <a:r>
              <a:rPr lang="en-US" altLang="ko-KR" sz="3600" b="1"/>
              <a:t>router</a:t>
            </a:r>
            <a:r>
              <a:rPr lang="ko-KR" altLang="en-US" sz="3600" b="1"/>
              <a:t>에서 </a:t>
            </a:r>
            <a:r>
              <a:rPr lang="en-US" altLang="ko-KR" sz="3600" b="1"/>
              <a:t>Drop </a:t>
            </a:r>
            <a:r>
              <a:rPr lang="ko-KR" altLang="en-US" sz="3600" b="1"/>
              <a:t>될 수 있다</a:t>
            </a:r>
            <a:r>
              <a:rPr lang="en-US" altLang="ko-KR" sz="3600" b="1"/>
              <a:t>.</a:t>
            </a:r>
            <a:endParaRPr lang="ko-KR" altLang="en-US" sz="3600" b="1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9603076-A478-BCEB-B67B-2648F0096E2B}"/>
              </a:ext>
            </a:extLst>
          </p:cNvPr>
          <p:cNvSpPr txBox="1"/>
          <p:nvPr/>
        </p:nvSpPr>
        <p:spPr>
          <a:xfrm>
            <a:off x="1387820" y="3454494"/>
            <a:ext cx="94163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/>
              <a:t>Input speed</a:t>
            </a:r>
            <a:r>
              <a:rPr lang="ko-KR" altLang="en-US" sz="3600" b="1"/>
              <a:t> </a:t>
            </a:r>
            <a:r>
              <a:rPr lang="en-US" altLang="ko-KR" sz="3600" b="1"/>
              <a:t>&gt;</a:t>
            </a:r>
            <a:r>
              <a:rPr lang="ko-KR" altLang="en-US" sz="3600" b="1"/>
              <a:t> </a:t>
            </a:r>
            <a:r>
              <a:rPr lang="en-US" altLang="ko-KR" sz="3600" b="1"/>
              <a:t>Output</a:t>
            </a:r>
            <a:r>
              <a:rPr lang="ko-KR" altLang="en-US" sz="3600" b="1"/>
              <a:t> </a:t>
            </a:r>
            <a:r>
              <a:rPr lang="en-US" altLang="ko-KR" sz="3600" b="1"/>
              <a:t>Speed</a:t>
            </a:r>
            <a:r>
              <a:rPr lang="ko-KR" altLang="en-US" sz="3600" b="1"/>
              <a:t>     </a:t>
            </a:r>
            <a:r>
              <a:rPr lang="en-US" altLang="ko-KR" sz="3600" b="1"/>
              <a:t>Buffer fill</a:t>
            </a:r>
            <a:endParaRPr lang="ko-KR" altLang="en-US" sz="3600" b="1"/>
          </a:p>
        </p:txBody>
      </p:sp>
      <p:sp>
        <p:nvSpPr>
          <p:cNvPr id="11" name="화살표: 왼쪽 10">
            <a:extLst>
              <a:ext uri="{FF2B5EF4-FFF2-40B4-BE49-F238E27FC236}">
                <a16:creationId xmlns:a16="http://schemas.microsoft.com/office/drawing/2014/main" id="{A37D1604-24FA-080D-E892-F521BEA3CBE3}"/>
              </a:ext>
            </a:extLst>
          </p:cNvPr>
          <p:cNvSpPr/>
          <p:nvPr/>
        </p:nvSpPr>
        <p:spPr>
          <a:xfrm flipH="1">
            <a:off x="7938654" y="3741854"/>
            <a:ext cx="529936" cy="160496"/>
          </a:xfrm>
          <a:prstGeom prst="lef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932474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BBBE522-F34C-F65A-3814-CD24292D6247}"/>
              </a:ext>
            </a:extLst>
          </p:cNvPr>
          <p:cNvSpPr txBox="1"/>
          <p:nvPr/>
        </p:nvSpPr>
        <p:spPr>
          <a:xfrm>
            <a:off x="196850" y="122535"/>
            <a:ext cx="69215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5400" b="1"/>
              <a:t>L4 – Transport Layer</a:t>
            </a:r>
            <a:endParaRPr lang="ko-KR" altLang="en-US" sz="5400" b="1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E278F7-5B9C-4691-9805-E5626EEFEEA3}"/>
              </a:ext>
            </a:extLst>
          </p:cNvPr>
          <p:cNvSpPr txBox="1"/>
          <p:nvPr/>
        </p:nvSpPr>
        <p:spPr>
          <a:xfrm>
            <a:off x="1078320" y="1417854"/>
            <a:ext cx="26709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/>
              <a:t>Congestion</a:t>
            </a:r>
            <a:endParaRPr lang="ko-KR" altLang="en-US" sz="3600" b="1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2C8E55-B542-79D5-B87C-D28B300EDEEB}"/>
              </a:ext>
            </a:extLst>
          </p:cNvPr>
          <p:cNvSpPr txBox="1"/>
          <p:nvPr/>
        </p:nvSpPr>
        <p:spPr>
          <a:xfrm>
            <a:off x="1781437" y="2436174"/>
            <a:ext cx="8901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/>
              <a:t>Segment</a:t>
            </a:r>
            <a:r>
              <a:rPr lang="ko-KR" altLang="en-US" sz="3600" b="1"/>
              <a:t> 가 </a:t>
            </a:r>
            <a:r>
              <a:rPr lang="en-US" altLang="ko-KR" sz="3600" b="1"/>
              <a:t>router</a:t>
            </a:r>
            <a:r>
              <a:rPr lang="ko-KR" altLang="en-US" sz="3600" b="1"/>
              <a:t>에서 </a:t>
            </a:r>
            <a:r>
              <a:rPr lang="en-US" altLang="ko-KR" sz="3600" b="1"/>
              <a:t>Drop </a:t>
            </a:r>
            <a:r>
              <a:rPr lang="ko-KR" altLang="en-US" sz="3600" b="1"/>
              <a:t>될 수 있다</a:t>
            </a:r>
            <a:r>
              <a:rPr lang="en-US" altLang="ko-KR" sz="3600" b="1"/>
              <a:t>.</a:t>
            </a:r>
            <a:endParaRPr lang="ko-KR" altLang="en-US" sz="3600" b="1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9603076-A478-BCEB-B67B-2648F0096E2B}"/>
              </a:ext>
            </a:extLst>
          </p:cNvPr>
          <p:cNvSpPr txBox="1"/>
          <p:nvPr/>
        </p:nvSpPr>
        <p:spPr>
          <a:xfrm>
            <a:off x="1387820" y="3454494"/>
            <a:ext cx="94163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/>
              <a:t>Input speed</a:t>
            </a:r>
            <a:r>
              <a:rPr lang="ko-KR" altLang="en-US" sz="3600" b="1"/>
              <a:t> </a:t>
            </a:r>
            <a:r>
              <a:rPr lang="en-US" altLang="ko-KR" sz="3600" b="1"/>
              <a:t>&gt;</a:t>
            </a:r>
            <a:r>
              <a:rPr lang="ko-KR" altLang="en-US" sz="3600" b="1"/>
              <a:t> </a:t>
            </a:r>
            <a:r>
              <a:rPr lang="en-US" altLang="ko-KR" sz="3600" b="1"/>
              <a:t>Output</a:t>
            </a:r>
            <a:r>
              <a:rPr lang="ko-KR" altLang="en-US" sz="3600" b="1"/>
              <a:t> </a:t>
            </a:r>
            <a:r>
              <a:rPr lang="en-US" altLang="ko-KR" sz="3600" b="1"/>
              <a:t>Speed</a:t>
            </a:r>
            <a:r>
              <a:rPr lang="ko-KR" altLang="en-US" sz="3600" b="1"/>
              <a:t>     </a:t>
            </a:r>
            <a:r>
              <a:rPr lang="en-US" altLang="ko-KR" sz="3600" b="1"/>
              <a:t>Buffer fill</a:t>
            </a:r>
            <a:endParaRPr lang="ko-KR" altLang="en-US" sz="3600" b="1"/>
          </a:p>
        </p:txBody>
      </p:sp>
      <p:sp>
        <p:nvSpPr>
          <p:cNvPr id="11" name="화살표: 왼쪽 10">
            <a:extLst>
              <a:ext uri="{FF2B5EF4-FFF2-40B4-BE49-F238E27FC236}">
                <a16:creationId xmlns:a16="http://schemas.microsoft.com/office/drawing/2014/main" id="{A37D1604-24FA-080D-E892-F521BEA3CBE3}"/>
              </a:ext>
            </a:extLst>
          </p:cNvPr>
          <p:cNvSpPr/>
          <p:nvPr/>
        </p:nvSpPr>
        <p:spPr>
          <a:xfrm flipH="1">
            <a:off x="7938654" y="3741854"/>
            <a:ext cx="529936" cy="160496"/>
          </a:xfrm>
          <a:prstGeom prst="lef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D37F6C9-615D-9AF3-5EFC-9E0AEDDC2406}"/>
              </a:ext>
            </a:extLst>
          </p:cNvPr>
          <p:cNvSpPr txBox="1"/>
          <p:nvPr/>
        </p:nvSpPr>
        <p:spPr>
          <a:xfrm>
            <a:off x="2092836" y="4294666"/>
            <a:ext cx="82788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/>
              <a:t>Delay Increases      Buffer Overflows</a:t>
            </a:r>
            <a:endParaRPr lang="ko-KR" altLang="en-US" sz="3600" b="1"/>
          </a:p>
        </p:txBody>
      </p:sp>
      <p:sp>
        <p:nvSpPr>
          <p:cNvPr id="14" name="화살표: 왼쪽 13">
            <a:extLst>
              <a:ext uri="{FF2B5EF4-FFF2-40B4-BE49-F238E27FC236}">
                <a16:creationId xmlns:a16="http://schemas.microsoft.com/office/drawing/2014/main" id="{82CAE125-3DAD-FDAD-0415-A9AA26813AFF}"/>
              </a:ext>
            </a:extLst>
          </p:cNvPr>
          <p:cNvSpPr/>
          <p:nvPr/>
        </p:nvSpPr>
        <p:spPr>
          <a:xfrm flipH="1">
            <a:off x="5793097" y="4537583"/>
            <a:ext cx="529936" cy="160496"/>
          </a:xfrm>
          <a:prstGeom prst="lef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4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7E36353-C592-59F1-6196-0D1F09B97748}"/>
              </a:ext>
            </a:extLst>
          </p:cNvPr>
          <p:cNvSpPr txBox="1"/>
          <p:nvPr/>
        </p:nvSpPr>
        <p:spPr>
          <a:xfrm>
            <a:off x="359944" y="344451"/>
            <a:ext cx="1147211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5400" b="1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OSI </a:t>
            </a:r>
            <a:r>
              <a:rPr lang="ko-KR" altLang="en-US" sz="5400" b="1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모델</a:t>
            </a:r>
            <a:endParaRPr lang="ko-KR" altLang="en-US" sz="54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ED23D95-C003-EB51-C95B-B46ABBB21B04}"/>
              </a:ext>
            </a:extLst>
          </p:cNvPr>
          <p:cNvSpPr txBox="1"/>
          <p:nvPr/>
        </p:nvSpPr>
        <p:spPr>
          <a:xfrm>
            <a:off x="3124199" y="2633320"/>
            <a:ext cx="59436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400"/>
              <a:t>다양한 통신 시스템에서 통신할 수 있도록 </a:t>
            </a:r>
            <a:endParaRPr lang="en-US" altLang="ko-KR" sz="2400"/>
          </a:p>
          <a:p>
            <a:pPr algn="ctr"/>
            <a:r>
              <a:rPr lang="ko-KR" altLang="en-US" sz="2400"/>
              <a:t>국제 표준화 기구에서 만든 </a:t>
            </a:r>
            <a:r>
              <a:rPr lang="ko-KR" altLang="en-US" sz="2400" b="1"/>
              <a:t>개념 모델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EC6B8B-D9FA-4BE7-588C-DCF1FA767B7C}"/>
              </a:ext>
            </a:extLst>
          </p:cNvPr>
          <p:cNvSpPr txBox="1"/>
          <p:nvPr/>
        </p:nvSpPr>
        <p:spPr>
          <a:xfrm>
            <a:off x="3124199" y="4224680"/>
            <a:ext cx="59436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400" b="0" i="0">
                <a:solidFill>
                  <a:srgbClr val="222222"/>
                </a:solidFill>
                <a:effectLst/>
                <a:latin typeface="-apple-system"/>
              </a:rPr>
              <a:t>상이한 컴퓨터 시스템이 </a:t>
            </a:r>
            <a:endParaRPr lang="en-US" altLang="ko-KR" sz="2400" b="0" i="0">
              <a:solidFill>
                <a:srgbClr val="222222"/>
              </a:solidFill>
              <a:effectLst/>
              <a:latin typeface="-apple-system"/>
            </a:endParaRPr>
          </a:p>
          <a:p>
            <a:pPr algn="ctr"/>
            <a:r>
              <a:rPr lang="ko-KR" altLang="en-US" sz="2400" b="0" i="0">
                <a:solidFill>
                  <a:srgbClr val="222222"/>
                </a:solidFill>
                <a:effectLst/>
                <a:latin typeface="-apple-system"/>
              </a:rPr>
              <a:t>서로 통신할 수 있는 표준을 제공</a:t>
            </a:r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369697125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BBBE522-F34C-F65A-3814-CD24292D6247}"/>
              </a:ext>
            </a:extLst>
          </p:cNvPr>
          <p:cNvSpPr txBox="1"/>
          <p:nvPr/>
        </p:nvSpPr>
        <p:spPr>
          <a:xfrm>
            <a:off x="196850" y="122535"/>
            <a:ext cx="69215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5400" b="1"/>
              <a:t>L4 – Transport Layer</a:t>
            </a:r>
            <a:endParaRPr lang="ko-KR" altLang="en-US" sz="5400" b="1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E278F7-5B9C-4691-9805-E5626EEFEEA3}"/>
              </a:ext>
            </a:extLst>
          </p:cNvPr>
          <p:cNvSpPr txBox="1"/>
          <p:nvPr/>
        </p:nvSpPr>
        <p:spPr>
          <a:xfrm>
            <a:off x="1036757" y="1294744"/>
            <a:ext cx="322716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/>
              <a:t>Congestion</a:t>
            </a:r>
            <a:endParaRPr lang="ko-KR" altLang="en-US" sz="4400" b="1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2C8E55-B542-79D5-B87C-D28B300EDEEB}"/>
              </a:ext>
            </a:extLst>
          </p:cNvPr>
          <p:cNvSpPr txBox="1"/>
          <p:nvPr/>
        </p:nvSpPr>
        <p:spPr>
          <a:xfrm>
            <a:off x="1781437" y="2436174"/>
            <a:ext cx="8901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/>
              <a:t>Segment</a:t>
            </a:r>
            <a:r>
              <a:rPr lang="ko-KR" altLang="en-US" sz="3600" b="1"/>
              <a:t> 가 </a:t>
            </a:r>
            <a:r>
              <a:rPr lang="en-US" altLang="ko-KR" sz="3600" b="1"/>
              <a:t>router</a:t>
            </a:r>
            <a:r>
              <a:rPr lang="ko-KR" altLang="en-US" sz="3600" b="1"/>
              <a:t>에서 </a:t>
            </a:r>
            <a:r>
              <a:rPr lang="en-US" altLang="ko-KR" sz="3600" b="1"/>
              <a:t>Drop </a:t>
            </a:r>
            <a:r>
              <a:rPr lang="ko-KR" altLang="en-US" sz="3600" b="1"/>
              <a:t>될 수 있다</a:t>
            </a:r>
            <a:r>
              <a:rPr lang="en-US" altLang="ko-KR" sz="3600" b="1"/>
              <a:t>.</a:t>
            </a:r>
            <a:endParaRPr lang="ko-KR" altLang="en-US" sz="3600" b="1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9603076-A478-BCEB-B67B-2648F0096E2B}"/>
              </a:ext>
            </a:extLst>
          </p:cNvPr>
          <p:cNvSpPr txBox="1"/>
          <p:nvPr/>
        </p:nvSpPr>
        <p:spPr>
          <a:xfrm>
            <a:off x="1387820" y="3454494"/>
            <a:ext cx="94163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/>
              <a:t>Input speed</a:t>
            </a:r>
            <a:r>
              <a:rPr lang="ko-KR" altLang="en-US" sz="3600" b="1"/>
              <a:t> </a:t>
            </a:r>
            <a:r>
              <a:rPr lang="en-US" altLang="ko-KR" sz="3600" b="1"/>
              <a:t>&gt;</a:t>
            </a:r>
            <a:r>
              <a:rPr lang="ko-KR" altLang="en-US" sz="3600" b="1"/>
              <a:t> </a:t>
            </a:r>
            <a:r>
              <a:rPr lang="en-US" altLang="ko-KR" sz="3600" b="1"/>
              <a:t>Output</a:t>
            </a:r>
            <a:r>
              <a:rPr lang="ko-KR" altLang="en-US" sz="3600" b="1"/>
              <a:t> </a:t>
            </a:r>
            <a:r>
              <a:rPr lang="en-US" altLang="ko-KR" sz="3600" b="1"/>
              <a:t>Speed</a:t>
            </a:r>
            <a:r>
              <a:rPr lang="ko-KR" altLang="en-US" sz="3600" b="1"/>
              <a:t>     </a:t>
            </a:r>
            <a:r>
              <a:rPr lang="en-US" altLang="ko-KR" sz="3600" b="1"/>
              <a:t>Buffer fill</a:t>
            </a:r>
            <a:endParaRPr lang="ko-KR" altLang="en-US" sz="3600" b="1"/>
          </a:p>
        </p:txBody>
      </p:sp>
      <p:sp>
        <p:nvSpPr>
          <p:cNvPr id="11" name="화살표: 왼쪽 10">
            <a:extLst>
              <a:ext uri="{FF2B5EF4-FFF2-40B4-BE49-F238E27FC236}">
                <a16:creationId xmlns:a16="http://schemas.microsoft.com/office/drawing/2014/main" id="{A37D1604-24FA-080D-E892-F521BEA3CBE3}"/>
              </a:ext>
            </a:extLst>
          </p:cNvPr>
          <p:cNvSpPr/>
          <p:nvPr/>
        </p:nvSpPr>
        <p:spPr>
          <a:xfrm flipH="1">
            <a:off x="7938654" y="3741854"/>
            <a:ext cx="529936" cy="160496"/>
          </a:xfrm>
          <a:prstGeom prst="lef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D37F6C9-615D-9AF3-5EFC-9E0AEDDC2406}"/>
              </a:ext>
            </a:extLst>
          </p:cNvPr>
          <p:cNvSpPr txBox="1"/>
          <p:nvPr/>
        </p:nvSpPr>
        <p:spPr>
          <a:xfrm>
            <a:off x="2092836" y="4294666"/>
            <a:ext cx="82788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/>
              <a:t>Delay Increases      Buffer Overflows</a:t>
            </a:r>
            <a:endParaRPr lang="ko-KR" altLang="en-US" sz="3600" b="1"/>
          </a:p>
        </p:txBody>
      </p:sp>
      <p:sp>
        <p:nvSpPr>
          <p:cNvPr id="14" name="화살표: 왼쪽 13">
            <a:extLst>
              <a:ext uri="{FF2B5EF4-FFF2-40B4-BE49-F238E27FC236}">
                <a16:creationId xmlns:a16="http://schemas.microsoft.com/office/drawing/2014/main" id="{82CAE125-3DAD-FDAD-0415-A9AA26813AFF}"/>
              </a:ext>
            </a:extLst>
          </p:cNvPr>
          <p:cNvSpPr/>
          <p:nvPr/>
        </p:nvSpPr>
        <p:spPr>
          <a:xfrm flipH="1">
            <a:off x="5793097" y="4537583"/>
            <a:ext cx="529936" cy="160496"/>
          </a:xfrm>
          <a:prstGeom prst="lef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7BF4F53-7523-EF40-62C9-C16D2210B277}"/>
              </a:ext>
            </a:extLst>
          </p:cNvPr>
          <p:cNvSpPr txBox="1"/>
          <p:nvPr/>
        </p:nvSpPr>
        <p:spPr>
          <a:xfrm>
            <a:off x="4091348" y="5491134"/>
            <a:ext cx="400930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/>
              <a:t>PACKET DROP</a:t>
            </a:r>
            <a:endParaRPr lang="ko-KR" altLang="en-US" sz="4400" b="1"/>
          </a:p>
        </p:txBody>
      </p:sp>
    </p:spTree>
    <p:extLst>
      <p:ext uri="{BB962C8B-B14F-4D97-AF65-F5344CB8AC3E}">
        <p14:creationId xmlns:p14="http://schemas.microsoft.com/office/powerpoint/2010/main" val="304542897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BBBE522-F34C-F65A-3814-CD24292D6247}"/>
              </a:ext>
            </a:extLst>
          </p:cNvPr>
          <p:cNvSpPr txBox="1"/>
          <p:nvPr/>
        </p:nvSpPr>
        <p:spPr>
          <a:xfrm>
            <a:off x="196850" y="122535"/>
            <a:ext cx="69215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5400" b="1"/>
              <a:t>L4 – Transport Layer</a:t>
            </a:r>
            <a:endParaRPr lang="ko-KR" altLang="en-US" sz="5400" b="1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D067C89-F941-1361-C7A2-792D3167D3A9}"/>
              </a:ext>
            </a:extLst>
          </p:cNvPr>
          <p:cNvSpPr txBox="1"/>
          <p:nvPr/>
        </p:nvSpPr>
        <p:spPr>
          <a:xfrm>
            <a:off x="3505386" y="1750407"/>
            <a:ext cx="51812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/>
              <a:t>1. Window </a:t>
            </a:r>
            <a:r>
              <a:rPr lang="ko-KR" altLang="en-US" sz="3600" b="1"/>
              <a:t>사이즈 조절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FA0C8F-4FC8-F104-AACB-36E2DC641478}"/>
              </a:ext>
            </a:extLst>
          </p:cNvPr>
          <p:cNvSpPr txBox="1"/>
          <p:nvPr/>
        </p:nvSpPr>
        <p:spPr>
          <a:xfrm>
            <a:off x="3951020" y="2886578"/>
            <a:ext cx="428995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/>
              <a:t>2. </a:t>
            </a:r>
            <a:r>
              <a:rPr lang="ko-KR" altLang="en-US" sz="3600" b="1"/>
              <a:t>보내는 속도 조절</a:t>
            </a:r>
            <a:endParaRPr lang="en-US" altLang="ko-KR" sz="3600" b="1"/>
          </a:p>
          <a:p>
            <a:endParaRPr lang="en-US" altLang="ko-KR" sz="3600" b="1"/>
          </a:p>
          <a:p>
            <a:r>
              <a:rPr lang="en-US" altLang="ko-KR" sz="3600" b="1"/>
              <a:t>	slow start</a:t>
            </a:r>
          </a:p>
          <a:p>
            <a:r>
              <a:rPr lang="en-US" altLang="ko-KR" sz="3600" b="1"/>
              <a:t>	SSthresh</a:t>
            </a:r>
            <a:endParaRPr lang="ko-KR" altLang="en-US" sz="3600" b="1"/>
          </a:p>
        </p:txBody>
      </p:sp>
    </p:spTree>
    <p:extLst>
      <p:ext uri="{BB962C8B-B14F-4D97-AF65-F5344CB8AC3E}">
        <p14:creationId xmlns:p14="http://schemas.microsoft.com/office/powerpoint/2010/main" val="283376950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BBBE522-F34C-F65A-3814-CD24292D6247}"/>
              </a:ext>
            </a:extLst>
          </p:cNvPr>
          <p:cNvSpPr txBox="1"/>
          <p:nvPr/>
        </p:nvSpPr>
        <p:spPr>
          <a:xfrm>
            <a:off x="196850" y="122535"/>
            <a:ext cx="69215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5400" b="1"/>
              <a:t>L4 – Transport Layer</a:t>
            </a:r>
            <a:endParaRPr lang="ko-KR" altLang="en-US" sz="5400" b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F92A98-DF99-92C8-DB3A-264A58BD293D}"/>
              </a:ext>
            </a:extLst>
          </p:cNvPr>
          <p:cNvSpPr txBox="1"/>
          <p:nvPr/>
        </p:nvSpPr>
        <p:spPr>
          <a:xfrm>
            <a:off x="1036757" y="1294744"/>
            <a:ext cx="240963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/>
              <a:t>Timeout</a:t>
            </a:r>
            <a:endParaRPr lang="ko-KR" altLang="en-US" sz="4400" b="1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A0BED2-42BE-1C5D-F487-920FD28A4C05}"/>
              </a:ext>
            </a:extLst>
          </p:cNvPr>
          <p:cNvSpPr txBox="1"/>
          <p:nvPr/>
        </p:nvSpPr>
        <p:spPr>
          <a:xfrm>
            <a:off x="663936" y="3429000"/>
            <a:ext cx="1086412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/>
              <a:t>ACK</a:t>
            </a:r>
            <a:r>
              <a:rPr lang="ko-KR" altLang="en-US" sz="4400" b="1"/>
              <a:t>가 </a:t>
            </a:r>
            <a:r>
              <a:rPr lang="en-US" altLang="ko-KR" sz="4400" b="1"/>
              <a:t>timer(RTO) </a:t>
            </a:r>
            <a:r>
              <a:rPr lang="ko-KR" altLang="en-US" sz="4400" b="1"/>
              <a:t>동안 돌아오지 않을 때</a:t>
            </a:r>
          </a:p>
        </p:txBody>
      </p:sp>
    </p:spTree>
    <p:extLst>
      <p:ext uri="{BB962C8B-B14F-4D97-AF65-F5344CB8AC3E}">
        <p14:creationId xmlns:p14="http://schemas.microsoft.com/office/powerpoint/2010/main" val="228517381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BBBE522-F34C-F65A-3814-CD24292D6247}"/>
              </a:ext>
            </a:extLst>
          </p:cNvPr>
          <p:cNvSpPr txBox="1"/>
          <p:nvPr/>
        </p:nvSpPr>
        <p:spPr>
          <a:xfrm>
            <a:off x="196850" y="122535"/>
            <a:ext cx="69215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5400" b="1"/>
              <a:t>L4 – Transport Layer</a:t>
            </a:r>
            <a:endParaRPr lang="ko-KR" altLang="en-US" sz="5400" b="1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55ABB87-49B1-2B8A-0567-0988D94755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5552" y="1462392"/>
            <a:ext cx="8680896" cy="4972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91561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BBBE522-F34C-F65A-3814-CD24292D6247}"/>
              </a:ext>
            </a:extLst>
          </p:cNvPr>
          <p:cNvSpPr txBox="1"/>
          <p:nvPr/>
        </p:nvSpPr>
        <p:spPr>
          <a:xfrm>
            <a:off x="2635250" y="2967335"/>
            <a:ext cx="69215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5400" b="1"/>
              <a:t>L3 – Network Layer</a:t>
            </a:r>
            <a:endParaRPr lang="ko-KR" altLang="en-US" sz="5400" b="1"/>
          </a:p>
        </p:txBody>
      </p:sp>
    </p:spTree>
    <p:extLst>
      <p:ext uri="{BB962C8B-B14F-4D97-AF65-F5344CB8AC3E}">
        <p14:creationId xmlns:p14="http://schemas.microsoft.com/office/powerpoint/2010/main" val="427994156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BBBE522-F34C-F65A-3814-CD24292D6247}"/>
              </a:ext>
            </a:extLst>
          </p:cNvPr>
          <p:cNvSpPr txBox="1"/>
          <p:nvPr/>
        </p:nvSpPr>
        <p:spPr>
          <a:xfrm>
            <a:off x="361950" y="122535"/>
            <a:ext cx="69215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5400" b="1"/>
              <a:t>L3 – Network Layer</a:t>
            </a:r>
            <a:endParaRPr lang="ko-KR" altLang="en-US" sz="5400" b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326B7C-9516-E236-4709-50E195E1ABAB}"/>
              </a:ext>
            </a:extLst>
          </p:cNvPr>
          <p:cNvSpPr txBox="1"/>
          <p:nvPr/>
        </p:nvSpPr>
        <p:spPr>
          <a:xfrm>
            <a:off x="4031384" y="1294399"/>
            <a:ext cx="412923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b="1"/>
              <a:t>“Internet Layer”</a:t>
            </a:r>
            <a:endParaRPr lang="ko-KR" altLang="en-US" sz="4000" b="1"/>
          </a:p>
        </p:txBody>
      </p:sp>
      <p:pic>
        <p:nvPicPr>
          <p:cNvPr id="24578" name="Picture 2" descr="네트워크 계층: 패킷 생성, 전송, 패킷 어셈블리">
            <a:extLst>
              <a:ext uri="{FF2B5EF4-FFF2-40B4-BE49-F238E27FC236}">
                <a16:creationId xmlns:a16="http://schemas.microsoft.com/office/drawing/2014/main" id="{844B8793-4601-9A4A-D839-0A58762DF0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02285"/>
            <a:ext cx="12192000" cy="3868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50124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BBBE522-F34C-F65A-3814-CD24292D6247}"/>
              </a:ext>
            </a:extLst>
          </p:cNvPr>
          <p:cNvSpPr txBox="1"/>
          <p:nvPr/>
        </p:nvSpPr>
        <p:spPr>
          <a:xfrm>
            <a:off x="361950" y="122535"/>
            <a:ext cx="69215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5400" b="1"/>
              <a:t>L3 – Network Layer</a:t>
            </a:r>
            <a:endParaRPr lang="ko-KR" altLang="en-US" sz="5400" b="1"/>
          </a:p>
        </p:txBody>
      </p:sp>
      <p:sp>
        <p:nvSpPr>
          <p:cNvPr id="7" name="AutoShape 6" descr="IP 주소는 패킷을 목적지로 가져옵니다.">
            <a:extLst>
              <a:ext uri="{FF2B5EF4-FFF2-40B4-BE49-F238E27FC236}">
                <a16:creationId xmlns:a16="http://schemas.microsoft.com/office/drawing/2014/main" id="{05DF1A52-1B6D-ED3B-21F6-59427B6B034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26" name="Picture 2" descr="스크린샷 2020-11-14 오후 9 21 06">
            <a:extLst>
              <a:ext uri="{FF2B5EF4-FFF2-40B4-BE49-F238E27FC236}">
                <a16:creationId xmlns:a16="http://schemas.microsoft.com/office/drawing/2014/main" id="{17613246-7008-AB31-2E9E-67A6BF59ED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3666" y="2058412"/>
            <a:ext cx="6724668" cy="3350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3A7ADF7-B968-D88F-8ACB-CB6527C22D2E}"/>
              </a:ext>
            </a:extLst>
          </p:cNvPr>
          <p:cNvSpPr txBox="1"/>
          <p:nvPr/>
        </p:nvSpPr>
        <p:spPr>
          <a:xfrm>
            <a:off x="4941870" y="5224543"/>
            <a:ext cx="872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Router</a:t>
            </a:r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1A9AA7-E4E2-0153-A447-7D7F31B3F7A1}"/>
              </a:ext>
            </a:extLst>
          </p:cNvPr>
          <p:cNvSpPr txBox="1"/>
          <p:nvPr/>
        </p:nvSpPr>
        <p:spPr>
          <a:xfrm>
            <a:off x="3678890" y="5224543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Host</a:t>
            </a:r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671DCC-7C14-6A8A-CB25-397CC89BD4F8}"/>
              </a:ext>
            </a:extLst>
          </p:cNvPr>
          <p:cNvSpPr txBox="1"/>
          <p:nvPr/>
        </p:nvSpPr>
        <p:spPr>
          <a:xfrm>
            <a:off x="7860968" y="5224543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Host</a:t>
            </a:r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0AD7B9-3460-31A6-0FCB-FDFF151AA0B1}"/>
              </a:ext>
            </a:extLst>
          </p:cNvPr>
          <p:cNvSpPr txBox="1"/>
          <p:nvPr/>
        </p:nvSpPr>
        <p:spPr>
          <a:xfrm>
            <a:off x="4240011" y="5970691"/>
            <a:ext cx="37119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/>
              <a:t>Host to Host Delivery</a:t>
            </a:r>
            <a:r>
              <a:rPr lang="ko-KR" altLang="en-US" sz="2000" b="1"/>
              <a:t>가 핵심</a:t>
            </a:r>
          </a:p>
        </p:txBody>
      </p:sp>
    </p:spTree>
    <p:extLst>
      <p:ext uri="{BB962C8B-B14F-4D97-AF65-F5344CB8AC3E}">
        <p14:creationId xmlns:p14="http://schemas.microsoft.com/office/powerpoint/2010/main" val="213135634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BBBE522-F34C-F65A-3814-CD24292D6247}"/>
              </a:ext>
            </a:extLst>
          </p:cNvPr>
          <p:cNvSpPr txBox="1"/>
          <p:nvPr/>
        </p:nvSpPr>
        <p:spPr>
          <a:xfrm>
            <a:off x="361950" y="122535"/>
            <a:ext cx="69215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5400" b="1"/>
              <a:t>L3 – Network Layer</a:t>
            </a:r>
            <a:endParaRPr lang="ko-KR" altLang="en-US" sz="5400" b="1"/>
          </a:p>
        </p:txBody>
      </p:sp>
      <p:sp>
        <p:nvSpPr>
          <p:cNvPr id="7" name="AutoShape 6" descr="IP 주소는 패킷을 목적지로 가져옵니다.">
            <a:extLst>
              <a:ext uri="{FF2B5EF4-FFF2-40B4-BE49-F238E27FC236}">
                <a16:creationId xmlns:a16="http://schemas.microsoft.com/office/drawing/2014/main" id="{05DF1A52-1B6D-ED3B-21F6-59427B6B034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26" name="Picture 2" descr="스크린샷 2020-11-14 오후 9 21 06">
            <a:extLst>
              <a:ext uri="{FF2B5EF4-FFF2-40B4-BE49-F238E27FC236}">
                <a16:creationId xmlns:a16="http://schemas.microsoft.com/office/drawing/2014/main" id="{17613246-7008-AB31-2E9E-67A6BF59ED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3666" y="2058412"/>
            <a:ext cx="6724668" cy="3350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3A7ADF7-B968-D88F-8ACB-CB6527C22D2E}"/>
              </a:ext>
            </a:extLst>
          </p:cNvPr>
          <p:cNvSpPr txBox="1"/>
          <p:nvPr/>
        </p:nvSpPr>
        <p:spPr>
          <a:xfrm>
            <a:off x="4941870" y="5224543"/>
            <a:ext cx="872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Router</a:t>
            </a:r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1A9AA7-E4E2-0153-A447-7D7F31B3F7A1}"/>
              </a:ext>
            </a:extLst>
          </p:cNvPr>
          <p:cNvSpPr txBox="1"/>
          <p:nvPr/>
        </p:nvSpPr>
        <p:spPr>
          <a:xfrm>
            <a:off x="3678890" y="5224543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Host</a:t>
            </a:r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671DCC-7C14-6A8A-CB25-397CC89BD4F8}"/>
              </a:ext>
            </a:extLst>
          </p:cNvPr>
          <p:cNvSpPr txBox="1"/>
          <p:nvPr/>
        </p:nvSpPr>
        <p:spPr>
          <a:xfrm>
            <a:off x="7860968" y="5224543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Host</a:t>
            </a:r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0AD7B9-3460-31A6-0FCB-FDFF151AA0B1}"/>
              </a:ext>
            </a:extLst>
          </p:cNvPr>
          <p:cNvSpPr txBox="1"/>
          <p:nvPr/>
        </p:nvSpPr>
        <p:spPr>
          <a:xfrm>
            <a:off x="4240011" y="5970691"/>
            <a:ext cx="37119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/>
              <a:t>Host to Host Delivery</a:t>
            </a:r>
            <a:r>
              <a:rPr lang="ko-KR" altLang="en-US" sz="2000" b="1"/>
              <a:t>가 핵심</a:t>
            </a:r>
          </a:p>
        </p:txBody>
      </p:sp>
    </p:spTree>
    <p:extLst>
      <p:ext uri="{BB962C8B-B14F-4D97-AF65-F5344CB8AC3E}">
        <p14:creationId xmlns:p14="http://schemas.microsoft.com/office/powerpoint/2010/main" val="404588104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BBBE522-F34C-F65A-3814-CD24292D6247}"/>
              </a:ext>
            </a:extLst>
          </p:cNvPr>
          <p:cNvSpPr txBox="1"/>
          <p:nvPr/>
        </p:nvSpPr>
        <p:spPr>
          <a:xfrm>
            <a:off x="361950" y="122535"/>
            <a:ext cx="69215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5400" b="1"/>
              <a:t>L3 – Network Layer</a:t>
            </a:r>
            <a:endParaRPr lang="ko-KR" altLang="en-US" sz="5400" b="1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0AD7B9-3460-31A6-0FCB-FDFF151AA0B1}"/>
              </a:ext>
            </a:extLst>
          </p:cNvPr>
          <p:cNvSpPr txBox="1"/>
          <p:nvPr/>
        </p:nvSpPr>
        <p:spPr>
          <a:xfrm>
            <a:off x="2699185" y="1404855"/>
            <a:ext cx="61838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/>
              <a:t>Packetizing (Encapsulating)</a:t>
            </a:r>
            <a:endParaRPr lang="ko-KR" altLang="en-US" sz="3600" b="1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7D37F7D-D684-79E5-9DBB-C5272DD3BC9E}"/>
              </a:ext>
            </a:extLst>
          </p:cNvPr>
          <p:cNvSpPr/>
          <p:nvPr/>
        </p:nvSpPr>
        <p:spPr>
          <a:xfrm>
            <a:off x="4284323" y="2856216"/>
            <a:ext cx="226032" cy="5727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D6D8E0D-936A-E58F-E3F6-E577909E7D1F}"/>
              </a:ext>
            </a:extLst>
          </p:cNvPr>
          <p:cNvSpPr/>
          <p:nvPr/>
        </p:nvSpPr>
        <p:spPr>
          <a:xfrm>
            <a:off x="5243245" y="2856216"/>
            <a:ext cx="226032" cy="5727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5AF42A3-F4FA-8861-5B8C-03C6F6D7FA17}"/>
              </a:ext>
            </a:extLst>
          </p:cNvPr>
          <p:cNvSpPr txBox="1"/>
          <p:nvPr/>
        </p:nvSpPr>
        <p:spPr>
          <a:xfrm>
            <a:off x="4284323" y="2415553"/>
            <a:ext cx="1212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Segments</a:t>
            </a:r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33C967E-B900-A704-D40B-493119970D44}"/>
              </a:ext>
            </a:extLst>
          </p:cNvPr>
          <p:cNvSpPr/>
          <p:nvPr/>
        </p:nvSpPr>
        <p:spPr>
          <a:xfrm>
            <a:off x="4928011" y="4517674"/>
            <a:ext cx="226032" cy="5727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A4679C5-DBCC-AF15-4F24-E31EAA9598E1}"/>
              </a:ext>
            </a:extLst>
          </p:cNvPr>
          <p:cNvSpPr/>
          <p:nvPr/>
        </p:nvSpPr>
        <p:spPr>
          <a:xfrm>
            <a:off x="5154043" y="4517674"/>
            <a:ext cx="958922" cy="572784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32F3E4B-DA4A-1C57-507F-6B2694384F28}"/>
              </a:ext>
            </a:extLst>
          </p:cNvPr>
          <p:cNvSpPr txBox="1"/>
          <p:nvPr/>
        </p:nvSpPr>
        <p:spPr>
          <a:xfrm>
            <a:off x="4439974" y="5284034"/>
            <a:ext cx="211307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/>
              <a:t>Datagram</a:t>
            </a:r>
          </a:p>
          <a:p>
            <a:pPr algn="ctr"/>
            <a:r>
              <a:rPr lang="en-US" altLang="ko-KR" sz="3200" b="1"/>
              <a:t>/ Packet</a:t>
            </a:r>
            <a:endParaRPr lang="ko-KR" altLang="en-US" sz="3200" b="1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4A36CCA7-48F0-F409-A6F0-AEA42F405677}"/>
              </a:ext>
            </a:extLst>
          </p:cNvPr>
          <p:cNvCxnSpPr>
            <a:cxnSpLocks/>
          </p:cNvCxnSpPr>
          <p:nvPr/>
        </p:nvCxnSpPr>
        <p:spPr>
          <a:xfrm>
            <a:off x="4284323" y="3429000"/>
            <a:ext cx="869720" cy="1088674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0DFD62F8-93A0-15D3-1409-02222F0E5E28}"/>
              </a:ext>
            </a:extLst>
          </p:cNvPr>
          <p:cNvCxnSpPr>
            <a:cxnSpLocks/>
          </p:cNvCxnSpPr>
          <p:nvPr/>
        </p:nvCxnSpPr>
        <p:spPr>
          <a:xfrm>
            <a:off x="5469277" y="3429000"/>
            <a:ext cx="643688" cy="1088674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28B438D0-A0DE-4DCC-D3EE-9EF07FEECC22}"/>
              </a:ext>
            </a:extLst>
          </p:cNvPr>
          <p:cNvSpPr txBox="1"/>
          <p:nvPr/>
        </p:nvSpPr>
        <p:spPr>
          <a:xfrm>
            <a:off x="553474" y="4480900"/>
            <a:ext cx="34156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/>
              <a:t>Source / Destination Address</a:t>
            </a:r>
          </a:p>
          <a:p>
            <a:pPr algn="ctr"/>
            <a:r>
              <a:rPr lang="en-US" altLang="ko-KR" b="1"/>
              <a:t>Other Information</a:t>
            </a:r>
            <a:endParaRPr lang="ko-KR" altLang="en-US" b="1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B9AA0333-9CCC-5F67-13CB-7DB4901F1D93}"/>
              </a:ext>
            </a:extLst>
          </p:cNvPr>
          <p:cNvSpPr/>
          <p:nvPr/>
        </p:nvSpPr>
        <p:spPr>
          <a:xfrm>
            <a:off x="4691742" y="3130999"/>
            <a:ext cx="60156" cy="6015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FF3BBC6D-5232-A4B4-B035-14CD68584AAB}"/>
              </a:ext>
            </a:extLst>
          </p:cNvPr>
          <p:cNvSpPr/>
          <p:nvPr/>
        </p:nvSpPr>
        <p:spPr>
          <a:xfrm>
            <a:off x="4844142" y="3130999"/>
            <a:ext cx="60156" cy="6015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CA1435B1-CD87-2F89-9CA5-25970455C7A2}"/>
              </a:ext>
            </a:extLst>
          </p:cNvPr>
          <p:cNvSpPr/>
          <p:nvPr/>
        </p:nvSpPr>
        <p:spPr>
          <a:xfrm>
            <a:off x="5001701" y="3130999"/>
            <a:ext cx="60156" cy="6015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4C41B781-6F97-CFFC-BD65-711994E3B0E0}"/>
              </a:ext>
            </a:extLst>
          </p:cNvPr>
          <p:cNvCxnSpPr>
            <a:stCxn id="23" idx="3"/>
            <a:endCxn id="12" idx="1"/>
          </p:cNvCxnSpPr>
          <p:nvPr/>
        </p:nvCxnSpPr>
        <p:spPr>
          <a:xfrm>
            <a:off x="3969089" y="4804066"/>
            <a:ext cx="95892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095116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BBBE522-F34C-F65A-3814-CD24292D6247}"/>
              </a:ext>
            </a:extLst>
          </p:cNvPr>
          <p:cNvSpPr txBox="1"/>
          <p:nvPr/>
        </p:nvSpPr>
        <p:spPr>
          <a:xfrm>
            <a:off x="361950" y="122535"/>
            <a:ext cx="69215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5400" b="1"/>
              <a:t>L3 – Network Layer</a:t>
            </a:r>
            <a:endParaRPr lang="ko-KR" altLang="en-US" sz="5400" b="1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0AD7B9-3460-31A6-0FCB-FDFF151AA0B1}"/>
              </a:ext>
            </a:extLst>
          </p:cNvPr>
          <p:cNvSpPr txBox="1"/>
          <p:nvPr/>
        </p:nvSpPr>
        <p:spPr>
          <a:xfrm>
            <a:off x="2699185" y="1404855"/>
            <a:ext cx="61838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/>
              <a:t>Packetizing (Encapsulating)</a:t>
            </a:r>
            <a:endParaRPr lang="ko-KR" altLang="en-US" sz="3600" b="1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7D37F7D-D684-79E5-9DBB-C5272DD3BC9E}"/>
              </a:ext>
            </a:extLst>
          </p:cNvPr>
          <p:cNvSpPr/>
          <p:nvPr/>
        </p:nvSpPr>
        <p:spPr>
          <a:xfrm>
            <a:off x="4284323" y="2856216"/>
            <a:ext cx="226032" cy="5727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D6D8E0D-936A-E58F-E3F6-E577909E7D1F}"/>
              </a:ext>
            </a:extLst>
          </p:cNvPr>
          <p:cNvSpPr/>
          <p:nvPr/>
        </p:nvSpPr>
        <p:spPr>
          <a:xfrm>
            <a:off x="5243245" y="2856216"/>
            <a:ext cx="226032" cy="5727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5AF42A3-F4FA-8861-5B8C-03C6F6D7FA17}"/>
              </a:ext>
            </a:extLst>
          </p:cNvPr>
          <p:cNvSpPr txBox="1"/>
          <p:nvPr/>
        </p:nvSpPr>
        <p:spPr>
          <a:xfrm>
            <a:off x="4284323" y="2415553"/>
            <a:ext cx="1212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Segments</a:t>
            </a:r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33C967E-B900-A704-D40B-493119970D44}"/>
              </a:ext>
            </a:extLst>
          </p:cNvPr>
          <p:cNvSpPr/>
          <p:nvPr/>
        </p:nvSpPr>
        <p:spPr>
          <a:xfrm>
            <a:off x="4928011" y="4517674"/>
            <a:ext cx="226032" cy="5727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A4679C5-DBCC-AF15-4F24-E31EAA9598E1}"/>
              </a:ext>
            </a:extLst>
          </p:cNvPr>
          <p:cNvSpPr/>
          <p:nvPr/>
        </p:nvSpPr>
        <p:spPr>
          <a:xfrm>
            <a:off x="5154043" y="4517674"/>
            <a:ext cx="958922" cy="572784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32F3E4B-DA4A-1C57-507F-6B2694384F28}"/>
              </a:ext>
            </a:extLst>
          </p:cNvPr>
          <p:cNvSpPr txBox="1"/>
          <p:nvPr/>
        </p:nvSpPr>
        <p:spPr>
          <a:xfrm>
            <a:off x="4439974" y="5284034"/>
            <a:ext cx="211307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/>
              <a:t>Datagram</a:t>
            </a:r>
          </a:p>
          <a:p>
            <a:pPr algn="ctr"/>
            <a:r>
              <a:rPr lang="en-US" altLang="ko-KR" sz="3200" b="1"/>
              <a:t>/ Packet</a:t>
            </a:r>
            <a:endParaRPr lang="ko-KR" altLang="en-US" sz="3200" b="1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4A36CCA7-48F0-F409-A6F0-AEA42F405677}"/>
              </a:ext>
            </a:extLst>
          </p:cNvPr>
          <p:cNvCxnSpPr>
            <a:cxnSpLocks/>
          </p:cNvCxnSpPr>
          <p:nvPr/>
        </p:nvCxnSpPr>
        <p:spPr>
          <a:xfrm>
            <a:off x="4284323" y="3429000"/>
            <a:ext cx="869720" cy="1088674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0DFD62F8-93A0-15D3-1409-02222F0E5E28}"/>
              </a:ext>
            </a:extLst>
          </p:cNvPr>
          <p:cNvCxnSpPr>
            <a:cxnSpLocks/>
          </p:cNvCxnSpPr>
          <p:nvPr/>
        </p:nvCxnSpPr>
        <p:spPr>
          <a:xfrm>
            <a:off x="5469277" y="3429000"/>
            <a:ext cx="643688" cy="1088674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28B438D0-A0DE-4DCC-D3EE-9EF07FEECC22}"/>
              </a:ext>
            </a:extLst>
          </p:cNvPr>
          <p:cNvSpPr txBox="1"/>
          <p:nvPr/>
        </p:nvSpPr>
        <p:spPr>
          <a:xfrm>
            <a:off x="553474" y="4480900"/>
            <a:ext cx="34156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/>
              <a:t>Source / Destination Address</a:t>
            </a:r>
          </a:p>
          <a:p>
            <a:pPr algn="ctr"/>
            <a:r>
              <a:rPr lang="en-US" altLang="ko-KR" b="1"/>
              <a:t>Other Information</a:t>
            </a:r>
            <a:endParaRPr lang="ko-KR" altLang="en-US" b="1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B9AA0333-9CCC-5F67-13CB-7DB4901F1D93}"/>
              </a:ext>
            </a:extLst>
          </p:cNvPr>
          <p:cNvSpPr/>
          <p:nvPr/>
        </p:nvSpPr>
        <p:spPr>
          <a:xfrm>
            <a:off x="4691742" y="3130999"/>
            <a:ext cx="60156" cy="6015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FF3BBC6D-5232-A4B4-B035-14CD68584AAB}"/>
              </a:ext>
            </a:extLst>
          </p:cNvPr>
          <p:cNvSpPr/>
          <p:nvPr/>
        </p:nvSpPr>
        <p:spPr>
          <a:xfrm>
            <a:off x="4844142" y="3130999"/>
            <a:ext cx="60156" cy="6015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CA1435B1-CD87-2F89-9CA5-25970455C7A2}"/>
              </a:ext>
            </a:extLst>
          </p:cNvPr>
          <p:cNvSpPr/>
          <p:nvPr/>
        </p:nvSpPr>
        <p:spPr>
          <a:xfrm>
            <a:off x="5001701" y="3130999"/>
            <a:ext cx="60156" cy="6015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4C41B781-6F97-CFFC-BD65-711994E3B0E0}"/>
              </a:ext>
            </a:extLst>
          </p:cNvPr>
          <p:cNvCxnSpPr>
            <a:stCxn id="23" idx="3"/>
            <a:endCxn id="12" idx="1"/>
          </p:cNvCxnSpPr>
          <p:nvPr/>
        </p:nvCxnSpPr>
        <p:spPr>
          <a:xfrm>
            <a:off x="3969089" y="4804066"/>
            <a:ext cx="95892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06408244-6309-B110-FA5B-ACC6AAED129F}"/>
              </a:ext>
            </a:extLst>
          </p:cNvPr>
          <p:cNvSpPr txBox="1"/>
          <p:nvPr/>
        </p:nvSpPr>
        <p:spPr>
          <a:xfrm>
            <a:off x="6957629" y="4219290"/>
            <a:ext cx="46808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/>
              <a:t>Router</a:t>
            </a:r>
            <a:r>
              <a:rPr lang="ko-KR" altLang="en-US" sz="2800" b="1"/>
              <a:t>는 </a:t>
            </a:r>
            <a:r>
              <a:rPr lang="en-US" altLang="ko-KR" sz="2800" b="1"/>
              <a:t>decapsulate </a:t>
            </a:r>
            <a:r>
              <a:rPr lang="ko-KR" altLang="en-US" sz="2800" b="1"/>
              <a:t>불가</a:t>
            </a:r>
          </a:p>
        </p:txBody>
      </p:sp>
    </p:spTree>
    <p:extLst>
      <p:ext uri="{BB962C8B-B14F-4D97-AF65-F5344CB8AC3E}">
        <p14:creationId xmlns:p14="http://schemas.microsoft.com/office/powerpoint/2010/main" val="1675342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7E36353-C592-59F1-6196-0D1F09B97748}"/>
              </a:ext>
            </a:extLst>
          </p:cNvPr>
          <p:cNvSpPr txBox="1"/>
          <p:nvPr/>
        </p:nvSpPr>
        <p:spPr>
          <a:xfrm>
            <a:off x="359944" y="344451"/>
            <a:ext cx="1147211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5400" b="1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OSI </a:t>
            </a:r>
            <a:r>
              <a:rPr lang="ko-KR" altLang="en-US" sz="5400" b="1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모델</a:t>
            </a:r>
            <a:endParaRPr lang="ko-KR" altLang="en-US" sz="540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8694AFB5-D050-EE1D-D120-D5EA29E614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3531098"/>
              </p:ext>
            </p:extLst>
          </p:nvPr>
        </p:nvGraphicFramePr>
        <p:xfrm>
          <a:off x="814420" y="1859280"/>
          <a:ext cx="10563159" cy="44484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3180">
                  <a:extLst>
                    <a:ext uri="{9D8B030D-6E8A-4147-A177-3AD203B41FA5}">
                      <a16:colId xmlns:a16="http://schemas.microsoft.com/office/drawing/2014/main" val="4010176213"/>
                    </a:ext>
                  </a:extLst>
                </a:gridCol>
                <a:gridCol w="5453196">
                  <a:extLst>
                    <a:ext uri="{9D8B030D-6E8A-4147-A177-3AD203B41FA5}">
                      <a16:colId xmlns:a16="http://schemas.microsoft.com/office/drawing/2014/main" val="1585570276"/>
                    </a:ext>
                  </a:extLst>
                </a:gridCol>
                <a:gridCol w="2266783">
                  <a:extLst>
                    <a:ext uri="{9D8B030D-6E8A-4147-A177-3AD203B41FA5}">
                      <a16:colId xmlns:a16="http://schemas.microsoft.com/office/drawing/2014/main" val="3508143278"/>
                    </a:ext>
                  </a:extLst>
                </a:gridCol>
              </a:tblGrid>
              <a:tr h="6364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L7 – </a:t>
                      </a:r>
                      <a:r>
                        <a:rPr lang="en-US" altLang="ko-KR" sz="2400" b="1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pplication Layer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Responsible for Providing services to the user.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L4</a:t>
                      </a:r>
                    </a:p>
                    <a:p>
                      <a:pPr algn="ctr" latinLnBrk="1"/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Application Layer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254982"/>
                  </a:ext>
                </a:extLst>
              </a:tr>
              <a:tr h="6364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L6 – </a:t>
                      </a:r>
                      <a:r>
                        <a:rPr lang="en-US" altLang="ko-KR" sz="2400" b="1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resentation Layer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Take care of syntax and semantics of the information exchange between two communication system.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6196576"/>
                  </a:ext>
                </a:extLst>
              </a:tr>
              <a:tr h="62266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L5 – </a:t>
                      </a:r>
                      <a:r>
                        <a:rPr lang="en-US" altLang="ko-KR" sz="2400" b="1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ession Layer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It stablish, maintain, synchronize, and terminate the interaction between sender and receiver.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3761078"/>
                  </a:ext>
                </a:extLst>
              </a:tr>
              <a:tr h="6364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L4 – </a:t>
                      </a:r>
                      <a:r>
                        <a:rPr lang="en-US" altLang="ko-KR" sz="2400" b="1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ransport Layer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Responsible for process to process delivery.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L3</a:t>
                      </a:r>
                    </a:p>
                    <a:p>
                      <a:pPr algn="ctr" latinLnBrk="1"/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Transport Layer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7604875"/>
                  </a:ext>
                </a:extLst>
              </a:tr>
              <a:tr h="6364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L3 – </a:t>
                      </a:r>
                      <a:r>
                        <a:rPr lang="en-US" altLang="ko-KR" sz="2400" b="1">
                          <a:solidFill>
                            <a:schemeClr val="tx1"/>
                          </a:solidFill>
                        </a:rPr>
                        <a:t>N</a:t>
                      </a: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etwork Layer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Responsible for delivery of individual packet from source to destination.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L2</a:t>
                      </a:r>
                    </a:p>
                    <a:p>
                      <a:pPr algn="ctr" latinLnBrk="1"/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Internet Layer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8833223"/>
                  </a:ext>
                </a:extLst>
              </a:tr>
              <a:tr h="6364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L2 – </a:t>
                      </a:r>
                      <a:r>
                        <a:rPr lang="en-US" altLang="ko-KR" sz="2400" b="1">
                          <a:solidFill>
                            <a:schemeClr val="tx1"/>
                          </a:solidFill>
                        </a:rPr>
                        <a:t>D</a:t>
                      </a: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ata Link Layer 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Responsible for moving frame from one hop to next hop.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L1</a:t>
                      </a:r>
                    </a:p>
                    <a:p>
                      <a:pPr algn="ctr" latinLnBrk="1"/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Network Access Layer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9316992"/>
                  </a:ext>
                </a:extLst>
              </a:tr>
              <a:tr h="6364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L1 – </a:t>
                      </a:r>
                      <a:r>
                        <a:rPr lang="en-US" altLang="ko-KR" sz="2400" b="1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hysical Layer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Responsible for moving individual bits from one device to the next device.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5166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551874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BBBE522-F34C-F65A-3814-CD24292D6247}"/>
              </a:ext>
            </a:extLst>
          </p:cNvPr>
          <p:cNvSpPr txBox="1"/>
          <p:nvPr/>
        </p:nvSpPr>
        <p:spPr>
          <a:xfrm>
            <a:off x="361950" y="122535"/>
            <a:ext cx="69215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5400" b="1"/>
              <a:t>L3 – Network Layer</a:t>
            </a:r>
            <a:endParaRPr lang="ko-KR" altLang="en-US" sz="5400" b="1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0AD7B9-3460-31A6-0FCB-FDFF151AA0B1}"/>
              </a:ext>
            </a:extLst>
          </p:cNvPr>
          <p:cNvSpPr txBox="1"/>
          <p:nvPr/>
        </p:nvSpPr>
        <p:spPr>
          <a:xfrm>
            <a:off x="916476" y="1282602"/>
            <a:ext cx="20299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/>
              <a:t>Routing</a:t>
            </a:r>
            <a:endParaRPr lang="ko-KR" altLang="en-US" sz="3600" b="1"/>
          </a:p>
        </p:txBody>
      </p:sp>
      <p:pic>
        <p:nvPicPr>
          <p:cNvPr id="2052" name="Picture 4" descr="라우팅">
            <a:extLst>
              <a:ext uri="{FF2B5EF4-FFF2-40B4-BE49-F238E27FC236}">
                <a16:creationId xmlns:a16="http://schemas.microsoft.com/office/drawing/2014/main" id="{88775C4B-E836-CD6A-11A4-4E7BF6E13E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3380" y="2165671"/>
            <a:ext cx="4432300" cy="3959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76A1DC2-EBF8-7E54-1CFB-9AED5BC02F43}"/>
              </a:ext>
            </a:extLst>
          </p:cNvPr>
          <p:cNvSpPr txBox="1"/>
          <p:nvPr/>
        </p:nvSpPr>
        <p:spPr>
          <a:xfrm>
            <a:off x="1057720" y="2514404"/>
            <a:ext cx="3336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/>
              <a:t>Data plane</a:t>
            </a:r>
            <a:endParaRPr lang="ko-KR" altLang="en-US" sz="3600" b="1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C6C604-90EE-1525-A6E8-C07D7238EDCD}"/>
              </a:ext>
            </a:extLst>
          </p:cNvPr>
          <p:cNvSpPr txBox="1"/>
          <p:nvPr/>
        </p:nvSpPr>
        <p:spPr>
          <a:xfrm>
            <a:off x="1931438" y="3235601"/>
            <a:ext cx="4187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/>
              <a:t>어느 </a:t>
            </a:r>
            <a:r>
              <a:rPr lang="en-US" altLang="ko-KR" sz="2400"/>
              <a:t>Output Port</a:t>
            </a:r>
            <a:r>
              <a:rPr lang="ko-KR" altLang="en-US" sz="2400"/>
              <a:t>로</a:t>
            </a:r>
            <a:r>
              <a:rPr lang="en-US" altLang="ko-KR" sz="2400"/>
              <a:t>??</a:t>
            </a:r>
            <a:endParaRPr lang="ko-KR" altLang="en-US" sz="24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BE15D6-676E-97F9-89BB-70DF20F53F43}"/>
              </a:ext>
            </a:extLst>
          </p:cNvPr>
          <p:cNvSpPr txBox="1"/>
          <p:nvPr/>
        </p:nvSpPr>
        <p:spPr>
          <a:xfrm>
            <a:off x="1057720" y="3739235"/>
            <a:ext cx="3336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/>
              <a:t>Control Plane</a:t>
            </a:r>
            <a:endParaRPr lang="ko-KR" altLang="en-US" sz="3600" b="1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376B57-CA5F-921F-A09C-FBA089E7E96D}"/>
              </a:ext>
            </a:extLst>
          </p:cNvPr>
          <p:cNvSpPr txBox="1"/>
          <p:nvPr/>
        </p:nvSpPr>
        <p:spPr>
          <a:xfrm>
            <a:off x="1931438" y="4398441"/>
            <a:ext cx="4187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/>
              <a:t>어떻게 </a:t>
            </a:r>
            <a:r>
              <a:rPr lang="en-US" altLang="ko-KR" sz="2400"/>
              <a:t>Routing </a:t>
            </a:r>
            <a:r>
              <a:rPr lang="ko-KR" altLang="en-US" sz="2400"/>
              <a:t>될지</a:t>
            </a:r>
            <a:r>
              <a:rPr lang="en-US" altLang="ko-KR" sz="2400"/>
              <a:t>??</a:t>
            </a:r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426739636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BBBE522-F34C-F65A-3814-CD24292D6247}"/>
              </a:ext>
            </a:extLst>
          </p:cNvPr>
          <p:cNvSpPr txBox="1"/>
          <p:nvPr/>
        </p:nvSpPr>
        <p:spPr>
          <a:xfrm>
            <a:off x="361950" y="122535"/>
            <a:ext cx="69215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5400" b="1"/>
              <a:t>L3 – Network Layer</a:t>
            </a:r>
            <a:endParaRPr lang="ko-KR" altLang="en-US" sz="5400" b="1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0AD7B9-3460-31A6-0FCB-FDFF151AA0B1}"/>
              </a:ext>
            </a:extLst>
          </p:cNvPr>
          <p:cNvSpPr txBox="1"/>
          <p:nvPr/>
        </p:nvSpPr>
        <p:spPr>
          <a:xfrm>
            <a:off x="916476" y="1282602"/>
            <a:ext cx="20299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/>
              <a:t>Routing</a:t>
            </a:r>
            <a:endParaRPr lang="ko-KR" altLang="en-US" sz="3600" b="1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32A926D1-5FE8-FE67-8457-C7A5837021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5625" y="3155326"/>
            <a:ext cx="6000750" cy="3248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D5FD472-414D-67A3-A9CD-1CBBBEF866C5}"/>
              </a:ext>
            </a:extLst>
          </p:cNvPr>
          <p:cNvSpPr txBox="1"/>
          <p:nvPr/>
        </p:nvSpPr>
        <p:spPr>
          <a:xfrm>
            <a:off x="3397250" y="2264316"/>
            <a:ext cx="5397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/>
              <a:t>Traditional Routing Algorithm</a:t>
            </a:r>
            <a:endParaRPr lang="ko-KR" altLang="en-US" sz="2800" b="1"/>
          </a:p>
        </p:txBody>
      </p:sp>
    </p:spTree>
    <p:extLst>
      <p:ext uri="{BB962C8B-B14F-4D97-AF65-F5344CB8AC3E}">
        <p14:creationId xmlns:p14="http://schemas.microsoft.com/office/powerpoint/2010/main" val="61361668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BBBE522-F34C-F65A-3814-CD24292D6247}"/>
              </a:ext>
            </a:extLst>
          </p:cNvPr>
          <p:cNvSpPr txBox="1"/>
          <p:nvPr/>
        </p:nvSpPr>
        <p:spPr>
          <a:xfrm>
            <a:off x="361950" y="122535"/>
            <a:ext cx="69215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5400" b="1"/>
              <a:t>L3 – Network Layer</a:t>
            </a:r>
            <a:endParaRPr lang="ko-KR" altLang="en-US" sz="5400" b="1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0AD7B9-3460-31A6-0FCB-FDFF151AA0B1}"/>
              </a:ext>
            </a:extLst>
          </p:cNvPr>
          <p:cNvSpPr txBox="1"/>
          <p:nvPr/>
        </p:nvSpPr>
        <p:spPr>
          <a:xfrm>
            <a:off x="916476" y="1282602"/>
            <a:ext cx="20299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/>
              <a:t>Routing</a:t>
            </a:r>
            <a:endParaRPr lang="ko-KR" altLang="en-US" sz="3600" b="1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D5FD472-414D-67A3-A9CD-1CBBBEF866C5}"/>
              </a:ext>
            </a:extLst>
          </p:cNvPr>
          <p:cNvSpPr txBox="1"/>
          <p:nvPr/>
        </p:nvSpPr>
        <p:spPr>
          <a:xfrm>
            <a:off x="2837343" y="2250053"/>
            <a:ext cx="65173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/>
              <a:t>SDN – Software Defined Networking</a:t>
            </a:r>
            <a:endParaRPr lang="ko-KR" altLang="en-US" sz="2800" b="1"/>
          </a:p>
        </p:txBody>
      </p:sp>
      <p:pic>
        <p:nvPicPr>
          <p:cNvPr id="6148" name="Picture 4">
            <a:extLst>
              <a:ext uri="{FF2B5EF4-FFF2-40B4-BE49-F238E27FC236}">
                <a16:creationId xmlns:a16="http://schemas.microsoft.com/office/drawing/2014/main" id="{7283DCA0-A922-8969-A8DE-352E1F8A35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900" y="2773273"/>
            <a:ext cx="6934200" cy="3867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A93DCC9-AD18-7C15-1AC5-D5A35AD3BE99}"/>
              </a:ext>
            </a:extLst>
          </p:cNvPr>
          <p:cNvSpPr txBox="1"/>
          <p:nvPr/>
        </p:nvSpPr>
        <p:spPr>
          <a:xfrm>
            <a:off x="2628900" y="4706848"/>
            <a:ext cx="14178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ControlAgents</a:t>
            </a:r>
            <a:endParaRPr lang="ko-KR" altLang="en-US" sz="1400" b="1"/>
          </a:p>
        </p:txBody>
      </p:sp>
    </p:spTree>
    <p:extLst>
      <p:ext uri="{BB962C8B-B14F-4D97-AF65-F5344CB8AC3E}">
        <p14:creationId xmlns:p14="http://schemas.microsoft.com/office/powerpoint/2010/main" val="223019793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BBBE522-F34C-F65A-3814-CD24292D6247}"/>
              </a:ext>
            </a:extLst>
          </p:cNvPr>
          <p:cNvSpPr txBox="1"/>
          <p:nvPr/>
        </p:nvSpPr>
        <p:spPr>
          <a:xfrm>
            <a:off x="361950" y="122535"/>
            <a:ext cx="69215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5400" b="1"/>
              <a:t>L3 – Network Layer</a:t>
            </a:r>
            <a:endParaRPr lang="ko-KR" altLang="en-US" sz="5400" b="1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0AD7B9-3460-31A6-0FCB-FDFF151AA0B1}"/>
              </a:ext>
            </a:extLst>
          </p:cNvPr>
          <p:cNvSpPr txBox="1"/>
          <p:nvPr/>
        </p:nvSpPr>
        <p:spPr>
          <a:xfrm>
            <a:off x="916476" y="1282602"/>
            <a:ext cx="2761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/>
              <a:t>Forwarding</a:t>
            </a:r>
            <a:endParaRPr lang="ko-KR" altLang="en-US" sz="3600" b="1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D5FD472-414D-67A3-A9CD-1CBBBEF866C5}"/>
              </a:ext>
            </a:extLst>
          </p:cNvPr>
          <p:cNvSpPr txBox="1"/>
          <p:nvPr/>
        </p:nvSpPr>
        <p:spPr>
          <a:xfrm>
            <a:off x="1337316" y="2284322"/>
            <a:ext cx="65173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/>
              <a:t>Router</a:t>
            </a:r>
            <a:r>
              <a:rPr lang="ko-KR" altLang="en-US" sz="2800" b="1"/>
              <a:t>에 </a:t>
            </a:r>
            <a:r>
              <a:rPr lang="en-US" altLang="ko-KR" sz="2800" b="1"/>
              <a:t>Packet</a:t>
            </a:r>
            <a:r>
              <a:rPr lang="ko-KR" altLang="en-US" sz="2800" b="1"/>
              <a:t>이 도달하면 취할 행동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977F8A8A-3914-69CD-A6D3-CE18E6FA80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481" y="3429000"/>
            <a:ext cx="6304908" cy="2846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1C940A0-F16A-847D-D9B1-848ECCCA2B0D}"/>
              </a:ext>
            </a:extLst>
          </p:cNvPr>
          <p:cNvSpPr txBox="1"/>
          <p:nvPr/>
        </p:nvSpPr>
        <p:spPr>
          <a:xfrm>
            <a:off x="7592602" y="4528953"/>
            <a:ext cx="42980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Packet Header</a:t>
            </a:r>
            <a:r>
              <a:rPr lang="ko-KR" altLang="en-US" b="1"/>
              <a:t>의 정보를 이용해서</a:t>
            </a:r>
            <a:endParaRPr lang="en-US" altLang="ko-KR" b="1"/>
          </a:p>
          <a:p>
            <a:r>
              <a:rPr lang="en-US" altLang="ko-KR" b="1"/>
              <a:t>Destination Address</a:t>
            </a:r>
            <a:r>
              <a:rPr lang="ko-KR" altLang="en-US" b="1"/>
              <a:t>를 파악</a:t>
            </a:r>
          </a:p>
        </p:txBody>
      </p:sp>
    </p:spTree>
    <p:extLst>
      <p:ext uri="{BB962C8B-B14F-4D97-AF65-F5344CB8AC3E}">
        <p14:creationId xmlns:p14="http://schemas.microsoft.com/office/powerpoint/2010/main" val="319105737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BBBE522-F34C-F65A-3814-CD24292D6247}"/>
              </a:ext>
            </a:extLst>
          </p:cNvPr>
          <p:cNvSpPr txBox="1"/>
          <p:nvPr/>
        </p:nvSpPr>
        <p:spPr>
          <a:xfrm>
            <a:off x="361950" y="122535"/>
            <a:ext cx="69215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5400" b="1"/>
              <a:t>L3 – Network Layer</a:t>
            </a:r>
            <a:endParaRPr lang="ko-KR" altLang="en-US" sz="5400" b="1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12EBA66-F065-67F6-FAB1-56FF76C3797A}"/>
              </a:ext>
            </a:extLst>
          </p:cNvPr>
          <p:cNvSpPr txBox="1"/>
          <p:nvPr/>
        </p:nvSpPr>
        <p:spPr>
          <a:xfrm>
            <a:off x="3914774" y="1332499"/>
            <a:ext cx="522922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800" b="1"/>
              <a:t>Internet Protocol</a:t>
            </a:r>
            <a:endParaRPr lang="ko-KR" altLang="en-US" sz="4800" b="1"/>
          </a:p>
        </p:txBody>
      </p:sp>
      <p:sp>
        <p:nvSpPr>
          <p:cNvPr id="4" name="AutoShape 2" descr="IP 주소는 패킷을 목적지로 가져옵니다.">
            <a:extLst>
              <a:ext uri="{FF2B5EF4-FFF2-40B4-BE49-F238E27FC236}">
                <a16:creationId xmlns:a16="http://schemas.microsoft.com/office/drawing/2014/main" id="{E97E7FF4-621F-B866-CF4F-614FD562091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4" descr="IP 주소는 패킷을 목적지로 가져옵니다.">
            <a:extLst>
              <a:ext uri="{FF2B5EF4-FFF2-40B4-BE49-F238E27FC236}">
                <a16:creationId xmlns:a16="http://schemas.microsoft.com/office/drawing/2014/main" id="{A355EBA0-B2D8-1F33-1D50-984828366F8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AutoShape 6" descr="IP 주소는 패킷을 목적지로 가져옵니다.">
            <a:extLst>
              <a:ext uri="{FF2B5EF4-FFF2-40B4-BE49-F238E27FC236}">
                <a16:creationId xmlns:a16="http://schemas.microsoft.com/office/drawing/2014/main" id="{05DF1A52-1B6D-ED3B-21F6-59427B6B034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EE049174-5A75-3654-E305-E3A8487ACA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9746" y="3015947"/>
            <a:ext cx="9057307" cy="2620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39377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BBBE522-F34C-F65A-3814-CD24292D6247}"/>
              </a:ext>
            </a:extLst>
          </p:cNvPr>
          <p:cNvSpPr txBox="1"/>
          <p:nvPr/>
        </p:nvSpPr>
        <p:spPr>
          <a:xfrm>
            <a:off x="361950" y="122535"/>
            <a:ext cx="69215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5400" b="1"/>
              <a:t>L3 – Network Layer</a:t>
            </a:r>
            <a:endParaRPr lang="ko-KR" altLang="en-US" sz="5400" b="1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12EBA66-F065-67F6-FAB1-56FF76C3797A}"/>
              </a:ext>
            </a:extLst>
          </p:cNvPr>
          <p:cNvSpPr txBox="1"/>
          <p:nvPr/>
        </p:nvSpPr>
        <p:spPr>
          <a:xfrm>
            <a:off x="543983" y="1189166"/>
            <a:ext cx="522922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800" b="1"/>
              <a:t>Internet Protocol</a:t>
            </a:r>
            <a:endParaRPr lang="ko-KR" altLang="en-US" sz="4800" b="1"/>
          </a:p>
        </p:txBody>
      </p:sp>
      <p:sp>
        <p:nvSpPr>
          <p:cNvPr id="4" name="AutoShape 2" descr="IP 주소는 패킷을 목적지로 가져옵니다.">
            <a:extLst>
              <a:ext uri="{FF2B5EF4-FFF2-40B4-BE49-F238E27FC236}">
                <a16:creationId xmlns:a16="http://schemas.microsoft.com/office/drawing/2014/main" id="{E97E7FF4-621F-B866-CF4F-614FD562091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4" descr="IP 주소는 패킷을 목적지로 가져옵니다.">
            <a:extLst>
              <a:ext uri="{FF2B5EF4-FFF2-40B4-BE49-F238E27FC236}">
                <a16:creationId xmlns:a16="http://schemas.microsoft.com/office/drawing/2014/main" id="{A355EBA0-B2D8-1F33-1D50-984828366F8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AutoShape 6" descr="IP 주소는 패킷을 목적지로 가져옵니다.">
            <a:extLst>
              <a:ext uri="{FF2B5EF4-FFF2-40B4-BE49-F238E27FC236}">
                <a16:creationId xmlns:a16="http://schemas.microsoft.com/office/drawing/2014/main" id="{05DF1A52-1B6D-ED3B-21F6-59427B6B034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9220" name="Picture 4">
            <a:extLst>
              <a:ext uri="{FF2B5EF4-FFF2-40B4-BE49-F238E27FC236}">
                <a16:creationId xmlns:a16="http://schemas.microsoft.com/office/drawing/2014/main" id="{29F27EDA-C6BF-7B35-E28B-C307E96FD8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1295" y="2528025"/>
            <a:ext cx="8489409" cy="3343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884019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BBBE522-F34C-F65A-3814-CD24292D6247}"/>
              </a:ext>
            </a:extLst>
          </p:cNvPr>
          <p:cNvSpPr txBox="1"/>
          <p:nvPr/>
        </p:nvSpPr>
        <p:spPr>
          <a:xfrm>
            <a:off x="361950" y="122535"/>
            <a:ext cx="69215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5400" b="1"/>
              <a:t>L3 – Network Layer</a:t>
            </a:r>
            <a:endParaRPr lang="ko-KR" altLang="en-US" sz="5400" b="1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12EBA66-F065-67F6-FAB1-56FF76C3797A}"/>
              </a:ext>
            </a:extLst>
          </p:cNvPr>
          <p:cNvSpPr txBox="1"/>
          <p:nvPr/>
        </p:nvSpPr>
        <p:spPr>
          <a:xfrm>
            <a:off x="543983" y="1189166"/>
            <a:ext cx="522922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800" b="1"/>
              <a:t>Internet Protocol</a:t>
            </a:r>
            <a:endParaRPr lang="ko-KR" altLang="en-US" sz="4800" b="1"/>
          </a:p>
        </p:txBody>
      </p:sp>
      <p:sp>
        <p:nvSpPr>
          <p:cNvPr id="4" name="AutoShape 2" descr="IP 주소는 패킷을 목적지로 가져옵니다.">
            <a:extLst>
              <a:ext uri="{FF2B5EF4-FFF2-40B4-BE49-F238E27FC236}">
                <a16:creationId xmlns:a16="http://schemas.microsoft.com/office/drawing/2014/main" id="{E97E7FF4-621F-B866-CF4F-614FD562091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4" descr="IP 주소는 패킷을 목적지로 가져옵니다.">
            <a:extLst>
              <a:ext uri="{FF2B5EF4-FFF2-40B4-BE49-F238E27FC236}">
                <a16:creationId xmlns:a16="http://schemas.microsoft.com/office/drawing/2014/main" id="{A355EBA0-B2D8-1F33-1D50-984828366F8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AutoShape 6" descr="IP 주소는 패킷을 목적지로 가져옵니다.">
            <a:extLst>
              <a:ext uri="{FF2B5EF4-FFF2-40B4-BE49-F238E27FC236}">
                <a16:creationId xmlns:a16="http://schemas.microsoft.com/office/drawing/2014/main" id="{05DF1A52-1B6D-ED3B-21F6-59427B6B034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A2534A3D-9879-B691-11BA-63D25BA15E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4750" y="2627520"/>
            <a:ext cx="7302500" cy="3404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798930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BBBE522-F34C-F65A-3814-CD24292D6247}"/>
              </a:ext>
            </a:extLst>
          </p:cNvPr>
          <p:cNvSpPr txBox="1"/>
          <p:nvPr/>
        </p:nvSpPr>
        <p:spPr>
          <a:xfrm>
            <a:off x="361950" y="122535"/>
            <a:ext cx="69215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5400" b="1"/>
              <a:t>L3 – Network Layer</a:t>
            </a:r>
            <a:endParaRPr lang="ko-KR" altLang="en-US" sz="5400" b="1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12EBA66-F065-67F6-FAB1-56FF76C3797A}"/>
              </a:ext>
            </a:extLst>
          </p:cNvPr>
          <p:cNvSpPr txBox="1"/>
          <p:nvPr/>
        </p:nvSpPr>
        <p:spPr>
          <a:xfrm>
            <a:off x="543983" y="1189166"/>
            <a:ext cx="522922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800" b="1"/>
              <a:t>Internet Protocol</a:t>
            </a:r>
            <a:endParaRPr lang="ko-KR" altLang="en-US" sz="4800" b="1"/>
          </a:p>
        </p:txBody>
      </p:sp>
      <p:sp>
        <p:nvSpPr>
          <p:cNvPr id="4" name="AutoShape 2" descr="IP 주소는 패킷을 목적지로 가져옵니다.">
            <a:extLst>
              <a:ext uri="{FF2B5EF4-FFF2-40B4-BE49-F238E27FC236}">
                <a16:creationId xmlns:a16="http://schemas.microsoft.com/office/drawing/2014/main" id="{E97E7FF4-621F-B866-CF4F-614FD562091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4" descr="IP 주소는 패킷을 목적지로 가져옵니다.">
            <a:extLst>
              <a:ext uri="{FF2B5EF4-FFF2-40B4-BE49-F238E27FC236}">
                <a16:creationId xmlns:a16="http://schemas.microsoft.com/office/drawing/2014/main" id="{A355EBA0-B2D8-1F33-1D50-984828366F8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AutoShape 6" descr="IP 주소는 패킷을 목적지로 가져옵니다.">
            <a:extLst>
              <a:ext uri="{FF2B5EF4-FFF2-40B4-BE49-F238E27FC236}">
                <a16:creationId xmlns:a16="http://schemas.microsoft.com/office/drawing/2014/main" id="{05DF1A52-1B6D-ED3B-21F6-59427B6B034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CF2DB8EA-DECB-2C00-9B1F-8EA5D85FCF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2900" y="2410872"/>
            <a:ext cx="8966200" cy="3970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472266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BBBE522-F34C-F65A-3814-CD24292D6247}"/>
              </a:ext>
            </a:extLst>
          </p:cNvPr>
          <p:cNvSpPr txBox="1"/>
          <p:nvPr/>
        </p:nvSpPr>
        <p:spPr>
          <a:xfrm>
            <a:off x="361950" y="122535"/>
            <a:ext cx="69215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5400" b="1"/>
              <a:t>L3 – Network Layer</a:t>
            </a:r>
            <a:endParaRPr lang="ko-KR" altLang="en-US" sz="5400" b="1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12EBA66-F065-67F6-FAB1-56FF76C3797A}"/>
              </a:ext>
            </a:extLst>
          </p:cNvPr>
          <p:cNvSpPr txBox="1"/>
          <p:nvPr/>
        </p:nvSpPr>
        <p:spPr>
          <a:xfrm>
            <a:off x="543983" y="1189166"/>
            <a:ext cx="522922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800" b="1"/>
              <a:t>Internet Protocol</a:t>
            </a:r>
            <a:endParaRPr lang="ko-KR" altLang="en-US" sz="4800" b="1"/>
          </a:p>
        </p:txBody>
      </p:sp>
      <p:sp>
        <p:nvSpPr>
          <p:cNvPr id="4" name="AutoShape 2" descr="IP 주소는 패킷을 목적지로 가져옵니다.">
            <a:extLst>
              <a:ext uri="{FF2B5EF4-FFF2-40B4-BE49-F238E27FC236}">
                <a16:creationId xmlns:a16="http://schemas.microsoft.com/office/drawing/2014/main" id="{E97E7FF4-621F-B866-CF4F-614FD562091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4" descr="IP 주소는 패킷을 목적지로 가져옵니다.">
            <a:extLst>
              <a:ext uri="{FF2B5EF4-FFF2-40B4-BE49-F238E27FC236}">
                <a16:creationId xmlns:a16="http://schemas.microsoft.com/office/drawing/2014/main" id="{A355EBA0-B2D8-1F33-1D50-984828366F8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AutoShape 6" descr="IP 주소는 패킷을 목적지로 가져옵니다.">
            <a:extLst>
              <a:ext uri="{FF2B5EF4-FFF2-40B4-BE49-F238E27FC236}">
                <a16:creationId xmlns:a16="http://schemas.microsoft.com/office/drawing/2014/main" id="{05DF1A52-1B6D-ED3B-21F6-59427B6B034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F2D757F7-6BB7-425A-DDF8-3A9ABE0B8B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9275" y="3581400"/>
            <a:ext cx="885825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660FB3A-6A42-029C-5C4D-8E70AA147482}"/>
              </a:ext>
            </a:extLst>
          </p:cNvPr>
          <p:cNvSpPr txBox="1"/>
          <p:nvPr/>
        </p:nvSpPr>
        <p:spPr>
          <a:xfrm>
            <a:off x="1455505" y="2265149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2400" b="1" i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서브넷 마스크</a:t>
            </a:r>
            <a:r>
              <a:rPr lang="en-US" altLang="ko-KR" sz="2400" b="1" i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(Subnet Mask)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1D190A-1BAA-A632-1A11-1BE93A74BA5D}"/>
              </a:ext>
            </a:extLst>
          </p:cNvPr>
          <p:cNvSpPr txBox="1"/>
          <p:nvPr/>
        </p:nvSpPr>
        <p:spPr>
          <a:xfrm>
            <a:off x="1819275" y="3135868"/>
            <a:ext cx="609771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b="0" i="0">
                <a:effectLst/>
                <a:latin typeface="Abadi" panose="020B0604020104020204" pitchFamily="34" charset="0"/>
              </a:rPr>
              <a:t>8.8.8.64/26</a:t>
            </a:r>
            <a:endParaRPr lang="ko-KR" altLang="en-US" sz="3200">
              <a:latin typeface="Abadi" panose="020B0604020104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A3E89D-0C43-B15C-E658-9FA34EF37AB1}"/>
              </a:ext>
            </a:extLst>
          </p:cNvPr>
          <p:cNvSpPr txBox="1"/>
          <p:nvPr/>
        </p:nvSpPr>
        <p:spPr>
          <a:xfrm>
            <a:off x="1819275" y="5668834"/>
            <a:ext cx="609771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b="0" i="0">
                <a:effectLst/>
                <a:latin typeface="Abadi" panose="020B0604020104020204" pitchFamily="34" charset="0"/>
              </a:rPr>
              <a:t>8.8.64~127</a:t>
            </a:r>
            <a:endParaRPr lang="ko-KR" altLang="en-US" sz="320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910149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BBBE522-F34C-F65A-3814-CD24292D6247}"/>
              </a:ext>
            </a:extLst>
          </p:cNvPr>
          <p:cNvSpPr txBox="1"/>
          <p:nvPr/>
        </p:nvSpPr>
        <p:spPr>
          <a:xfrm>
            <a:off x="2635250" y="2967335"/>
            <a:ext cx="69215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5400" b="1"/>
              <a:t>L2 – Data Link Layer</a:t>
            </a:r>
            <a:endParaRPr lang="ko-KR" altLang="en-US" sz="5400" b="1"/>
          </a:p>
        </p:txBody>
      </p:sp>
    </p:spTree>
    <p:extLst>
      <p:ext uri="{BB962C8B-B14F-4D97-AF65-F5344CB8AC3E}">
        <p14:creationId xmlns:p14="http://schemas.microsoft.com/office/powerpoint/2010/main" val="949645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52AC9138-9662-AC5C-4EF5-3E96D059589F}"/>
              </a:ext>
            </a:extLst>
          </p:cNvPr>
          <p:cNvCxnSpPr>
            <a:cxnSpLocks/>
          </p:cNvCxnSpPr>
          <p:nvPr/>
        </p:nvCxnSpPr>
        <p:spPr>
          <a:xfrm>
            <a:off x="3657598" y="5995702"/>
            <a:ext cx="4876803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09C10A66-8997-F977-CC34-7159ABA928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5480014"/>
              </p:ext>
            </p:extLst>
          </p:nvPr>
        </p:nvGraphicFramePr>
        <p:xfrm>
          <a:off x="814420" y="1859280"/>
          <a:ext cx="2843180" cy="44410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3180">
                  <a:extLst>
                    <a:ext uri="{9D8B030D-6E8A-4147-A177-3AD203B41FA5}">
                      <a16:colId xmlns:a16="http://schemas.microsoft.com/office/drawing/2014/main" val="4010176213"/>
                    </a:ext>
                  </a:extLst>
                </a:gridCol>
              </a:tblGrid>
              <a:tr h="6364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L7 – </a:t>
                      </a:r>
                      <a:r>
                        <a:rPr lang="en-US" altLang="ko-KR" sz="2400" b="1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pplication Layer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254982"/>
                  </a:ext>
                </a:extLst>
              </a:tr>
              <a:tr h="6364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L6 – </a:t>
                      </a:r>
                      <a:r>
                        <a:rPr lang="en-US" altLang="ko-KR" sz="2400" b="1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resentation Layer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6196576"/>
                  </a:ext>
                </a:extLst>
              </a:tr>
              <a:tr h="62266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L5 – </a:t>
                      </a:r>
                      <a:r>
                        <a:rPr lang="en-US" altLang="ko-KR" sz="2400" b="1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ession Layer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3761078"/>
                  </a:ext>
                </a:extLst>
              </a:tr>
              <a:tr h="6364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L4 – </a:t>
                      </a:r>
                      <a:r>
                        <a:rPr lang="en-US" altLang="ko-KR" sz="2400" b="1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ransport Layer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7604875"/>
                  </a:ext>
                </a:extLst>
              </a:tr>
              <a:tr h="6364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L3 – </a:t>
                      </a:r>
                      <a:r>
                        <a:rPr lang="en-US" altLang="ko-KR" sz="2400" b="1">
                          <a:solidFill>
                            <a:schemeClr val="tx1"/>
                          </a:solidFill>
                        </a:rPr>
                        <a:t>N</a:t>
                      </a: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etwork Layer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8833223"/>
                  </a:ext>
                </a:extLst>
              </a:tr>
              <a:tr h="6364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L2 – </a:t>
                      </a:r>
                      <a:r>
                        <a:rPr lang="en-US" altLang="ko-KR" sz="2400" b="1">
                          <a:solidFill>
                            <a:schemeClr val="tx1"/>
                          </a:solidFill>
                        </a:rPr>
                        <a:t>D</a:t>
                      </a: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ata Link Layer 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9316992"/>
                  </a:ext>
                </a:extLst>
              </a:tr>
              <a:tr h="6364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L1 – </a:t>
                      </a:r>
                      <a:r>
                        <a:rPr lang="en-US" altLang="ko-KR" sz="2400" b="1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hysical Layer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90000"/>
                        <a:lumOff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516674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6157392A-5D20-E44F-31D4-7DCF8F8A17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1760164"/>
              </p:ext>
            </p:extLst>
          </p:nvPr>
        </p:nvGraphicFramePr>
        <p:xfrm>
          <a:off x="8534402" y="1859280"/>
          <a:ext cx="2843180" cy="44410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3180">
                  <a:extLst>
                    <a:ext uri="{9D8B030D-6E8A-4147-A177-3AD203B41FA5}">
                      <a16:colId xmlns:a16="http://schemas.microsoft.com/office/drawing/2014/main" val="4010176213"/>
                    </a:ext>
                  </a:extLst>
                </a:gridCol>
              </a:tblGrid>
              <a:tr h="6364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L7 – </a:t>
                      </a:r>
                      <a:r>
                        <a:rPr lang="en-US" altLang="ko-KR" sz="2400" b="1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pplication Layer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254982"/>
                  </a:ext>
                </a:extLst>
              </a:tr>
              <a:tr h="6364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L6 – </a:t>
                      </a:r>
                      <a:r>
                        <a:rPr lang="en-US" altLang="ko-KR" sz="2400" b="1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resentation Layer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6196576"/>
                  </a:ext>
                </a:extLst>
              </a:tr>
              <a:tr h="62266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L5 – </a:t>
                      </a:r>
                      <a:r>
                        <a:rPr lang="en-US" altLang="ko-KR" sz="2400" b="1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ession Layer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3761078"/>
                  </a:ext>
                </a:extLst>
              </a:tr>
              <a:tr h="6364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L4 – </a:t>
                      </a:r>
                      <a:r>
                        <a:rPr lang="en-US" altLang="ko-KR" sz="2400" b="1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ransport Layer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7604875"/>
                  </a:ext>
                </a:extLst>
              </a:tr>
              <a:tr h="6364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L3 – </a:t>
                      </a:r>
                      <a:r>
                        <a:rPr lang="en-US" altLang="ko-KR" sz="2400" b="1">
                          <a:solidFill>
                            <a:schemeClr val="tx1"/>
                          </a:solidFill>
                        </a:rPr>
                        <a:t>N</a:t>
                      </a: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etwork Layer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8833223"/>
                  </a:ext>
                </a:extLst>
              </a:tr>
              <a:tr h="6364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L2 – </a:t>
                      </a:r>
                      <a:r>
                        <a:rPr lang="en-US" altLang="ko-KR" sz="2400" b="1">
                          <a:solidFill>
                            <a:schemeClr val="tx1"/>
                          </a:solidFill>
                        </a:rPr>
                        <a:t>D</a:t>
                      </a: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ata Link Layer 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9316992"/>
                  </a:ext>
                </a:extLst>
              </a:tr>
              <a:tr h="6364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L1 – </a:t>
                      </a:r>
                      <a:r>
                        <a:rPr lang="en-US" altLang="ko-KR" sz="2400" b="1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hysical Layer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90000"/>
                        <a:lumOff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516674"/>
                  </a:ext>
                </a:extLst>
              </a:tr>
            </a:tbl>
          </a:graphicData>
        </a:graphic>
      </p:graphicFrame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BC605A5-216C-2A6A-A800-42DF81C72128}"/>
              </a:ext>
            </a:extLst>
          </p:cNvPr>
          <p:cNvCxnSpPr>
            <a:cxnSpLocks/>
          </p:cNvCxnSpPr>
          <p:nvPr/>
        </p:nvCxnSpPr>
        <p:spPr>
          <a:xfrm>
            <a:off x="3657599" y="2177935"/>
            <a:ext cx="4876803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FEE321E7-5D0C-8F64-9129-C17BEDD685EE}"/>
              </a:ext>
            </a:extLst>
          </p:cNvPr>
          <p:cNvCxnSpPr>
            <a:cxnSpLocks/>
          </p:cNvCxnSpPr>
          <p:nvPr/>
        </p:nvCxnSpPr>
        <p:spPr>
          <a:xfrm>
            <a:off x="3657599" y="2845724"/>
            <a:ext cx="4876803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DA98203-2BD2-206C-B400-3A240BB272E8}"/>
              </a:ext>
            </a:extLst>
          </p:cNvPr>
          <p:cNvCxnSpPr>
            <a:cxnSpLocks/>
          </p:cNvCxnSpPr>
          <p:nvPr/>
        </p:nvCxnSpPr>
        <p:spPr>
          <a:xfrm>
            <a:off x="3657598" y="3451168"/>
            <a:ext cx="4876803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56F7CC98-E07B-BD5B-820C-F7D4C5CE3C06}"/>
              </a:ext>
            </a:extLst>
          </p:cNvPr>
          <p:cNvCxnSpPr>
            <a:cxnSpLocks/>
          </p:cNvCxnSpPr>
          <p:nvPr/>
        </p:nvCxnSpPr>
        <p:spPr>
          <a:xfrm>
            <a:off x="3657598" y="4079814"/>
            <a:ext cx="4876803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26D21B60-5308-A14B-B8BF-8F610C5A7650}"/>
              </a:ext>
            </a:extLst>
          </p:cNvPr>
          <p:cNvCxnSpPr>
            <a:cxnSpLocks/>
          </p:cNvCxnSpPr>
          <p:nvPr/>
        </p:nvCxnSpPr>
        <p:spPr>
          <a:xfrm>
            <a:off x="3657598" y="4714352"/>
            <a:ext cx="4876803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65AA6EA8-9A32-9943-D4B9-A9E84E7B5EB2}"/>
              </a:ext>
            </a:extLst>
          </p:cNvPr>
          <p:cNvCxnSpPr>
            <a:cxnSpLocks/>
          </p:cNvCxnSpPr>
          <p:nvPr/>
        </p:nvCxnSpPr>
        <p:spPr>
          <a:xfrm>
            <a:off x="3657598" y="5332265"/>
            <a:ext cx="4876803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67C3A32-2F12-8280-83C7-ADB5B747EFEC}"/>
              </a:ext>
            </a:extLst>
          </p:cNvPr>
          <p:cNvSpPr/>
          <p:nvPr/>
        </p:nvSpPr>
        <p:spPr>
          <a:xfrm>
            <a:off x="6398026" y="1949260"/>
            <a:ext cx="969819" cy="450616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DATA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88CE56A-320A-9E76-E005-6CD866D555D4}"/>
              </a:ext>
            </a:extLst>
          </p:cNvPr>
          <p:cNvSpPr/>
          <p:nvPr/>
        </p:nvSpPr>
        <p:spPr>
          <a:xfrm>
            <a:off x="6398027" y="2620416"/>
            <a:ext cx="969819" cy="450616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DATA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8DF0785-A5AA-A3AB-D0B9-585E01F74992}"/>
              </a:ext>
            </a:extLst>
          </p:cNvPr>
          <p:cNvSpPr/>
          <p:nvPr/>
        </p:nvSpPr>
        <p:spPr>
          <a:xfrm>
            <a:off x="6096000" y="2620416"/>
            <a:ext cx="302026" cy="4506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9C67B96-876C-6F3A-A34F-7DFDADAD85A0}"/>
              </a:ext>
            </a:extLst>
          </p:cNvPr>
          <p:cNvSpPr/>
          <p:nvPr/>
        </p:nvSpPr>
        <p:spPr>
          <a:xfrm>
            <a:off x="6398027" y="3219969"/>
            <a:ext cx="969819" cy="450616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DATA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E8504D9-EA6A-A8DB-302E-330634093431}"/>
              </a:ext>
            </a:extLst>
          </p:cNvPr>
          <p:cNvSpPr/>
          <p:nvPr/>
        </p:nvSpPr>
        <p:spPr>
          <a:xfrm>
            <a:off x="6096000" y="3219969"/>
            <a:ext cx="302026" cy="4506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53D7C04-C58C-2EF9-0742-B4E2DF92D634}"/>
              </a:ext>
            </a:extLst>
          </p:cNvPr>
          <p:cNvSpPr/>
          <p:nvPr/>
        </p:nvSpPr>
        <p:spPr>
          <a:xfrm>
            <a:off x="5793974" y="3219969"/>
            <a:ext cx="302026" cy="4506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88F6C76-C381-18E1-6A4B-5604348CE6BC}"/>
              </a:ext>
            </a:extLst>
          </p:cNvPr>
          <p:cNvSpPr/>
          <p:nvPr/>
        </p:nvSpPr>
        <p:spPr>
          <a:xfrm>
            <a:off x="6398026" y="3854506"/>
            <a:ext cx="969819" cy="450616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DATA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4C8F378-0455-CBC2-811D-B411082AC4ED}"/>
              </a:ext>
            </a:extLst>
          </p:cNvPr>
          <p:cNvSpPr/>
          <p:nvPr/>
        </p:nvSpPr>
        <p:spPr>
          <a:xfrm>
            <a:off x="6095999" y="3854506"/>
            <a:ext cx="302026" cy="4506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39C579B-6DCE-22FC-080B-7C24B5292315}"/>
              </a:ext>
            </a:extLst>
          </p:cNvPr>
          <p:cNvSpPr/>
          <p:nvPr/>
        </p:nvSpPr>
        <p:spPr>
          <a:xfrm>
            <a:off x="5793973" y="3854506"/>
            <a:ext cx="302026" cy="4506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40DD71E8-B726-A380-FFA2-051A9F39117F}"/>
              </a:ext>
            </a:extLst>
          </p:cNvPr>
          <p:cNvSpPr/>
          <p:nvPr/>
        </p:nvSpPr>
        <p:spPr>
          <a:xfrm>
            <a:off x="5491947" y="3854506"/>
            <a:ext cx="302026" cy="4506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F18BDEF9-AF92-89D2-E31F-D013D8215E2A}"/>
              </a:ext>
            </a:extLst>
          </p:cNvPr>
          <p:cNvSpPr/>
          <p:nvPr/>
        </p:nvSpPr>
        <p:spPr>
          <a:xfrm>
            <a:off x="6398026" y="4489042"/>
            <a:ext cx="969819" cy="450616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DATA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D32D78E-A02F-8FC1-627B-6F8967BB0943}"/>
              </a:ext>
            </a:extLst>
          </p:cNvPr>
          <p:cNvSpPr/>
          <p:nvPr/>
        </p:nvSpPr>
        <p:spPr>
          <a:xfrm>
            <a:off x="6095999" y="4489042"/>
            <a:ext cx="302026" cy="4506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BCCC93B6-D83B-60AB-C025-B9875DE42119}"/>
              </a:ext>
            </a:extLst>
          </p:cNvPr>
          <p:cNvSpPr/>
          <p:nvPr/>
        </p:nvSpPr>
        <p:spPr>
          <a:xfrm>
            <a:off x="5793973" y="4489042"/>
            <a:ext cx="302026" cy="4506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D675753E-E21B-3F62-F87C-2FA4E708B3B3}"/>
              </a:ext>
            </a:extLst>
          </p:cNvPr>
          <p:cNvSpPr/>
          <p:nvPr/>
        </p:nvSpPr>
        <p:spPr>
          <a:xfrm>
            <a:off x="5491947" y="4489042"/>
            <a:ext cx="302026" cy="4506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E4DABE04-EFF9-B524-271F-C97C85FC05EA}"/>
              </a:ext>
            </a:extLst>
          </p:cNvPr>
          <p:cNvSpPr/>
          <p:nvPr/>
        </p:nvSpPr>
        <p:spPr>
          <a:xfrm>
            <a:off x="5178825" y="4493882"/>
            <a:ext cx="302026" cy="4506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F6B56FC7-5686-42DF-A5E8-5D3A029ECF1A}"/>
              </a:ext>
            </a:extLst>
          </p:cNvPr>
          <p:cNvSpPr/>
          <p:nvPr/>
        </p:nvSpPr>
        <p:spPr>
          <a:xfrm>
            <a:off x="6398026" y="5123578"/>
            <a:ext cx="969819" cy="450616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DATA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07B8A529-0570-C532-B977-1009A9F5FB8D}"/>
              </a:ext>
            </a:extLst>
          </p:cNvPr>
          <p:cNvSpPr/>
          <p:nvPr/>
        </p:nvSpPr>
        <p:spPr>
          <a:xfrm>
            <a:off x="6095999" y="5123578"/>
            <a:ext cx="302026" cy="4506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AAA57DE8-E798-89BE-0F28-93D25B095BCC}"/>
              </a:ext>
            </a:extLst>
          </p:cNvPr>
          <p:cNvSpPr/>
          <p:nvPr/>
        </p:nvSpPr>
        <p:spPr>
          <a:xfrm>
            <a:off x="5793973" y="5123578"/>
            <a:ext cx="302026" cy="4506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8ABA0F91-9F3F-7E3B-4AF7-29BD29040872}"/>
              </a:ext>
            </a:extLst>
          </p:cNvPr>
          <p:cNvSpPr/>
          <p:nvPr/>
        </p:nvSpPr>
        <p:spPr>
          <a:xfrm>
            <a:off x="5491947" y="5123578"/>
            <a:ext cx="302026" cy="4506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AB0E7946-B550-0992-B03E-DE1919FD166C}"/>
              </a:ext>
            </a:extLst>
          </p:cNvPr>
          <p:cNvSpPr/>
          <p:nvPr/>
        </p:nvSpPr>
        <p:spPr>
          <a:xfrm>
            <a:off x="5178825" y="5123577"/>
            <a:ext cx="302026" cy="4506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2CF4ED26-7A91-CCF0-86CF-17E90F275C02}"/>
              </a:ext>
            </a:extLst>
          </p:cNvPr>
          <p:cNvSpPr/>
          <p:nvPr/>
        </p:nvSpPr>
        <p:spPr>
          <a:xfrm>
            <a:off x="7367845" y="5123587"/>
            <a:ext cx="290929" cy="450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E1FA38A6-8331-CF29-EB8D-38184F7CF8E0}"/>
              </a:ext>
            </a:extLst>
          </p:cNvPr>
          <p:cNvSpPr/>
          <p:nvPr/>
        </p:nvSpPr>
        <p:spPr>
          <a:xfrm>
            <a:off x="4882316" y="5123577"/>
            <a:ext cx="302026" cy="4506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F0DD51E6-F81F-47B7-4A53-89ED2EEF6866}"/>
              </a:ext>
            </a:extLst>
          </p:cNvPr>
          <p:cNvSpPr/>
          <p:nvPr/>
        </p:nvSpPr>
        <p:spPr>
          <a:xfrm>
            <a:off x="6398025" y="5758110"/>
            <a:ext cx="969819" cy="450616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DATA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DF0E9919-E271-6020-9EB1-5144B8283216}"/>
              </a:ext>
            </a:extLst>
          </p:cNvPr>
          <p:cNvSpPr/>
          <p:nvPr/>
        </p:nvSpPr>
        <p:spPr>
          <a:xfrm>
            <a:off x="6095998" y="5758110"/>
            <a:ext cx="302026" cy="4506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18E3FF8C-37C7-61D5-A3B0-5BEA7DADC7BC}"/>
              </a:ext>
            </a:extLst>
          </p:cNvPr>
          <p:cNvSpPr/>
          <p:nvPr/>
        </p:nvSpPr>
        <p:spPr>
          <a:xfrm>
            <a:off x="5793972" y="5758110"/>
            <a:ext cx="302026" cy="4506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31C06F9D-0393-A7D7-F3F4-04E49516051B}"/>
              </a:ext>
            </a:extLst>
          </p:cNvPr>
          <p:cNvSpPr/>
          <p:nvPr/>
        </p:nvSpPr>
        <p:spPr>
          <a:xfrm>
            <a:off x="5491946" y="5758110"/>
            <a:ext cx="302026" cy="4506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C5B3BB3B-9F53-E5E6-EF44-BB5CE1D7E731}"/>
              </a:ext>
            </a:extLst>
          </p:cNvPr>
          <p:cNvSpPr/>
          <p:nvPr/>
        </p:nvSpPr>
        <p:spPr>
          <a:xfrm>
            <a:off x="5189920" y="5758110"/>
            <a:ext cx="290930" cy="438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D83BC2EB-FE56-721F-A175-42A4C74C361F}"/>
              </a:ext>
            </a:extLst>
          </p:cNvPr>
          <p:cNvSpPr/>
          <p:nvPr/>
        </p:nvSpPr>
        <p:spPr>
          <a:xfrm>
            <a:off x="7367844" y="5758119"/>
            <a:ext cx="290930" cy="438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900F02DA-2BA2-6F53-AA74-CCC1BA50ABC5}"/>
              </a:ext>
            </a:extLst>
          </p:cNvPr>
          <p:cNvSpPr/>
          <p:nvPr/>
        </p:nvSpPr>
        <p:spPr>
          <a:xfrm>
            <a:off x="4893411" y="5758110"/>
            <a:ext cx="290930" cy="438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9DFABC4-3090-E01E-CDA8-28738434CC74}"/>
              </a:ext>
            </a:extLst>
          </p:cNvPr>
          <p:cNvSpPr txBox="1"/>
          <p:nvPr/>
        </p:nvSpPr>
        <p:spPr>
          <a:xfrm>
            <a:off x="1230055" y="1151394"/>
            <a:ext cx="201190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4000">
                <a:solidFill>
                  <a:srgbClr val="222222"/>
                </a:solidFill>
                <a:latin typeface="-apple-system"/>
              </a:rPr>
              <a:t>Sender</a:t>
            </a:r>
            <a:endParaRPr lang="ko-KR" altLang="en-US" sz="400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8D03B49-1B3B-3CA5-50E7-FEE8F24231DF}"/>
              </a:ext>
            </a:extLst>
          </p:cNvPr>
          <p:cNvSpPr txBox="1"/>
          <p:nvPr/>
        </p:nvSpPr>
        <p:spPr>
          <a:xfrm>
            <a:off x="8950036" y="1151394"/>
            <a:ext cx="201190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4000">
                <a:solidFill>
                  <a:srgbClr val="222222"/>
                </a:solidFill>
                <a:latin typeface="-apple-system"/>
              </a:rPr>
              <a:t>Reciever</a:t>
            </a:r>
            <a:endParaRPr lang="ko-KR" altLang="en-US" sz="4000"/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D9BB4CF6-94BA-6DA6-2A50-7E9FFA28770B}"/>
              </a:ext>
            </a:extLst>
          </p:cNvPr>
          <p:cNvCxnSpPr>
            <a:cxnSpLocks/>
          </p:cNvCxnSpPr>
          <p:nvPr/>
        </p:nvCxnSpPr>
        <p:spPr>
          <a:xfrm>
            <a:off x="3956858" y="1662545"/>
            <a:ext cx="0" cy="346103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5A2D3348-EEC5-767A-62F7-743F57D49A92}"/>
              </a:ext>
            </a:extLst>
          </p:cNvPr>
          <p:cNvCxnSpPr>
            <a:cxnSpLocks/>
          </p:cNvCxnSpPr>
          <p:nvPr/>
        </p:nvCxnSpPr>
        <p:spPr>
          <a:xfrm flipV="1">
            <a:off x="8298873" y="1693196"/>
            <a:ext cx="0" cy="3430382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ACF047F2-9081-26D3-E277-A44C8AE2FF70}"/>
              </a:ext>
            </a:extLst>
          </p:cNvPr>
          <p:cNvSpPr txBox="1"/>
          <p:nvPr/>
        </p:nvSpPr>
        <p:spPr>
          <a:xfrm>
            <a:off x="4360267" y="5626370"/>
            <a:ext cx="484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Bit</a:t>
            </a:r>
            <a:endParaRPr lang="ko-KR" altLang="en-US" b="1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99747DC-0AF2-8881-9B51-65C0F0916872}"/>
              </a:ext>
            </a:extLst>
          </p:cNvPr>
          <p:cNvSpPr txBox="1"/>
          <p:nvPr/>
        </p:nvSpPr>
        <p:spPr>
          <a:xfrm>
            <a:off x="4034354" y="4921688"/>
            <a:ext cx="86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Frame</a:t>
            </a:r>
            <a:endParaRPr lang="ko-KR" altLang="en-US" b="1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4A74670-93A7-3B1F-5153-CB90C9FC6A94}"/>
              </a:ext>
            </a:extLst>
          </p:cNvPr>
          <p:cNvSpPr txBox="1"/>
          <p:nvPr/>
        </p:nvSpPr>
        <p:spPr>
          <a:xfrm>
            <a:off x="4028293" y="4098358"/>
            <a:ext cx="12682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Datagram</a:t>
            </a:r>
          </a:p>
          <a:p>
            <a:r>
              <a:rPr lang="en-US" altLang="ko-KR" b="1"/>
              <a:t>Packet</a:t>
            </a:r>
            <a:endParaRPr lang="ko-KR" altLang="en-US" b="1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A991D32-4066-FD49-A2F9-7F68554A4371}"/>
              </a:ext>
            </a:extLst>
          </p:cNvPr>
          <p:cNvSpPr txBox="1"/>
          <p:nvPr/>
        </p:nvSpPr>
        <p:spPr>
          <a:xfrm>
            <a:off x="4045028" y="3662027"/>
            <a:ext cx="1154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Segment</a:t>
            </a:r>
            <a:endParaRPr lang="ko-KR" altLang="en-US" b="1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5D0408F-6496-87FC-27F8-879FE98AF349}"/>
              </a:ext>
            </a:extLst>
          </p:cNvPr>
          <p:cNvSpPr txBox="1"/>
          <p:nvPr/>
        </p:nvSpPr>
        <p:spPr>
          <a:xfrm>
            <a:off x="4044226" y="3068740"/>
            <a:ext cx="1144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Message</a:t>
            </a:r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19909712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BBBE522-F34C-F65A-3814-CD24292D6247}"/>
              </a:ext>
            </a:extLst>
          </p:cNvPr>
          <p:cNvSpPr txBox="1"/>
          <p:nvPr/>
        </p:nvSpPr>
        <p:spPr>
          <a:xfrm>
            <a:off x="463550" y="198735"/>
            <a:ext cx="69215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5400" b="1"/>
              <a:t>L2 – Data Link Layer</a:t>
            </a:r>
            <a:endParaRPr lang="ko-KR" altLang="en-US" sz="5400" b="1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7609A69-E6AA-3288-91CC-C4F0E00DF783}"/>
              </a:ext>
            </a:extLst>
          </p:cNvPr>
          <p:cNvSpPr txBox="1"/>
          <p:nvPr/>
        </p:nvSpPr>
        <p:spPr>
          <a:xfrm>
            <a:off x="1169811" y="3871892"/>
            <a:ext cx="985237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/>
              <a:t>Physical Link / Layer </a:t>
            </a:r>
            <a:r>
              <a:rPr lang="ko-KR" altLang="en-US" sz="3200" b="1"/>
              <a:t>간의 발생할 수 있는 </a:t>
            </a:r>
            <a:r>
              <a:rPr lang="en-US" altLang="ko-KR" sz="3200" b="1"/>
              <a:t>Error </a:t>
            </a:r>
            <a:r>
              <a:rPr lang="ko-KR" altLang="en-US" sz="3200" b="1"/>
              <a:t>를 </a:t>
            </a:r>
            <a:endParaRPr lang="en-US" altLang="ko-KR" sz="3200" b="1"/>
          </a:p>
          <a:p>
            <a:pPr algn="ctr"/>
            <a:r>
              <a:rPr lang="en-US" altLang="ko-KR" sz="3200" b="1"/>
              <a:t>Detection </a:t>
            </a:r>
            <a:r>
              <a:rPr lang="ko-KR" altLang="en-US" sz="3200" b="1"/>
              <a:t>하고 </a:t>
            </a:r>
            <a:r>
              <a:rPr lang="en-US" altLang="ko-KR" sz="3200" b="1"/>
              <a:t>Correction </a:t>
            </a:r>
            <a:r>
              <a:rPr lang="ko-KR" altLang="en-US" sz="3200" b="1"/>
              <a:t>하는 역할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74FAA62-8F96-94E3-779B-A5604D856779}"/>
              </a:ext>
            </a:extLst>
          </p:cNvPr>
          <p:cNvSpPr txBox="1"/>
          <p:nvPr/>
        </p:nvSpPr>
        <p:spPr>
          <a:xfrm>
            <a:off x="3724998" y="2743200"/>
            <a:ext cx="47420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/>
              <a:t>Node – Node </a:t>
            </a:r>
            <a:r>
              <a:rPr lang="ko-KR" altLang="en-US" sz="3200" b="1"/>
              <a:t>간의 전달</a:t>
            </a:r>
          </a:p>
        </p:txBody>
      </p:sp>
    </p:spTree>
    <p:extLst>
      <p:ext uri="{BB962C8B-B14F-4D97-AF65-F5344CB8AC3E}">
        <p14:creationId xmlns:p14="http://schemas.microsoft.com/office/powerpoint/2010/main" val="11461354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BBBE522-F34C-F65A-3814-CD24292D6247}"/>
              </a:ext>
            </a:extLst>
          </p:cNvPr>
          <p:cNvSpPr txBox="1"/>
          <p:nvPr/>
        </p:nvSpPr>
        <p:spPr>
          <a:xfrm>
            <a:off x="463550" y="198735"/>
            <a:ext cx="69215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5400" b="1"/>
              <a:t>L2 – Data Link Layer</a:t>
            </a:r>
            <a:endParaRPr lang="ko-KR" altLang="en-US" sz="5400" b="1"/>
          </a:p>
        </p:txBody>
      </p:sp>
      <p:pic>
        <p:nvPicPr>
          <p:cNvPr id="14338" name="Picture 2">
            <a:extLst>
              <a:ext uri="{FF2B5EF4-FFF2-40B4-BE49-F238E27FC236}">
                <a16:creationId xmlns:a16="http://schemas.microsoft.com/office/drawing/2014/main" id="{CAD038D7-5CC8-47F4-0691-77E2B813DD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1687" y="1122065"/>
            <a:ext cx="8048626" cy="2827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0" name="Picture 4">
            <a:extLst>
              <a:ext uri="{FF2B5EF4-FFF2-40B4-BE49-F238E27FC236}">
                <a16:creationId xmlns:a16="http://schemas.microsoft.com/office/drawing/2014/main" id="{79F7B97C-B3BA-8C40-FCD6-754386D998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5594" y="3724282"/>
            <a:ext cx="6500812" cy="3023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897398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BBBE522-F34C-F65A-3814-CD24292D6247}"/>
              </a:ext>
            </a:extLst>
          </p:cNvPr>
          <p:cNvSpPr txBox="1"/>
          <p:nvPr/>
        </p:nvSpPr>
        <p:spPr>
          <a:xfrm>
            <a:off x="463550" y="198735"/>
            <a:ext cx="69215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5400" b="1"/>
              <a:t>L2 – Data Link Layer</a:t>
            </a:r>
            <a:endParaRPr lang="ko-KR" altLang="en-US" sz="5400" b="1"/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F4B005EB-09EA-2A92-C054-C0AD54FAD1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" y="1270000"/>
            <a:ext cx="11163300" cy="2963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F056FB0-6296-567D-9F22-D2CE360B0C40}"/>
              </a:ext>
            </a:extLst>
          </p:cNvPr>
          <p:cNvSpPr txBox="1"/>
          <p:nvPr/>
        </p:nvSpPr>
        <p:spPr>
          <a:xfrm>
            <a:off x="764138" y="5588000"/>
            <a:ext cx="28363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/>
              <a:t>Media Access Control</a:t>
            </a:r>
            <a:endParaRPr lang="ko-KR" altLang="en-US" sz="2000" b="1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083C92-7EEB-C549-8A44-3D9D0832D179}"/>
              </a:ext>
            </a:extLst>
          </p:cNvPr>
          <p:cNvSpPr txBox="1"/>
          <p:nvPr/>
        </p:nvSpPr>
        <p:spPr>
          <a:xfrm>
            <a:off x="825057" y="4710844"/>
            <a:ext cx="27145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/>
              <a:t>Logical Link Control</a:t>
            </a:r>
            <a:endParaRPr lang="ko-KR" altLang="en-US" sz="2000" b="1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3206BF-0CD5-0740-E960-1018A5F7902F}"/>
              </a:ext>
            </a:extLst>
          </p:cNvPr>
          <p:cNvSpPr txBox="1"/>
          <p:nvPr/>
        </p:nvSpPr>
        <p:spPr>
          <a:xfrm>
            <a:off x="3983996" y="4710844"/>
            <a:ext cx="75857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/>
              <a:t>논리적으로 식별하고 캡슐화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4AD74E-A46B-6640-5EF4-82A63104A886}"/>
              </a:ext>
            </a:extLst>
          </p:cNvPr>
          <p:cNvSpPr txBox="1"/>
          <p:nvPr/>
        </p:nvSpPr>
        <p:spPr>
          <a:xfrm>
            <a:off x="3983996" y="5588000"/>
            <a:ext cx="75857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/>
              <a:t>물리선상에서 어떻게 프레임을 전송할 지 정함</a:t>
            </a:r>
          </a:p>
        </p:txBody>
      </p:sp>
    </p:spTree>
    <p:extLst>
      <p:ext uri="{BB962C8B-B14F-4D97-AF65-F5344CB8AC3E}">
        <p14:creationId xmlns:p14="http://schemas.microsoft.com/office/powerpoint/2010/main" val="319610897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BBBE522-F34C-F65A-3814-CD24292D6247}"/>
              </a:ext>
            </a:extLst>
          </p:cNvPr>
          <p:cNvSpPr txBox="1"/>
          <p:nvPr/>
        </p:nvSpPr>
        <p:spPr>
          <a:xfrm>
            <a:off x="463550" y="198735"/>
            <a:ext cx="69215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5400" b="1"/>
              <a:t>L2 – Data Link Layer</a:t>
            </a:r>
            <a:endParaRPr lang="ko-KR" altLang="en-US" sz="5400" b="1"/>
          </a:p>
        </p:txBody>
      </p:sp>
      <p:pic>
        <p:nvPicPr>
          <p:cNvPr id="17410" name="Picture 2">
            <a:extLst>
              <a:ext uri="{FF2B5EF4-FFF2-40B4-BE49-F238E27FC236}">
                <a16:creationId xmlns:a16="http://schemas.microsoft.com/office/drawing/2014/main" id="{93F3BC7F-49C0-40E8-C886-2C04F76553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1190" y="1866900"/>
            <a:ext cx="7469620" cy="4252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175543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BBBE522-F34C-F65A-3814-CD24292D6247}"/>
              </a:ext>
            </a:extLst>
          </p:cNvPr>
          <p:cNvSpPr txBox="1"/>
          <p:nvPr/>
        </p:nvSpPr>
        <p:spPr>
          <a:xfrm>
            <a:off x="463550" y="198735"/>
            <a:ext cx="69215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5400" b="1"/>
              <a:t>L2 – Data Link Layer</a:t>
            </a:r>
            <a:endParaRPr lang="ko-KR" altLang="en-US" sz="5400" b="1"/>
          </a:p>
        </p:txBody>
      </p:sp>
      <p:pic>
        <p:nvPicPr>
          <p:cNvPr id="16386" name="Picture 2">
            <a:extLst>
              <a:ext uri="{FF2B5EF4-FFF2-40B4-BE49-F238E27FC236}">
                <a16:creationId xmlns:a16="http://schemas.microsoft.com/office/drawing/2014/main" id="{2C71B826-21C3-BDA7-10B9-4EF9E878E0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800" y="2282848"/>
            <a:ext cx="10312400" cy="1733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DBF0FB8-8728-332B-BE8F-C00C76E027CF}"/>
              </a:ext>
            </a:extLst>
          </p:cNvPr>
          <p:cNvSpPr txBox="1"/>
          <p:nvPr/>
        </p:nvSpPr>
        <p:spPr>
          <a:xfrm>
            <a:off x="543983" y="1189166"/>
            <a:ext cx="522922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800" b="1"/>
              <a:t>Framing</a:t>
            </a:r>
            <a:endParaRPr lang="ko-KR" altLang="en-US" sz="4800" b="1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1208B9-B898-4A57-0719-13ABA1C2AA34}"/>
              </a:ext>
            </a:extLst>
          </p:cNvPr>
          <p:cNvSpPr txBox="1"/>
          <p:nvPr/>
        </p:nvSpPr>
        <p:spPr>
          <a:xfrm>
            <a:off x="773153" y="4977080"/>
            <a:ext cx="44185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/>
              <a:t>Source,</a:t>
            </a:r>
            <a:r>
              <a:rPr lang="ko-KR" altLang="en-US" sz="2000" b="1"/>
              <a:t> </a:t>
            </a:r>
            <a:r>
              <a:rPr lang="en-US" altLang="ko-KR" sz="2000" b="1"/>
              <a:t>Destination,</a:t>
            </a:r>
            <a:r>
              <a:rPr lang="ko-KR" altLang="en-US" sz="2000" b="1"/>
              <a:t> </a:t>
            </a:r>
            <a:r>
              <a:rPr lang="en-US" altLang="ko-KR" sz="2000" b="1"/>
              <a:t>Data Defining</a:t>
            </a:r>
            <a:endParaRPr lang="ko-KR" altLang="en-US" sz="2000" b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B6F1B5-0927-FD5A-42C9-AA23F3D469ED}"/>
              </a:ext>
            </a:extLst>
          </p:cNvPr>
          <p:cNvSpPr txBox="1"/>
          <p:nvPr/>
        </p:nvSpPr>
        <p:spPr>
          <a:xfrm>
            <a:off x="8362867" y="4977080"/>
            <a:ext cx="17770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/>
              <a:t>Error Control</a:t>
            </a:r>
            <a:endParaRPr lang="ko-KR" altLang="en-US" sz="2000" b="1"/>
          </a:p>
        </p:txBody>
      </p:sp>
    </p:spTree>
    <p:extLst>
      <p:ext uri="{BB962C8B-B14F-4D97-AF65-F5344CB8AC3E}">
        <p14:creationId xmlns:p14="http://schemas.microsoft.com/office/powerpoint/2010/main" val="232375544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BBBE522-F34C-F65A-3814-CD24292D6247}"/>
              </a:ext>
            </a:extLst>
          </p:cNvPr>
          <p:cNvSpPr txBox="1"/>
          <p:nvPr/>
        </p:nvSpPr>
        <p:spPr>
          <a:xfrm>
            <a:off x="463550" y="198735"/>
            <a:ext cx="69215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5400" b="1"/>
              <a:t>L2 – Data Link Layer</a:t>
            </a:r>
            <a:endParaRPr lang="ko-KR" altLang="en-US" sz="5400" b="1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DBF0FB8-8728-332B-BE8F-C00C76E027CF}"/>
              </a:ext>
            </a:extLst>
          </p:cNvPr>
          <p:cNvSpPr txBox="1"/>
          <p:nvPr/>
        </p:nvSpPr>
        <p:spPr>
          <a:xfrm>
            <a:off x="543983" y="1189166"/>
            <a:ext cx="522922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800" b="1"/>
              <a:t>Addressing</a:t>
            </a:r>
            <a:endParaRPr lang="ko-KR" altLang="en-US" sz="4800" b="1"/>
          </a:p>
        </p:txBody>
      </p:sp>
      <p:pic>
        <p:nvPicPr>
          <p:cNvPr id="20482" name="Picture 2">
            <a:extLst>
              <a:ext uri="{FF2B5EF4-FFF2-40B4-BE49-F238E27FC236}">
                <a16:creationId xmlns:a16="http://schemas.microsoft.com/office/drawing/2014/main" id="{08DB71F4-7044-8331-98BC-4CCB8378A4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187" y="2657475"/>
            <a:ext cx="5838825" cy="3676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813772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BBBE522-F34C-F65A-3814-CD24292D6247}"/>
              </a:ext>
            </a:extLst>
          </p:cNvPr>
          <p:cNvSpPr txBox="1"/>
          <p:nvPr/>
        </p:nvSpPr>
        <p:spPr>
          <a:xfrm>
            <a:off x="463550" y="198735"/>
            <a:ext cx="69215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5400" b="1"/>
              <a:t>L2 – Data Link Layer</a:t>
            </a:r>
            <a:endParaRPr lang="ko-KR" altLang="en-US" sz="5400" b="1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DBF0FB8-8728-332B-BE8F-C00C76E027CF}"/>
              </a:ext>
            </a:extLst>
          </p:cNvPr>
          <p:cNvSpPr txBox="1"/>
          <p:nvPr/>
        </p:nvSpPr>
        <p:spPr>
          <a:xfrm>
            <a:off x="543983" y="1189166"/>
            <a:ext cx="1078283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800" b="1"/>
              <a:t>ARP - Address Resolution Protocol</a:t>
            </a:r>
            <a:endParaRPr lang="ko-KR" altLang="en-US" sz="4800" b="1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5B5174A-8426-85D8-EF4A-44216FBAC6FA}"/>
              </a:ext>
            </a:extLst>
          </p:cNvPr>
          <p:cNvSpPr/>
          <p:nvPr/>
        </p:nvSpPr>
        <p:spPr>
          <a:xfrm>
            <a:off x="1041400" y="4352332"/>
            <a:ext cx="3492500" cy="92333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>
                <a:solidFill>
                  <a:schemeClr val="tx1"/>
                </a:solidFill>
              </a:rPr>
              <a:t>Data Link Layer</a:t>
            </a:r>
            <a:endParaRPr lang="ko-KR" altLang="en-US" sz="2800" b="1">
              <a:solidFill>
                <a:schemeClr val="tx1"/>
              </a:solidFill>
            </a:endParaRPr>
          </a:p>
        </p:txBody>
      </p:sp>
      <p:sp>
        <p:nvSpPr>
          <p:cNvPr id="5" name="평행 사변형 4">
            <a:extLst>
              <a:ext uri="{FF2B5EF4-FFF2-40B4-BE49-F238E27FC236}">
                <a16:creationId xmlns:a16="http://schemas.microsoft.com/office/drawing/2014/main" id="{7BDEB653-6BAD-B818-DBF7-1C81979E08BE}"/>
              </a:ext>
            </a:extLst>
          </p:cNvPr>
          <p:cNvSpPr/>
          <p:nvPr/>
        </p:nvSpPr>
        <p:spPr>
          <a:xfrm rot="16200000" flipH="1">
            <a:off x="4205585" y="4502847"/>
            <a:ext cx="1101130" cy="444500"/>
          </a:xfrm>
          <a:prstGeom prst="parallelogram">
            <a:avLst>
              <a:gd name="adj" fmla="val 41667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평행 사변형 5">
            <a:extLst>
              <a:ext uri="{FF2B5EF4-FFF2-40B4-BE49-F238E27FC236}">
                <a16:creationId xmlns:a16="http://schemas.microsoft.com/office/drawing/2014/main" id="{E9B007BC-126C-177F-F052-305B3CE30E4A}"/>
              </a:ext>
            </a:extLst>
          </p:cNvPr>
          <p:cNvSpPr/>
          <p:nvPr/>
        </p:nvSpPr>
        <p:spPr>
          <a:xfrm flipH="1" flipV="1">
            <a:off x="1041400" y="4174530"/>
            <a:ext cx="3917950" cy="177801"/>
          </a:xfrm>
          <a:prstGeom prst="parallelogram">
            <a:avLst>
              <a:gd name="adj" fmla="val 247528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713D944-373A-1D5A-6E4B-5785602769D9}"/>
              </a:ext>
            </a:extLst>
          </p:cNvPr>
          <p:cNvSpPr/>
          <p:nvPr/>
        </p:nvSpPr>
        <p:spPr>
          <a:xfrm>
            <a:off x="1041400" y="3429002"/>
            <a:ext cx="3492500" cy="92333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>
                <a:solidFill>
                  <a:schemeClr val="tx1"/>
                </a:solidFill>
              </a:rPr>
              <a:t>Network Layer</a:t>
            </a:r>
            <a:endParaRPr lang="ko-KR" altLang="en-US" sz="2800" b="1">
              <a:solidFill>
                <a:schemeClr val="tx1"/>
              </a:solidFill>
            </a:endParaRPr>
          </a:p>
        </p:txBody>
      </p:sp>
      <p:sp>
        <p:nvSpPr>
          <p:cNvPr id="8" name="평행 사변형 7">
            <a:extLst>
              <a:ext uri="{FF2B5EF4-FFF2-40B4-BE49-F238E27FC236}">
                <a16:creationId xmlns:a16="http://schemas.microsoft.com/office/drawing/2014/main" id="{6E366736-F836-C590-A042-2057DBA0EB39}"/>
              </a:ext>
            </a:extLst>
          </p:cNvPr>
          <p:cNvSpPr/>
          <p:nvPr/>
        </p:nvSpPr>
        <p:spPr>
          <a:xfrm rot="16200000" flipH="1">
            <a:off x="4205585" y="3579517"/>
            <a:ext cx="1101130" cy="444500"/>
          </a:xfrm>
          <a:prstGeom prst="parallelogram">
            <a:avLst>
              <a:gd name="adj" fmla="val 41667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평행 사변형 8">
            <a:extLst>
              <a:ext uri="{FF2B5EF4-FFF2-40B4-BE49-F238E27FC236}">
                <a16:creationId xmlns:a16="http://schemas.microsoft.com/office/drawing/2014/main" id="{7B46DC9F-D865-28F3-C207-646320648229}"/>
              </a:ext>
            </a:extLst>
          </p:cNvPr>
          <p:cNvSpPr/>
          <p:nvPr/>
        </p:nvSpPr>
        <p:spPr>
          <a:xfrm flipH="1" flipV="1">
            <a:off x="1041400" y="3251200"/>
            <a:ext cx="3917950" cy="177801"/>
          </a:xfrm>
          <a:prstGeom prst="parallelogram">
            <a:avLst>
              <a:gd name="adj" fmla="val 247528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FFB2EF28-FC9E-8CC0-179B-F36D0DA20973}"/>
              </a:ext>
            </a:extLst>
          </p:cNvPr>
          <p:cNvSpPr/>
          <p:nvPr/>
        </p:nvSpPr>
        <p:spPr>
          <a:xfrm>
            <a:off x="5232400" y="3517900"/>
            <a:ext cx="2374900" cy="38100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F9AD1E5C-B9E7-1E2C-5404-356361427034}"/>
              </a:ext>
            </a:extLst>
          </p:cNvPr>
          <p:cNvSpPr/>
          <p:nvPr/>
        </p:nvSpPr>
        <p:spPr>
          <a:xfrm>
            <a:off x="5232400" y="4432997"/>
            <a:ext cx="2374900" cy="38100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5A11B8E-520E-2F46-8B14-3AB2D5F71613}"/>
              </a:ext>
            </a:extLst>
          </p:cNvPr>
          <p:cNvSpPr txBox="1"/>
          <p:nvPr/>
        </p:nvSpPr>
        <p:spPr>
          <a:xfrm>
            <a:off x="7861300" y="4438831"/>
            <a:ext cx="3048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400" b="1"/>
              <a:t>MAC Address</a:t>
            </a:r>
            <a:endParaRPr lang="ko-KR" altLang="en-US" sz="2400" b="1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B46DA59-48BC-3164-6D22-C179A377770D}"/>
              </a:ext>
            </a:extLst>
          </p:cNvPr>
          <p:cNvSpPr txBox="1"/>
          <p:nvPr/>
        </p:nvSpPr>
        <p:spPr>
          <a:xfrm>
            <a:off x="7861300" y="3517900"/>
            <a:ext cx="3048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400" b="1"/>
              <a:t>IP Address</a:t>
            </a:r>
            <a:endParaRPr lang="ko-KR" altLang="en-US" sz="24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901713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BBBE522-F34C-F65A-3814-CD24292D6247}"/>
              </a:ext>
            </a:extLst>
          </p:cNvPr>
          <p:cNvSpPr txBox="1"/>
          <p:nvPr/>
        </p:nvSpPr>
        <p:spPr>
          <a:xfrm>
            <a:off x="463550" y="198735"/>
            <a:ext cx="69215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5400" b="1"/>
              <a:t>L2 – Data Link Layer</a:t>
            </a:r>
            <a:endParaRPr lang="ko-KR" altLang="en-US" sz="5400" b="1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DBF0FB8-8728-332B-BE8F-C00C76E027CF}"/>
              </a:ext>
            </a:extLst>
          </p:cNvPr>
          <p:cNvSpPr txBox="1"/>
          <p:nvPr/>
        </p:nvSpPr>
        <p:spPr>
          <a:xfrm>
            <a:off x="543983" y="1189166"/>
            <a:ext cx="1078283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800" b="1"/>
              <a:t>ARP - Address Resolution Protocol</a:t>
            </a:r>
            <a:endParaRPr lang="ko-KR" altLang="en-US" sz="4800" b="1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5A11B8E-520E-2F46-8B14-3AB2D5F71613}"/>
              </a:ext>
            </a:extLst>
          </p:cNvPr>
          <p:cNvSpPr txBox="1"/>
          <p:nvPr/>
        </p:nvSpPr>
        <p:spPr>
          <a:xfrm>
            <a:off x="7391402" y="3970997"/>
            <a:ext cx="3048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400" b="1"/>
              <a:t>MAC Address???</a:t>
            </a:r>
            <a:endParaRPr lang="ko-KR" altLang="en-US" sz="2400" b="1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B46DA59-48BC-3164-6D22-C179A377770D}"/>
              </a:ext>
            </a:extLst>
          </p:cNvPr>
          <p:cNvSpPr txBox="1"/>
          <p:nvPr/>
        </p:nvSpPr>
        <p:spPr>
          <a:xfrm>
            <a:off x="1752600" y="3977166"/>
            <a:ext cx="3048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400" b="1"/>
              <a:t>IP Address</a:t>
            </a:r>
            <a:endParaRPr lang="ko-KR" altLang="en-US" sz="2400" b="1">
              <a:solidFill>
                <a:schemeClr val="tx1"/>
              </a:solidFill>
            </a:endParaRPr>
          </a:p>
        </p:txBody>
      </p:sp>
      <p:sp>
        <p:nvSpPr>
          <p:cNvPr id="4" name="왼쪽 화살표[L] 3">
            <a:extLst>
              <a:ext uri="{FF2B5EF4-FFF2-40B4-BE49-F238E27FC236}">
                <a16:creationId xmlns:a16="http://schemas.microsoft.com/office/drawing/2014/main" id="{F2D93EF5-BCB1-BE25-7DE7-18BCC8E39D94}"/>
              </a:ext>
            </a:extLst>
          </p:cNvPr>
          <p:cNvSpPr/>
          <p:nvPr/>
        </p:nvSpPr>
        <p:spPr>
          <a:xfrm>
            <a:off x="4343402" y="4162962"/>
            <a:ext cx="3048000" cy="159026"/>
          </a:xfrm>
          <a:prstGeom prst="lef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645716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BBBE522-F34C-F65A-3814-CD24292D6247}"/>
              </a:ext>
            </a:extLst>
          </p:cNvPr>
          <p:cNvSpPr txBox="1"/>
          <p:nvPr/>
        </p:nvSpPr>
        <p:spPr>
          <a:xfrm>
            <a:off x="463550" y="198735"/>
            <a:ext cx="69215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5400" b="1"/>
              <a:t>L2 – Data Link Layer</a:t>
            </a:r>
            <a:endParaRPr lang="ko-KR" altLang="en-US" sz="5400" b="1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DBF0FB8-8728-332B-BE8F-C00C76E027CF}"/>
              </a:ext>
            </a:extLst>
          </p:cNvPr>
          <p:cNvSpPr txBox="1"/>
          <p:nvPr/>
        </p:nvSpPr>
        <p:spPr>
          <a:xfrm>
            <a:off x="543983" y="1189166"/>
            <a:ext cx="1078283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800" b="1"/>
              <a:t>ARP - Address Resolution Protocol</a:t>
            </a:r>
            <a:endParaRPr lang="ko-KR" altLang="en-US" sz="4800" b="1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1714187-7C77-5082-992C-DC2474A944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0398" y="2544417"/>
            <a:ext cx="635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85860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BBBE522-F34C-F65A-3814-CD24292D6247}"/>
              </a:ext>
            </a:extLst>
          </p:cNvPr>
          <p:cNvSpPr txBox="1"/>
          <p:nvPr/>
        </p:nvSpPr>
        <p:spPr>
          <a:xfrm>
            <a:off x="2885658" y="2967335"/>
            <a:ext cx="642068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5400" b="1"/>
              <a:t>L1 – Physical Layer</a:t>
            </a:r>
            <a:endParaRPr lang="ko-KR" altLang="en-US" sz="5400" b="1"/>
          </a:p>
        </p:txBody>
      </p:sp>
    </p:spTree>
    <p:extLst>
      <p:ext uri="{BB962C8B-B14F-4D97-AF65-F5344CB8AC3E}">
        <p14:creationId xmlns:p14="http://schemas.microsoft.com/office/powerpoint/2010/main" val="22151579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BBBE522-F34C-F65A-3814-CD24292D6247}"/>
              </a:ext>
            </a:extLst>
          </p:cNvPr>
          <p:cNvSpPr txBox="1"/>
          <p:nvPr/>
        </p:nvSpPr>
        <p:spPr>
          <a:xfrm>
            <a:off x="2263775" y="2967335"/>
            <a:ext cx="766445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5400" b="1"/>
              <a:t>L7 – Application Layer</a:t>
            </a:r>
            <a:endParaRPr lang="ko-KR" altLang="en-US" sz="5400" b="1"/>
          </a:p>
        </p:txBody>
      </p:sp>
    </p:spTree>
    <p:extLst>
      <p:ext uri="{BB962C8B-B14F-4D97-AF65-F5344CB8AC3E}">
        <p14:creationId xmlns:p14="http://schemas.microsoft.com/office/powerpoint/2010/main" val="418888296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DE134CCD-EC8D-EDC5-4A65-3911C69AA5C8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>
            <a:off x="1893403" y="3429000"/>
            <a:ext cx="8390628" cy="0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34677EDF-0EB2-8232-3A0C-8F7DABACCAF7}"/>
              </a:ext>
            </a:extLst>
          </p:cNvPr>
          <p:cNvSpPr txBox="1"/>
          <p:nvPr/>
        </p:nvSpPr>
        <p:spPr>
          <a:xfrm>
            <a:off x="556891" y="330384"/>
            <a:ext cx="642068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5400" b="1"/>
              <a:t>L1 – Physical Layer</a:t>
            </a:r>
            <a:endParaRPr lang="ko-KR" altLang="en-US" sz="5400" b="1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27FE369A-013E-8B6E-AE2D-4A82D3BF8726}"/>
              </a:ext>
            </a:extLst>
          </p:cNvPr>
          <p:cNvGrpSpPr/>
          <p:nvPr/>
        </p:nvGrpSpPr>
        <p:grpSpPr>
          <a:xfrm>
            <a:off x="2305050" y="2857500"/>
            <a:ext cx="7581900" cy="1143000"/>
            <a:chOff x="2037274" y="2857500"/>
            <a:chExt cx="7581900" cy="1143000"/>
          </a:xfrm>
          <a:solidFill>
            <a:schemeClr val="bg1"/>
          </a:solidFill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9262505F-44F6-913F-28F8-18ABAF15E636}"/>
                </a:ext>
              </a:extLst>
            </p:cNvPr>
            <p:cNvSpPr/>
            <p:nvPr/>
          </p:nvSpPr>
          <p:spPr>
            <a:xfrm>
              <a:off x="2037274" y="2857500"/>
              <a:ext cx="2527300" cy="1143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400">
                  <a:solidFill>
                    <a:schemeClr val="tx1"/>
                  </a:solidFill>
                </a:rPr>
                <a:t>1011</a:t>
              </a:r>
              <a:endParaRPr lang="ko-KR" altLang="en-US" sz="4400">
                <a:solidFill>
                  <a:schemeClr val="tx1"/>
                </a:solidFill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6DB2470B-A851-F625-D9FC-2D55172CA9C1}"/>
                </a:ext>
              </a:extLst>
            </p:cNvPr>
            <p:cNvSpPr/>
            <p:nvPr/>
          </p:nvSpPr>
          <p:spPr>
            <a:xfrm>
              <a:off x="4564574" y="2857500"/>
              <a:ext cx="2527300" cy="1143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400">
                  <a:solidFill>
                    <a:schemeClr val="tx1"/>
                  </a:solidFill>
                </a:rPr>
                <a:t>0111</a:t>
              </a:r>
              <a:endParaRPr lang="ko-KR" altLang="en-US" sz="440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0AB561E-2A2B-EB4D-4B28-A429A12C367B}"/>
                </a:ext>
              </a:extLst>
            </p:cNvPr>
            <p:cNvSpPr/>
            <p:nvPr/>
          </p:nvSpPr>
          <p:spPr>
            <a:xfrm>
              <a:off x="7091874" y="2857500"/>
              <a:ext cx="2527300" cy="1143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400">
                  <a:solidFill>
                    <a:schemeClr val="tx1"/>
                  </a:solidFill>
                </a:rPr>
                <a:t>1101</a:t>
              </a:r>
              <a:endParaRPr lang="ko-KR" altLang="en-US" sz="4400">
                <a:solidFill>
                  <a:schemeClr val="tx1"/>
                </a:solidFill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2B1049C4-7887-22E2-F5F4-492CF3546C41}"/>
              </a:ext>
            </a:extLst>
          </p:cNvPr>
          <p:cNvSpPr txBox="1"/>
          <p:nvPr/>
        </p:nvSpPr>
        <p:spPr>
          <a:xfrm>
            <a:off x="4420701" y="4000500"/>
            <a:ext cx="335059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>
                <a:latin typeface="Algerian" panose="04020705040A02060702" pitchFamily="82" charset="0"/>
              </a:rPr>
              <a:t>Stream of raw </a:t>
            </a:r>
            <a:r>
              <a:rPr lang="en-US" altLang="ko-KR" sz="3600" b="1">
                <a:latin typeface="Algerian" panose="04020705040A02060702" pitchFamily="82" charset="0"/>
              </a:rPr>
              <a:t>bit</a:t>
            </a:r>
          </a:p>
          <a:p>
            <a:r>
              <a:rPr lang="en-US" altLang="ko-KR" b="1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b="1">
                <a:latin typeface="맑은 고딕" panose="020B0503020000020004" pitchFamily="50" charset="-127"/>
                <a:ea typeface="맑은 고딕" panose="020B0503020000020004" pitchFamily="50" charset="-127"/>
              </a:rPr>
              <a:t>전기 신호</a:t>
            </a:r>
            <a:r>
              <a:rPr lang="en-US" altLang="ko-KR" b="1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214C9C-9A69-13FE-8AE2-FC5846CAE4AF}"/>
              </a:ext>
            </a:extLst>
          </p:cNvPr>
          <p:cNvSpPr txBox="1"/>
          <p:nvPr/>
        </p:nvSpPr>
        <p:spPr>
          <a:xfrm>
            <a:off x="87317" y="3075057"/>
            <a:ext cx="180608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4000">
                <a:solidFill>
                  <a:srgbClr val="222222"/>
                </a:solidFill>
                <a:latin typeface="-apple-system"/>
              </a:rPr>
              <a:t>Device</a:t>
            </a:r>
            <a:endParaRPr lang="ko-KR" altLang="en-US" sz="40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FBFF78-42A4-5106-E87C-4A7C9D557A60}"/>
              </a:ext>
            </a:extLst>
          </p:cNvPr>
          <p:cNvSpPr txBox="1"/>
          <p:nvPr/>
        </p:nvSpPr>
        <p:spPr>
          <a:xfrm>
            <a:off x="10284031" y="3075057"/>
            <a:ext cx="182065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4000">
                <a:solidFill>
                  <a:srgbClr val="222222"/>
                </a:solidFill>
                <a:latin typeface="-apple-system"/>
              </a:rPr>
              <a:t>Device</a:t>
            </a:r>
            <a:endParaRPr lang="ko-KR" altLang="en-US" sz="4000"/>
          </a:p>
        </p:txBody>
      </p:sp>
    </p:spTree>
    <p:extLst>
      <p:ext uri="{BB962C8B-B14F-4D97-AF65-F5344CB8AC3E}">
        <p14:creationId xmlns:p14="http://schemas.microsoft.com/office/powerpoint/2010/main" val="249116704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DE134CCD-EC8D-EDC5-4A65-3911C69AA5C8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6638436" y="4939936"/>
            <a:ext cx="3927964" cy="0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34677EDF-0EB2-8232-3A0C-8F7DABACCAF7}"/>
              </a:ext>
            </a:extLst>
          </p:cNvPr>
          <p:cNvSpPr txBox="1"/>
          <p:nvPr/>
        </p:nvSpPr>
        <p:spPr>
          <a:xfrm>
            <a:off x="556891" y="330384"/>
            <a:ext cx="642068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5400" b="1"/>
              <a:t>L1 – Physical Layer</a:t>
            </a:r>
            <a:endParaRPr lang="ko-KR" altLang="en-US" sz="5400" b="1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27FE369A-013E-8B6E-AE2D-4A82D3BF8726}"/>
              </a:ext>
            </a:extLst>
          </p:cNvPr>
          <p:cNvGrpSpPr/>
          <p:nvPr/>
        </p:nvGrpSpPr>
        <p:grpSpPr>
          <a:xfrm>
            <a:off x="6592643" y="5388749"/>
            <a:ext cx="4019550" cy="611821"/>
            <a:chOff x="2037274" y="2857500"/>
            <a:chExt cx="7581900" cy="1143000"/>
          </a:xfrm>
          <a:solidFill>
            <a:schemeClr val="tx2">
              <a:lumMod val="10000"/>
              <a:lumOff val="90000"/>
            </a:schemeClr>
          </a:solidFill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9262505F-44F6-913F-28F8-18ABAF15E636}"/>
                </a:ext>
              </a:extLst>
            </p:cNvPr>
            <p:cNvSpPr/>
            <p:nvPr/>
          </p:nvSpPr>
          <p:spPr>
            <a:xfrm>
              <a:off x="2037274" y="2857500"/>
              <a:ext cx="2527300" cy="1143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>
                  <a:solidFill>
                    <a:schemeClr val="tx1"/>
                  </a:solidFill>
                </a:rPr>
                <a:t>1011</a:t>
              </a:r>
              <a:endParaRPr lang="ko-KR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6DB2470B-A851-F625-D9FC-2D55172CA9C1}"/>
                </a:ext>
              </a:extLst>
            </p:cNvPr>
            <p:cNvSpPr/>
            <p:nvPr/>
          </p:nvSpPr>
          <p:spPr>
            <a:xfrm>
              <a:off x="4564574" y="2857500"/>
              <a:ext cx="2527300" cy="1143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>
                  <a:solidFill>
                    <a:schemeClr val="tx1"/>
                  </a:solidFill>
                </a:rPr>
                <a:t>0111</a:t>
              </a:r>
              <a:endParaRPr lang="ko-KR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0AB561E-2A2B-EB4D-4B28-A429A12C367B}"/>
                </a:ext>
              </a:extLst>
            </p:cNvPr>
            <p:cNvSpPr/>
            <p:nvPr/>
          </p:nvSpPr>
          <p:spPr>
            <a:xfrm>
              <a:off x="7091874" y="2857500"/>
              <a:ext cx="2527300" cy="1143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>
                  <a:solidFill>
                    <a:schemeClr val="tx1"/>
                  </a:solidFill>
                </a:rPr>
                <a:t>1101</a:t>
              </a:r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08214C9C-9A69-13FE-8AE2-FC5846CAE4AF}"/>
              </a:ext>
            </a:extLst>
          </p:cNvPr>
          <p:cNvSpPr txBox="1"/>
          <p:nvPr/>
        </p:nvSpPr>
        <p:spPr>
          <a:xfrm>
            <a:off x="4832350" y="4585993"/>
            <a:ext cx="180608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4000">
                <a:solidFill>
                  <a:srgbClr val="222222"/>
                </a:solidFill>
                <a:latin typeface="-apple-system"/>
              </a:rPr>
              <a:t>Node</a:t>
            </a:r>
            <a:endParaRPr lang="ko-KR" altLang="en-US" sz="4000"/>
          </a:p>
        </p:txBody>
      </p:sp>
      <p:cxnSp>
        <p:nvCxnSpPr>
          <p:cNvPr id="18" name="연결선: 구부러짐 17">
            <a:extLst>
              <a:ext uri="{FF2B5EF4-FFF2-40B4-BE49-F238E27FC236}">
                <a16:creationId xmlns:a16="http://schemas.microsoft.com/office/drawing/2014/main" id="{5219FE66-993C-0D93-1FCD-074CF6D09A59}"/>
              </a:ext>
            </a:extLst>
          </p:cNvPr>
          <p:cNvCxnSpPr>
            <a:endCxn id="5" idx="0"/>
          </p:cNvCxnSpPr>
          <p:nvPr/>
        </p:nvCxnSpPr>
        <p:spPr>
          <a:xfrm>
            <a:off x="679450" y="3061064"/>
            <a:ext cx="5055943" cy="1524929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연결선: 구부러짐 18">
            <a:extLst>
              <a:ext uri="{FF2B5EF4-FFF2-40B4-BE49-F238E27FC236}">
                <a16:creationId xmlns:a16="http://schemas.microsoft.com/office/drawing/2014/main" id="{8461B2FE-1C4D-523D-1EEE-1E31D2CBA1EF}"/>
              </a:ext>
            </a:extLst>
          </p:cNvPr>
          <p:cNvCxnSpPr>
            <a:cxnSpLocks/>
            <a:endCxn id="5" idx="0"/>
          </p:cNvCxnSpPr>
          <p:nvPr/>
        </p:nvCxnSpPr>
        <p:spPr>
          <a:xfrm rot="10800000" flipV="1">
            <a:off x="5735394" y="3061059"/>
            <a:ext cx="2525961" cy="1524933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번개 21">
            <a:extLst>
              <a:ext uri="{FF2B5EF4-FFF2-40B4-BE49-F238E27FC236}">
                <a16:creationId xmlns:a16="http://schemas.microsoft.com/office/drawing/2014/main" id="{E32C3F0D-CC3C-EEDE-AE65-42EB8E0BC008}"/>
              </a:ext>
            </a:extLst>
          </p:cNvPr>
          <p:cNvSpPr/>
          <p:nvPr/>
        </p:nvSpPr>
        <p:spPr>
          <a:xfrm>
            <a:off x="8261350" y="4445000"/>
            <a:ext cx="488950" cy="977899"/>
          </a:xfrm>
          <a:prstGeom prst="lightningBol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B0103870-93E8-C1CC-614A-43C809F3EF8C}"/>
              </a:ext>
            </a:extLst>
          </p:cNvPr>
          <p:cNvGrpSpPr/>
          <p:nvPr/>
        </p:nvGrpSpPr>
        <p:grpSpPr>
          <a:xfrm>
            <a:off x="679450" y="2449238"/>
            <a:ext cx="7581900" cy="611821"/>
            <a:chOff x="2037274" y="2857500"/>
            <a:chExt cx="7581900" cy="1143001"/>
          </a:xfrm>
          <a:solidFill>
            <a:schemeClr val="tx2">
              <a:lumMod val="10000"/>
              <a:lumOff val="90000"/>
            </a:schemeClr>
          </a:solidFill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496F4F02-D4E8-BDEB-7364-0B9A26E0A362}"/>
                </a:ext>
              </a:extLst>
            </p:cNvPr>
            <p:cNvSpPr/>
            <p:nvPr/>
          </p:nvSpPr>
          <p:spPr>
            <a:xfrm>
              <a:off x="2037274" y="2857501"/>
              <a:ext cx="2527300" cy="1143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>
                  <a:solidFill>
                    <a:schemeClr val="tx1"/>
                  </a:solidFill>
                </a:rPr>
                <a:t>data</a:t>
              </a:r>
              <a:endParaRPr lang="ko-KR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3DF5A2C5-AC7A-242A-F150-AC3ACDC6DB32}"/>
                </a:ext>
              </a:extLst>
            </p:cNvPr>
            <p:cNvSpPr/>
            <p:nvPr/>
          </p:nvSpPr>
          <p:spPr>
            <a:xfrm>
              <a:off x="4564574" y="2857500"/>
              <a:ext cx="2527300" cy="1143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>
                  <a:solidFill>
                    <a:schemeClr val="tx1"/>
                  </a:solidFill>
                </a:rPr>
                <a:t>data</a:t>
              </a:r>
              <a:endParaRPr lang="ko-KR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145171BE-0E3E-27E3-60AC-B4125DC9DD61}"/>
                </a:ext>
              </a:extLst>
            </p:cNvPr>
            <p:cNvSpPr/>
            <p:nvPr/>
          </p:nvSpPr>
          <p:spPr>
            <a:xfrm>
              <a:off x="7091874" y="2857500"/>
              <a:ext cx="2527300" cy="1143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>
                  <a:solidFill>
                    <a:schemeClr val="tx1"/>
                  </a:solidFill>
                </a:rPr>
                <a:t>data</a:t>
              </a:r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7111171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9339E395-B10A-E7B3-BA6C-A92982A0792A}"/>
              </a:ext>
            </a:extLst>
          </p:cNvPr>
          <p:cNvCxnSpPr>
            <a:stCxn id="5" idx="3"/>
            <a:endCxn id="10" idx="1"/>
          </p:cNvCxnSpPr>
          <p:nvPr/>
        </p:nvCxnSpPr>
        <p:spPr>
          <a:xfrm>
            <a:off x="2099225" y="3429000"/>
            <a:ext cx="7993550" cy="0"/>
          </a:xfrm>
          <a:prstGeom prst="line">
            <a:avLst/>
          </a:prstGeom>
          <a:ln w="76200">
            <a:solidFill>
              <a:schemeClr val="bg1">
                <a:lumMod val="75000"/>
              </a:schemeClr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34677EDF-0EB2-8232-3A0C-8F7DABACCAF7}"/>
              </a:ext>
            </a:extLst>
          </p:cNvPr>
          <p:cNvSpPr txBox="1"/>
          <p:nvPr/>
        </p:nvSpPr>
        <p:spPr>
          <a:xfrm>
            <a:off x="556891" y="330384"/>
            <a:ext cx="642068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5400" b="1"/>
              <a:t>L1 – Physical Layer</a:t>
            </a:r>
            <a:endParaRPr lang="ko-KR" altLang="en-US" sz="5400" b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214C9C-9A69-13FE-8AE2-FC5846CAE4AF}"/>
              </a:ext>
            </a:extLst>
          </p:cNvPr>
          <p:cNvSpPr txBox="1"/>
          <p:nvPr/>
        </p:nvSpPr>
        <p:spPr>
          <a:xfrm>
            <a:off x="87316" y="3075057"/>
            <a:ext cx="201190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4000">
                <a:solidFill>
                  <a:srgbClr val="222222"/>
                </a:solidFill>
                <a:latin typeface="-apple-system"/>
              </a:rPr>
              <a:t>PC</a:t>
            </a:r>
            <a:endParaRPr lang="ko-KR" altLang="en-US" sz="40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0FE34B3-4BED-EB7D-724F-DDDE8C58CEE5}"/>
              </a:ext>
            </a:extLst>
          </p:cNvPr>
          <p:cNvSpPr txBox="1"/>
          <p:nvPr/>
        </p:nvSpPr>
        <p:spPr>
          <a:xfrm>
            <a:off x="10092775" y="3075057"/>
            <a:ext cx="201190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4000">
                <a:solidFill>
                  <a:srgbClr val="222222"/>
                </a:solidFill>
                <a:latin typeface="-apple-system"/>
              </a:rPr>
              <a:t>PC</a:t>
            </a:r>
            <a:endParaRPr lang="ko-KR" altLang="en-US" sz="40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7B2FEFF-BFD2-9C26-5712-D093FA0F4CD3}"/>
              </a:ext>
            </a:extLst>
          </p:cNvPr>
          <p:cNvSpPr txBox="1"/>
          <p:nvPr/>
        </p:nvSpPr>
        <p:spPr>
          <a:xfrm>
            <a:off x="4202693" y="2428726"/>
            <a:ext cx="37866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>
                <a:latin typeface="맑은 고딕" panose="020B0503020000020004" pitchFamily="50" charset="-127"/>
                <a:ea typeface="맑은 고딕" panose="020B0503020000020004" pitchFamily="50" charset="-127"/>
              </a:rPr>
              <a:t>어떻게 연결할지</a:t>
            </a:r>
            <a:r>
              <a:rPr lang="en-US" altLang="ko-KR" sz="3600" b="1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36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4CC7918-124D-9DF5-1C86-C846FED5BA41}"/>
              </a:ext>
            </a:extLst>
          </p:cNvPr>
          <p:cNvSpPr txBox="1"/>
          <p:nvPr/>
        </p:nvSpPr>
        <p:spPr>
          <a:xfrm>
            <a:off x="4379407" y="2921168"/>
            <a:ext cx="34331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b="1">
                <a:latin typeface="맑은 고딕" panose="020B0503020000020004" pitchFamily="50" charset="-127"/>
                <a:ea typeface="맑은 고딕" panose="020B0503020000020004" pitchFamily="50" charset="-127"/>
              </a:rPr>
              <a:t>Interface</a:t>
            </a:r>
            <a:endParaRPr lang="ko-KR" altLang="en-US" sz="60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FF2F745-F861-363C-D960-501E4C2DA536}"/>
              </a:ext>
            </a:extLst>
          </p:cNvPr>
          <p:cNvSpPr txBox="1"/>
          <p:nvPr/>
        </p:nvSpPr>
        <p:spPr>
          <a:xfrm>
            <a:off x="4568017" y="3906054"/>
            <a:ext cx="30559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>
                <a:latin typeface="맑은 고딕" panose="020B0503020000020004" pitchFamily="50" charset="-127"/>
                <a:ea typeface="맑은 고딕" panose="020B0503020000020004" pitchFamily="50" charset="-127"/>
              </a:rPr>
              <a:t>Cable, Connector… </a:t>
            </a:r>
            <a:endParaRPr lang="ko-KR" altLang="en-US" sz="24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8458755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4677EDF-0EB2-8232-3A0C-8F7DABACCAF7}"/>
              </a:ext>
            </a:extLst>
          </p:cNvPr>
          <p:cNvSpPr txBox="1"/>
          <p:nvPr/>
        </p:nvSpPr>
        <p:spPr>
          <a:xfrm>
            <a:off x="556891" y="330384"/>
            <a:ext cx="642068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5400" b="1"/>
              <a:t>L1 – Physical Layer</a:t>
            </a:r>
            <a:endParaRPr lang="ko-KR" altLang="en-US" sz="5400" b="1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B41225-21DC-E18F-AC32-A9737FA7DCC9}"/>
              </a:ext>
            </a:extLst>
          </p:cNvPr>
          <p:cNvSpPr txBox="1"/>
          <p:nvPr/>
        </p:nvSpPr>
        <p:spPr>
          <a:xfrm>
            <a:off x="3176162" y="2921168"/>
            <a:ext cx="583967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b="1">
                <a:latin typeface="맑은 고딕" panose="020B0503020000020004" pitchFamily="50" charset="-127"/>
                <a:ea typeface="맑은 고딕" panose="020B0503020000020004" pitchFamily="50" charset="-127"/>
              </a:rPr>
              <a:t>Bit</a:t>
            </a:r>
            <a:r>
              <a:rPr lang="ko-KR" altLang="en-US" sz="6000" b="1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6000" b="1">
                <a:latin typeface="맑은 고딕" panose="020B0503020000020004" pitchFamily="50" charset="-127"/>
                <a:ea typeface="맑은 고딕" panose="020B0503020000020004" pitchFamily="50" charset="-127"/>
              </a:rPr>
              <a:t>Synchronize</a:t>
            </a:r>
            <a:endParaRPr lang="ko-KR" altLang="en-US" sz="60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5186860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4677EDF-0EB2-8232-3A0C-8F7DABACCAF7}"/>
              </a:ext>
            </a:extLst>
          </p:cNvPr>
          <p:cNvSpPr txBox="1"/>
          <p:nvPr/>
        </p:nvSpPr>
        <p:spPr>
          <a:xfrm>
            <a:off x="556891" y="330384"/>
            <a:ext cx="642068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5400" b="1"/>
              <a:t>L1 – Physical Layer</a:t>
            </a:r>
            <a:endParaRPr lang="ko-KR" altLang="en-US" sz="5400" b="1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88A2BB5-B084-2837-4D4E-AC688ED9B3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3969" y="1208522"/>
            <a:ext cx="6420682" cy="5319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436F6EC6-0365-2EDE-90E5-314D43E3F4C1}"/>
              </a:ext>
            </a:extLst>
          </p:cNvPr>
          <p:cNvSpPr/>
          <p:nvPr/>
        </p:nvSpPr>
        <p:spPr>
          <a:xfrm>
            <a:off x="3886200" y="1502370"/>
            <a:ext cx="1485900" cy="26035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270406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4677EDF-0EB2-8232-3A0C-8F7DABACCAF7}"/>
              </a:ext>
            </a:extLst>
          </p:cNvPr>
          <p:cNvSpPr txBox="1"/>
          <p:nvPr/>
        </p:nvSpPr>
        <p:spPr>
          <a:xfrm>
            <a:off x="556891" y="330384"/>
            <a:ext cx="642068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5400" b="1"/>
              <a:t>L1 – Physical Layer</a:t>
            </a:r>
            <a:endParaRPr lang="ko-KR" altLang="en-US" sz="5400" b="1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88A2BB5-B084-2837-4D4E-AC688ED9B3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3969" y="1208522"/>
            <a:ext cx="6420682" cy="5319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436F6EC6-0365-2EDE-90E5-314D43E3F4C1}"/>
              </a:ext>
            </a:extLst>
          </p:cNvPr>
          <p:cNvSpPr/>
          <p:nvPr/>
        </p:nvSpPr>
        <p:spPr>
          <a:xfrm>
            <a:off x="4076700" y="4482916"/>
            <a:ext cx="4978400" cy="21082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3550480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4677EDF-0EB2-8232-3A0C-8F7DABACCAF7}"/>
              </a:ext>
            </a:extLst>
          </p:cNvPr>
          <p:cNvSpPr txBox="1"/>
          <p:nvPr/>
        </p:nvSpPr>
        <p:spPr>
          <a:xfrm>
            <a:off x="556891" y="330384"/>
            <a:ext cx="642068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5400" b="1"/>
              <a:t>L1 – Physical Layer</a:t>
            </a:r>
            <a:endParaRPr lang="ko-KR" altLang="en-US" sz="5400" b="1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88A2BB5-B084-2837-4D4E-AC688ED9B3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3969" y="1208522"/>
            <a:ext cx="6420682" cy="5319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436F6EC6-0365-2EDE-90E5-314D43E3F4C1}"/>
              </a:ext>
            </a:extLst>
          </p:cNvPr>
          <p:cNvSpPr/>
          <p:nvPr/>
        </p:nvSpPr>
        <p:spPr>
          <a:xfrm>
            <a:off x="4076700" y="4482916"/>
            <a:ext cx="4978400" cy="21082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843894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4677EDF-0EB2-8232-3A0C-8F7DABACCAF7}"/>
              </a:ext>
            </a:extLst>
          </p:cNvPr>
          <p:cNvSpPr txBox="1"/>
          <p:nvPr/>
        </p:nvSpPr>
        <p:spPr>
          <a:xfrm>
            <a:off x="556891" y="330384"/>
            <a:ext cx="642068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5400" b="1"/>
              <a:t>L1 – Physical Layer</a:t>
            </a:r>
            <a:endParaRPr lang="ko-KR" altLang="en-US" sz="5400" b="1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4C2A023F-BAA5-024D-4D53-DA6521159AD4}"/>
              </a:ext>
            </a:extLst>
          </p:cNvPr>
          <p:cNvGrpSpPr/>
          <p:nvPr/>
        </p:nvGrpSpPr>
        <p:grpSpPr>
          <a:xfrm>
            <a:off x="1758950" y="3429000"/>
            <a:ext cx="8674100" cy="1631216"/>
            <a:chOff x="1270000" y="2963446"/>
            <a:chExt cx="8674100" cy="1631216"/>
          </a:xfrm>
        </p:grpSpPr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5117E766-5FB1-9ED0-18B7-E5257BBB0C37}"/>
                </a:ext>
              </a:extLst>
            </p:cNvPr>
            <p:cNvSpPr/>
            <p:nvPr/>
          </p:nvSpPr>
          <p:spPr>
            <a:xfrm>
              <a:off x="1270000" y="3302000"/>
              <a:ext cx="2870200" cy="923330"/>
            </a:xfrm>
            <a:prstGeom prst="round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400" b="1">
                  <a:solidFill>
                    <a:schemeClr val="tx1"/>
                  </a:solidFill>
                </a:rPr>
                <a:t>Device</a:t>
              </a:r>
              <a:endParaRPr lang="ko-KR" altLang="en-US" sz="5400" b="1">
                <a:solidFill>
                  <a:schemeClr val="tx1"/>
                </a:solidFill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3CCE75D0-8A95-BF2B-0EBB-7269D5647373}"/>
                </a:ext>
              </a:extLst>
            </p:cNvPr>
            <p:cNvSpPr/>
            <p:nvPr/>
          </p:nvSpPr>
          <p:spPr>
            <a:xfrm>
              <a:off x="4940300" y="3687465"/>
              <a:ext cx="5003800" cy="152400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351DA75-0B8F-9797-8D61-C5A5C4BE34D1}"/>
                </a:ext>
              </a:extLst>
            </p:cNvPr>
            <p:cNvSpPr txBox="1"/>
            <p:nvPr/>
          </p:nvSpPr>
          <p:spPr>
            <a:xfrm>
              <a:off x="6749542" y="3763665"/>
              <a:ext cx="138531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/>
                <a:t>Link</a:t>
              </a:r>
              <a:endParaRPr lang="ko-KR" altLang="en-US" sz="4800" b="1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77A7FED-95C7-17C0-E897-3B9A510C39F2}"/>
                </a:ext>
              </a:extLst>
            </p:cNvPr>
            <p:cNvSpPr txBox="1"/>
            <p:nvPr/>
          </p:nvSpPr>
          <p:spPr>
            <a:xfrm>
              <a:off x="1270000" y="2963446"/>
              <a:ext cx="71526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/>
                <a:t>Node</a:t>
              </a:r>
              <a:endParaRPr lang="ko-KR" altLang="en-US" sz="1600" b="1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15FBCCDF-7399-F321-1736-95205E66F3EC}"/>
              </a:ext>
            </a:extLst>
          </p:cNvPr>
          <p:cNvSpPr txBox="1"/>
          <p:nvPr/>
        </p:nvSpPr>
        <p:spPr>
          <a:xfrm>
            <a:off x="4647430" y="1639592"/>
            <a:ext cx="28971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/>
              <a:t>Topology</a:t>
            </a:r>
            <a:endParaRPr lang="ko-KR" altLang="en-US" sz="4800" b="1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F001852C-F590-B5C1-3F96-300DA45AF262}"/>
              </a:ext>
            </a:extLst>
          </p:cNvPr>
          <p:cNvSpPr/>
          <p:nvPr/>
        </p:nvSpPr>
        <p:spPr>
          <a:xfrm>
            <a:off x="4940300" y="5404562"/>
            <a:ext cx="1888099" cy="92333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b="1">
                <a:solidFill>
                  <a:schemeClr val="tx1"/>
                </a:solidFill>
              </a:rPr>
              <a:t>Hub</a:t>
            </a:r>
            <a:endParaRPr lang="ko-KR" altLang="en-US" sz="54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182343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4677EDF-0EB2-8232-3A0C-8F7DABACCAF7}"/>
              </a:ext>
            </a:extLst>
          </p:cNvPr>
          <p:cNvSpPr txBox="1"/>
          <p:nvPr/>
        </p:nvSpPr>
        <p:spPr>
          <a:xfrm>
            <a:off x="556891" y="330384"/>
            <a:ext cx="642068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5400" b="1"/>
              <a:t>L1 – Physical Layer</a:t>
            </a:r>
            <a:endParaRPr lang="ko-KR" altLang="en-US" sz="5400" b="1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545D48DF-30B7-BFF9-2D5F-22071C04266D}"/>
              </a:ext>
            </a:extLst>
          </p:cNvPr>
          <p:cNvSpPr/>
          <p:nvPr/>
        </p:nvSpPr>
        <p:spPr>
          <a:xfrm>
            <a:off x="850900" y="4165600"/>
            <a:ext cx="2870200" cy="923330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b="1">
                <a:solidFill>
                  <a:schemeClr val="tx1"/>
                </a:solidFill>
              </a:rPr>
              <a:t>Device</a:t>
            </a:r>
            <a:endParaRPr lang="ko-KR" altLang="en-US" sz="5400" b="1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95E2B04-1FB5-9941-A623-31E597A109CF}"/>
              </a:ext>
            </a:extLst>
          </p:cNvPr>
          <p:cNvSpPr/>
          <p:nvPr/>
        </p:nvSpPr>
        <p:spPr>
          <a:xfrm>
            <a:off x="3721100" y="4551065"/>
            <a:ext cx="5003800" cy="15240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1DB1BA1A-0C0D-9442-D6F6-1C3A848AE3F8}"/>
              </a:ext>
            </a:extLst>
          </p:cNvPr>
          <p:cNvSpPr/>
          <p:nvPr/>
        </p:nvSpPr>
        <p:spPr>
          <a:xfrm>
            <a:off x="8724900" y="4165600"/>
            <a:ext cx="2870200" cy="923330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b="1">
                <a:solidFill>
                  <a:schemeClr val="tx1"/>
                </a:solidFill>
              </a:rPr>
              <a:t>Device</a:t>
            </a:r>
            <a:endParaRPr lang="ko-KR" altLang="en-US" sz="5400" b="1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FF28C8-97A4-4561-10B1-4C87FC4B165F}"/>
              </a:ext>
            </a:extLst>
          </p:cNvPr>
          <p:cNvSpPr txBox="1"/>
          <p:nvPr/>
        </p:nvSpPr>
        <p:spPr>
          <a:xfrm>
            <a:off x="3651965" y="2598003"/>
            <a:ext cx="488806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/>
              <a:t>Linear Topology</a:t>
            </a:r>
          </a:p>
          <a:p>
            <a:pPr algn="ctr"/>
            <a:r>
              <a:rPr lang="en-US" altLang="ko-KR" sz="4800" b="1"/>
              <a:t>(p2p)</a:t>
            </a:r>
            <a:endParaRPr lang="ko-KR" altLang="en-US" sz="4800" b="1"/>
          </a:p>
        </p:txBody>
      </p:sp>
    </p:spTree>
    <p:extLst>
      <p:ext uri="{BB962C8B-B14F-4D97-AF65-F5344CB8AC3E}">
        <p14:creationId xmlns:p14="http://schemas.microsoft.com/office/powerpoint/2010/main" val="407723471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4677EDF-0EB2-8232-3A0C-8F7DABACCAF7}"/>
              </a:ext>
            </a:extLst>
          </p:cNvPr>
          <p:cNvSpPr txBox="1"/>
          <p:nvPr/>
        </p:nvSpPr>
        <p:spPr>
          <a:xfrm>
            <a:off x="556891" y="330384"/>
            <a:ext cx="642068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5400" b="1"/>
              <a:t>L1 – Physical Layer</a:t>
            </a:r>
            <a:endParaRPr lang="ko-KR" altLang="en-US" sz="5400" b="1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545D48DF-30B7-BFF9-2D5F-22071C04266D}"/>
              </a:ext>
            </a:extLst>
          </p:cNvPr>
          <p:cNvSpPr/>
          <p:nvPr/>
        </p:nvSpPr>
        <p:spPr>
          <a:xfrm>
            <a:off x="8210452" y="2927441"/>
            <a:ext cx="671012" cy="677565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b="1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FF28C8-97A4-4561-10B1-4C87FC4B165F}"/>
              </a:ext>
            </a:extLst>
          </p:cNvPr>
          <p:cNvSpPr txBox="1"/>
          <p:nvPr/>
        </p:nvSpPr>
        <p:spPr>
          <a:xfrm>
            <a:off x="3721100" y="1463161"/>
            <a:ext cx="47021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/>
              <a:t>Mesh Topology</a:t>
            </a:r>
            <a:endParaRPr lang="ko-KR" altLang="en-US" sz="4800" b="1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5CC2ADF8-704B-1389-0B85-ABE951C47768}"/>
              </a:ext>
            </a:extLst>
          </p:cNvPr>
          <p:cNvSpPr/>
          <p:nvPr/>
        </p:nvSpPr>
        <p:spPr>
          <a:xfrm>
            <a:off x="8210452" y="5523685"/>
            <a:ext cx="671012" cy="677565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b="1">
              <a:solidFill>
                <a:schemeClr val="tx1"/>
              </a:solidFill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349C703B-FCB7-53E7-316B-95C6E86BF1CE}"/>
              </a:ext>
            </a:extLst>
          </p:cNvPr>
          <p:cNvSpPr/>
          <p:nvPr/>
        </p:nvSpPr>
        <p:spPr>
          <a:xfrm>
            <a:off x="3185120" y="2927441"/>
            <a:ext cx="671012" cy="677565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b="1">
              <a:solidFill>
                <a:schemeClr val="tx1"/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D4C4C794-6281-B2C6-4ED9-FFF4EC0E4B72}"/>
              </a:ext>
            </a:extLst>
          </p:cNvPr>
          <p:cNvSpPr/>
          <p:nvPr/>
        </p:nvSpPr>
        <p:spPr>
          <a:xfrm>
            <a:off x="3185120" y="5523685"/>
            <a:ext cx="671012" cy="677565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b="1">
              <a:solidFill>
                <a:schemeClr val="tx1"/>
              </a:solidFill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B3D53915-17EB-DDCF-F55D-DB4205DA1AD8}"/>
              </a:ext>
            </a:extLst>
          </p:cNvPr>
          <p:cNvCxnSpPr>
            <a:cxnSpLocks/>
            <a:stCxn id="4" idx="2"/>
            <a:endCxn id="9" idx="0"/>
          </p:cNvCxnSpPr>
          <p:nvPr/>
        </p:nvCxnSpPr>
        <p:spPr>
          <a:xfrm>
            <a:off x="8545958" y="3605006"/>
            <a:ext cx="0" cy="1918679"/>
          </a:xfrm>
          <a:prstGeom prst="line">
            <a:avLst/>
          </a:prstGeom>
          <a:ln w="76200"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AFCF71A7-E3B3-6967-EDC8-DD603A7F974B}"/>
              </a:ext>
            </a:extLst>
          </p:cNvPr>
          <p:cNvCxnSpPr>
            <a:cxnSpLocks/>
            <a:stCxn id="10" idx="3"/>
            <a:endCxn id="4" idx="1"/>
          </p:cNvCxnSpPr>
          <p:nvPr/>
        </p:nvCxnSpPr>
        <p:spPr>
          <a:xfrm>
            <a:off x="3856132" y="3266224"/>
            <a:ext cx="4354320" cy="0"/>
          </a:xfrm>
          <a:prstGeom prst="line">
            <a:avLst/>
          </a:prstGeom>
          <a:ln w="76200"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BF103160-7042-61A9-FAA8-442D498F0ACE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>
            <a:off x="3520626" y="3605006"/>
            <a:ext cx="0" cy="1918679"/>
          </a:xfrm>
          <a:prstGeom prst="line">
            <a:avLst/>
          </a:prstGeom>
          <a:ln w="76200"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A94506DE-FB7C-6382-B64B-1D314FA6D8D7}"/>
              </a:ext>
            </a:extLst>
          </p:cNvPr>
          <p:cNvCxnSpPr>
            <a:cxnSpLocks/>
            <a:stCxn id="11" idx="3"/>
            <a:endCxn id="9" idx="1"/>
          </p:cNvCxnSpPr>
          <p:nvPr/>
        </p:nvCxnSpPr>
        <p:spPr>
          <a:xfrm>
            <a:off x="3856132" y="5862468"/>
            <a:ext cx="4354320" cy="0"/>
          </a:xfrm>
          <a:prstGeom prst="line">
            <a:avLst/>
          </a:prstGeom>
          <a:ln w="76200"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A8CFA89E-4D5D-0F01-7FA9-8185E9BD8C5D}"/>
              </a:ext>
            </a:extLst>
          </p:cNvPr>
          <p:cNvCxnSpPr>
            <a:cxnSpLocks/>
          </p:cNvCxnSpPr>
          <p:nvPr/>
        </p:nvCxnSpPr>
        <p:spPr>
          <a:xfrm flipV="1">
            <a:off x="3856132" y="3586363"/>
            <a:ext cx="4354320" cy="1937322"/>
          </a:xfrm>
          <a:prstGeom prst="line">
            <a:avLst/>
          </a:prstGeom>
          <a:ln w="76200"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990B4008-156A-B721-FEC5-58E63DD304BB}"/>
              </a:ext>
            </a:extLst>
          </p:cNvPr>
          <p:cNvCxnSpPr>
            <a:cxnSpLocks/>
          </p:cNvCxnSpPr>
          <p:nvPr/>
        </p:nvCxnSpPr>
        <p:spPr>
          <a:xfrm>
            <a:off x="3856132" y="3586363"/>
            <a:ext cx="4479738" cy="1937322"/>
          </a:xfrm>
          <a:prstGeom prst="line">
            <a:avLst/>
          </a:prstGeom>
          <a:ln w="76200"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53227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BBBE522-F34C-F65A-3814-CD24292D6247}"/>
              </a:ext>
            </a:extLst>
          </p:cNvPr>
          <p:cNvSpPr txBox="1"/>
          <p:nvPr/>
        </p:nvSpPr>
        <p:spPr>
          <a:xfrm>
            <a:off x="266700" y="139700"/>
            <a:ext cx="766445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5400" b="1"/>
              <a:t>L7 – Application Layer</a:t>
            </a:r>
            <a:endParaRPr lang="ko-KR" altLang="en-US" sz="5400" b="1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3525752-BA47-EF92-161B-2243F9369EF8}"/>
              </a:ext>
            </a:extLst>
          </p:cNvPr>
          <p:cNvSpPr/>
          <p:nvPr/>
        </p:nvSpPr>
        <p:spPr>
          <a:xfrm>
            <a:off x="952500" y="3606802"/>
            <a:ext cx="3492500" cy="92333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>
                <a:solidFill>
                  <a:schemeClr val="tx1"/>
                </a:solidFill>
              </a:rPr>
              <a:t>Application Layer</a:t>
            </a:r>
            <a:endParaRPr lang="ko-KR" altLang="en-US" sz="2800" b="1">
              <a:solidFill>
                <a:schemeClr val="tx1"/>
              </a:solidFill>
            </a:endParaRPr>
          </a:p>
        </p:txBody>
      </p:sp>
      <p:sp>
        <p:nvSpPr>
          <p:cNvPr id="5" name="평행 사변형 4">
            <a:extLst>
              <a:ext uri="{FF2B5EF4-FFF2-40B4-BE49-F238E27FC236}">
                <a16:creationId xmlns:a16="http://schemas.microsoft.com/office/drawing/2014/main" id="{590DD1D9-42A3-C18F-3AD4-BB2CD424BA82}"/>
              </a:ext>
            </a:extLst>
          </p:cNvPr>
          <p:cNvSpPr/>
          <p:nvPr/>
        </p:nvSpPr>
        <p:spPr>
          <a:xfrm rot="16200000" flipH="1">
            <a:off x="4116685" y="3757317"/>
            <a:ext cx="1101130" cy="444500"/>
          </a:xfrm>
          <a:prstGeom prst="parallelogram">
            <a:avLst>
              <a:gd name="adj" fmla="val 41667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평행 사변형 5">
            <a:extLst>
              <a:ext uri="{FF2B5EF4-FFF2-40B4-BE49-F238E27FC236}">
                <a16:creationId xmlns:a16="http://schemas.microsoft.com/office/drawing/2014/main" id="{CF30300A-10FB-B32D-5062-E3896124A167}"/>
              </a:ext>
            </a:extLst>
          </p:cNvPr>
          <p:cNvSpPr/>
          <p:nvPr/>
        </p:nvSpPr>
        <p:spPr>
          <a:xfrm flipH="1" flipV="1">
            <a:off x="952500" y="3429000"/>
            <a:ext cx="3917950" cy="177801"/>
          </a:xfrm>
          <a:prstGeom prst="parallelogram">
            <a:avLst>
              <a:gd name="adj" fmla="val 247528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CBB26EF2-A9D6-8C8F-44EF-7500B2452471}"/>
              </a:ext>
            </a:extLst>
          </p:cNvPr>
          <p:cNvCxnSpPr/>
          <p:nvPr/>
        </p:nvCxnSpPr>
        <p:spPr>
          <a:xfrm>
            <a:off x="4991100" y="4000500"/>
            <a:ext cx="38735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EE2CACFF-813A-816F-95B6-CBE1F737FDDB}"/>
              </a:ext>
            </a:extLst>
          </p:cNvPr>
          <p:cNvCxnSpPr>
            <a:cxnSpLocks/>
          </p:cNvCxnSpPr>
          <p:nvPr/>
        </p:nvCxnSpPr>
        <p:spPr>
          <a:xfrm flipH="1">
            <a:off x="4991100" y="3759200"/>
            <a:ext cx="38735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8FF8115-D928-1352-58C7-AE6642EB0205}"/>
              </a:ext>
            </a:extLst>
          </p:cNvPr>
          <p:cNvSpPr txBox="1"/>
          <p:nvPr/>
        </p:nvSpPr>
        <p:spPr>
          <a:xfrm>
            <a:off x="5911943" y="3381971"/>
            <a:ext cx="2019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Request Content</a:t>
            </a:r>
            <a:endParaRPr lang="ko-KR" altLang="en-US" b="1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26B7791-54C4-F487-9357-EBDF31BFB03A}"/>
              </a:ext>
            </a:extLst>
          </p:cNvPr>
          <p:cNvSpPr txBox="1"/>
          <p:nvPr/>
        </p:nvSpPr>
        <p:spPr>
          <a:xfrm>
            <a:off x="5002101" y="3943866"/>
            <a:ext cx="3964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Return content in required format</a:t>
            </a:r>
            <a:endParaRPr lang="ko-KR" altLang="en-US" b="1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1981C480-A82F-A004-5CE9-0D5CEB4599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8801" y="2748003"/>
            <a:ext cx="2642508" cy="20066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1BABD96-AF57-48DE-1178-C5EF14016032}"/>
              </a:ext>
            </a:extLst>
          </p:cNvPr>
          <p:cNvSpPr txBox="1"/>
          <p:nvPr/>
        </p:nvSpPr>
        <p:spPr>
          <a:xfrm>
            <a:off x="5002101" y="5116712"/>
            <a:ext cx="6809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Client software application is not a part of application layer</a:t>
            </a:r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3443738923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4677EDF-0EB2-8232-3A0C-8F7DABACCAF7}"/>
              </a:ext>
            </a:extLst>
          </p:cNvPr>
          <p:cNvSpPr txBox="1"/>
          <p:nvPr/>
        </p:nvSpPr>
        <p:spPr>
          <a:xfrm>
            <a:off x="556891" y="330384"/>
            <a:ext cx="642068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5400" b="1"/>
              <a:t>L1 – Physical Layer</a:t>
            </a:r>
            <a:endParaRPr lang="ko-KR" altLang="en-US" sz="5400" b="1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545D48DF-30B7-BFF9-2D5F-22071C04266D}"/>
              </a:ext>
            </a:extLst>
          </p:cNvPr>
          <p:cNvSpPr/>
          <p:nvPr/>
        </p:nvSpPr>
        <p:spPr>
          <a:xfrm>
            <a:off x="5579548" y="2505939"/>
            <a:ext cx="671012" cy="677565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b="1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FF28C8-97A4-4561-10B1-4C87FC4B165F}"/>
              </a:ext>
            </a:extLst>
          </p:cNvPr>
          <p:cNvSpPr txBox="1"/>
          <p:nvPr/>
        </p:nvSpPr>
        <p:spPr>
          <a:xfrm>
            <a:off x="3721100" y="1463161"/>
            <a:ext cx="42586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/>
              <a:t>Star Topology</a:t>
            </a:r>
            <a:endParaRPr lang="ko-KR" altLang="en-US" sz="4800" b="1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62477E3F-E440-84C7-AA81-A6311DFC749F}"/>
              </a:ext>
            </a:extLst>
          </p:cNvPr>
          <p:cNvSpPr/>
          <p:nvPr/>
        </p:nvSpPr>
        <p:spPr>
          <a:xfrm>
            <a:off x="5579548" y="4013278"/>
            <a:ext cx="671012" cy="67756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b="1">
              <a:solidFill>
                <a:schemeClr val="tx1"/>
              </a:solidFill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8871ADD-A116-F6B0-5FEC-F1CCBC988FE4}"/>
              </a:ext>
            </a:extLst>
          </p:cNvPr>
          <p:cNvCxnSpPr>
            <a:cxnSpLocks/>
          </p:cNvCxnSpPr>
          <p:nvPr/>
        </p:nvCxnSpPr>
        <p:spPr>
          <a:xfrm flipV="1">
            <a:off x="4671020" y="4690843"/>
            <a:ext cx="908528" cy="1055527"/>
          </a:xfrm>
          <a:prstGeom prst="line">
            <a:avLst/>
          </a:prstGeom>
          <a:ln w="76200"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1BC59D32-83F7-9E14-BDEF-3C079103CE73}"/>
              </a:ext>
            </a:extLst>
          </p:cNvPr>
          <p:cNvSpPr/>
          <p:nvPr/>
        </p:nvSpPr>
        <p:spPr>
          <a:xfrm>
            <a:off x="2569722" y="3547494"/>
            <a:ext cx="671012" cy="677565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b="1">
              <a:solidFill>
                <a:schemeClr val="tx1"/>
              </a:solidFill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3D83064-4CDE-49D8-EFBB-6F2D9F7280D9}"/>
              </a:ext>
            </a:extLst>
          </p:cNvPr>
          <p:cNvSpPr/>
          <p:nvPr/>
        </p:nvSpPr>
        <p:spPr>
          <a:xfrm>
            <a:off x="4000008" y="5737286"/>
            <a:ext cx="671012" cy="677565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b="1">
              <a:solidFill>
                <a:schemeClr val="tx1"/>
              </a:solidFill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500C67A8-0699-B6B1-6756-60A3B611968A}"/>
              </a:ext>
            </a:extLst>
          </p:cNvPr>
          <p:cNvSpPr/>
          <p:nvPr/>
        </p:nvSpPr>
        <p:spPr>
          <a:xfrm>
            <a:off x="8515682" y="3547495"/>
            <a:ext cx="671012" cy="677565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b="1">
              <a:solidFill>
                <a:schemeClr val="tx1"/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D8395A20-D509-026B-807F-96F6C7F1F30F}"/>
              </a:ext>
            </a:extLst>
          </p:cNvPr>
          <p:cNvSpPr/>
          <p:nvPr/>
        </p:nvSpPr>
        <p:spPr>
          <a:xfrm>
            <a:off x="7308690" y="5746370"/>
            <a:ext cx="671012" cy="677565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b="1">
              <a:solidFill>
                <a:schemeClr val="tx1"/>
              </a:solidFill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0E63A2DB-A855-D2D4-6116-53E6B7A9A538}"/>
              </a:ext>
            </a:extLst>
          </p:cNvPr>
          <p:cNvCxnSpPr>
            <a:cxnSpLocks/>
          </p:cNvCxnSpPr>
          <p:nvPr/>
        </p:nvCxnSpPr>
        <p:spPr>
          <a:xfrm flipH="1" flipV="1">
            <a:off x="6250560" y="4690843"/>
            <a:ext cx="1058130" cy="1055527"/>
          </a:xfrm>
          <a:prstGeom prst="line">
            <a:avLst/>
          </a:prstGeom>
          <a:ln w="76200"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42AA3746-EB36-2373-6099-3E9437EF8EFF}"/>
              </a:ext>
            </a:extLst>
          </p:cNvPr>
          <p:cNvCxnSpPr>
            <a:cxnSpLocks/>
            <a:stCxn id="2" idx="1"/>
            <a:endCxn id="7" idx="3"/>
          </p:cNvCxnSpPr>
          <p:nvPr/>
        </p:nvCxnSpPr>
        <p:spPr>
          <a:xfrm flipH="1" flipV="1">
            <a:off x="3240734" y="3886277"/>
            <a:ext cx="2338814" cy="465784"/>
          </a:xfrm>
          <a:prstGeom prst="line">
            <a:avLst/>
          </a:prstGeom>
          <a:ln w="76200"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73CFD389-0880-8E04-0A37-0800C3F471E4}"/>
              </a:ext>
            </a:extLst>
          </p:cNvPr>
          <p:cNvCxnSpPr>
            <a:cxnSpLocks/>
            <a:stCxn id="10" idx="1"/>
            <a:endCxn id="2" idx="3"/>
          </p:cNvCxnSpPr>
          <p:nvPr/>
        </p:nvCxnSpPr>
        <p:spPr>
          <a:xfrm flipH="1">
            <a:off x="6250560" y="3886278"/>
            <a:ext cx="2265122" cy="465783"/>
          </a:xfrm>
          <a:prstGeom prst="line">
            <a:avLst/>
          </a:prstGeom>
          <a:ln w="76200"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78CF96A1-D871-20D4-15B5-05A5A42C3A75}"/>
              </a:ext>
            </a:extLst>
          </p:cNvPr>
          <p:cNvCxnSpPr>
            <a:cxnSpLocks/>
            <a:stCxn id="4" idx="2"/>
            <a:endCxn id="2" idx="0"/>
          </p:cNvCxnSpPr>
          <p:nvPr/>
        </p:nvCxnSpPr>
        <p:spPr>
          <a:xfrm>
            <a:off x="5915054" y="3183504"/>
            <a:ext cx="0" cy="829774"/>
          </a:xfrm>
          <a:prstGeom prst="line">
            <a:avLst/>
          </a:prstGeom>
          <a:ln w="76200"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6864812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4677EDF-0EB2-8232-3A0C-8F7DABACCAF7}"/>
              </a:ext>
            </a:extLst>
          </p:cNvPr>
          <p:cNvSpPr txBox="1"/>
          <p:nvPr/>
        </p:nvSpPr>
        <p:spPr>
          <a:xfrm>
            <a:off x="556891" y="330384"/>
            <a:ext cx="642068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5400" b="1"/>
              <a:t>L1 – Physical Layer</a:t>
            </a:r>
            <a:endParaRPr lang="ko-KR" altLang="en-US" sz="5400" b="1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545D48DF-30B7-BFF9-2D5F-22071C04266D}"/>
              </a:ext>
            </a:extLst>
          </p:cNvPr>
          <p:cNvSpPr/>
          <p:nvPr/>
        </p:nvSpPr>
        <p:spPr>
          <a:xfrm>
            <a:off x="4514752" y="3263280"/>
            <a:ext cx="671012" cy="677565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b="1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FF28C8-97A4-4561-10B1-4C87FC4B165F}"/>
              </a:ext>
            </a:extLst>
          </p:cNvPr>
          <p:cNvSpPr txBox="1"/>
          <p:nvPr/>
        </p:nvSpPr>
        <p:spPr>
          <a:xfrm>
            <a:off x="3721100" y="1463161"/>
            <a:ext cx="416511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/>
              <a:t>Bus Topology</a:t>
            </a:r>
            <a:endParaRPr lang="ko-KR" altLang="en-US" sz="4800" b="1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326C459-B1D5-DA8E-5FBD-CCD417F58BD5}"/>
              </a:ext>
            </a:extLst>
          </p:cNvPr>
          <p:cNvCxnSpPr>
            <a:cxnSpLocks/>
          </p:cNvCxnSpPr>
          <p:nvPr/>
        </p:nvCxnSpPr>
        <p:spPr>
          <a:xfrm>
            <a:off x="3918840" y="4909968"/>
            <a:ext cx="4354320" cy="0"/>
          </a:xfrm>
          <a:prstGeom prst="line">
            <a:avLst/>
          </a:prstGeom>
          <a:ln w="76200"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061D6CFB-4646-1757-A58E-EEEA2D521FE4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4850258" y="3940845"/>
            <a:ext cx="0" cy="969122"/>
          </a:xfrm>
          <a:prstGeom prst="line">
            <a:avLst/>
          </a:prstGeom>
          <a:ln w="76200"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21562E14-7169-90EE-88C7-EC7E54088AC2}"/>
              </a:ext>
            </a:extLst>
          </p:cNvPr>
          <p:cNvSpPr/>
          <p:nvPr/>
        </p:nvSpPr>
        <p:spPr>
          <a:xfrm>
            <a:off x="6977574" y="5676280"/>
            <a:ext cx="671012" cy="677565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b="1">
              <a:solidFill>
                <a:schemeClr val="tx1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756909F-65BB-DFA4-80D0-F9D6AE51038C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7313080" y="4909967"/>
            <a:ext cx="0" cy="766313"/>
          </a:xfrm>
          <a:prstGeom prst="line">
            <a:avLst/>
          </a:prstGeom>
          <a:ln w="76200"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720148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4677EDF-0EB2-8232-3A0C-8F7DABACCAF7}"/>
              </a:ext>
            </a:extLst>
          </p:cNvPr>
          <p:cNvSpPr txBox="1"/>
          <p:nvPr/>
        </p:nvSpPr>
        <p:spPr>
          <a:xfrm>
            <a:off x="556891" y="330384"/>
            <a:ext cx="642068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5400" b="1"/>
              <a:t>L1 – Physical Layer</a:t>
            </a:r>
            <a:endParaRPr lang="ko-KR" altLang="en-US" sz="5400" b="1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545D48DF-30B7-BFF9-2D5F-22071C04266D}"/>
              </a:ext>
            </a:extLst>
          </p:cNvPr>
          <p:cNvSpPr/>
          <p:nvPr/>
        </p:nvSpPr>
        <p:spPr>
          <a:xfrm>
            <a:off x="5624025" y="2918013"/>
            <a:ext cx="671012" cy="677565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b="1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FF28C8-97A4-4561-10B1-4C87FC4B165F}"/>
              </a:ext>
            </a:extLst>
          </p:cNvPr>
          <p:cNvSpPr txBox="1"/>
          <p:nvPr/>
        </p:nvSpPr>
        <p:spPr>
          <a:xfrm>
            <a:off x="3721100" y="1463161"/>
            <a:ext cx="44440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/>
              <a:t>Ring Topology</a:t>
            </a:r>
            <a:endParaRPr lang="ko-KR" altLang="en-US" sz="4800" b="1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D49ACCBB-2079-E81F-0365-5284DC338FFF}"/>
              </a:ext>
            </a:extLst>
          </p:cNvPr>
          <p:cNvCxnSpPr>
            <a:cxnSpLocks/>
            <a:endCxn id="4" idx="1"/>
          </p:cNvCxnSpPr>
          <p:nvPr/>
        </p:nvCxnSpPr>
        <p:spPr>
          <a:xfrm flipV="1">
            <a:off x="3530600" y="3256796"/>
            <a:ext cx="2093425" cy="578604"/>
          </a:xfrm>
          <a:prstGeom prst="line">
            <a:avLst/>
          </a:prstGeom>
          <a:ln w="76200"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F257136-9882-E1DD-C073-604B30D5C3F4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3331563" y="4502281"/>
            <a:ext cx="1226662" cy="951593"/>
          </a:xfrm>
          <a:prstGeom prst="line">
            <a:avLst/>
          </a:prstGeom>
          <a:ln w="76200"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3EF9FABA-08EC-6822-5172-AA16A56989D1}"/>
              </a:ext>
            </a:extLst>
          </p:cNvPr>
          <p:cNvSpPr/>
          <p:nvPr/>
        </p:nvSpPr>
        <p:spPr>
          <a:xfrm>
            <a:off x="2996057" y="3824716"/>
            <a:ext cx="671012" cy="677565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b="1">
              <a:solidFill>
                <a:schemeClr val="tx1"/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350B0285-E99C-04F8-88D1-5DC2F13B0F14}"/>
              </a:ext>
            </a:extLst>
          </p:cNvPr>
          <p:cNvSpPr/>
          <p:nvPr/>
        </p:nvSpPr>
        <p:spPr>
          <a:xfrm>
            <a:off x="4558225" y="5453874"/>
            <a:ext cx="671012" cy="677565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b="1">
              <a:solidFill>
                <a:schemeClr val="tx1"/>
              </a:solidFill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777117CF-B432-EB58-8E0B-A08294D2F775}"/>
              </a:ext>
            </a:extLst>
          </p:cNvPr>
          <p:cNvSpPr/>
          <p:nvPr/>
        </p:nvSpPr>
        <p:spPr>
          <a:xfrm>
            <a:off x="7025188" y="5453874"/>
            <a:ext cx="671012" cy="677565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b="1">
              <a:solidFill>
                <a:schemeClr val="tx1"/>
              </a:solidFill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47B739FA-B722-CB46-D37B-54A9576D6876}"/>
              </a:ext>
            </a:extLst>
          </p:cNvPr>
          <p:cNvSpPr/>
          <p:nvPr/>
        </p:nvSpPr>
        <p:spPr>
          <a:xfrm>
            <a:off x="8189427" y="3800772"/>
            <a:ext cx="671012" cy="677565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b="1">
              <a:solidFill>
                <a:schemeClr val="tx1"/>
              </a:solidFill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CA41400A-C2AE-1252-D141-3F17C8916DE4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>
            <a:off x="5229237" y="5792657"/>
            <a:ext cx="1795951" cy="0"/>
          </a:xfrm>
          <a:prstGeom prst="line">
            <a:avLst/>
          </a:prstGeom>
          <a:ln w="76200"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02A6DA75-5E99-A59C-7003-435B1EC8DFE8}"/>
              </a:ext>
            </a:extLst>
          </p:cNvPr>
          <p:cNvCxnSpPr>
            <a:cxnSpLocks/>
          </p:cNvCxnSpPr>
          <p:nvPr/>
        </p:nvCxnSpPr>
        <p:spPr>
          <a:xfrm flipV="1">
            <a:off x="7696200" y="4478337"/>
            <a:ext cx="493227" cy="975537"/>
          </a:xfrm>
          <a:prstGeom prst="line">
            <a:avLst/>
          </a:prstGeom>
          <a:ln w="76200"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BDD91325-7E7D-9F80-A141-BF3CACDF0D36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6295037" y="3256796"/>
            <a:ext cx="2093427" cy="552799"/>
          </a:xfrm>
          <a:prstGeom prst="line">
            <a:avLst/>
          </a:prstGeom>
          <a:ln w="76200"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E727F97C-1818-74C5-7505-B2B7ADFABAB2}"/>
              </a:ext>
            </a:extLst>
          </p:cNvPr>
          <p:cNvSpPr txBox="1"/>
          <p:nvPr/>
        </p:nvSpPr>
        <p:spPr>
          <a:xfrm>
            <a:off x="4451203" y="2875863"/>
            <a:ext cx="1172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Repeator</a:t>
            </a:r>
            <a:endParaRPr lang="ko-KR" altLang="en-US" b="1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B3978A9-DE74-E165-966D-5616239A741D}"/>
              </a:ext>
            </a:extLst>
          </p:cNvPr>
          <p:cNvSpPr txBox="1"/>
          <p:nvPr/>
        </p:nvSpPr>
        <p:spPr>
          <a:xfrm>
            <a:off x="3331563" y="4781439"/>
            <a:ext cx="806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token</a:t>
            </a:r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1295403401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4677EDF-0EB2-8232-3A0C-8F7DABACCAF7}"/>
              </a:ext>
            </a:extLst>
          </p:cNvPr>
          <p:cNvSpPr txBox="1"/>
          <p:nvPr/>
        </p:nvSpPr>
        <p:spPr>
          <a:xfrm>
            <a:off x="556891" y="330384"/>
            <a:ext cx="642068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5400" b="1"/>
              <a:t>L1 – Physical Layer</a:t>
            </a:r>
            <a:endParaRPr lang="ko-KR" altLang="en-US" sz="5400" b="1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9C14F6-8B80-8741-4E80-58E921F64B16}"/>
              </a:ext>
            </a:extLst>
          </p:cNvPr>
          <p:cNvSpPr txBox="1"/>
          <p:nvPr/>
        </p:nvSpPr>
        <p:spPr>
          <a:xfrm>
            <a:off x="3348824" y="3870929"/>
            <a:ext cx="72009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>
                <a:solidFill>
                  <a:srgbClr val="000000"/>
                </a:solidFill>
                <a:effectLst/>
                <a:highlight>
                  <a:srgbClr val="FCFAEF"/>
                </a:highlight>
                <a:latin typeface="Helvetica Neue LT Pro"/>
              </a:rPr>
              <a:t>Fiber cables, Integrated Services Digital networks, Ethernet, Universal Serial Bus (USB), Bluetooth</a:t>
            </a:r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E4C1DA-6FF0-08D4-86EC-639C733B1533}"/>
              </a:ext>
            </a:extLst>
          </p:cNvPr>
          <p:cNvSpPr txBox="1"/>
          <p:nvPr/>
        </p:nvSpPr>
        <p:spPr>
          <a:xfrm>
            <a:off x="3348824" y="2921168"/>
            <a:ext cx="362875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b="1">
                <a:latin typeface="맑은 고딕" panose="020B0503020000020004" pitchFamily="50" charset="-127"/>
                <a:ea typeface="맑은 고딕" panose="020B0503020000020004" pitchFamily="50" charset="-127"/>
              </a:rPr>
              <a:t>protocols</a:t>
            </a:r>
            <a:endParaRPr lang="ko-KR" altLang="en-US" sz="60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EA0B402-A271-D49D-9BD2-47DA85EC6A6E}"/>
              </a:ext>
            </a:extLst>
          </p:cNvPr>
          <p:cNvCxnSpPr/>
          <p:nvPr/>
        </p:nvCxnSpPr>
        <p:spPr>
          <a:xfrm>
            <a:off x="3454400" y="3883629"/>
            <a:ext cx="60325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16D5CD7B-2F9B-FE4D-7D45-7535C5B9E74D}"/>
              </a:ext>
            </a:extLst>
          </p:cNvPr>
          <p:cNvSpPr txBox="1"/>
          <p:nvPr/>
        </p:nvSpPr>
        <p:spPr>
          <a:xfrm>
            <a:off x="5393524" y="6080729"/>
            <a:ext cx="72009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/>
              <a:t>CSMA/CD, CSMA/CA … </a:t>
            </a:r>
            <a:r>
              <a:rPr lang="ko-KR" altLang="en-US"/>
              <a:t>등 너무 길어져 생략</a:t>
            </a:r>
          </a:p>
        </p:txBody>
      </p:sp>
    </p:spTree>
    <p:extLst>
      <p:ext uri="{BB962C8B-B14F-4D97-AF65-F5344CB8AC3E}">
        <p14:creationId xmlns:p14="http://schemas.microsoft.com/office/powerpoint/2010/main" val="29804460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BBBE522-F34C-F65A-3814-CD24292D6247}"/>
              </a:ext>
            </a:extLst>
          </p:cNvPr>
          <p:cNvSpPr txBox="1"/>
          <p:nvPr/>
        </p:nvSpPr>
        <p:spPr>
          <a:xfrm>
            <a:off x="266700" y="139700"/>
            <a:ext cx="766445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5400" b="1"/>
              <a:t>L7 – Application Layer</a:t>
            </a:r>
            <a:endParaRPr lang="ko-KR" altLang="en-US" sz="5400" b="1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3E4CB7-FB06-BB20-E5CB-0CC59AEFA048}"/>
              </a:ext>
            </a:extLst>
          </p:cNvPr>
          <p:cNvSpPr txBox="1"/>
          <p:nvPr/>
        </p:nvSpPr>
        <p:spPr>
          <a:xfrm>
            <a:off x="912701" y="1560712"/>
            <a:ext cx="61277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/>
              <a:t>Application Architecture</a:t>
            </a:r>
            <a:endParaRPr lang="ko-KR" altLang="en-US" sz="4000" b="1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C62F5D-0271-8E0B-C140-488B37943FDE}"/>
              </a:ext>
            </a:extLst>
          </p:cNvPr>
          <p:cNvSpPr txBox="1"/>
          <p:nvPr/>
        </p:nvSpPr>
        <p:spPr>
          <a:xfrm>
            <a:off x="1197068" y="2763960"/>
            <a:ext cx="3376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1. Client-Server Architecture</a:t>
            </a:r>
            <a:endParaRPr lang="ko-KR" altLang="en-US" b="1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8CE2A5-2E3B-7268-3799-511D371704A8}"/>
              </a:ext>
            </a:extLst>
          </p:cNvPr>
          <p:cNvSpPr txBox="1"/>
          <p:nvPr/>
        </p:nvSpPr>
        <p:spPr>
          <a:xfrm>
            <a:off x="1197068" y="4786318"/>
            <a:ext cx="3930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2. Peer-to-peer(p2p) Architecture</a:t>
            </a:r>
            <a:endParaRPr lang="ko-KR" altLang="en-US" b="1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8308C88-1779-2C11-63AA-032B3C133A3A}"/>
              </a:ext>
            </a:extLst>
          </p:cNvPr>
          <p:cNvSpPr/>
          <p:nvPr/>
        </p:nvSpPr>
        <p:spPr>
          <a:xfrm>
            <a:off x="1812393" y="3616986"/>
            <a:ext cx="2146300" cy="6856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Client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2470055-C3C6-95A1-72FA-3A9369B13ADA}"/>
              </a:ext>
            </a:extLst>
          </p:cNvPr>
          <p:cNvSpPr/>
          <p:nvPr/>
        </p:nvSpPr>
        <p:spPr>
          <a:xfrm>
            <a:off x="5784850" y="3616986"/>
            <a:ext cx="2146300" cy="6856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Server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D9360175-D9E4-6A54-8BF5-2237D98FABF6}"/>
              </a:ext>
            </a:extLst>
          </p:cNvPr>
          <p:cNvSpPr/>
          <p:nvPr/>
        </p:nvSpPr>
        <p:spPr>
          <a:xfrm>
            <a:off x="4098924" y="3789571"/>
            <a:ext cx="1539875" cy="154833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65584AD7-32D8-B54D-000D-16ED7B2DE16F}"/>
              </a:ext>
            </a:extLst>
          </p:cNvPr>
          <p:cNvSpPr/>
          <p:nvPr/>
        </p:nvSpPr>
        <p:spPr>
          <a:xfrm rot="10800000">
            <a:off x="4098924" y="4114638"/>
            <a:ext cx="1539875" cy="154833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5DCA229-30FE-D381-891A-B23B8CF66EB9}"/>
              </a:ext>
            </a:extLst>
          </p:cNvPr>
          <p:cNvSpPr txBox="1"/>
          <p:nvPr/>
        </p:nvSpPr>
        <p:spPr>
          <a:xfrm>
            <a:off x="8343900" y="2948626"/>
            <a:ext cx="3097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IP Address + Port number</a:t>
            </a:r>
            <a:endParaRPr lang="ko-KR" altLang="en-US" b="1"/>
          </a:p>
        </p:txBody>
      </p:sp>
      <p:cxnSp>
        <p:nvCxnSpPr>
          <p:cNvPr id="26" name="연결선: 구부러짐 25">
            <a:extLst>
              <a:ext uri="{FF2B5EF4-FFF2-40B4-BE49-F238E27FC236}">
                <a16:creationId xmlns:a16="http://schemas.microsoft.com/office/drawing/2014/main" id="{0A585617-4018-A69C-530D-8FFAD66D46EB}"/>
              </a:ext>
            </a:extLst>
          </p:cNvPr>
          <p:cNvCxnSpPr>
            <a:cxnSpLocks/>
            <a:stCxn id="17" idx="0"/>
            <a:endCxn id="24" idx="1"/>
          </p:cNvCxnSpPr>
          <p:nvPr/>
        </p:nvCxnSpPr>
        <p:spPr>
          <a:xfrm rot="5400000" flipH="1" flipV="1">
            <a:off x="6624502" y="2070174"/>
            <a:ext cx="656279" cy="2782517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6AF491D-7A07-801B-5709-F9D06F67DA54}"/>
              </a:ext>
            </a:extLst>
          </p:cNvPr>
          <p:cNvSpPr/>
          <p:nvPr/>
        </p:nvSpPr>
        <p:spPr>
          <a:xfrm>
            <a:off x="1812393" y="5612831"/>
            <a:ext cx="2146300" cy="6856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Node,</a:t>
            </a:r>
            <a:r>
              <a:rPr lang="ko-KR" altLang="en-US">
                <a:solidFill>
                  <a:schemeClr val="tx1"/>
                </a:solidFill>
              </a:rPr>
              <a:t> </a:t>
            </a:r>
            <a:r>
              <a:rPr lang="en-US" altLang="ko-KR">
                <a:solidFill>
                  <a:schemeClr val="tx1"/>
                </a:solidFill>
              </a:rPr>
              <a:t>Peer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B1983A7-08E2-28B3-4F50-0EA125EE7C60}"/>
              </a:ext>
            </a:extLst>
          </p:cNvPr>
          <p:cNvSpPr/>
          <p:nvPr/>
        </p:nvSpPr>
        <p:spPr>
          <a:xfrm>
            <a:off x="5784850" y="5612831"/>
            <a:ext cx="2146300" cy="6856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Server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화살표: 오른쪽 30">
            <a:extLst>
              <a:ext uri="{FF2B5EF4-FFF2-40B4-BE49-F238E27FC236}">
                <a16:creationId xmlns:a16="http://schemas.microsoft.com/office/drawing/2014/main" id="{109BCAB5-EC6D-9B92-7B25-37446E83491D}"/>
              </a:ext>
            </a:extLst>
          </p:cNvPr>
          <p:cNvSpPr/>
          <p:nvPr/>
        </p:nvSpPr>
        <p:spPr>
          <a:xfrm>
            <a:off x="4098924" y="5693695"/>
            <a:ext cx="1539875" cy="154833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화살표: 오른쪽 31">
            <a:extLst>
              <a:ext uri="{FF2B5EF4-FFF2-40B4-BE49-F238E27FC236}">
                <a16:creationId xmlns:a16="http://schemas.microsoft.com/office/drawing/2014/main" id="{BA419E4A-399E-68B8-2CB6-6851BCAD131B}"/>
              </a:ext>
            </a:extLst>
          </p:cNvPr>
          <p:cNvSpPr/>
          <p:nvPr/>
        </p:nvSpPr>
        <p:spPr>
          <a:xfrm rot="10800000">
            <a:off x="4098924" y="6018762"/>
            <a:ext cx="1539875" cy="154833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24293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tx1"/>
          </a:solidFill>
        </a:ln>
      </a:spPr>
      <a:bodyPr rtlCol="0" anchor="ctr"/>
      <a:lstStyle>
        <a:defPPr algn="ctr">
          <a:defRPr smtClean="0">
            <a:solidFill>
              <a:schemeClr val="tx1"/>
            </a:solidFill>
          </a:defRPr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1643</TotalTime>
  <Words>2146</Words>
  <Application>Microsoft Macintosh PowerPoint</Application>
  <PresentationFormat>와이드스크린</PresentationFormat>
  <Paragraphs>492</Paragraphs>
  <Slides>83</Slides>
  <Notes>29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83</vt:i4>
      </vt:variant>
    </vt:vector>
  </HeadingPairs>
  <TitlesOfParts>
    <vt:vector size="93" baseType="lpstr">
      <vt:lpstr>-apple-system</vt:lpstr>
      <vt:lpstr>맑은 고딕</vt:lpstr>
      <vt:lpstr>AppleSDGothicNeo</vt:lpstr>
      <vt:lpstr>LT_regular</vt:lpstr>
      <vt:lpstr>Abadi</vt:lpstr>
      <vt:lpstr>Algerian</vt:lpstr>
      <vt:lpstr>Arial</vt:lpstr>
      <vt:lpstr>Helvetica Neue LT Pro</vt:lpstr>
      <vt:lpstr>Nunito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Kwanwoo Kim</dc:creator>
  <cp:lastModifiedBy>김관우</cp:lastModifiedBy>
  <cp:revision>11</cp:revision>
  <dcterms:created xsi:type="dcterms:W3CDTF">2024-07-16T04:30:56Z</dcterms:created>
  <dcterms:modified xsi:type="dcterms:W3CDTF">2024-07-18T05:54:08Z</dcterms:modified>
</cp:coreProperties>
</file>