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18288000" cy="10287000"/>
  <p:notesSz cx="6858000" cy="9144000"/>
  <p:embeddedFontLst>
    <p:embeddedFont>
      <p:font typeface="둥근펜 Bold" charset="1" panose="020B0500000000000000"/>
      <p:regular r:id="rId45"/>
    </p:embeddedFont>
    <p:embeddedFont>
      <p:font typeface="둥근펜" charset="1" panose="020B0500000000000000"/>
      <p:regular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fonts/font45.fntdata" Type="http://schemas.openxmlformats.org/officeDocument/2006/relationships/font"/><Relationship Id="rId46" Target="fonts/font46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DB9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54849" y="1268241"/>
            <a:ext cx="15828392" cy="8534984"/>
            <a:chOff x="0" y="0"/>
            <a:chExt cx="12825520" cy="69157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12762019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762019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5519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825519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89683" y="876008"/>
            <a:ext cx="15708633" cy="8534984"/>
            <a:chOff x="0" y="0"/>
            <a:chExt cx="12728481" cy="69157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1750" y="31750"/>
              <a:ext cx="12664981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664981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28481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728481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7981946" y="-853502"/>
            <a:ext cx="2324108" cy="2389270"/>
          </a:xfrm>
          <a:custGeom>
            <a:avLst/>
            <a:gdLst/>
            <a:ahLst/>
            <a:cxnLst/>
            <a:rect r="r" b="b" t="t" l="l"/>
            <a:pathLst>
              <a:path h="2389270" w="2324108">
                <a:moveTo>
                  <a:pt x="0" y="0"/>
                </a:moveTo>
                <a:lnTo>
                  <a:pt x="2324108" y="0"/>
                </a:lnTo>
                <a:lnTo>
                  <a:pt x="2324108" y="2389270"/>
                </a:lnTo>
                <a:lnTo>
                  <a:pt x="0" y="2389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356432" y="4294326"/>
            <a:ext cx="5575136" cy="1622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42"/>
              </a:lnSpc>
            </a:pPr>
            <a:r>
              <a:rPr lang="en-US" sz="10189">
                <a:solidFill>
                  <a:srgbClr val="3081D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DB 트래픽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055656" y="8228551"/>
            <a:ext cx="10176688" cy="635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120"/>
              </a:lnSpc>
            </a:pPr>
            <a:r>
              <a:rPr lang="en-US" sz="4000">
                <a:solidFill>
                  <a:srgbClr val="21469C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송정훈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DB9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54849" y="1268241"/>
            <a:ext cx="15828392" cy="8534984"/>
            <a:chOff x="0" y="0"/>
            <a:chExt cx="12825520" cy="69157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12762019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762019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5519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825519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89683" y="876008"/>
            <a:ext cx="15708633" cy="8534984"/>
            <a:chOff x="0" y="0"/>
            <a:chExt cx="12728481" cy="69157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1750" y="31750"/>
              <a:ext cx="12664981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664981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28481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728481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2266436" y="3641021"/>
            <a:ext cx="3954431" cy="3954431"/>
            <a:chOff x="0" y="0"/>
            <a:chExt cx="5272575" cy="5272575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5272575" cy="5272575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499F6">
                  <a:alpha val="19608"/>
                </a:srgbClr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142875"/>
                <a:ext cx="660400" cy="5937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86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883324" y="2203429"/>
              <a:ext cx="3505927" cy="8371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99"/>
                </a:lnSpc>
              </a:pPr>
              <a:r>
                <a:rPr lang="en-US" sz="3999" spc="199">
                  <a:solidFill>
                    <a:srgbClr val="000000"/>
                  </a:solidFill>
                  <a:latin typeface="둥근펜 Bold"/>
                  <a:ea typeface="둥근펜 Bold"/>
                  <a:cs typeface="둥근펜 Bold"/>
                  <a:sym typeface="둥근펜 Bold"/>
                </a:rPr>
                <a:t>샤딩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8065208" y="3119735"/>
            <a:ext cx="6984299" cy="5552518"/>
          </a:xfrm>
          <a:custGeom>
            <a:avLst/>
            <a:gdLst/>
            <a:ahLst/>
            <a:cxnLst/>
            <a:rect r="r" b="b" t="t" l="l"/>
            <a:pathLst>
              <a:path h="5552518" w="6984299">
                <a:moveTo>
                  <a:pt x="0" y="0"/>
                </a:moveTo>
                <a:lnTo>
                  <a:pt x="6984299" y="0"/>
                </a:lnTo>
                <a:lnTo>
                  <a:pt x="6984299" y="5552518"/>
                </a:lnTo>
                <a:lnTo>
                  <a:pt x="0" y="55525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127063" y="1534740"/>
            <a:ext cx="6033873" cy="1325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DB 분산 저장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6DB9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54849" y="1268241"/>
            <a:ext cx="15828392" cy="8534984"/>
            <a:chOff x="0" y="0"/>
            <a:chExt cx="12825520" cy="69157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12762019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762019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5519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825519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89683" y="876008"/>
            <a:ext cx="15708633" cy="8534984"/>
            <a:chOff x="0" y="0"/>
            <a:chExt cx="12728481" cy="69157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1750" y="31750"/>
              <a:ext cx="12664981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664981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28481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728481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2266436" y="3641021"/>
            <a:ext cx="3954431" cy="3954431"/>
            <a:chOff x="0" y="0"/>
            <a:chExt cx="5272575" cy="5272575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5272575" cy="5272575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499F6">
                  <a:alpha val="19608"/>
                </a:srgbClr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142875"/>
                <a:ext cx="660400" cy="5937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86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883324" y="2203429"/>
              <a:ext cx="3505927" cy="8371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99"/>
                </a:lnSpc>
              </a:pPr>
              <a:r>
                <a:rPr lang="en-US" sz="3999" spc="199">
                  <a:solidFill>
                    <a:srgbClr val="000000"/>
                  </a:solidFill>
                  <a:latin typeface="둥근펜 Bold"/>
                  <a:ea typeface="둥근펜 Bold"/>
                  <a:cs typeface="둥근펜 Bold"/>
                  <a:sym typeface="둥근펜 Bold"/>
                </a:rPr>
                <a:t>샤딩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7079832" y="5618607"/>
            <a:ext cx="4009157" cy="1169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40"/>
              </a:lnSpc>
            </a:pPr>
            <a:r>
              <a:rPr lang="en-US" sz="3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부하 분산</a:t>
            </a:r>
          </a:p>
          <a:p>
            <a:pPr algn="ctr">
              <a:lnSpc>
                <a:spcPts val="4740"/>
              </a:lnSpc>
            </a:pPr>
            <a:r>
              <a:rPr lang="en-US" sz="3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DB 확장 용이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919909" y="5058537"/>
            <a:ext cx="4239323" cy="2299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프로그램 복잡</a:t>
            </a:r>
          </a:p>
          <a:p>
            <a:pPr algn="ctr">
              <a:lnSpc>
                <a:spcPts val="4620"/>
              </a:lnSpc>
            </a:pPr>
            <a:r>
              <a:rPr lang="en-US" sz="3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서버 간 연결 비용</a:t>
            </a:r>
          </a:p>
          <a:p>
            <a:pPr algn="ctr">
              <a:lnSpc>
                <a:spcPts val="4620"/>
              </a:lnSpc>
            </a:pPr>
            <a:r>
              <a:rPr lang="en-US" sz="3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샤딩 이전으로 되돌리기 힘듦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6822339" y="4575934"/>
            <a:ext cx="4524142" cy="47625"/>
            <a:chOff x="0" y="0"/>
            <a:chExt cx="1191544" cy="1254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191544" cy="12543"/>
            </a:xfrm>
            <a:custGeom>
              <a:avLst/>
              <a:gdLst/>
              <a:ahLst/>
              <a:cxnLst/>
              <a:rect r="r" b="b" t="t" l="l"/>
              <a:pathLst>
                <a:path h="12543" w="1191544">
                  <a:moveTo>
                    <a:pt x="0" y="0"/>
                  </a:moveTo>
                  <a:lnTo>
                    <a:pt x="1191544" y="0"/>
                  </a:lnTo>
                  <a:lnTo>
                    <a:pt x="1191544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6DB9EF"/>
            </a:soli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191544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7337325" y="3597469"/>
            <a:ext cx="3494171" cy="872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6"/>
              </a:lnSpc>
            </a:pPr>
            <a:r>
              <a:rPr lang="en-US" sz="5497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장점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156215" y="3597469"/>
            <a:ext cx="3494171" cy="872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6"/>
              </a:lnSpc>
            </a:pPr>
            <a:r>
              <a:rPr lang="en-US" sz="5497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단점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1777499" y="4575934"/>
            <a:ext cx="4524142" cy="47625"/>
            <a:chOff x="0" y="0"/>
            <a:chExt cx="1191544" cy="1254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91544" cy="12543"/>
            </a:xfrm>
            <a:custGeom>
              <a:avLst/>
              <a:gdLst/>
              <a:ahLst/>
              <a:cxnLst/>
              <a:rect r="r" b="b" t="t" l="l"/>
              <a:pathLst>
                <a:path h="12543" w="1191544">
                  <a:moveTo>
                    <a:pt x="0" y="0"/>
                  </a:moveTo>
                  <a:lnTo>
                    <a:pt x="1191544" y="0"/>
                  </a:lnTo>
                  <a:lnTo>
                    <a:pt x="1191544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6DB9EF"/>
            </a:solidFill>
            <a:ln cap="sq">
              <a:noFill/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191544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6127063" y="1534740"/>
            <a:ext cx="6033873" cy="1325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DB 분산 저장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DB9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54849" y="1268241"/>
            <a:ext cx="15828392" cy="8534984"/>
            <a:chOff x="0" y="0"/>
            <a:chExt cx="12825520" cy="69157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12762019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762019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5519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825519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89683" y="876008"/>
            <a:ext cx="15708633" cy="8534984"/>
            <a:chOff x="0" y="0"/>
            <a:chExt cx="12728481" cy="69157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1750" y="31750"/>
              <a:ext cx="12664981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664981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28481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728481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2266436" y="3641021"/>
            <a:ext cx="3954431" cy="395443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9F6">
                <a:alpha val="19608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42875"/>
              <a:ext cx="660400" cy="593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636672" y="3331034"/>
            <a:ext cx="8248179" cy="5180829"/>
          </a:xfrm>
          <a:custGeom>
            <a:avLst/>
            <a:gdLst/>
            <a:ahLst/>
            <a:cxnLst/>
            <a:rect r="r" b="b" t="t" l="l"/>
            <a:pathLst>
              <a:path h="5180829" w="8248179">
                <a:moveTo>
                  <a:pt x="0" y="0"/>
                </a:moveTo>
                <a:lnTo>
                  <a:pt x="8248180" y="0"/>
                </a:lnTo>
                <a:lnTo>
                  <a:pt x="8248180" y="5180829"/>
                </a:lnTo>
                <a:lnTo>
                  <a:pt x="0" y="51808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928928" y="5286449"/>
            <a:ext cx="2629446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해시 샤딩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127063" y="1534740"/>
            <a:ext cx="6033873" cy="1325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DB 분산 저장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DB9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54849" y="1268241"/>
            <a:ext cx="15828392" cy="8534984"/>
            <a:chOff x="0" y="0"/>
            <a:chExt cx="12825520" cy="69157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12762019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762019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5519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825519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89683" y="876008"/>
            <a:ext cx="15708633" cy="8534984"/>
            <a:chOff x="0" y="0"/>
            <a:chExt cx="12728481" cy="69157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1750" y="31750"/>
              <a:ext cx="12664981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664981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28481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728481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2266436" y="3641021"/>
            <a:ext cx="3954431" cy="395443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9F6">
                <a:alpha val="19608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42875"/>
              <a:ext cx="660400" cy="593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649776" y="3356342"/>
            <a:ext cx="8316241" cy="5183666"/>
          </a:xfrm>
          <a:custGeom>
            <a:avLst/>
            <a:gdLst/>
            <a:ahLst/>
            <a:cxnLst/>
            <a:rect r="r" b="b" t="t" l="l"/>
            <a:pathLst>
              <a:path h="5183666" w="8316241">
                <a:moveTo>
                  <a:pt x="0" y="0"/>
                </a:moveTo>
                <a:lnTo>
                  <a:pt x="8316240" y="0"/>
                </a:lnTo>
                <a:lnTo>
                  <a:pt x="8316240" y="5183665"/>
                </a:lnTo>
                <a:lnTo>
                  <a:pt x="0" y="51836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928928" y="4957836"/>
            <a:ext cx="2629446" cy="1292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레인지</a:t>
            </a:r>
          </a:p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샤딩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127063" y="1534740"/>
            <a:ext cx="6033873" cy="1325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DB 분산 저장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DB9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54849" y="1268241"/>
            <a:ext cx="15828392" cy="8534984"/>
            <a:chOff x="0" y="0"/>
            <a:chExt cx="12825520" cy="69157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12762019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762019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5519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825519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89683" y="876008"/>
            <a:ext cx="15708633" cy="8534984"/>
            <a:chOff x="0" y="0"/>
            <a:chExt cx="12728481" cy="69157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1750" y="31750"/>
              <a:ext cx="12664981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664981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28481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728481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2266436" y="3641021"/>
            <a:ext cx="3954431" cy="395443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9F6">
                <a:alpha val="19608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42875"/>
              <a:ext cx="660400" cy="593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6472981" y="3177142"/>
            <a:ext cx="10094743" cy="5488613"/>
          </a:xfrm>
          <a:custGeom>
            <a:avLst/>
            <a:gdLst/>
            <a:ahLst/>
            <a:cxnLst/>
            <a:rect r="r" b="b" t="t" l="l"/>
            <a:pathLst>
              <a:path h="5488613" w="10094743">
                <a:moveTo>
                  <a:pt x="0" y="0"/>
                </a:moveTo>
                <a:lnTo>
                  <a:pt x="10094743" y="0"/>
                </a:lnTo>
                <a:lnTo>
                  <a:pt x="10094743" y="5488613"/>
                </a:lnTo>
                <a:lnTo>
                  <a:pt x="0" y="54886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928928" y="5286449"/>
            <a:ext cx="2629446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파티셔닝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127063" y="1534740"/>
            <a:ext cx="6033873" cy="1325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DB 분산 저장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6DB9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54849" y="1268241"/>
            <a:ext cx="15828392" cy="8534984"/>
            <a:chOff x="0" y="0"/>
            <a:chExt cx="12825520" cy="69157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12762019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762019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5519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825519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89683" y="876008"/>
            <a:ext cx="15708633" cy="8534984"/>
            <a:chOff x="0" y="0"/>
            <a:chExt cx="12728481" cy="69157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1750" y="31750"/>
              <a:ext cx="12664981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664981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28481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728481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6822339" y="4575934"/>
            <a:ext cx="4524142" cy="47625"/>
            <a:chOff x="0" y="0"/>
            <a:chExt cx="1191544" cy="125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91544" cy="12543"/>
            </a:xfrm>
            <a:custGeom>
              <a:avLst/>
              <a:gdLst/>
              <a:ahLst/>
              <a:cxnLst/>
              <a:rect r="r" b="b" t="t" l="l"/>
              <a:pathLst>
                <a:path h="12543" w="1191544">
                  <a:moveTo>
                    <a:pt x="0" y="0"/>
                  </a:moveTo>
                  <a:lnTo>
                    <a:pt x="1191544" y="0"/>
                  </a:lnTo>
                  <a:lnTo>
                    <a:pt x="1191544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6DB9EF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191544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337325" y="3597469"/>
            <a:ext cx="3494171" cy="872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6"/>
              </a:lnSpc>
            </a:pPr>
            <a:r>
              <a:rPr lang="en-US" sz="5497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장점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156215" y="3597469"/>
            <a:ext cx="3494171" cy="872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6"/>
              </a:lnSpc>
            </a:pPr>
            <a:r>
              <a:rPr lang="en-US" sz="5497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단점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1777499" y="4575934"/>
            <a:ext cx="4524142" cy="47625"/>
            <a:chOff x="0" y="0"/>
            <a:chExt cx="1191544" cy="1254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91544" cy="12543"/>
            </a:xfrm>
            <a:custGeom>
              <a:avLst/>
              <a:gdLst/>
              <a:ahLst/>
              <a:cxnLst/>
              <a:rect r="r" b="b" t="t" l="l"/>
              <a:pathLst>
                <a:path h="12543" w="1191544">
                  <a:moveTo>
                    <a:pt x="0" y="0"/>
                  </a:moveTo>
                  <a:lnTo>
                    <a:pt x="1191544" y="0"/>
                  </a:lnTo>
                  <a:lnTo>
                    <a:pt x="1191544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6DB9EF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191544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7079832" y="5469059"/>
            <a:ext cx="4009157" cy="1501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 I/O 분산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백업 및 복구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전체 데이터 손실 가능성 ↓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783639" y="5291258"/>
            <a:ext cx="4239323" cy="180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3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Join 연산 ↑</a:t>
            </a:r>
          </a:p>
          <a:p>
            <a:pPr algn="ctr">
              <a:lnSpc>
                <a:spcPts val="4800"/>
              </a:lnSpc>
            </a:pPr>
            <a:r>
              <a:rPr lang="en-US" sz="3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테이블과 인덱스 별도 파티셔닝 불가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2266436" y="3641021"/>
            <a:ext cx="3954431" cy="3954431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9F6">
                <a:alpha val="19608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142875"/>
              <a:ext cx="660400" cy="593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2928928" y="5286449"/>
            <a:ext cx="2629446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파티셔닝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127063" y="1534740"/>
            <a:ext cx="6033873" cy="1325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DB 분산 저장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DB9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54849" y="1268241"/>
            <a:ext cx="15828392" cy="8534984"/>
            <a:chOff x="0" y="0"/>
            <a:chExt cx="12825520" cy="69157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12762019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762019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5519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825519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89683" y="876008"/>
            <a:ext cx="15708633" cy="8534984"/>
            <a:chOff x="0" y="0"/>
            <a:chExt cx="12728481" cy="69157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1750" y="31750"/>
              <a:ext cx="12664981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664981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28481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728481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3077460" y="3504603"/>
            <a:ext cx="6066540" cy="3298439"/>
          </a:xfrm>
          <a:custGeom>
            <a:avLst/>
            <a:gdLst/>
            <a:ahLst/>
            <a:cxnLst/>
            <a:rect r="r" b="b" t="t" l="l"/>
            <a:pathLst>
              <a:path h="3298439" w="6066540">
                <a:moveTo>
                  <a:pt x="0" y="0"/>
                </a:moveTo>
                <a:lnTo>
                  <a:pt x="6066540" y="0"/>
                </a:lnTo>
                <a:lnTo>
                  <a:pt x="6066540" y="3298439"/>
                </a:lnTo>
                <a:lnTo>
                  <a:pt x="0" y="32984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796007" y="7419241"/>
            <a:ext cx="2629446" cy="1292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수평</a:t>
            </a:r>
          </a:p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파티셔닝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9569045" y="3235266"/>
            <a:ext cx="5812096" cy="3837112"/>
          </a:xfrm>
          <a:custGeom>
            <a:avLst/>
            <a:gdLst/>
            <a:ahLst/>
            <a:cxnLst/>
            <a:rect r="r" b="b" t="t" l="l"/>
            <a:pathLst>
              <a:path h="3837112" w="5812096">
                <a:moveTo>
                  <a:pt x="0" y="0"/>
                </a:moveTo>
                <a:lnTo>
                  <a:pt x="5812096" y="0"/>
                </a:lnTo>
                <a:lnTo>
                  <a:pt x="5812096" y="3837112"/>
                </a:lnTo>
                <a:lnTo>
                  <a:pt x="0" y="38371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1160370" y="7419241"/>
            <a:ext cx="2629446" cy="1292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수직</a:t>
            </a:r>
          </a:p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파티셔닝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127063" y="1534740"/>
            <a:ext cx="6033873" cy="1325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DB 분산 저장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DB9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54849" y="1268241"/>
            <a:ext cx="15828392" cy="8534984"/>
            <a:chOff x="0" y="0"/>
            <a:chExt cx="12825520" cy="69157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12762019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762019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5519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825519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89683" y="876008"/>
            <a:ext cx="15708633" cy="8534984"/>
            <a:chOff x="0" y="0"/>
            <a:chExt cx="12728481" cy="69157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1750" y="31750"/>
              <a:ext cx="12664981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664981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28481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728481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2359211" y="4026436"/>
            <a:ext cx="5815008" cy="4676751"/>
          </a:xfrm>
          <a:custGeom>
            <a:avLst/>
            <a:gdLst/>
            <a:ahLst/>
            <a:cxnLst/>
            <a:rect r="r" b="b" t="t" l="l"/>
            <a:pathLst>
              <a:path h="4676751" w="5815008">
                <a:moveTo>
                  <a:pt x="0" y="0"/>
                </a:moveTo>
                <a:lnTo>
                  <a:pt x="5815008" y="0"/>
                </a:lnTo>
                <a:lnTo>
                  <a:pt x="5815008" y="4676751"/>
                </a:lnTo>
                <a:lnTo>
                  <a:pt x="0" y="46767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550317" y="3111344"/>
            <a:ext cx="3432794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&lt; 범위 분할 &gt;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4209840"/>
            <a:ext cx="7315694" cy="303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568" indent="-410284" lvl="1">
              <a:lnSpc>
                <a:spcPts val="6081"/>
              </a:lnSpc>
              <a:buFont typeface="Arial"/>
              <a:buChar char="•"/>
            </a:pPr>
            <a:r>
              <a:rPr lang="en-US" sz="3800">
                <a:solidFill>
                  <a:srgbClr val="5499F6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연속</a:t>
            </a:r>
            <a:r>
              <a:rPr lang="en-US" sz="38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적인 숫자나 날짜 기준</a:t>
            </a:r>
          </a:p>
          <a:p>
            <a:pPr algn="l" marL="820568" indent="-410284" lvl="1">
              <a:lnSpc>
                <a:spcPts val="6081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분할 키 값이 범위 내에 있는지 여부로 구분</a:t>
            </a:r>
          </a:p>
          <a:p>
            <a:pPr algn="l" marL="820568" indent="-410284" lvl="1">
              <a:lnSpc>
                <a:spcPts val="6081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우편 번호, 날짜 등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127063" y="1534740"/>
            <a:ext cx="6033873" cy="1325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DB 분산 저장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DB9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54849" y="1268241"/>
            <a:ext cx="15828392" cy="8534984"/>
            <a:chOff x="0" y="0"/>
            <a:chExt cx="12825520" cy="69157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12762019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762019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5519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825519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89683" y="876008"/>
            <a:ext cx="15708633" cy="8534984"/>
            <a:chOff x="0" y="0"/>
            <a:chExt cx="12728481" cy="69157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1750" y="31750"/>
              <a:ext cx="12664981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664981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28481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728481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939517" y="3966133"/>
            <a:ext cx="6654396" cy="4797355"/>
          </a:xfrm>
          <a:custGeom>
            <a:avLst/>
            <a:gdLst/>
            <a:ahLst/>
            <a:cxnLst/>
            <a:rect r="r" b="b" t="t" l="l"/>
            <a:pathLst>
              <a:path h="4797355" w="6654396">
                <a:moveTo>
                  <a:pt x="0" y="0"/>
                </a:moveTo>
                <a:lnTo>
                  <a:pt x="6654396" y="0"/>
                </a:lnTo>
                <a:lnTo>
                  <a:pt x="6654396" y="4797356"/>
                </a:lnTo>
                <a:lnTo>
                  <a:pt x="0" y="47973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550317" y="3111344"/>
            <a:ext cx="3432794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&lt; 목록 분할 &gt;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4873795"/>
            <a:ext cx="7126671" cy="2245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567" indent="-410284" lvl="1">
              <a:lnSpc>
                <a:spcPts val="6081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값 목록에 파티션 할당</a:t>
            </a:r>
          </a:p>
          <a:p>
            <a:pPr algn="l" marL="820567" indent="-410284" lvl="1">
              <a:lnSpc>
                <a:spcPts val="6081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분할 키 값을 목록에 비추어 구분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127063" y="1534740"/>
            <a:ext cx="6033873" cy="1325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DB 분산 저장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DB9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54849" y="1268241"/>
            <a:ext cx="15828392" cy="8534984"/>
            <a:chOff x="0" y="0"/>
            <a:chExt cx="12825520" cy="69157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12762019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762019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5519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825519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89683" y="876008"/>
            <a:ext cx="15708633" cy="8534984"/>
            <a:chOff x="0" y="0"/>
            <a:chExt cx="12728481" cy="69157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1750" y="31750"/>
              <a:ext cx="12664981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664981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28481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728481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2164844" y="4317685"/>
            <a:ext cx="6203740" cy="3375092"/>
          </a:xfrm>
          <a:custGeom>
            <a:avLst/>
            <a:gdLst/>
            <a:ahLst/>
            <a:cxnLst/>
            <a:rect r="r" b="b" t="t" l="l"/>
            <a:pathLst>
              <a:path h="3375092" w="6203740">
                <a:moveTo>
                  <a:pt x="0" y="0"/>
                </a:moveTo>
                <a:lnTo>
                  <a:pt x="6203741" y="0"/>
                </a:lnTo>
                <a:lnTo>
                  <a:pt x="6203741" y="3375092"/>
                </a:lnTo>
                <a:lnTo>
                  <a:pt x="0" y="33750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550317" y="3111344"/>
            <a:ext cx="3432794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&lt; 해시 분할 &gt;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4811259"/>
            <a:ext cx="7126671" cy="226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568" indent="-410284" lvl="1">
              <a:lnSpc>
                <a:spcPts val="6081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파티션 키의 해시 값 기준</a:t>
            </a:r>
          </a:p>
          <a:p>
            <a:pPr algn="l" marL="820568" indent="-410284" lvl="1">
              <a:lnSpc>
                <a:spcPts val="6081"/>
              </a:lnSpc>
              <a:buFont typeface="Arial"/>
              <a:buChar char="•"/>
            </a:pPr>
            <a:r>
              <a:rPr lang="en-US" sz="3800">
                <a:solidFill>
                  <a:srgbClr val="5499F6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균등</a:t>
            </a:r>
            <a:r>
              <a:rPr lang="en-US" sz="38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한 데이터 분할</a:t>
            </a:r>
          </a:p>
          <a:p>
            <a:pPr algn="l" marL="820568" indent="-410284" lvl="1">
              <a:lnSpc>
                <a:spcPts val="6081"/>
              </a:lnSpc>
              <a:buFont typeface="Arial"/>
              <a:buChar char="•"/>
            </a:pPr>
            <a:r>
              <a:rPr lang="en-US" sz="3800">
                <a:solidFill>
                  <a:srgbClr val="5499F6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성능</a:t>
            </a:r>
            <a:r>
              <a:rPr lang="en-US" sz="38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 향상 목적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127063" y="1534740"/>
            <a:ext cx="6033873" cy="1325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DB 분산 저장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6DB9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70605" y="3960492"/>
            <a:ext cx="4946790" cy="2261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129"/>
              </a:lnSpc>
            </a:pPr>
            <a:r>
              <a:rPr lang="en-US" sz="14163">
                <a:solidFill>
                  <a:srgbClr val="FFFFFF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Why?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DB9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54849" y="1268241"/>
            <a:ext cx="15828392" cy="8534984"/>
            <a:chOff x="0" y="0"/>
            <a:chExt cx="12825520" cy="69157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12762019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762019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5519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825519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89683" y="876008"/>
            <a:ext cx="15708633" cy="8534984"/>
            <a:chOff x="0" y="0"/>
            <a:chExt cx="12728481" cy="69157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1750" y="31750"/>
              <a:ext cx="12664981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664981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28481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728481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3485636" y="4211593"/>
            <a:ext cx="12166818" cy="4177350"/>
          </a:xfrm>
          <a:custGeom>
            <a:avLst/>
            <a:gdLst/>
            <a:ahLst/>
            <a:cxnLst/>
            <a:rect r="r" b="b" t="t" l="l"/>
            <a:pathLst>
              <a:path h="4177350" w="12166818">
                <a:moveTo>
                  <a:pt x="0" y="0"/>
                </a:moveTo>
                <a:lnTo>
                  <a:pt x="12166818" y="0"/>
                </a:lnTo>
                <a:lnTo>
                  <a:pt x="12166818" y="4177350"/>
                </a:lnTo>
                <a:lnTo>
                  <a:pt x="0" y="4177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127063" y="1534740"/>
            <a:ext cx="6033873" cy="1325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DB 분산 저장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550317" y="3111344"/>
            <a:ext cx="3432794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&lt; 합성 분할 &gt;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6DB9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54849" y="1268241"/>
            <a:ext cx="15828392" cy="8534984"/>
            <a:chOff x="0" y="0"/>
            <a:chExt cx="12825520" cy="69157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12762019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762019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5519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825519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89683" y="876008"/>
            <a:ext cx="15708633" cy="8534984"/>
            <a:chOff x="0" y="0"/>
            <a:chExt cx="12728481" cy="69157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1750" y="31750"/>
              <a:ext cx="12664981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664981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28481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728481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963591" y="3956098"/>
            <a:ext cx="3954431" cy="395443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9F6">
                <a:alpha val="9804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42875"/>
              <a:ext cx="660400" cy="593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421897" y="3956098"/>
            <a:ext cx="3954431" cy="395443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9F6">
                <a:alpha val="19608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42875"/>
              <a:ext cx="660400" cy="593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880202" y="3956098"/>
            <a:ext cx="3954431" cy="395443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9F6">
                <a:alpha val="29804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142875"/>
              <a:ext cx="660400" cy="593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338508" y="3956098"/>
            <a:ext cx="3954431" cy="395443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9F6">
                <a:alpha val="4000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142875"/>
              <a:ext cx="660400" cy="593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626083" y="5601526"/>
            <a:ext cx="2629446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쿼리 튜닝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084389" y="5272913"/>
            <a:ext cx="2629446" cy="1292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API</a:t>
            </a:r>
          </a:p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최적화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542695" y="5272913"/>
            <a:ext cx="2629446" cy="1292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커넥션</a:t>
            </a:r>
          </a:p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풀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001001" y="5601526"/>
            <a:ext cx="2629446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캐싱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161753" y="1534740"/>
            <a:ext cx="5964495" cy="1325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DB 분산 X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6DB9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54849" y="1268241"/>
            <a:ext cx="15828392" cy="8534984"/>
            <a:chOff x="0" y="0"/>
            <a:chExt cx="12825520" cy="69157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12762019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762019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5519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825519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89683" y="876008"/>
            <a:ext cx="15708633" cy="8534984"/>
            <a:chOff x="0" y="0"/>
            <a:chExt cx="12728481" cy="69157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1750" y="31750"/>
              <a:ext cx="12664981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664981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28481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728481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2266436" y="3641021"/>
            <a:ext cx="3954431" cy="395443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9F6">
                <a:alpha val="19608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42875"/>
              <a:ext cx="660400" cy="593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928928" y="5286449"/>
            <a:ext cx="2629446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쿼리 튜닝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348859" y="4411345"/>
            <a:ext cx="8288554" cy="732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9" indent="-431800" lvl="1">
              <a:lnSpc>
                <a:spcPts val="615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쿼리 성능 최적화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104952" y="5191199"/>
            <a:ext cx="7367065" cy="1513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159"/>
              </a:lnSpc>
            </a:pPr>
            <a:r>
              <a:rPr lang="en-US" sz="39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(인덱스, 비효율적인 조인 제거, 서브 쿼리 개선 등)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161753" y="1534740"/>
            <a:ext cx="5964495" cy="1325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DB 분산 X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6DB9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54849" y="1268241"/>
            <a:ext cx="15828392" cy="8534984"/>
            <a:chOff x="0" y="0"/>
            <a:chExt cx="12825520" cy="69157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12762019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762019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5519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825519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89683" y="876008"/>
            <a:ext cx="15708633" cy="8534984"/>
            <a:chOff x="0" y="0"/>
            <a:chExt cx="12728481" cy="69157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1750" y="31750"/>
              <a:ext cx="12664981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664981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28481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728481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2266436" y="3641021"/>
            <a:ext cx="3954431" cy="395443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9F6">
                <a:alpha val="19608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42875"/>
              <a:ext cx="660400" cy="593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928928" y="4957836"/>
            <a:ext cx="2629446" cy="1292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API</a:t>
            </a:r>
          </a:p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최적화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372487" y="4409196"/>
            <a:ext cx="8288554" cy="2294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9" indent="-431800" lvl="1">
              <a:lnSpc>
                <a:spcPts val="615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중복된 API 요청 ↓</a:t>
            </a:r>
          </a:p>
          <a:p>
            <a:pPr algn="just" marL="863599" indent="-431800" lvl="1">
              <a:lnSpc>
                <a:spcPts val="615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API 통합/분리 (상황에 맞게)</a:t>
            </a:r>
          </a:p>
          <a:p>
            <a:pPr algn="just" marL="863599" indent="-431800" lvl="1">
              <a:lnSpc>
                <a:spcPts val="615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네트워크 트래픽 감소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161753" y="1534740"/>
            <a:ext cx="5964495" cy="1325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DB 분산 X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bg>
      <p:bgPr>
        <a:solidFill>
          <a:srgbClr val="6DB9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54849" y="1268241"/>
            <a:ext cx="15828392" cy="8534984"/>
            <a:chOff x="0" y="0"/>
            <a:chExt cx="12825520" cy="69157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12762019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762019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5519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825519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89683" y="876008"/>
            <a:ext cx="15708633" cy="8534984"/>
            <a:chOff x="0" y="0"/>
            <a:chExt cx="12728481" cy="69157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1750" y="31750"/>
              <a:ext cx="12664981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664981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28481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728481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2266436" y="3641021"/>
            <a:ext cx="3954431" cy="395443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9F6">
                <a:alpha val="19608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42875"/>
              <a:ext cx="660400" cy="593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928928" y="4957836"/>
            <a:ext cx="2629446" cy="1292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커넥션</a:t>
            </a:r>
          </a:p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풀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396114" y="4409196"/>
            <a:ext cx="8288554" cy="2294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9" indent="-431800" lvl="1">
              <a:lnSpc>
                <a:spcPts val="615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DB 연결 재사용</a:t>
            </a:r>
          </a:p>
          <a:p>
            <a:pPr algn="just" marL="863599" indent="-431800" lvl="1">
              <a:lnSpc>
                <a:spcPts val="615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DB 연결 생성 오버헤드 감소</a:t>
            </a:r>
          </a:p>
          <a:p>
            <a:pPr algn="just" marL="863599" indent="-431800" lvl="1">
              <a:lnSpc>
                <a:spcPts val="615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자원 낭비/부족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161753" y="1534740"/>
            <a:ext cx="5964495" cy="1325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DB 분산 X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bg>
      <p:bgPr>
        <a:solidFill>
          <a:srgbClr val="6DB9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54849" y="1268241"/>
            <a:ext cx="15828392" cy="8534984"/>
            <a:chOff x="0" y="0"/>
            <a:chExt cx="12825520" cy="69157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12762019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762019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5519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825519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89683" y="876008"/>
            <a:ext cx="15708633" cy="8534984"/>
            <a:chOff x="0" y="0"/>
            <a:chExt cx="12728481" cy="69157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1750" y="31750"/>
              <a:ext cx="12664981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664981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28481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728481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2266436" y="3641021"/>
            <a:ext cx="3954431" cy="395443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9F6">
                <a:alpha val="19608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42875"/>
              <a:ext cx="660400" cy="593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928928" y="5286449"/>
            <a:ext cx="2629446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캐싱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325231" y="3936168"/>
            <a:ext cx="8288554" cy="3075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9" indent="-431800" lvl="1">
              <a:lnSpc>
                <a:spcPts val="615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자주 조회되는 데이터 캐싱</a:t>
            </a:r>
          </a:p>
          <a:p>
            <a:pPr algn="just" marL="863599" indent="-431800" lvl="1">
              <a:lnSpc>
                <a:spcPts val="615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응답 속도 향상 및 DB 부하 감소</a:t>
            </a:r>
          </a:p>
          <a:p>
            <a:pPr algn="just" marL="863599" indent="-431800" lvl="1">
              <a:lnSpc>
                <a:spcPts val="615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캐시 관리 복잡</a:t>
            </a:r>
          </a:p>
          <a:p>
            <a:pPr algn="just" marL="863599" indent="-431800" lvl="1">
              <a:lnSpc>
                <a:spcPts val="615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데이터 일관성 관리 중요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161753" y="1534740"/>
            <a:ext cx="5964495" cy="1325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DB 분산 X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bg>
      <p:bgPr>
        <a:solidFill>
          <a:srgbClr val="6DB9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86919" y="3776106"/>
            <a:ext cx="10914162" cy="2677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>
                <a:solidFill>
                  <a:srgbClr val="FFFFFF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캐시 사용 시 위험 상황 </a:t>
            </a:r>
          </a:p>
          <a:p>
            <a:pPr algn="ctr">
              <a:lnSpc>
                <a:spcPts val="10659"/>
              </a:lnSpc>
            </a:pPr>
            <a:r>
              <a:rPr lang="en-US" sz="8327">
                <a:solidFill>
                  <a:srgbClr val="FFFFFF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및 예방 방법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bg>
      <p:bgPr>
        <a:solidFill>
          <a:srgbClr val="6DB9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54849" y="1268241"/>
            <a:ext cx="15828392" cy="8534984"/>
            <a:chOff x="0" y="0"/>
            <a:chExt cx="12825520" cy="69157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12762019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762019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5519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825519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89683" y="876008"/>
            <a:ext cx="15708633" cy="8534984"/>
            <a:chOff x="0" y="0"/>
            <a:chExt cx="12728481" cy="69157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1750" y="31750"/>
              <a:ext cx="12664981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664981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28481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728481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3775217" y="1534740"/>
            <a:ext cx="10737565" cy="1325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캐시 사용 시 위험 상황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963591" y="3956098"/>
            <a:ext cx="3954431" cy="395443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9F6">
                <a:alpha val="9804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42875"/>
              <a:ext cx="660400" cy="593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421897" y="3956098"/>
            <a:ext cx="3954431" cy="3954431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9F6">
                <a:alpha val="19608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142875"/>
              <a:ext cx="660400" cy="593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880202" y="3956098"/>
            <a:ext cx="3954431" cy="395443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9F6">
                <a:alpha val="29804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142875"/>
              <a:ext cx="660400" cy="593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338508" y="3956098"/>
            <a:ext cx="3954431" cy="3954431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9F6">
                <a:alpha val="4000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142875"/>
              <a:ext cx="660400" cy="593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2626083" y="5272913"/>
            <a:ext cx="2629446" cy="1292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캐시</a:t>
            </a:r>
          </a:p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쇄도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084389" y="5272913"/>
            <a:ext cx="2629446" cy="1292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캐시</a:t>
            </a:r>
          </a:p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관통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542695" y="4944301"/>
            <a:ext cx="2629446" cy="194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캐시</a:t>
            </a:r>
          </a:p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시스템</a:t>
            </a:r>
          </a:p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장애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001001" y="5272913"/>
            <a:ext cx="2629446" cy="1292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핫키</a:t>
            </a:r>
          </a:p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만료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DB9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54849" y="1268241"/>
            <a:ext cx="15828392" cy="8534984"/>
            <a:chOff x="0" y="0"/>
            <a:chExt cx="12825520" cy="69157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12762019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762019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5519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825519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89683" y="876008"/>
            <a:ext cx="15708633" cy="8534984"/>
            <a:chOff x="0" y="0"/>
            <a:chExt cx="12728481" cy="69157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1750" y="31750"/>
              <a:ext cx="12664981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664981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28481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728481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2082783" y="3933600"/>
            <a:ext cx="5985875" cy="3509990"/>
          </a:xfrm>
          <a:custGeom>
            <a:avLst/>
            <a:gdLst/>
            <a:ahLst/>
            <a:cxnLst/>
            <a:rect r="r" b="b" t="t" l="l"/>
            <a:pathLst>
              <a:path h="3509990" w="5985875">
                <a:moveTo>
                  <a:pt x="0" y="0"/>
                </a:moveTo>
                <a:lnTo>
                  <a:pt x="5985874" y="0"/>
                </a:lnTo>
                <a:lnTo>
                  <a:pt x="5985874" y="3509989"/>
                </a:lnTo>
                <a:lnTo>
                  <a:pt x="0" y="35099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193844" y="4206712"/>
            <a:ext cx="8288554" cy="3075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9" indent="-431800" lvl="1">
              <a:lnSpc>
                <a:spcPts val="615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캐시 미스가 동시에 많이 발생하여 DB 부담이 증가하는 상황</a:t>
            </a:r>
          </a:p>
          <a:p>
            <a:pPr algn="just" marL="863599" indent="-431800" lvl="1">
              <a:lnSpc>
                <a:spcPts val="615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캐시가 전부 정확히 </a:t>
            </a:r>
            <a:r>
              <a:rPr lang="en-US" sz="3999">
                <a:solidFill>
                  <a:srgbClr val="5499F6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같은 시간에 만료</a:t>
            </a:r>
            <a:r>
              <a:rPr lang="en-US" sz="39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되도록 구현하면 자주 발생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857827" y="1534740"/>
            <a:ext cx="4572346" cy="1325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캐시 쇄도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29308" y="7987675"/>
            <a:ext cx="5092824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0"/>
              </a:lnSpc>
            </a:pPr>
            <a:r>
              <a:rPr lang="en-US" sz="2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 * 캐시 미스 : 캐싱된 데이터가 없는 것</a:t>
            </a:r>
          </a:p>
          <a:p>
            <a:pPr algn="ctr">
              <a:lnSpc>
                <a:spcPts val="2560"/>
              </a:lnSpc>
            </a:pPr>
            <a:r>
              <a:rPr lang="en-US" sz="2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    캐시 히트 : 캐싱된 데이터가 있는 것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bg>
      <p:bgPr>
        <a:solidFill>
          <a:srgbClr val="6DB9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54849" y="1268241"/>
            <a:ext cx="15828392" cy="8534984"/>
            <a:chOff x="0" y="0"/>
            <a:chExt cx="12825520" cy="69157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12762019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762019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5519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825519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89683" y="876008"/>
            <a:ext cx="15708633" cy="8534984"/>
            <a:chOff x="0" y="0"/>
            <a:chExt cx="12728481" cy="69157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1750" y="31750"/>
              <a:ext cx="12664981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664981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28481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728481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6857827" y="1534740"/>
            <a:ext cx="4572346" cy="1325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캐시 쇄도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12546" y="4233793"/>
            <a:ext cx="8334096" cy="1300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65"/>
              </a:lnSpc>
            </a:pPr>
            <a:r>
              <a:rPr lang="en-US" sz="341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캐시 </a:t>
            </a:r>
            <a:r>
              <a:rPr lang="en-US" sz="3419">
                <a:solidFill>
                  <a:srgbClr val="5499F6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만료 시간</a:t>
            </a:r>
            <a:r>
              <a:rPr lang="en-US" sz="341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을 무작위로 조금 </a:t>
            </a:r>
            <a:r>
              <a:rPr lang="en-US" sz="3419">
                <a:solidFill>
                  <a:srgbClr val="5499F6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지연</a:t>
            </a:r>
            <a:r>
              <a:rPr lang="en-US" sz="341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 </a:t>
            </a:r>
          </a:p>
          <a:p>
            <a:pPr algn="just">
              <a:lnSpc>
                <a:spcPts val="5265"/>
              </a:lnSpc>
            </a:pPr>
            <a:r>
              <a:rPr lang="en-US" sz="341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→ 캐시 쇄도 시에도 DB 부하 균등하게 분산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212417" y="4635419"/>
            <a:ext cx="2890985" cy="1762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6"/>
              </a:lnSpc>
            </a:pPr>
            <a:r>
              <a:rPr lang="en-US" sz="5497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지터</a:t>
            </a:r>
          </a:p>
          <a:p>
            <a:pPr algn="ctr">
              <a:lnSpc>
                <a:spcPts val="7036"/>
              </a:lnSpc>
            </a:pPr>
            <a:r>
              <a:rPr lang="en-US" sz="5497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(Jitter)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40573" y="8034577"/>
            <a:ext cx="7328472" cy="322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0"/>
              </a:lnSpc>
            </a:pPr>
            <a:r>
              <a:rPr lang="en-US" sz="2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 * 지터 : 전자 신호를 읽는 과정에서 발생하는 짧은 지연시간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912546" y="6224264"/>
            <a:ext cx="8334096" cy="63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65"/>
              </a:lnSpc>
            </a:pPr>
            <a:r>
              <a:rPr lang="en-US" sz="341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서비스에 맞게 지터 시간 설정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6DB9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54849" y="1268241"/>
            <a:ext cx="15828392" cy="8534984"/>
            <a:chOff x="0" y="0"/>
            <a:chExt cx="12825520" cy="69157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12762019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762019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5519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825519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89683" y="876008"/>
            <a:ext cx="15708633" cy="8534984"/>
            <a:chOff x="0" y="0"/>
            <a:chExt cx="12728481" cy="69157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1750" y="31750"/>
              <a:ext cx="12664981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664981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28481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728481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5685303" y="5108696"/>
            <a:ext cx="6917395" cy="80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5000">
                <a:solidFill>
                  <a:srgbClr val="000000"/>
                </a:solidFill>
                <a:latin typeface="둥근펜"/>
                <a:ea typeface="둥근펜"/>
                <a:cs typeface="둥근펜"/>
                <a:sym typeface="둥근펜"/>
              </a:rPr>
              <a:t>더 많은 </a:t>
            </a:r>
            <a:r>
              <a:rPr lang="en-US" sz="5000">
                <a:solidFill>
                  <a:srgbClr val="5499F6"/>
                </a:solidFill>
                <a:latin typeface="둥근펜"/>
                <a:ea typeface="둥근펜"/>
                <a:cs typeface="둥근펜"/>
                <a:sym typeface="둥근펜"/>
              </a:rPr>
              <a:t>가용성</a:t>
            </a:r>
            <a:r>
              <a:rPr lang="en-US" sz="5000">
                <a:solidFill>
                  <a:srgbClr val="000000"/>
                </a:solidFill>
                <a:latin typeface="둥근펜"/>
                <a:ea typeface="둥근펜"/>
                <a:cs typeface="둥근펜"/>
                <a:sym typeface="둥근펜"/>
              </a:rPr>
              <a:t> 확보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602819" y="1534740"/>
            <a:ext cx="7082362" cy="1325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DB 트래픽 분산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DB9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54849" y="1268241"/>
            <a:ext cx="15828392" cy="8534984"/>
            <a:chOff x="0" y="0"/>
            <a:chExt cx="12825520" cy="69157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12762019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762019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5519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825519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89683" y="876008"/>
            <a:ext cx="15708633" cy="8534984"/>
            <a:chOff x="0" y="0"/>
            <a:chExt cx="12728481" cy="69157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1750" y="31750"/>
              <a:ext cx="12664981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664981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28481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728481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816716" y="3332032"/>
            <a:ext cx="5953962" cy="4948491"/>
          </a:xfrm>
          <a:custGeom>
            <a:avLst/>
            <a:gdLst/>
            <a:ahLst/>
            <a:cxnLst/>
            <a:rect r="r" b="b" t="t" l="l"/>
            <a:pathLst>
              <a:path h="4948491" w="5953962">
                <a:moveTo>
                  <a:pt x="0" y="0"/>
                </a:moveTo>
                <a:lnTo>
                  <a:pt x="5953962" y="0"/>
                </a:lnTo>
                <a:lnTo>
                  <a:pt x="5953962" y="4948491"/>
                </a:lnTo>
                <a:lnTo>
                  <a:pt x="0" y="49484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981802" y="3816187"/>
            <a:ext cx="8288554" cy="3856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9" indent="-431800" lvl="1">
              <a:lnSpc>
                <a:spcPts val="615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DB에서 읽었는데도 </a:t>
            </a:r>
            <a:r>
              <a:rPr lang="en-US" sz="3999">
                <a:solidFill>
                  <a:srgbClr val="5499F6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캐싱되지 않는</a:t>
            </a:r>
            <a:r>
              <a:rPr lang="en-US" sz="39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 상황</a:t>
            </a:r>
          </a:p>
          <a:p>
            <a:pPr algn="just" marL="863599" indent="-431800" lvl="1">
              <a:lnSpc>
                <a:spcPts val="615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DB에 불필요한 요청 발생</a:t>
            </a:r>
          </a:p>
          <a:p>
            <a:pPr algn="just" marL="863599" indent="-431800" lvl="1">
              <a:lnSpc>
                <a:spcPts val="615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“</a:t>
            </a:r>
            <a:r>
              <a:rPr lang="en-US" sz="3999">
                <a:solidFill>
                  <a:srgbClr val="5499F6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값이 없음</a:t>
            </a:r>
            <a:r>
              <a:rPr lang="en-US" sz="39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”을 캐싱하지 않은 경우 발생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850010" y="1534740"/>
            <a:ext cx="4587980" cy="1325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캐시 관통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bg>
      <p:bgPr>
        <a:solidFill>
          <a:srgbClr val="6DB9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54849" y="1268241"/>
            <a:ext cx="15828392" cy="8534984"/>
            <a:chOff x="0" y="0"/>
            <a:chExt cx="12825520" cy="69157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12762019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762019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5519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825519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89683" y="876008"/>
            <a:ext cx="15708633" cy="8534984"/>
            <a:chOff x="0" y="0"/>
            <a:chExt cx="12728481" cy="69157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1750" y="31750"/>
              <a:ext cx="12664981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664981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28481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728481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6912546" y="4703788"/>
            <a:ext cx="8334096" cy="1587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530"/>
              </a:lnSpc>
            </a:pPr>
            <a:r>
              <a:rPr lang="en-US" sz="341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객체 타입 : 부재를 뜻하는 객체 선언</a:t>
            </a:r>
          </a:p>
          <a:p>
            <a:pPr algn="just">
              <a:lnSpc>
                <a:spcPts val="6530"/>
              </a:lnSpc>
            </a:pPr>
            <a:r>
              <a:rPr lang="en-US" sz="341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원시 타입 : 부재를 뜻하는 특정 값 지정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98805" y="3994118"/>
            <a:ext cx="4261488" cy="3343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81"/>
              </a:lnSpc>
            </a:pPr>
            <a:r>
              <a:rPr lang="en-US" sz="521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널 오브젝트 패턴</a:t>
            </a:r>
          </a:p>
          <a:p>
            <a:pPr algn="ctr">
              <a:lnSpc>
                <a:spcPts val="6681"/>
              </a:lnSpc>
            </a:pPr>
            <a:r>
              <a:rPr lang="en-US" sz="521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(Null Object Pattern)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850010" y="1534740"/>
            <a:ext cx="4587980" cy="1325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캐시 관통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DB9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54849" y="1268241"/>
            <a:ext cx="15828392" cy="8534984"/>
            <a:chOff x="0" y="0"/>
            <a:chExt cx="12825520" cy="69157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12762019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762019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5519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825519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89683" y="876008"/>
            <a:ext cx="15708633" cy="8534984"/>
            <a:chOff x="0" y="0"/>
            <a:chExt cx="12728481" cy="69157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1750" y="31750"/>
              <a:ext cx="12664981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664981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28481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728481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654849" y="4040976"/>
            <a:ext cx="7489151" cy="3390611"/>
          </a:xfrm>
          <a:custGeom>
            <a:avLst/>
            <a:gdLst/>
            <a:ahLst/>
            <a:cxnLst/>
            <a:rect r="r" b="b" t="t" l="l"/>
            <a:pathLst>
              <a:path h="3390611" w="7489151">
                <a:moveTo>
                  <a:pt x="0" y="0"/>
                </a:moveTo>
                <a:lnTo>
                  <a:pt x="7489151" y="0"/>
                </a:lnTo>
                <a:lnTo>
                  <a:pt x="7489151" y="3390611"/>
                </a:lnTo>
                <a:lnTo>
                  <a:pt x="0" y="33906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093825" y="4813816"/>
            <a:ext cx="7904492" cy="1692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57302" indent="-478651" lvl="1">
              <a:lnSpc>
                <a:spcPts val="6828"/>
              </a:lnSpc>
              <a:buFont typeface="Arial"/>
              <a:buChar char="•"/>
            </a:pPr>
            <a:r>
              <a:rPr lang="en-US" sz="4434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캐시 시스템에 장애 발생</a:t>
            </a:r>
          </a:p>
          <a:p>
            <a:pPr algn="just" marL="957302" indent="-478651" lvl="1">
              <a:lnSpc>
                <a:spcPts val="6828"/>
              </a:lnSpc>
              <a:buFont typeface="Arial"/>
              <a:buChar char="•"/>
            </a:pPr>
            <a:r>
              <a:rPr lang="en-US" sz="4434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DB 과부하 위험성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136701" y="1550374"/>
            <a:ext cx="8014599" cy="1325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캐시 시스템 장애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bg>
      <p:bgPr>
        <a:solidFill>
          <a:srgbClr val="6DB9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54849" y="1268241"/>
            <a:ext cx="15828392" cy="8534984"/>
            <a:chOff x="0" y="0"/>
            <a:chExt cx="12825520" cy="69157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12762019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762019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5519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825519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89683" y="876008"/>
            <a:ext cx="15708633" cy="8534984"/>
            <a:chOff x="0" y="0"/>
            <a:chExt cx="12728481" cy="69157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1750" y="31750"/>
              <a:ext cx="12664981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664981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28481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728481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2169689" y="4684444"/>
            <a:ext cx="4261488" cy="1664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81"/>
              </a:lnSpc>
            </a:pPr>
            <a:r>
              <a:rPr lang="en-US" sz="521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대체 작동</a:t>
            </a:r>
          </a:p>
          <a:p>
            <a:pPr algn="ctr">
              <a:lnSpc>
                <a:spcPts val="6681"/>
              </a:lnSpc>
            </a:pPr>
            <a:r>
              <a:rPr lang="en-US" sz="521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(Failover)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136701" y="1550374"/>
            <a:ext cx="8014599" cy="1325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캐시 시스템 장애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52639" y="4088244"/>
            <a:ext cx="8830282" cy="63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65"/>
              </a:lnSpc>
            </a:pPr>
            <a:r>
              <a:rPr lang="en-US" sz="341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핵심 기능을 제외하고, 부가 기능은 일시 중단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52639" y="5421434"/>
            <a:ext cx="8830282" cy="2633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65"/>
              </a:lnSpc>
            </a:pPr>
            <a:r>
              <a:rPr lang="en-US" sz="341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캐시 시스템이 복구되는 동안 DB는 </a:t>
            </a:r>
            <a:r>
              <a:rPr lang="en-US" sz="3419">
                <a:solidFill>
                  <a:srgbClr val="5499F6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핵심 기능</a:t>
            </a:r>
            <a:r>
              <a:rPr lang="en-US" sz="341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에 대해서만 처리하고, 부가 기능은 사용자에게 대체 UI를 제공하거나, 양해를 구하는 것이 현실적인 대응 방법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DB9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54849" y="1268241"/>
            <a:ext cx="15828392" cy="8534984"/>
            <a:chOff x="0" y="0"/>
            <a:chExt cx="12825520" cy="69157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12762019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762019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5519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825519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89683" y="876008"/>
            <a:ext cx="15708633" cy="8534984"/>
            <a:chOff x="0" y="0"/>
            <a:chExt cx="12728481" cy="69157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1750" y="31750"/>
              <a:ext cx="12664981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664981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28481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728481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2240573" y="3087903"/>
            <a:ext cx="5439623" cy="4895661"/>
          </a:xfrm>
          <a:custGeom>
            <a:avLst/>
            <a:gdLst/>
            <a:ahLst/>
            <a:cxnLst/>
            <a:rect r="r" b="b" t="t" l="l"/>
            <a:pathLst>
              <a:path h="4895661" w="5439623">
                <a:moveTo>
                  <a:pt x="0" y="0"/>
                </a:moveTo>
                <a:lnTo>
                  <a:pt x="5439623" y="0"/>
                </a:lnTo>
                <a:lnTo>
                  <a:pt x="5439623" y="4895661"/>
                </a:lnTo>
                <a:lnTo>
                  <a:pt x="0" y="48956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290944" y="3513274"/>
            <a:ext cx="7825028" cy="3911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73278" indent="-436639" lvl="1">
              <a:lnSpc>
                <a:spcPts val="6229"/>
              </a:lnSpc>
              <a:buFont typeface="Arial"/>
              <a:buChar char="•"/>
            </a:pPr>
            <a:r>
              <a:rPr lang="en-US" sz="4044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핫키가 만료되어 여러 요청이 동시에 DB로 향하는 것</a:t>
            </a:r>
          </a:p>
          <a:p>
            <a:pPr algn="just" marL="873278" indent="-436639" lvl="1">
              <a:lnSpc>
                <a:spcPts val="6229"/>
              </a:lnSpc>
              <a:buFont typeface="Arial"/>
              <a:buChar char="•"/>
            </a:pPr>
            <a:r>
              <a:rPr lang="en-US" sz="4044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캐시 만료 기한 없애거나, 백그라운드에서 주기적으로 갱신하여 캐시가 </a:t>
            </a:r>
            <a:r>
              <a:rPr lang="en-US" sz="4044">
                <a:solidFill>
                  <a:srgbClr val="5499F6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만료되지 않게</a:t>
            </a:r>
            <a:r>
              <a:rPr lang="en-US" sz="4044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 하자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240573" y="8358509"/>
            <a:ext cx="5201961" cy="322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0"/>
              </a:lnSpc>
            </a:pPr>
            <a:r>
              <a:rPr lang="en-US" sz="2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 * 핫키 : 많은 요청이 집중되는 키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850010" y="1538492"/>
            <a:ext cx="4587980" cy="1325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핫키 만료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bg>
      <p:bgPr>
        <a:solidFill>
          <a:srgbClr val="6DB9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54849" y="1268241"/>
            <a:ext cx="15828392" cy="8534984"/>
            <a:chOff x="0" y="0"/>
            <a:chExt cx="12825520" cy="69157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12762019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762019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5519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825519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89683" y="876008"/>
            <a:ext cx="15708633" cy="8534984"/>
            <a:chOff x="0" y="0"/>
            <a:chExt cx="12728481" cy="69157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1750" y="31750"/>
              <a:ext cx="12664981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664981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28481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728481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2154055" y="4264591"/>
            <a:ext cx="4261488" cy="2504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81"/>
              </a:lnSpc>
            </a:pPr>
            <a:r>
              <a:rPr lang="en-US" sz="521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분산 락</a:t>
            </a:r>
          </a:p>
          <a:p>
            <a:pPr algn="ctr">
              <a:lnSpc>
                <a:spcPts val="6681"/>
              </a:lnSpc>
            </a:pPr>
            <a:r>
              <a:rPr lang="en-US" sz="521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(Distributed Lock)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99894" y="3568430"/>
            <a:ext cx="8830282" cy="2633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65"/>
              </a:lnSpc>
            </a:pPr>
            <a:r>
              <a:rPr lang="en-US" sz="341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캐시를 애플리케이션 서버 간 </a:t>
            </a:r>
            <a:r>
              <a:rPr lang="en-US" sz="3419">
                <a:solidFill>
                  <a:srgbClr val="5499F6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공유 자원</a:t>
            </a:r>
            <a:r>
              <a:rPr lang="en-US" sz="341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으로 보고, 캐시 미스가 발생했을 때 락을 설정하고 캐싱한 후에 락을 해제함</a:t>
            </a:r>
          </a:p>
          <a:p>
            <a:pPr algn="just">
              <a:lnSpc>
                <a:spcPts val="5265"/>
              </a:lnSpc>
            </a:pPr>
            <a:r>
              <a:rPr lang="en-US" sz="341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→ 한 번의 쓰기 작업만 허용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850010" y="1538492"/>
            <a:ext cx="4587980" cy="1325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핫키 만료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99894" y="6910502"/>
            <a:ext cx="8830282" cy="63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65"/>
              </a:lnSpc>
            </a:pPr>
            <a:r>
              <a:rPr lang="en-US" sz="341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Redis : 레드락 알고리즘 라이브러리 적용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bg>
      <p:bgPr>
        <a:solidFill>
          <a:srgbClr val="6DB9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54849" y="1268241"/>
            <a:ext cx="15828392" cy="8534984"/>
            <a:chOff x="0" y="0"/>
            <a:chExt cx="12825520" cy="69157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12762019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762019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5519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825519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89683" y="876008"/>
            <a:ext cx="15708633" cy="8534984"/>
            <a:chOff x="0" y="0"/>
            <a:chExt cx="12728481" cy="69157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1750" y="31750"/>
              <a:ext cx="12664981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664981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28481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728481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2476459" y="3369225"/>
            <a:ext cx="13335082" cy="4540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14199" indent="-457100" lvl="1">
              <a:lnSpc>
                <a:spcPts val="7283"/>
              </a:lnSpc>
              <a:buFont typeface="Arial"/>
              <a:buChar char="•"/>
            </a:pPr>
            <a:r>
              <a:rPr lang="en-US" sz="4234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DB 분산    : 레플리케이션, 샤딩, 파티셔닝</a:t>
            </a:r>
          </a:p>
          <a:p>
            <a:pPr algn="just" marL="914199" indent="-457100" lvl="1">
              <a:lnSpc>
                <a:spcPts val="7283"/>
              </a:lnSpc>
              <a:buFont typeface="Arial"/>
              <a:buChar char="•"/>
            </a:pPr>
            <a:r>
              <a:rPr lang="en-US" sz="4234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DB 분산 X  : 쿼리 튜닝, API 최적화, 커넥션 풀, 캐싱</a:t>
            </a:r>
          </a:p>
          <a:p>
            <a:pPr algn="just" marL="914199" indent="-457100" lvl="1">
              <a:lnSpc>
                <a:spcPts val="7283"/>
              </a:lnSpc>
              <a:buFont typeface="Arial"/>
              <a:buChar char="•"/>
            </a:pPr>
            <a:r>
              <a:rPr lang="en-US" sz="4234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캐싱 위험 상황 : 캐시 쇄도(지터), 캐시 관통(널 오브젝트 패턴), 캐시 시스템 장애(대체 작동), 핫키 만료(분산 락)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052842" y="1519106"/>
            <a:ext cx="2182315" cy="1325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리뷰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bg>
      <p:bgPr>
        <a:solidFill>
          <a:srgbClr val="6DB9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54849" y="1268241"/>
            <a:ext cx="15828392" cy="8534984"/>
            <a:chOff x="0" y="0"/>
            <a:chExt cx="12825520" cy="69157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12762019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762019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5519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825519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89683" y="876008"/>
            <a:ext cx="15708633" cy="8534984"/>
            <a:chOff x="0" y="0"/>
            <a:chExt cx="12728481" cy="69157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1750" y="31750"/>
              <a:ext cx="12664981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664981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28481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728481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2628859" y="3346228"/>
            <a:ext cx="13335082" cy="844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283"/>
              </a:lnSpc>
            </a:pPr>
            <a:r>
              <a:rPr lang="en-US" sz="4234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Universal Data : GET 요청 多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628859" y="4806147"/>
            <a:ext cx="13335082" cy="1768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283"/>
              </a:lnSpc>
            </a:pPr>
            <a:r>
              <a:rPr lang="en-US" sz="4234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트래픽 증가 → Redis 읽기 요청 증가 → Redis CPU, Network 부하 → Redis 사용하는 모든 곳에서 지연 발생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628859" y="7189991"/>
            <a:ext cx="13335082" cy="844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283"/>
              </a:lnSpc>
            </a:pPr>
            <a:r>
              <a:rPr lang="en-US" sz="4234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Universal Data → 웹 서버 Local Cache로 전부 캐싱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052842" y="1519106"/>
            <a:ext cx="2182315" cy="1325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토의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bg>
      <p:bgPr>
        <a:solidFill>
          <a:srgbClr val="6DB9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54849" y="1268241"/>
            <a:ext cx="15828392" cy="8534984"/>
            <a:chOff x="0" y="0"/>
            <a:chExt cx="12825520" cy="69157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12762019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762019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5519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825519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89683" y="876008"/>
            <a:ext cx="15708633" cy="8534984"/>
            <a:chOff x="0" y="0"/>
            <a:chExt cx="12728481" cy="69157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1750" y="31750"/>
              <a:ext cx="12664981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664981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28481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728481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3606046" y="3945267"/>
            <a:ext cx="11925999" cy="2847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676"/>
              </a:lnSpc>
            </a:pPr>
            <a:r>
              <a:rPr lang="en-US" sz="6788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Q1. 다른 방법?</a:t>
            </a:r>
          </a:p>
          <a:p>
            <a:pPr algn="just">
              <a:lnSpc>
                <a:spcPts val="11676"/>
              </a:lnSpc>
            </a:pPr>
            <a:r>
              <a:rPr lang="en-US" sz="6788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Q2. Local Cache가 증발하면?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052842" y="1519106"/>
            <a:ext cx="2182315" cy="1325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토의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bg>
      <p:bgPr>
        <a:solidFill>
          <a:srgbClr val="6DB9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54849" y="1268241"/>
            <a:ext cx="15828392" cy="8534984"/>
            <a:chOff x="0" y="0"/>
            <a:chExt cx="12825520" cy="69157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12762019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762019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5519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825519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89683" y="876008"/>
            <a:ext cx="15708633" cy="8534984"/>
            <a:chOff x="0" y="0"/>
            <a:chExt cx="12728481" cy="69157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1750" y="31750"/>
              <a:ext cx="12664981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664981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28481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728481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6552902" y="4452381"/>
            <a:ext cx="5182195" cy="1325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감사합니다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DB9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54849" y="1268241"/>
            <a:ext cx="15828392" cy="8534984"/>
            <a:chOff x="0" y="0"/>
            <a:chExt cx="12825520" cy="69157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12762019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762019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5519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825519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89683" y="876008"/>
            <a:ext cx="15708633" cy="8534984"/>
            <a:chOff x="0" y="0"/>
            <a:chExt cx="12728481" cy="69157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1750" y="31750"/>
              <a:ext cx="12664981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664981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28481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728481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4835999" y="4154662"/>
            <a:ext cx="9466093" cy="2762143"/>
          </a:xfrm>
          <a:custGeom>
            <a:avLst/>
            <a:gdLst/>
            <a:ahLst/>
            <a:cxnLst/>
            <a:rect r="r" b="b" t="t" l="l"/>
            <a:pathLst>
              <a:path h="2762143" w="9466093">
                <a:moveTo>
                  <a:pt x="0" y="0"/>
                </a:moveTo>
                <a:lnTo>
                  <a:pt x="9466092" y="0"/>
                </a:lnTo>
                <a:lnTo>
                  <a:pt x="9466092" y="2762143"/>
                </a:lnTo>
                <a:lnTo>
                  <a:pt x="0" y="27621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602819" y="1534740"/>
            <a:ext cx="7082362" cy="1325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DB 트래픽 분산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DB9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54849" y="1268241"/>
            <a:ext cx="15828392" cy="8534984"/>
            <a:chOff x="0" y="0"/>
            <a:chExt cx="12825520" cy="69157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12762019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762019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5519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825519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89683" y="876008"/>
            <a:ext cx="15708633" cy="8534984"/>
            <a:chOff x="0" y="0"/>
            <a:chExt cx="12728481" cy="69157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1750" y="31750"/>
              <a:ext cx="12664981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664981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28481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728481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4835999" y="4154662"/>
            <a:ext cx="9466093" cy="2762143"/>
          </a:xfrm>
          <a:custGeom>
            <a:avLst/>
            <a:gdLst/>
            <a:ahLst/>
            <a:cxnLst/>
            <a:rect r="r" b="b" t="t" l="l"/>
            <a:pathLst>
              <a:path h="2762143" w="9466093">
                <a:moveTo>
                  <a:pt x="0" y="0"/>
                </a:moveTo>
                <a:lnTo>
                  <a:pt x="9466092" y="0"/>
                </a:lnTo>
                <a:lnTo>
                  <a:pt x="9466092" y="2762143"/>
                </a:lnTo>
                <a:lnTo>
                  <a:pt x="0" y="27621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353081" y="2992198"/>
            <a:ext cx="6431929" cy="5087071"/>
          </a:xfrm>
          <a:custGeom>
            <a:avLst/>
            <a:gdLst/>
            <a:ahLst/>
            <a:cxnLst/>
            <a:rect r="r" b="b" t="t" l="l"/>
            <a:pathLst>
              <a:path h="5087071" w="6431929">
                <a:moveTo>
                  <a:pt x="0" y="0"/>
                </a:moveTo>
                <a:lnTo>
                  <a:pt x="6431928" y="0"/>
                </a:lnTo>
                <a:lnTo>
                  <a:pt x="6431928" y="5087071"/>
                </a:lnTo>
                <a:lnTo>
                  <a:pt x="0" y="50870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602819" y="1534740"/>
            <a:ext cx="7082362" cy="1325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DB 트래픽 분산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6DB9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54849" y="1268241"/>
            <a:ext cx="15828392" cy="8534984"/>
            <a:chOff x="0" y="0"/>
            <a:chExt cx="12825520" cy="69157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12762019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762019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5519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825519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89683" y="876008"/>
            <a:ext cx="15708633" cy="8534984"/>
            <a:chOff x="0" y="0"/>
            <a:chExt cx="12728481" cy="69157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1750" y="31750"/>
              <a:ext cx="12664981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664981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28481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728481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3708479" y="3761759"/>
            <a:ext cx="3954431" cy="395443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9F6">
                <a:alpha val="19608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42875"/>
              <a:ext cx="660400" cy="593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166784" y="3761759"/>
            <a:ext cx="3954431" cy="395443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9F6">
                <a:alpha val="29804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42875"/>
              <a:ext cx="660400" cy="593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625090" y="3761759"/>
            <a:ext cx="3954431" cy="395443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9F6">
                <a:alpha val="4000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142875"/>
              <a:ext cx="660400" cy="593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1287583" y="5407187"/>
            <a:ext cx="2629446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파티셔닝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829277" y="5407187"/>
            <a:ext cx="2629446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샤딩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370971" y="5078574"/>
            <a:ext cx="2629446" cy="1292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레플리</a:t>
            </a:r>
          </a:p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케이션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127063" y="1534740"/>
            <a:ext cx="6033873" cy="1325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DB 분산 저장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6DB9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54849" y="1268241"/>
            <a:ext cx="15828392" cy="8534984"/>
            <a:chOff x="0" y="0"/>
            <a:chExt cx="12825520" cy="69157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12762019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762019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5519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825519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89683" y="876008"/>
            <a:ext cx="15708633" cy="8534984"/>
            <a:chOff x="0" y="0"/>
            <a:chExt cx="12728481" cy="69157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1750" y="31750"/>
              <a:ext cx="12664981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664981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28481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728481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963591" y="3956098"/>
            <a:ext cx="3954431" cy="395443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9F6">
                <a:alpha val="9804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42875"/>
              <a:ext cx="660400" cy="593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421897" y="3956098"/>
            <a:ext cx="3954431" cy="395443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9F6">
                <a:alpha val="19608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42875"/>
              <a:ext cx="660400" cy="593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880202" y="3956098"/>
            <a:ext cx="3954431" cy="395443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9F6">
                <a:alpha val="29804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142875"/>
              <a:ext cx="660400" cy="593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338508" y="3956098"/>
            <a:ext cx="3954431" cy="395443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9F6">
                <a:alpha val="4000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142875"/>
              <a:ext cx="660400" cy="593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626083" y="5601526"/>
            <a:ext cx="2629446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쿼리 튜닝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084389" y="5272913"/>
            <a:ext cx="2629446" cy="1292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API</a:t>
            </a:r>
          </a:p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최적화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542695" y="5272913"/>
            <a:ext cx="2629446" cy="1292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커넥션</a:t>
            </a:r>
          </a:p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풀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001001" y="5601526"/>
            <a:ext cx="2629446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 spc="199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캐싱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161753" y="1534740"/>
            <a:ext cx="5964495" cy="1325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DB 분산 X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DB9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54849" y="1268241"/>
            <a:ext cx="15828392" cy="8534984"/>
            <a:chOff x="0" y="0"/>
            <a:chExt cx="12825520" cy="69157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12762019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762019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5519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825519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89683" y="876008"/>
            <a:ext cx="15708633" cy="8534984"/>
            <a:chOff x="0" y="0"/>
            <a:chExt cx="12728481" cy="69157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1750" y="31750"/>
              <a:ext cx="12664981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664981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28481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728481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8439275" y="3267092"/>
            <a:ext cx="7255717" cy="5359515"/>
          </a:xfrm>
          <a:custGeom>
            <a:avLst/>
            <a:gdLst/>
            <a:ahLst/>
            <a:cxnLst/>
            <a:rect r="r" b="b" t="t" l="l"/>
            <a:pathLst>
              <a:path h="5359515" w="7255717">
                <a:moveTo>
                  <a:pt x="0" y="0"/>
                </a:moveTo>
                <a:lnTo>
                  <a:pt x="7255717" y="0"/>
                </a:lnTo>
                <a:lnTo>
                  <a:pt x="7255717" y="5359514"/>
                </a:lnTo>
                <a:lnTo>
                  <a:pt x="0" y="53595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802037" y="5946849"/>
            <a:ext cx="1291265" cy="1291265"/>
          </a:xfrm>
          <a:custGeom>
            <a:avLst/>
            <a:gdLst/>
            <a:ahLst/>
            <a:cxnLst/>
            <a:rect r="r" b="b" t="t" l="l"/>
            <a:pathLst>
              <a:path h="1291265" w="1291265">
                <a:moveTo>
                  <a:pt x="0" y="0"/>
                </a:moveTo>
                <a:lnTo>
                  <a:pt x="1291265" y="0"/>
                </a:lnTo>
                <a:lnTo>
                  <a:pt x="1291265" y="1291265"/>
                </a:lnTo>
                <a:lnTo>
                  <a:pt x="0" y="12912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674702" y="6100468"/>
            <a:ext cx="1768091" cy="984027"/>
          </a:xfrm>
          <a:custGeom>
            <a:avLst/>
            <a:gdLst/>
            <a:ahLst/>
            <a:cxnLst/>
            <a:rect r="r" b="b" t="t" l="l"/>
            <a:pathLst>
              <a:path h="984027" w="1768091">
                <a:moveTo>
                  <a:pt x="0" y="0"/>
                </a:moveTo>
                <a:lnTo>
                  <a:pt x="1768091" y="0"/>
                </a:lnTo>
                <a:lnTo>
                  <a:pt x="1768091" y="984027"/>
                </a:lnTo>
                <a:lnTo>
                  <a:pt x="0" y="9840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2266436" y="3641021"/>
            <a:ext cx="3954431" cy="3954431"/>
            <a:chOff x="0" y="0"/>
            <a:chExt cx="5272575" cy="5272575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5272575" cy="5272575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499F6">
                  <a:alpha val="19608"/>
                </a:srgbClr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142875"/>
                <a:ext cx="660400" cy="5937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869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883324" y="1765279"/>
              <a:ext cx="3505927" cy="17134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99"/>
                </a:lnSpc>
              </a:pPr>
              <a:r>
                <a:rPr lang="en-US" sz="3999" spc="199">
                  <a:solidFill>
                    <a:srgbClr val="000000"/>
                  </a:solidFill>
                  <a:latin typeface="둥근펜 Bold"/>
                  <a:ea typeface="둥근펜 Bold"/>
                  <a:cs typeface="둥근펜 Bold"/>
                  <a:sym typeface="둥근펜 Bold"/>
                </a:rPr>
                <a:t>레플리</a:t>
              </a:r>
            </a:p>
            <a:p>
              <a:pPr algn="ctr">
                <a:lnSpc>
                  <a:spcPts val="5199"/>
                </a:lnSpc>
              </a:pPr>
              <a:r>
                <a:rPr lang="en-US" sz="3999" spc="199">
                  <a:solidFill>
                    <a:srgbClr val="000000"/>
                  </a:solidFill>
                  <a:latin typeface="둥근펜 Bold"/>
                  <a:ea typeface="둥근펜 Bold"/>
                  <a:cs typeface="둥근펜 Bold"/>
                  <a:sym typeface="둥근펜 Bold"/>
                </a:rPr>
                <a:t>케이션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6127063" y="1534740"/>
            <a:ext cx="6033873" cy="1325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DB 분산 저장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6DB9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54849" y="1268241"/>
            <a:ext cx="15828392" cy="8534984"/>
            <a:chOff x="0" y="0"/>
            <a:chExt cx="12825520" cy="69157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12762019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762019">
                  <a:moveTo>
                    <a:pt x="12669310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668040" y="0"/>
                  </a:lnTo>
                  <a:cubicBezTo>
                    <a:pt x="12718840" y="0"/>
                    <a:pt x="12760750" y="41910"/>
                    <a:pt x="12760750" y="92710"/>
                  </a:cubicBezTo>
                  <a:lnTo>
                    <a:pt x="12760750" y="6758296"/>
                  </a:lnTo>
                  <a:cubicBezTo>
                    <a:pt x="12762019" y="6810366"/>
                    <a:pt x="12720110" y="6852276"/>
                    <a:pt x="12669310" y="6852276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5519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825519">
                  <a:moveTo>
                    <a:pt x="12701060" y="59690"/>
                  </a:moveTo>
                  <a:cubicBezTo>
                    <a:pt x="12736619" y="59690"/>
                    <a:pt x="12765829" y="88900"/>
                    <a:pt x="12765829" y="124460"/>
                  </a:cubicBezTo>
                  <a:lnTo>
                    <a:pt x="12765829" y="6791316"/>
                  </a:lnTo>
                  <a:cubicBezTo>
                    <a:pt x="12765829" y="6826876"/>
                    <a:pt x="12736619" y="6856085"/>
                    <a:pt x="12701060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701060" y="59690"/>
                  </a:lnTo>
                  <a:moveTo>
                    <a:pt x="127010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701060" y="6915776"/>
                  </a:lnTo>
                  <a:cubicBezTo>
                    <a:pt x="12769640" y="6915776"/>
                    <a:pt x="12825519" y="6859896"/>
                    <a:pt x="12825519" y="6791316"/>
                  </a:cubicBezTo>
                  <a:lnTo>
                    <a:pt x="12825519" y="124460"/>
                  </a:lnTo>
                  <a:cubicBezTo>
                    <a:pt x="12825519" y="55880"/>
                    <a:pt x="12769640" y="0"/>
                    <a:pt x="12701060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89683" y="876008"/>
            <a:ext cx="15708633" cy="8534984"/>
            <a:chOff x="0" y="0"/>
            <a:chExt cx="12728481" cy="69157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1750" y="31750"/>
              <a:ext cx="12664981" cy="6852276"/>
            </a:xfrm>
            <a:custGeom>
              <a:avLst/>
              <a:gdLst/>
              <a:ahLst/>
              <a:cxnLst/>
              <a:rect r="r" b="b" t="t" l="l"/>
              <a:pathLst>
                <a:path h="6852276" w="12664981">
                  <a:moveTo>
                    <a:pt x="12572271" y="6852276"/>
                  </a:moveTo>
                  <a:lnTo>
                    <a:pt x="92710" y="6852276"/>
                  </a:lnTo>
                  <a:cubicBezTo>
                    <a:pt x="41910" y="6852276"/>
                    <a:pt x="0" y="6810366"/>
                    <a:pt x="0" y="675956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571001" y="0"/>
                  </a:lnTo>
                  <a:cubicBezTo>
                    <a:pt x="12621801" y="0"/>
                    <a:pt x="12663712" y="41910"/>
                    <a:pt x="12663712" y="92710"/>
                  </a:cubicBezTo>
                  <a:lnTo>
                    <a:pt x="12663712" y="6758296"/>
                  </a:lnTo>
                  <a:cubicBezTo>
                    <a:pt x="12664981" y="6810366"/>
                    <a:pt x="12623071" y="6852276"/>
                    <a:pt x="12572271" y="685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28481" cy="6915776"/>
            </a:xfrm>
            <a:custGeom>
              <a:avLst/>
              <a:gdLst/>
              <a:ahLst/>
              <a:cxnLst/>
              <a:rect r="r" b="b" t="t" l="l"/>
              <a:pathLst>
                <a:path h="6915776" w="12728481">
                  <a:moveTo>
                    <a:pt x="12604021" y="59690"/>
                  </a:moveTo>
                  <a:cubicBezTo>
                    <a:pt x="12639581" y="59690"/>
                    <a:pt x="12668791" y="88900"/>
                    <a:pt x="12668791" y="124460"/>
                  </a:cubicBezTo>
                  <a:lnTo>
                    <a:pt x="12668791" y="6791316"/>
                  </a:lnTo>
                  <a:cubicBezTo>
                    <a:pt x="12668791" y="6826876"/>
                    <a:pt x="12639581" y="6856085"/>
                    <a:pt x="12604021" y="6856085"/>
                  </a:cubicBezTo>
                  <a:lnTo>
                    <a:pt x="124460" y="6856085"/>
                  </a:lnTo>
                  <a:cubicBezTo>
                    <a:pt x="88900" y="6856085"/>
                    <a:pt x="59690" y="6826876"/>
                    <a:pt x="59690" y="67913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604021" y="59690"/>
                  </a:lnTo>
                  <a:moveTo>
                    <a:pt x="126040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791316"/>
                  </a:lnTo>
                  <a:cubicBezTo>
                    <a:pt x="0" y="6859896"/>
                    <a:pt x="55880" y="6915776"/>
                    <a:pt x="124460" y="6915776"/>
                  </a:cubicBezTo>
                  <a:lnTo>
                    <a:pt x="12604021" y="6915776"/>
                  </a:lnTo>
                  <a:cubicBezTo>
                    <a:pt x="12672601" y="6915776"/>
                    <a:pt x="12728481" y="6859896"/>
                    <a:pt x="12728481" y="6791316"/>
                  </a:cubicBezTo>
                  <a:lnTo>
                    <a:pt x="12728481" y="124460"/>
                  </a:lnTo>
                  <a:cubicBezTo>
                    <a:pt x="12728481" y="55880"/>
                    <a:pt x="12672601" y="0"/>
                    <a:pt x="12604021" y="0"/>
                  </a:cubicBezTo>
                  <a:close/>
                </a:path>
              </a:pathLst>
            </a:custGeom>
            <a:solidFill>
              <a:srgbClr val="3081D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6822339" y="4575934"/>
            <a:ext cx="4524142" cy="47625"/>
            <a:chOff x="0" y="0"/>
            <a:chExt cx="1191544" cy="125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91544" cy="12543"/>
            </a:xfrm>
            <a:custGeom>
              <a:avLst/>
              <a:gdLst/>
              <a:ahLst/>
              <a:cxnLst/>
              <a:rect r="r" b="b" t="t" l="l"/>
              <a:pathLst>
                <a:path h="12543" w="1191544">
                  <a:moveTo>
                    <a:pt x="0" y="0"/>
                  </a:moveTo>
                  <a:lnTo>
                    <a:pt x="1191544" y="0"/>
                  </a:lnTo>
                  <a:lnTo>
                    <a:pt x="1191544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6DB9EF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191544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337325" y="3597469"/>
            <a:ext cx="3494171" cy="872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6"/>
              </a:lnSpc>
            </a:pPr>
            <a:r>
              <a:rPr lang="en-US" sz="5497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장점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156215" y="3597469"/>
            <a:ext cx="3494171" cy="872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6"/>
              </a:lnSpc>
            </a:pPr>
            <a:r>
              <a:rPr lang="en-US" sz="5497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단점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1777499" y="4575934"/>
            <a:ext cx="4524142" cy="47625"/>
            <a:chOff x="0" y="0"/>
            <a:chExt cx="1191544" cy="1254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91544" cy="12543"/>
            </a:xfrm>
            <a:custGeom>
              <a:avLst/>
              <a:gdLst/>
              <a:ahLst/>
              <a:cxnLst/>
              <a:rect r="r" b="b" t="t" l="l"/>
              <a:pathLst>
                <a:path h="12543" w="1191544">
                  <a:moveTo>
                    <a:pt x="0" y="0"/>
                  </a:moveTo>
                  <a:lnTo>
                    <a:pt x="1191544" y="0"/>
                  </a:lnTo>
                  <a:lnTo>
                    <a:pt x="1191544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6DB9EF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191544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7079832" y="5469059"/>
            <a:ext cx="4009157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DB 작업 대부분 읽기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지연 시간이 거의 없다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빠른 장애 복구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783639" y="5640509"/>
            <a:ext cx="4239323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3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DB 동기화</a:t>
            </a:r>
          </a:p>
          <a:p>
            <a:pPr algn="ctr">
              <a:lnSpc>
                <a:spcPts val="4800"/>
              </a:lnSpc>
            </a:pPr>
            <a:r>
              <a:rPr lang="en-US" sz="3000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데이터 일관성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2266436" y="3641021"/>
            <a:ext cx="3954431" cy="3954431"/>
            <a:chOff x="0" y="0"/>
            <a:chExt cx="5272575" cy="5272575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5272575" cy="5272575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499F6">
                  <a:alpha val="19608"/>
                </a:srgbClr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76200" y="142875"/>
                <a:ext cx="660400" cy="5937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869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883324" y="1765279"/>
              <a:ext cx="3505927" cy="17134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99"/>
                </a:lnSpc>
              </a:pPr>
              <a:r>
                <a:rPr lang="en-US" sz="3999" spc="199">
                  <a:solidFill>
                    <a:srgbClr val="000000"/>
                  </a:solidFill>
                  <a:latin typeface="둥근펜 Bold"/>
                  <a:ea typeface="둥근펜 Bold"/>
                  <a:cs typeface="둥근펜 Bold"/>
                  <a:sym typeface="둥근펜 Bold"/>
                </a:rPr>
                <a:t>레플리</a:t>
              </a:r>
            </a:p>
            <a:p>
              <a:pPr algn="ctr">
                <a:lnSpc>
                  <a:spcPts val="5199"/>
                </a:lnSpc>
              </a:pPr>
              <a:r>
                <a:rPr lang="en-US" sz="3999" spc="199">
                  <a:solidFill>
                    <a:srgbClr val="000000"/>
                  </a:solidFill>
                  <a:latin typeface="둥근펜 Bold"/>
                  <a:ea typeface="둥근펜 Bold"/>
                  <a:cs typeface="둥근펜 Bold"/>
                  <a:sym typeface="둥근펜 Bold"/>
                </a:rPr>
                <a:t>케이션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6127063" y="1534740"/>
            <a:ext cx="6033873" cy="1325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59"/>
              </a:lnSpc>
            </a:pPr>
            <a:r>
              <a:rPr lang="en-US" sz="8327">
                <a:solidFill>
                  <a:srgbClr val="000000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DB 분산 저장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DAGN0YzXLFM</dc:identifier>
  <dcterms:modified xsi:type="dcterms:W3CDTF">2011-08-01T06:04:30Z</dcterms:modified>
  <cp:revision>1</cp:revision>
  <dc:title>DB 트래픽 </dc:title>
</cp:coreProperties>
</file>