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C7600-8847-29A1-9C15-93CA7B962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C330D-F9C6-E1F5-977E-9F1390B5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58971-C9DE-D798-53CA-F5EEC5B3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FF921-0C30-1782-03B8-6BB6D6A2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07F33-E9B8-C4D5-E6B9-5CB7FF10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7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8C606-15F0-CB0D-B26D-9E135EFE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ACCA8-F6DB-9309-11EA-50F827754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79367-D149-EA17-1111-C977A1F2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7D96-DDEF-C730-2283-19448F16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1B282-E344-4980-6631-49F6AC24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8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A5357C-0181-301D-9524-2B83F735D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389EE-E831-56C8-83D5-E03D6483B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FC11C-EC4D-0D93-9984-B60CF562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C9A39-D1AF-1506-1CB4-B85E96BD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B205C-901F-A5F2-A7A1-55F8C98F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6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A5092-3809-E113-AAAE-B4D23645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6E689-45CE-C5A8-A76C-AAD286D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BB04A-6ED0-4B85-3821-193D0269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0BDB4-19CC-CFF5-41C7-5F0C6E6E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192C7-6EA0-9A3D-6883-70263790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1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CCB56-EB38-452F-050B-5765E638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36FED-7B86-C638-9C26-AAB9DE23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75567-4382-5316-25AD-D85B6AA6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9A294-EA7B-86D2-2D1B-C4EDFCBE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51355-91DE-CB6A-E8F4-2A01FB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5810-4203-CAD8-0CCB-D667330B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91C0B-7834-B272-BF4A-7C88E864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3E58F-3B45-E6E4-C8C3-F39DD936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C352-78E7-AA0F-082D-D59C80B8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2552-0F08-0451-FDA7-C2AD3AF5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C660D-8991-858B-A6BB-E5D88DCD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7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8200-A47C-4BF1-78BF-7397A5E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9D7FD-01E1-C0B7-7824-07423536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98475-A0B9-476B-DF51-2E47AC6C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14B191-BCA1-F2F5-F083-A9781F01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9FC2F9-A72D-0B1D-3F9B-670095B6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6ED1FA-48D6-47A2-6012-EE6AA5F8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536DD-B6C5-E7FD-2FC9-BC15AA12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C6173B-F262-A97D-8568-8CAA114B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1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162DC-92DA-85F4-639E-959F6D79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A91E0E-5C0E-1A0C-6F0C-A0EBBB4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5F99EF-947F-54F9-17C3-90D4B256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05ED6-95AA-7D71-3855-EB4BCFE1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7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750D0-55A3-4C92-F93D-E49ABC5C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355319-3C5B-CBA4-A342-0443BA8D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61675-BC84-2F59-1765-82F7CA3F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7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34EEF-EC8E-5CDD-D500-58D1436B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47CF4-966E-E8B2-5614-310645D1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32962-A4FF-B574-D6E5-1D1F18C4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592C-3005-6120-87EA-E47AA3BD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466C3-E143-B68D-165B-170E5A43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9E6EB-9407-929E-91F3-5D871F91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C425D-490C-4FEA-F035-8368BB64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799FA4-95BE-5C8A-9971-A30F60648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8D243-DCFA-5475-27C5-E128A6ED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BECEB-22A4-9FF8-6EAC-5EC43E07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3A76F-F961-6517-8319-306472EC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17355-FC3D-F206-4A89-20E788DB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A332BC-666B-5DFF-5F77-1A9E7854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7065D-DE25-5194-6729-32720499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0B45B-C2C9-BF78-D5F1-F2CE50E9E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5A9D9-D9E7-4E75-9555-2730C2A01FED}" type="datetimeFigureOut">
              <a:rPr lang="ko-KR" altLang="en-US" smtClean="0"/>
              <a:t>2024. 7. 25.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C97B2-E721-736B-BDE9-41E4C8407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0F3ED-7CDB-B7DA-D191-6CFAC1CAE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96428-3089-478A-A528-75A1D414C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508B29-25F9-1F4D-41E5-1CC501F2E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6" y="2378458"/>
            <a:ext cx="9144000" cy="1050542"/>
          </a:xfrm>
        </p:spPr>
        <p:txBody>
          <a:bodyPr>
            <a:noAutofit/>
          </a:bodyPr>
          <a:lstStyle/>
          <a:p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3AD391-2133-987A-77D6-A116C5A84D16}"/>
              </a:ext>
            </a:extLst>
          </p:cNvPr>
          <p:cNvSpPr txBox="1">
            <a:spLocks/>
          </p:cNvSpPr>
          <p:nvPr/>
        </p:nvSpPr>
        <p:spPr>
          <a:xfrm>
            <a:off x="245807" y="4973894"/>
            <a:ext cx="2777612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>
                <a:solidFill>
                  <a:schemeClr val="bg1"/>
                </a:solidFill>
                <a:latin typeface="Source Sans Pro Black" panose="020F0502020204030204" pitchFamily="34" charset="0"/>
              </a:rPr>
              <a:t>24.07.25</a:t>
            </a:r>
          </a:p>
          <a:p>
            <a:pPr algn="l"/>
            <a:r>
              <a:rPr lang="ko-KR" altLang="en-US" sz="3200">
                <a:solidFill>
                  <a:schemeClr val="bg1"/>
                </a:solidFill>
                <a:latin typeface="메이플스토리+수정" panose="02000800000000000000" pitchFamily="2" charset="-127"/>
                <a:ea typeface="메이플스토리+수정" panose="02000800000000000000" pitchFamily="2" charset="-127"/>
                <a:cs typeface="메이플스토리+수정" panose="02000800000000000000" pitchFamily="2" charset="-127"/>
              </a:rPr>
              <a:t>김관우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C19C807-3447-C775-76A4-EA2C9143B9DA}"/>
              </a:ext>
            </a:extLst>
          </p:cNvPr>
          <p:cNvSpPr txBox="1">
            <a:spLocks/>
          </p:cNvSpPr>
          <p:nvPr/>
        </p:nvSpPr>
        <p:spPr>
          <a:xfrm>
            <a:off x="1376516" y="2817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>
                <a:solidFill>
                  <a:schemeClr val="bg1"/>
                </a:solidFill>
                <a:latin typeface="Source Sans Pro Black" panose="020F0502020204030204" pitchFamily="34" charset="0"/>
              </a:rPr>
              <a:t>Cross Site Scripting</a:t>
            </a:r>
            <a:endParaRPr lang="ko-KR" altLang="en-US" sz="3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Stored 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5D8044-830C-03DB-FA7C-175FEE4B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60" y="1645103"/>
            <a:ext cx="6847680" cy="3961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434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DOM Based 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3" name="그래픽 2" descr="남성 프로그래머 단색으로 채워진">
            <a:extLst>
              <a:ext uri="{FF2B5EF4-FFF2-40B4-BE49-F238E27FC236}">
                <a16:creationId xmlns:a16="http://schemas.microsoft.com/office/drawing/2014/main" id="{BE970B3A-FCD1-B432-3294-7757F499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602" y="3608021"/>
            <a:ext cx="1403068" cy="1403068"/>
          </a:xfrm>
          <a:prstGeom prst="rect">
            <a:avLst/>
          </a:prstGeom>
        </p:spPr>
      </p:pic>
      <p:pic>
        <p:nvPicPr>
          <p:cNvPr id="4" name="그래픽 3" descr="웹 디자인 단색으로 채워진">
            <a:extLst>
              <a:ext uri="{FF2B5EF4-FFF2-40B4-BE49-F238E27FC236}">
                <a16:creationId xmlns:a16="http://schemas.microsoft.com/office/drawing/2014/main" id="{00EA0CC6-EBC1-04E5-DE8E-99169DA67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3466" y="4372618"/>
            <a:ext cx="1230489" cy="1230489"/>
          </a:xfrm>
          <a:prstGeom prst="rect">
            <a:avLst/>
          </a:prstGeom>
        </p:spPr>
      </p:pic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A2A20BAF-290B-CC57-C01C-7B788BC22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291" y="3608021"/>
            <a:ext cx="1403068" cy="1403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C613C6-E4E0-8871-C100-BC75F187C9EC}"/>
              </a:ext>
            </a:extLst>
          </p:cNvPr>
          <p:cNvSpPr txBox="1"/>
          <p:nvPr/>
        </p:nvSpPr>
        <p:spPr>
          <a:xfrm>
            <a:off x="3219486" y="5459937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스크립트가 포함된 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URL</a:t>
            </a:r>
            <a:endParaRPr lang="ko-KR" altLang="en-US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B11B0-C533-369A-28F1-39F4C8B64E1D}"/>
              </a:ext>
            </a:extLst>
          </p:cNvPr>
          <p:cNvSpPr txBox="1"/>
          <p:nvPr/>
        </p:nvSpPr>
        <p:spPr>
          <a:xfrm>
            <a:off x="8316635" y="1151495"/>
            <a:ext cx="152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브라우저</a:t>
            </a:r>
            <a:endParaRPr lang="en-US" altLang="ko-KR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DOM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영역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EAF8-C71F-2A76-A6EC-AA8544CA4856}"/>
              </a:ext>
            </a:extLst>
          </p:cNvPr>
          <p:cNvSpPr txBox="1"/>
          <p:nvPr/>
        </p:nvSpPr>
        <p:spPr>
          <a:xfrm>
            <a:off x="5801203" y="3847920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실행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FBDBD2-D410-0DCE-1158-820223C96E52}"/>
              </a:ext>
            </a:extLst>
          </p:cNvPr>
          <p:cNvCxnSpPr>
            <a:cxnSpLocks/>
          </p:cNvCxnSpPr>
          <p:nvPr/>
        </p:nvCxnSpPr>
        <p:spPr>
          <a:xfrm>
            <a:off x="3172178" y="4391378"/>
            <a:ext cx="5023555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래픽 20" descr="인터넷 단색으로 채워진">
            <a:extLst>
              <a:ext uri="{FF2B5EF4-FFF2-40B4-BE49-F238E27FC236}">
                <a16:creationId xmlns:a16="http://schemas.microsoft.com/office/drawing/2014/main" id="{A54EDEDF-C20E-99D8-51DB-484953960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8291" y="1746754"/>
            <a:ext cx="1403068" cy="1403068"/>
          </a:xfrm>
          <a:prstGeom prst="rect">
            <a:avLst/>
          </a:prstGeom>
        </p:spPr>
      </p:pic>
      <p:sp>
        <p:nvSpPr>
          <p:cNvPr id="22" name="화살표: 위로 구부러짐 21">
            <a:extLst>
              <a:ext uri="{FF2B5EF4-FFF2-40B4-BE49-F238E27FC236}">
                <a16:creationId xmlns:a16="http://schemas.microsoft.com/office/drawing/2014/main" id="{BFD535F6-1074-FACE-6901-C8E6AEF7A6ED}"/>
              </a:ext>
            </a:extLst>
          </p:cNvPr>
          <p:cNvSpPr/>
          <p:nvPr/>
        </p:nvSpPr>
        <p:spPr>
          <a:xfrm rot="10800000">
            <a:off x="8521560" y="3090823"/>
            <a:ext cx="914400" cy="67635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0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768BC5-140C-29DA-3AAE-DE92D970A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328" y="1686001"/>
            <a:ext cx="7331343" cy="41160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BABDE3-F9DE-02EB-0A2A-1D7DD35E85D8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DOM Based 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5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How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to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Prevent?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6141D-5BF9-4BA2-93D9-CA7D9AFC8C25}"/>
              </a:ext>
            </a:extLst>
          </p:cNvPr>
          <p:cNvSpPr txBox="1"/>
          <p:nvPr/>
        </p:nvSpPr>
        <p:spPr>
          <a:xfrm>
            <a:off x="1721084" y="2705725"/>
            <a:ext cx="73424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0"/>
            <a:r>
              <a:rPr lang="ko-KR" altLang="en-US" sz="44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문자 </a:t>
            </a:r>
            <a:r>
              <a:rPr lang="en-US" altLang="ko-KR" sz="44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&lt; &gt; ' " ( )</a:t>
            </a:r>
            <a:endParaRPr lang="ko-KR" altLang="en-US" sz="4400" b="0" i="0">
              <a:solidFill>
                <a:schemeClr val="bg1"/>
              </a:solidFill>
              <a:effectLst/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l" fontAlgn="base" latinLnBrk="0"/>
            <a:r>
              <a:rPr lang="en-US" altLang="ko-KR" sz="44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Entity : &lt; &gt; " ' ( )</a:t>
            </a:r>
          </a:p>
        </p:txBody>
      </p:sp>
    </p:spTree>
    <p:extLst>
      <p:ext uri="{BB962C8B-B14F-4D97-AF65-F5344CB8AC3E}">
        <p14:creationId xmlns:p14="http://schemas.microsoft.com/office/powerpoint/2010/main" val="427940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How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to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Prevent?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30F09-F551-02EC-2072-2FC828C5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12" y="2319125"/>
            <a:ext cx="8785176" cy="30093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789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E1F0A8-64B4-83E6-3819-4B6737A2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26" y="2541087"/>
            <a:ext cx="9620348" cy="276344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How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to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Prevent?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5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How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to</a:t>
            </a:r>
            <a:r>
              <a:rPr lang="ko-KR" altLang="en-US" sz="960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Prevent?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0524E-6F87-EF25-422A-13A974C9C6DA}"/>
              </a:ext>
            </a:extLst>
          </p:cNvPr>
          <p:cNvSpPr txBox="1"/>
          <p:nvPr/>
        </p:nvSpPr>
        <p:spPr>
          <a:xfrm>
            <a:off x="1366231" y="1246953"/>
            <a:ext cx="9954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입력값 필터링</a:t>
            </a:r>
            <a:endParaRPr lang="en-US" altLang="ko-KR" sz="2400" b="0" i="0">
              <a:solidFill>
                <a:schemeClr val="bg1"/>
              </a:solidFill>
              <a:effectLst/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D4019-F219-B485-A6C4-F1D5A68CA417}"/>
              </a:ext>
            </a:extLst>
          </p:cNvPr>
          <p:cNvSpPr txBox="1"/>
          <p:nvPr/>
        </p:nvSpPr>
        <p:spPr>
          <a:xfrm>
            <a:off x="1973035" y="4161673"/>
            <a:ext cx="7342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사이트가 불러오는 리소스의 출처를 제한해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외부의 악성 스크립트를 실행하거나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직접 악성스크립트를 작성하는 행위를 방지한다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F793D-9AC8-4DE5-EF3C-347D50CC9A6D}"/>
              </a:ext>
            </a:extLst>
          </p:cNvPr>
          <p:cNvSpPr txBox="1"/>
          <p:nvPr/>
        </p:nvSpPr>
        <p:spPr>
          <a:xfrm>
            <a:off x="1973035" y="5452097"/>
            <a:ext cx="734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응답 헤더에 설정해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웹 브라우저의 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XSS </a:t>
            </a:r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필터를 활성화 시킨다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88946F-7406-554A-406C-AF7D14150D44}"/>
              </a:ext>
            </a:extLst>
          </p:cNvPr>
          <p:cNvSpPr txBox="1"/>
          <p:nvPr/>
        </p:nvSpPr>
        <p:spPr>
          <a:xfrm>
            <a:off x="1973035" y="2642699"/>
            <a:ext cx="91086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서버 측에서 응답 헤더에 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Set-Cookie </a:t>
            </a:r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헤더를 전송할 때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HTTPOnly flag</a:t>
            </a:r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설정하여</a:t>
            </a:r>
          </a:p>
          <a:p>
            <a:pPr algn="l"/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자바스크립트가 해당 쿠키에 접근하지 못하도록 한다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algn="l"/>
            <a:r>
              <a:rPr lang="ko-KR" altLang="en-US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세션 하이재킹의 취약점을 덜어주기 때문에 세션 쿠키를 저장할 때 권장된다</a:t>
            </a:r>
            <a:r>
              <a:rPr lang="en-US" altLang="ko-KR" sz="18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1CCCB-E806-A4F8-8545-A95C724A0339}"/>
              </a:ext>
            </a:extLst>
          </p:cNvPr>
          <p:cNvSpPr txBox="1"/>
          <p:nvPr/>
        </p:nvSpPr>
        <p:spPr>
          <a:xfrm>
            <a:off x="1366231" y="2120586"/>
            <a:ext cx="7342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en-US" altLang="ko-KR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HTTPOnly flag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6CDBA-F6EC-44F4-0DEF-1673070E59BE}"/>
              </a:ext>
            </a:extLst>
          </p:cNvPr>
          <p:cNvSpPr txBox="1"/>
          <p:nvPr/>
        </p:nvSpPr>
        <p:spPr>
          <a:xfrm>
            <a:off x="1366231" y="3744295"/>
            <a:ext cx="7342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en-US" altLang="ko-KR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Content Security Policy(CSP)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506EAE-4DFF-D3B1-6D93-8A9CC6DE3956}"/>
              </a:ext>
            </a:extLst>
          </p:cNvPr>
          <p:cNvSpPr txBox="1"/>
          <p:nvPr/>
        </p:nvSpPr>
        <p:spPr>
          <a:xfrm>
            <a:off x="1366231" y="4959658"/>
            <a:ext cx="7342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</a:t>
            </a:r>
            <a:r>
              <a:rPr lang="en-US" altLang="ko-KR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X-XSS-Protection Header</a:t>
            </a:r>
            <a:r>
              <a:rPr lang="en-US" altLang="ko-KR" sz="2400" b="0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 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2085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CSRF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35EC5-BAD0-6A61-CBEF-4EAF87BBE32F}"/>
              </a:ext>
            </a:extLst>
          </p:cNvPr>
          <p:cNvSpPr txBox="1"/>
          <p:nvPr/>
        </p:nvSpPr>
        <p:spPr>
          <a:xfrm>
            <a:off x="1387018" y="2814815"/>
            <a:ext cx="94179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badi Extra Light" panose="020B02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Cross Site Request Forgery	</a:t>
            </a:r>
            <a:endParaRPr lang="ko-KR" altLang="en-US" sz="6600" dirty="0">
              <a:solidFill>
                <a:schemeClr val="bg1"/>
              </a:solidFill>
              <a:latin typeface="Abadi Extra Light" panose="020B0204020104020204" pitchFamily="34" charset="0"/>
              <a:cs typeface="ADLaM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2C0A0-45E5-A1DC-BC02-71C8C89F21BE}"/>
              </a:ext>
            </a:extLst>
          </p:cNvPr>
          <p:cNvSpPr txBox="1"/>
          <p:nvPr/>
        </p:nvSpPr>
        <p:spPr>
          <a:xfrm>
            <a:off x="1197423" y="3922811"/>
            <a:ext cx="9797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사용자가 자신의 의지와는 무관하게 공격자가 의도한 행위</a:t>
            </a:r>
            <a:r>
              <a:rPr lang="en-US" altLang="ko-KR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수정</a:t>
            </a:r>
            <a:r>
              <a:rPr lang="en-US" altLang="ko-KR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삭제</a:t>
            </a:r>
            <a:r>
              <a:rPr lang="en-US" altLang="ko-KR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등록 등</a:t>
            </a:r>
            <a:r>
              <a:rPr lang="en-US" altLang="ko-KR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b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특정 웹사이트에 요청하게 하는 공격</a:t>
            </a:r>
            <a:endParaRPr lang="ko-KR" altLang="en-US" sz="160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77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CSRF Condition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B5547-0775-1B37-9250-00A2655F1C19}"/>
              </a:ext>
            </a:extLst>
          </p:cNvPr>
          <p:cNvSpPr txBox="1"/>
          <p:nvPr/>
        </p:nvSpPr>
        <p:spPr>
          <a:xfrm>
            <a:off x="1336258" y="2309994"/>
            <a:ext cx="9519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사용자가 보안이 취약한 서버로부터 이미 인증을 받은 상태여야 한다</a:t>
            </a:r>
            <a:r>
              <a:rPr lang="en-US" altLang="ko-KR" sz="2400" b="1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 </a:t>
            </a:r>
            <a:endParaRPr lang="en-US" altLang="ko-KR" sz="2400" b="1" i="0">
              <a:solidFill>
                <a:schemeClr val="bg1"/>
              </a:solidFill>
              <a:effectLst/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94E3D-9D28-7241-F668-56AD5B73A8FD}"/>
              </a:ext>
            </a:extLst>
          </p:cNvPr>
          <p:cNvSpPr txBox="1"/>
          <p:nvPr/>
        </p:nvSpPr>
        <p:spPr>
          <a:xfrm>
            <a:off x="1336258" y="3233324"/>
            <a:ext cx="9519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쿠키 기반으로 서버 세션 정보를 획득할 수 있어야 한다</a:t>
            </a:r>
            <a:r>
              <a:rPr lang="en-US" altLang="ko-KR" sz="2400" b="1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endParaRPr lang="en-US" altLang="ko-KR" sz="2400" b="1" i="0" dirty="0">
              <a:solidFill>
                <a:schemeClr val="bg1"/>
              </a:solidFill>
              <a:effectLst/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A563A-9D12-CE49-8FAD-C68A85A4ABD4}"/>
              </a:ext>
            </a:extLst>
          </p:cNvPr>
          <p:cNvSpPr txBox="1"/>
          <p:nvPr/>
        </p:nvSpPr>
        <p:spPr>
          <a:xfrm>
            <a:off x="1336257" y="4150634"/>
            <a:ext cx="9519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ko-KR" altLang="en-US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공격자는 서버를 공격하기 위한 요청 방법에 대해 미리 파악하고 있어야 한다</a:t>
            </a:r>
            <a:r>
              <a:rPr lang="en-US" altLang="ko-KR" sz="2400" b="1" i="0">
                <a:solidFill>
                  <a:schemeClr val="bg1"/>
                </a:solidFill>
                <a:effectLst/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86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CSRF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E1D8A-EAE0-2537-69B2-01814D59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53" y="1715636"/>
            <a:ext cx="9980093" cy="40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7A9A81A-21D7-706E-EFEC-5D4806BF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601" y="1887121"/>
            <a:ext cx="3735879" cy="685801"/>
          </a:xfrm>
        </p:spPr>
        <p:txBody>
          <a:bodyPr>
            <a:noAutofit/>
          </a:bodyPr>
          <a:lstStyle/>
          <a:p>
            <a:pPr algn="l"/>
            <a:r>
              <a:rPr lang="en-US" altLang="ko-KR" sz="4000">
                <a:solidFill>
                  <a:schemeClr val="bg1"/>
                </a:solidFill>
                <a:latin typeface="Source Sans Pro Black" panose="020F0502020204030204" pitchFamily="34" charset="0"/>
              </a:rPr>
              <a:t>I.    XSS</a:t>
            </a:r>
            <a:endParaRPr lang="ko-KR" altLang="en-US" sz="40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DD4CDCB-522B-67EB-5E64-5E2232225627}"/>
              </a:ext>
            </a:extLst>
          </p:cNvPr>
          <p:cNvSpPr txBox="1">
            <a:spLocks/>
          </p:cNvSpPr>
          <p:nvPr/>
        </p:nvSpPr>
        <p:spPr>
          <a:xfrm>
            <a:off x="1471601" y="3012699"/>
            <a:ext cx="4900436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>
                <a:solidFill>
                  <a:schemeClr val="bg1"/>
                </a:solidFill>
                <a:latin typeface="Source Sans Pro Black" panose="020F0502020204030204" pitchFamily="34" charset="0"/>
              </a:rPr>
              <a:t>II.   Reflected XSS</a:t>
            </a:r>
            <a:endParaRPr lang="ko-KR" altLang="en-US" sz="40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8E3ED80-50D5-B6A4-197E-305A2BCD6205}"/>
              </a:ext>
            </a:extLst>
          </p:cNvPr>
          <p:cNvSpPr txBox="1">
            <a:spLocks/>
          </p:cNvSpPr>
          <p:nvPr/>
        </p:nvSpPr>
        <p:spPr>
          <a:xfrm>
            <a:off x="1471601" y="4138277"/>
            <a:ext cx="4900436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>
                <a:solidFill>
                  <a:schemeClr val="bg1"/>
                </a:solidFill>
                <a:latin typeface="Source Sans Pro Black" panose="020F0502020204030204" pitchFamily="34" charset="0"/>
              </a:rPr>
              <a:t>III.  Stored XSS</a:t>
            </a:r>
            <a:endParaRPr lang="ko-KR" altLang="en-US" sz="40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ECB9FAA-9EF2-300C-9237-72BC8E0A610B}"/>
              </a:ext>
            </a:extLst>
          </p:cNvPr>
          <p:cNvSpPr txBox="1">
            <a:spLocks/>
          </p:cNvSpPr>
          <p:nvPr/>
        </p:nvSpPr>
        <p:spPr>
          <a:xfrm>
            <a:off x="1471601" y="5263855"/>
            <a:ext cx="4900436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>
                <a:solidFill>
                  <a:schemeClr val="bg1"/>
                </a:solidFill>
                <a:latin typeface="Source Sans Pro Black" panose="020F0502020204030204" pitchFamily="34" charset="0"/>
              </a:rPr>
              <a:t>IV.  DOM Based XSS</a:t>
            </a:r>
            <a:endParaRPr lang="ko-KR" altLang="en-US" sz="40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-2771963" y="94153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INDEX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A8281D-7BE0-2FE8-53BF-74E6C46FED9B}"/>
              </a:ext>
            </a:extLst>
          </p:cNvPr>
          <p:cNvSpPr txBox="1">
            <a:spLocks/>
          </p:cNvSpPr>
          <p:nvPr/>
        </p:nvSpPr>
        <p:spPr>
          <a:xfrm>
            <a:off x="6984522" y="1887120"/>
            <a:ext cx="4597878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>
                <a:solidFill>
                  <a:schemeClr val="bg1"/>
                </a:solidFill>
                <a:latin typeface="Source Sans Pro Black" panose="020F0502020204030204" pitchFamily="34" charset="0"/>
              </a:rPr>
              <a:t>V.    How to Prevent</a:t>
            </a:r>
            <a:endParaRPr lang="ko-KR" altLang="en-US" sz="40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7C84354-9AE5-D8EF-D2CF-1B8CD319CB3A}"/>
              </a:ext>
            </a:extLst>
          </p:cNvPr>
          <p:cNvSpPr txBox="1">
            <a:spLocks/>
          </p:cNvSpPr>
          <p:nvPr/>
        </p:nvSpPr>
        <p:spPr>
          <a:xfrm>
            <a:off x="6984522" y="3086099"/>
            <a:ext cx="4900436" cy="685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>
                <a:solidFill>
                  <a:schemeClr val="bg1"/>
                </a:solidFill>
                <a:latin typeface="Source Sans Pro Black" panose="020F0502020204030204" pitchFamily="34" charset="0"/>
              </a:rPr>
              <a:t>VI.   CSRF</a:t>
            </a:r>
            <a:endParaRPr lang="ko-KR" altLang="en-US" sz="40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7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CSRF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342048-6806-8E3A-C9C1-39005C21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14" y="1943639"/>
            <a:ext cx="9241971" cy="37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0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CSRF</a:t>
            </a:r>
            <a:r>
              <a:rPr lang="ko-KR" altLang="en-US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Defense</a:t>
            </a:r>
            <a:endParaRPr lang="ko-KR" altLang="en-US" sz="9600" dirty="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3F797F-72DD-FF45-0B08-DEE3DE4C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2794000"/>
            <a:ext cx="5727700" cy="187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82992-3E8E-5F74-23EC-4002F52E0A85}"/>
              </a:ext>
            </a:extLst>
          </p:cNvPr>
          <p:cNvSpPr txBox="1"/>
          <p:nvPr/>
        </p:nvSpPr>
        <p:spPr>
          <a:xfrm>
            <a:off x="1635715" y="2027535"/>
            <a:ext cx="2526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Check Referrer</a:t>
            </a:r>
            <a:endParaRPr lang="en-US" altLang="ko-KR" sz="2400" b="1" i="0" dirty="0">
              <a:solidFill>
                <a:schemeClr val="bg1"/>
              </a:solidFill>
              <a:effectLst/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1F08D-C561-3304-4CBD-7FB335D6048B}"/>
              </a:ext>
            </a:extLst>
          </p:cNvPr>
          <p:cNvSpPr txBox="1"/>
          <p:nvPr/>
        </p:nvSpPr>
        <p:spPr>
          <a:xfrm>
            <a:off x="2044261" y="5103674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서버에서 사용자의 요청에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Referrer 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정보를 확인하는 방법이 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요청 헤더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(request header)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정보에서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Referrer 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정보를 확인할 수 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보통 호스트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(host)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와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Referrer 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값이 일치하므로 둘을 비교한다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CSRF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공격의 대부분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Referrer 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값에 대한 검증만으로 방어가 가능하다고 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/>
            <a:br>
              <a:rPr lang="ko-KR" altLang="en-US" b="0" i="0" dirty="0">
                <a:solidFill>
                  <a:schemeClr val="bg1"/>
                </a:solidFill>
                <a:effectLst/>
                <a:latin typeface="Monaco" pitchFamily="2" charset="0"/>
              </a:rPr>
            </a:br>
            <a:endParaRPr lang="ko-KR" altLang="en-US" b="0" i="0" dirty="0">
              <a:solidFill>
                <a:schemeClr val="bg1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1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CSRF</a:t>
            </a:r>
            <a:r>
              <a:rPr lang="ko-KR" altLang="en-US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 </a:t>
            </a:r>
            <a:r>
              <a:rPr lang="en-US" altLang="ko-KR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Defense</a:t>
            </a:r>
            <a:endParaRPr lang="ko-KR" altLang="en-US" sz="9600" dirty="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82992-3E8E-5F74-23EC-4002F52E0A85}"/>
              </a:ext>
            </a:extLst>
          </p:cNvPr>
          <p:cNvSpPr txBox="1"/>
          <p:nvPr/>
        </p:nvSpPr>
        <p:spPr>
          <a:xfrm>
            <a:off x="1635715" y="2027535"/>
            <a:ext cx="3135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Check CSRF Token</a:t>
            </a:r>
            <a:endParaRPr lang="en-US" altLang="ko-KR" sz="2400" b="1" i="0" dirty="0">
              <a:solidFill>
                <a:schemeClr val="bg1"/>
              </a:solidFill>
              <a:effectLst/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5B01FD-F082-6F89-8ADC-DE2D74C4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70322"/>
            <a:ext cx="7772400" cy="22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55741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CSRF vs XSS</a:t>
            </a:r>
            <a:endParaRPr lang="ko-KR" altLang="en-US" sz="9600" dirty="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31447-11FA-997A-92A1-0D0207E8E93F}"/>
              </a:ext>
            </a:extLst>
          </p:cNvPr>
          <p:cNvSpPr txBox="1"/>
          <p:nvPr/>
        </p:nvSpPr>
        <p:spPr>
          <a:xfrm>
            <a:off x="1303282" y="1512715"/>
            <a:ext cx="9585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XSS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가 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사용자가 특정 사이트를 신뢰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하기 때문에 발생하는 문제라면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, CSRF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는 특정 사이트가 사용자를 신뢰 하기 때문에 발생하는 문제이다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XSS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는 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클라이언트의 브라우저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에서 발생하는 문제이고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, CSRF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는 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서버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에서 발생하는 문제이다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XSS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는 사용자의 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쿠키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를 탈취할 수 있고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, CSRF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는 서버로부터 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-apple-system"/>
              </a:rPr>
              <a:t>권한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-apple-system"/>
              </a:rPr>
              <a:t>을 탈취할 수 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B88B8-A748-07EF-EF85-F2C888C0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9" y="3626215"/>
            <a:ext cx="7683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B16703-9ABE-4C86-7459-47CD3E3357A0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54953F-0555-A280-D954-0AA17F17B7F0}"/>
              </a:ext>
            </a:extLst>
          </p:cNvPr>
          <p:cNvSpPr txBox="1">
            <a:spLocks/>
          </p:cNvSpPr>
          <p:nvPr/>
        </p:nvSpPr>
        <p:spPr>
          <a:xfrm>
            <a:off x="3130066" y="2903729"/>
            <a:ext cx="5931867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 dirty="0">
                <a:solidFill>
                  <a:schemeClr val="bg1"/>
                </a:solidFill>
                <a:latin typeface="Source Sans Pro Black" panose="020F0502020204030204" pitchFamily="34" charset="0"/>
              </a:rPr>
              <a:t>Thank you</a:t>
            </a:r>
            <a:endParaRPr lang="ko-KR" altLang="en-US" sz="9600" dirty="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4" y="102999"/>
            <a:ext cx="5772338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4F1A-D027-9C79-9A88-6B148CE0CB4C}"/>
              </a:ext>
            </a:extLst>
          </p:cNvPr>
          <p:cNvSpPr txBox="1"/>
          <p:nvPr/>
        </p:nvSpPr>
        <p:spPr>
          <a:xfrm>
            <a:off x="2801636" y="2814815"/>
            <a:ext cx="65887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Abadi Extra Light" panose="020B02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Cross Site Scripting</a:t>
            </a:r>
            <a:endParaRPr lang="ko-KR" altLang="en-US" sz="6600">
              <a:solidFill>
                <a:schemeClr val="bg1"/>
              </a:solidFill>
              <a:latin typeface="Abadi Extra Light" panose="020B0204020104020204" pitchFamily="34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4" y="102999"/>
            <a:ext cx="5772338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DE3B8-2267-AAC3-2A39-C4EEF113693E}"/>
              </a:ext>
            </a:extLst>
          </p:cNvPr>
          <p:cNvSpPr txBox="1"/>
          <p:nvPr/>
        </p:nvSpPr>
        <p:spPr>
          <a:xfrm>
            <a:off x="0" y="6488668"/>
            <a:ext cx="3177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http://testphp.vulnweb.com/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25250-D7D8-6F22-CFE3-FC49AE3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49" y="1153541"/>
            <a:ext cx="5053051" cy="4787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CC0346-4F2F-AD66-B71D-80C76D1D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62" y="3075404"/>
            <a:ext cx="3973689" cy="9437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52C5103-23CD-3815-E789-3CB6ACCF2770}"/>
              </a:ext>
            </a:extLst>
          </p:cNvPr>
          <p:cNvSpPr/>
          <p:nvPr/>
        </p:nvSpPr>
        <p:spPr>
          <a:xfrm>
            <a:off x="767644" y="1964267"/>
            <a:ext cx="1467556" cy="462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3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4" y="102999"/>
            <a:ext cx="5772338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4C3210-FBED-8CC6-D632-7708ED46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2724051"/>
            <a:ext cx="4296375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0" y="92114"/>
            <a:ext cx="5772338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6" name="그래픽 5" descr="서버 단색으로 채워진">
            <a:extLst>
              <a:ext uri="{FF2B5EF4-FFF2-40B4-BE49-F238E27FC236}">
                <a16:creationId xmlns:a16="http://schemas.microsoft.com/office/drawing/2014/main" id="{026B1898-52CD-F3BE-BC3B-52DF6293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503" y="1422377"/>
            <a:ext cx="1365956" cy="1365956"/>
          </a:xfrm>
          <a:prstGeom prst="rect">
            <a:avLst/>
          </a:prstGeom>
        </p:spPr>
      </p:pic>
      <p:pic>
        <p:nvPicPr>
          <p:cNvPr id="8" name="그래픽 7" descr="남성 프로그래머 단색으로 채워진">
            <a:extLst>
              <a:ext uri="{FF2B5EF4-FFF2-40B4-BE49-F238E27FC236}">
                <a16:creationId xmlns:a16="http://schemas.microsoft.com/office/drawing/2014/main" id="{57245CE4-113D-1AF0-014A-812CF1098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602" y="3608021"/>
            <a:ext cx="1403068" cy="1403068"/>
          </a:xfrm>
          <a:prstGeom prst="rect">
            <a:avLst/>
          </a:prstGeom>
        </p:spPr>
      </p:pic>
      <p:pic>
        <p:nvPicPr>
          <p:cNvPr id="11" name="그래픽 10" descr="웹 디자인 단색으로 채워진">
            <a:extLst>
              <a:ext uri="{FF2B5EF4-FFF2-40B4-BE49-F238E27FC236}">
                <a16:creationId xmlns:a16="http://schemas.microsoft.com/office/drawing/2014/main" id="{71344747-1A9B-9E8E-39EC-C6BABDC13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8710" y="4395844"/>
            <a:ext cx="1230489" cy="1230489"/>
          </a:xfrm>
          <a:prstGeom prst="rect">
            <a:avLst/>
          </a:prstGeom>
        </p:spPr>
      </p:pic>
      <p:pic>
        <p:nvPicPr>
          <p:cNvPr id="14" name="그래픽 13" descr="컴퓨터 단색으로 채워진">
            <a:extLst>
              <a:ext uri="{FF2B5EF4-FFF2-40B4-BE49-F238E27FC236}">
                <a16:creationId xmlns:a16="http://schemas.microsoft.com/office/drawing/2014/main" id="{EBC03903-0F9C-4AF9-6766-5CF5AFEE2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8291" y="3608021"/>
            <a:ext cx="1403068" cy="140306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D122BE-1B3D-A563-8F0C-DE01E174E036}"/>
              </a:ext>
            </a:extLst>
          </p:cNvPr>
          <p:cNvCxnSpPr>
            <a:cxnSpLocks/>
          </p:cNvCxnSpPr>
          <p:nvPr/>
        </p:nvCxnSpPr>
        <p:spPr>
          <a:xfrm>
            <a:off x="3172178" y="4391378"/>
            <a:ext cx="5023555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E837915-B25F-DCF3-A531-D5D3DBEBBB5C}"/>
              </a:ext>
            </a:extLst>
          </p:cNvPr>
          <p:cNvCxnSpPr/>
          <p:nvPr/>
        </p:nvCxnSpPr>
        <p:spPr>
          <a:xfrm flipV="1">
            <a:off x="2571136" y="1998133"/>
            <a:ext cx="2497574" cy="1609888"/>
          </a:xfrm>
          <a:prstGeom prst="bentConnector3">
            <a:avLst>
              <a:gd name="adj1" fmla="val 281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A3199F4-CD9E-BEE1-FEA3-D180440D604F}"/>
              </a:ext>
            </a:extLst>
          </p:cNvPr>
          <p:cNvCxnSpPr>
            <a:cxnSpLocks/>
          </p:cNvCxnSpPr>
          <p:nvPr/>
        </p:nvCxnSpPr>
        <p:spPr>
          <a:xfrm>
            <a:off x="6755984" y="2259070"/>
            <a:ext cx="2117083" cy="1512598"/>
          </a:xfrm>
          <a:prstGeom prst="bentConnector3">
            <a:avLst>
              <a:gd name="adj1" fmla="val 100124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5D43E38-B42D-5A71-DA2F-B83593E446D2}"/>
              </a:ext>
            </a:extLst>
          </p:cNvPr>
          <p:cNvCxnSpPr>
            <a:cxnSpLocks/>
          </p:cNvCxnSpPr>
          <p:nvPr/>
        </p:nvCxnSpPr>
        <p:spPr>
          <a:xfrm rot="10800000">
            <a:off x="6691017" y="1927028"/>
            <a:ext cx="2543294" cy="1844640"/>
          </a:xfrm>
          <a:prstGeom prst="bentConnector3">
            <a:avLst>
              <a:gd name="adj1" fmla="val -157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38175D-7F70-FC52-1EA0-8AD3546D2CEB}"/>
              </a:ext>
            </a:extLst>
          </p:cNvPr>
          <p:cNvSpPr txBox="1"/>
          <p:nvPr/>
        </p:nvSpPr>
        <p:spPr>
          <a:xfrm>
            <a:off x="1005016" y="1475233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스크립트가 포함된 게시글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76481-CC81-AA60-A77C-4C6841563F6E}"/>
              </a:ext>
            </a:extLst>
          </p:cNvPr>
          <p:cNvSpPr txBox="1"/>
          <p:nvPr/>
        </p:nvSpPr>
        <p:spPr>
          <a:xfrm>
            <a:off x="3706489" y="3881818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스크립트가 포함된 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URL</a:t>
            </a:r>
            <a:endParaRPr lang="ko-KR" altLang="en-US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C227E0-0CD8-7A44-2E1C-104970003DBB}"/>
              </a:ext>
            </a:extLst>
          </p:cNvPr>
          <p:cNvSpPr txBox="1"/>
          <p:nvPr/>
        </p:nvSpPr>
        <p:spPr>
          <a:xfrm>
            <a:off x="6755984" y="23414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응답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50DCC7-FC80-5C2E-6FBB-49355CD500B0}"/>
              </a:ext>
            </a:extLst>
          </p:cNvPr>
          <p:cNvSpPr txBox="1"/>
          <p:nvPr/>
        </p:nvSpPr>
        <p:spPr>
          <a:xfrm>
            <a:off x="7404937" y="1405726"/>
            <a:ext cx="73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요청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7E5E05-32F5-0080-A95D-A9E3650793B3}"/>
              </a:ext>
            </a:extLst>
          </p:cNvPr>
          <p:cNvSpPr txBox="1"/>
          <p:nvPr/>
        </p:nvSpPr>
        <p:spPr>
          <a:xfrm>
            <a:off x="9373259" y="2834480"/>
            <a:ext cx="18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</a:t>
            </a:r>
            <a:endParaRPr lang="en-US" altLang="ko-KR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90410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Reflected 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2" name="그래픽 1" descr="서버 단색으로 채워진">
            <a:extLst>
              <a:ext uri="{FF2B5EF4-FFF2-40B4-BE49-F238E27FC236}">
                <a16:creationId xmlns:a16="http://schemas.microsoft.com/office/drawing/2014/main" id="{D9750CBE-3946-1241-DB65-54C45420B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503" y="1422377"/>
            <a:ext cx="1365956" cy="1365956"/>
          </a:xfrm>
          <a:prstGeom prst="rect">
            <a:avLst/>
          </a:prstGeom>
        </p:spPr>
      </p:pic>
      <p:pic>
        <p:nvPicPr>
          <p:cNvPr id="3" name="그래픽 2" descr="남성 프로그래머 단색으로 채워진">
            <a:extLst>
              <a:ext uri="{FF2B5EF4-FFF2-40B4-BE49-F238E27FC236}">
                <a16:creationId xmlns:a16="http://schemas.microsoft.com/office/drawing/2014/main" id="{0407CD07-8E85-41EA-85BE-CF07D5040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602" y="3608021"/>
            <a:ext cx="1403068" cy="1403068"/>
          </a:xfrm>
          <a:prstGeom prst="rect">
            <a:avLst/>
          </a:prstGeom>
        </p:spPr>
      </p:pic>
      <p:pic>
        <p:nvPicPr>
          <p:cNvPr id="4" name="그래픽 3" descr="웹 디자인 단색으로 채워진">
            <a:extLst>
              <a:ext uri="{FF2B5EF4-FFF2-40B4-BE49-F238E27FC236}">
                <a16:creationId xmlns:a16="http://schemas.microsoft.com/office/drawing/2014/main" id="{59403E97-005D-F15E-7F1E-5FFE29138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8710" y="4395844"/>
            <a:ext cx="1230489" cy="1230489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4B7194D9-1925-8A86-AD6C-6B73D942C3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8291" y="3608021"/>
            <a:ext cx="1403068" cy="14030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3C6773-0DFC-B008-C72D-C283C0ED2062}"/>
              </a:ext>
            </a:extLst>
          </p:cNvPr>
          <p:cNvCxnSpPr>
            <a:cxnSpLocks/>
          </p:cNvCxnSpPr>
          <p:nvPr/>
        </p:nvCxnSpPr>
        <p:spPr>
          <a:xfrm>
            <a:off x="3172178" y="4391378"/>
            <a:ext cx="5023555" cy="0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8103942-E725-B104-92EE-4499611077FE}"/>
              </a:ext>
            </a:extLst>
          </p:cNvPr>
          <p:cNvCxnSpPr>
            <a:cxnSpLocks/>
          </p:cNvCxnSpPr>
          <p:nvPr/>
        </p:nvCxnSpPr>
        <p:spPr>
          <a:xfrm>
            <a:off x="6755984" y="2259070"/>
            <a:ext cx="2117083" cy="1512598"/>
          </a:xfrm>
          <a:prstGeom prst="bentConnector3">
            <a:avLst>
              <a:gd name="adj1" fmla="val 100124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296A702-00A3-29D6-655C-8FC712A7288D}"/>
              </a:ext>
            </a:extLst>
          </p:cNvPr>
          <p:cNvCxnSpPr>
            <a:cxnSpLocks/>
          </p:cNvCxnSpPr>
          <p:nvPr/>
        </p:nvCxnSpPr>
        <p:spPr>
          <a:xfrm rot="10800000">
            <a:off x="6691017" y="1927028"/>
            <a:ext cx="2543294" cy="1844640"/>
          </a:xfrm>
          <a:prstGeom prst="bentConnector3">
            <a:avLst>
              <a:gd name="adj1" fmla="val -157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75735E-DF1A-5330-AAF6-5F54124EBD3F}"/>
              </a:ext>
            </a:extLst>
          </p:cNvPr>
          <p:cNvSpPr txBox="1"/>
          <p:nvPr/>
        </p:nvSpPr>
        <p:spPr>
          <a:xfrm>
            <a:off x="3706489" y="3881818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스크립트가 포함된 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URL</a:t>
            </a:r>
            <a:endParaRPr lang="ko-KR" altLang="en-US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17C5F-3427-54E7-C4CA-02382F418D06}"/>
              </a:ext>
            </a:extLst>
          </p:cNvPr>
          <p:cNvSpPr txBox="1"/>
          <p:nvPr/>
        </p:nvSpPr>
        <p:spPr>
          <a:xfrm>
            <a:off x="6755984" y="23414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응답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F3BB4-F75B-75AA-79F7-2E0B1C671DF7}"/>
              </a:ext>
            </a:extLst>
          </p:cNvPr>
          <p:cNvSpPr txBox="1"/>
          <p:nvPr/>
        </p:nvSpPr>
        <p:spPr>
          <a:xfrm>
            <a:off x="7404937" y="140572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6EB46-CBD7-6A5B-7449-B95AA04F8CAF}"/>
              </a:ext>
            </a:extLst>
          </p:cNvPr>
          <p:cNvSpPr txBox="1"/>
          <p:nvPr/>
        </p:nvSpPr>
        <p:spPr>
          <a:xfrm>
            <a:off x="9883007" y="3985380"/>
            <a:ext cx="18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</a:t>
            </a:r>
            <a:endParaRPr lang="en-US" altLang="ko-KR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9013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Reflected 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B36603-BCDA-4C9C-3B13-3920E171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87" y="1617067"/>
            <a:ext cx="6559225" cy="4153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677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5F81A84-6D78-6A6A-B96D-4DF6A7A5FF96}"/>
              </a:ext>
            </a:extLst>
          </p:cNvPr>
          <p:cNvSpPr txBox="1">
            <a:spLocks/>
          </p:cNvSpPr>
          <p:nvPr/>
        </p:nvSpPr>
        <p:spPr>
          <a:xfrm>
            <a:off x="4891548" y="6692082"/>
            <a:ext cx="9144000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Black" panose="020F0502020204030204" pitchFamily="34" charset="0"/>
              </a:rPr>
              <a:t>XSS</a:t>
            </a:r>
            <a:endParaRPr lang="ko-KR" altLang="en-US" sz="25000">
              <a:solidFill>
                <a:schemeClr val="tx1">
                  <a:lumMod val="65000"/>
                  <a:lumOff val="35000"/>
                </a:schemeClr>
              </a:solidFill>
              <a:latin typeface="Source Sans Pro Black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D747F-52A1-775E-CFCF-26B817FDE9AF}"/>
              </a:ext>
            </a:extLst>
          </p:cNvPr>
          <p:cNvSpPr txBox="1"/>
          <p:nvPr/>
        </p:nvSpPr>
        <p:spPr>
          <a:xfrm>
            <a:off x="2571136" y="-1333430"/>
            <a:ext cx="704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CSRF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랑 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어떤 차이가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XSS</a:t>
            </a:r>
            <a:r>
              <a:rPr lang="ko-KR" altLang="en-US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는 프론트엔드에서만 막을 수 있나요</a:t>
            </a:r>
            <a:r>
              <a:rPr lang="en-US" altLang="ko-KR" b="0" i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?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79E4D41-ABF7-E012-E801-3172E6BB673F}"/>
              </a:ext>
            </a:extLst>
          </p:cNvPr>
          <p:cNvSpPr txBox="1">
            <a:spLocks/>
          </p:cNvSpPr>
          <p:nvPr/>
        </p:nvSpPr>
        <p:spPr>
          <a:xfrm>
            <a:off x="53143" y="102999"/>
            <a:ext cx="9337219" cy="1050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9600">
                <a:solidFill>
                  <a:schemeClr val="bg1"/>
                </a:solidFill>
                <a:latin typeface="Source Sans Pro Black" panose="020F0502020204030204" pitchFamily="34" charset="0"/>
              </a:rPr>
              <a:t>Stored XSS</a:t>
            </a:r>
            <a:endParaRPr lang="ko-KR" altLang="en-US" sz="9600">
              <a:solidFill>
                <a:schemeClr val="bg1"/>
              </a:solidFill>
              <a:latin typeface="Source Sans Pro Black" panose="020F0502020204030204" pitchFamily="34" charset="0"/>
            </a:endParaRPr>
          </a:p>
        </p:txBody>
      </p:sp>
      <p:pic>
        <p:nvPicPr>
          <p:cNvPr id="2" name="그래픽 1" descr="서버 단색으로 채워진">
            <a:extLst>
              <a:ext uri="{FF2B5EF4-FFF2-40B4-BE49-F238E27FC236}">
                <a16:creationId xmlns:a16="http://schemas.microsoft.com/office/drawing/2014/main" id="{F202E5D4-3D8F-3378-8E18-68D12308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503" y="2075521"/>
            <a:ext cx="1365956" cy="1365956"/>
          </a:xfrm>
          <a:prstGeom prst="rect">
            <a:avLst/>
          </a:prstGeom>
        </p:spPr>
      </p:pic>
      <p:pic>
        <p:nvPicPr>
          <p:cNvPr id="3" name="그래픽 2" descr="남성 프로그래머 단색으로 채워진">
            <a:extLst>
              <a:ext uri="{FF2B5EF4-FFF2-40B4-BE49-F238E27FC236}">
                <a16:creationId xmlns:a16="http://schemas.microsoft.com/office/drawing/2014/main" id="{BE970B3A-FCD1-B432-3294-7757F499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602" y="4261165"/>
            <a:ext cx="1403068" cy="1403068"/>
          </a:xfrm>
          <a:prstGeom prst="rect">
            <a:avLst/>
          </a:prstGeom>
        </p:spPr>
      </p:pic>
      <p:pic>
        <p:nvPicPr>
          <p:cNvPr id="4" name="그래픽 3" descr="웹 디자인 단색으로 채워진">
            <a:extLst>
              <a:ext uri="{FF2B5EF4-FFF2-40B4-BE49-F238E27FC236}">
                <a16:creationId xmlns:a16="http://schemas.microsoft.com/office/drawing/2014/main" id="{00EA0CC6-EBC1-04E5-DE8E-99169DA67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8085" y="2758499"/>
            <a:ext cx="1230489" cy="1230489"/>
          </a:xfrm>
          <a:prstGeom prst="rect">
            <a:avLst/>
          </a:prstGeom>
        </p:spPr>
      </p:pic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A2A20BAF-290B-CC57-C01C-7B788BC22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8291" y="4261165"/>
            <a:ext cx="1403068" cy="1403068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41FBF73-1232-898A-BEF5-D0C5E37463D4}"/>
              </a:ext>
            </a:extLst>
          </p:cNvPr>
          <p:cNvCxnSpPr/>
          <p:nvPr/>
        </p:nvCxnSpPr>
        <p:spPr>
          <a:xfrm flipV="1">
            <a:off x="2571136" y="2651277"/>
            <a:ext cx="2497574" cy="1609888"/>
          </a:xfrm>
          <a:prstGeom prst="bentConnector3">
            <a:avLst>
              <a:gd name="adj1" fmla="val 281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ED998EF-5D79-5DCC-7F56-E53F95C93E1D}"/>
              </a:ext>
            </a:extLst>
          </p:cNvPr>
          <p:cNvCxnSpPr>
            <a:cxnSpLocks/>
          </p:cNvCxnSpPr>
          <p:nvPr/>
        </p:nvCxnSpPr>
        <p:spPr>
          <a:xfrm>
            <a:off x="6755984" y="2912214"/>
            <a:ext cx="2117083" cy="1512598"/>
          </a:xfrm>
          <a:prstGeom prst="bentConnector3">
            <a:avLst>
              <a:gd name="adj1" fmla="val 100124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06EEC4E-B168-CD9B-681A-580CABBEAB6A}"/>
              </a:ext>
            </a:extLst>
          </p:cNvPr>
          <p:cNvCxnSpPr>
            <a:cxnSpLocks/>
          </p:cNvCxnSpPr>
          <p:nvPr/>
        </p:nvCxnSpPr>
        <p:spPr>
          <a:xfrm rot="10800000">
            <a:off x="6691017" y="2580172"/>
            <a:ext cx="2543294" cy="1844640"/>
          </a:xfrm>
          <a:prstGeom prst="bentConnector3">
            <a:avLst>
              <a:gd name="adj1" fmla="val -157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C613C6-E4E0-8871-C100-BC75F187C9EC}"/>
              </a:ext>
            </a:extLst>
          </p:cNvPr>
          <p:cNvSpPr txBox="1"/>
          <p:nvPr/>
        </p:nvSpPr>
        <p:spPr>
          <a:xfrm>
            <a:off x="1005016" y="2128377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스크립트가 포함된 게시글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FC6B-6A72-E453-30EE-64E6070942F9}"/>
              </a:ext>
            </a:extLst>
          </p:cNvPr>
          <p:cNvSpPr txBox="1"/>
          <p:nvPr/>
        </p:nvSpPr>
        <p:spPr>
          <a:xfrm>
            <a:off x="6755984" y="2994556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악성스크립트가 </a:t>
            </a:r>
            <a:endParaRPr lang="en-US" altLang="ko-KR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포함된 응답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B11B0-C533-369A-28F1-39F4C8B64E1D}"/>
              </a:ext>
            </a:extLst>
          </p:cNvPr>
          <p:cNvSpPr txBox="1"/>
          <p:nvPr/>
        </p:nvSpPr>
        <p:spPr>
          <a:xfrm>
            <a:off x="7404937" y="2058870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악성스크립트가 포함된 요청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EAF8-C71F-2A76-A6EC-AA8544CA4856}"/>
              </a:ext>
            </a:extLst>
          </p:cNvPr>
          <p:cNvSpPr txBox="1"/>
          <p:nvPr/>
        </p:nvSpPr>
        <p:spPr>
          <a:xfrm>
            <a:off x="9373259" y="3487624"/>
            <a:ext cx="18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악성 스크립트</a:t>
            </a:r>
            <a:endParaRPr lang="en-US" altLang="ko-KR"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DLaM Display" panose="020F0502020204030204" pitchFamily="2" charset="0"/>
            </a:endParaRPr>
          </a:p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DLaM Display" panose="020F0502020204030204" pitchFamily="2" charset="0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8559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763</Words>
  <Application>Microsoft Macintosh PowerPoint</Application>
  <PresentationFormat>와이드스크린</PresentationFormat>
  <Paragraphs>153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-apple-system</vt:lpstr>
      <vt:lpstr>나눔바른고딕</vt:lpstr>
      <vt:lpstr>나눔바른고딕 UltraLight</vt:lpstr>
      <vt:lpstr>맑은 고딕</vt:lpstr>
      <vt:lpstr>메이플스토리+수정</vt:lpstr>
      <vt:lpstr>Abadi Extra Light</vt:lpstr>
      <vt:lpstr>Arial</vt:lpstr>
      <vt:lpstr>Monaco</vt:lpstr>
      <vt:lpstr>Source Sans Pro Black</vt:lpstr>
      <vt:lpstr>Office 테마</vt:lpstr>
      <vt:lpstr>XSS</vt:lpstr>
      <vt:lpstr>I.    XSS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Kwanwoo Kim</dc:creator>
  <cp:lastModifiedBy>김관우</cp:lastModifiedBy>
  <cp:revision>9</cp:revision>
  <dcterms:created xsi:type="dcterms:W3CDTF">2024-07-24T09:15:56Z</dcterms:created>
  <dcterms:modified xsi:type="dcterms:W3CDTF">2024-07-25T05:13:58Z</dcterms:modified>
</cp:coreProperties>
</file>