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288000" cy="10287000"/>
  <p:notesSz cx="6858000" cy="9144000"/>
  <p:embeddedFontLst>
    <p:embeddedFont>
      <p:font typeface="Open Sans 1 Bold" charset="1" panose="020B0806030504020204"/>
      <p:regular r:id="rId47"/>
    </p:embeddedFont>
    <p:embeddedFont>
      <p:font typeface="Open Sans 2 Bold" charset="1" panose="00000000000000000000"/>
      <p:regular r:id="rId48"/>
    </p:embeddedFont>
    <p:embeddedFont>
      <p:font typeface="Open Sans 1" charset="1" panose="020B0606030504020204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송정훈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  <p:sp>
        <p:nvSpPr>
          <p:cNvPr name="TextBox 7" id="7"/>
          <p:cNvSpPr txBox="true"/>
          <p:nvPr/>
        </p:nvSpPr>
        <p:spPr>
          <a:xfrm rot="0">
            <a:off x="1847947" y="3980651"/>
            <a:ext cx="11757531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61"/>
              </a:lnSpc>
            </a:pPr>
            <a:r>
              <a:rPr lang="en-US" sz="12051" b="tru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Cache 전략</a:t>
            </a:r>
          </a:p>
        </p:txBody>
      </p:sp>
      <p:sp>
        <p:nvSpPr>
          <p:cNvPr name="AutoShape 8" id="8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Through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33571" y="3554834"/>
            <a:ext cx="16620858" cy="4173848"/>
          </a:xfrm>
          <a:custGeom>
            <a:avLst/>
            <a:gdLst/>
            <a:ahLst/>
            <a:cxnLst/>
            <a:rect r="r" b="b" t="t" l="l"/>
            <a:pathLst>
              <a:path h="4173848" w="16620858">
                <a:moveTo>
                  <a:pt x="0" y="0"/>
                </a:moveTo>
                <a:lnTo>
                  <a:pt x="16620858" y="0"/>
                </a:lnTo>
                <a:lnTo>
                  <a:pt x="16620858" y="4173848"/>
                </a:lnTo>
                <a:lnTo>
                  <a:pt x="0" y="4173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Back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31987" y="3577776"/>
            <a:ext cx="15624027" cy="4068757"/>
          </a:xfrm>
          <a:custGeom>
            <a:avLst/>
            <a:gdLst/>
            <a:ahLst/>
            <a:cxnLst/>
            <a:rect r="r" b="b" t="t" l="l"/>
            <a:pathLst>
              <a:path h="4068757" w="15624027">
                <a:moveTo>
                  <a:pt x="0" y="0"/>
                </a:moveTo>
                <a:lnTo>
                  <a:pt x="15624026" y="0"/>
                </a:lnTo>
                <a:lnTo>
                  <a:pt x="15624026" y="4068757"/>
                </a:lnTo>
                <a:lnTo>
                  <a:pt x="0" y="406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Back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31987" y="3577776"/>
            <a:ext cx="15624027" cy="4068757"/>
          </a:xfrm>
          <a:custGeom>
            <a:avLst/>
            <a:gdLst/>
            <a:ahLst/>
            <a:cxnLst/>
            <a:rect r="r" b="b" t="t" l="l"/>
            <a:pathLst>
              <a:path h="4068757" w="15624027">
                <a:moveTo>
                  <a:pt x="0" y="0"/>
                </a:moveTo>
                <a:lnTo>
                  <a:pt x="15624026" y="0"/>
                </a:lnTo>
                <a:lnTo>
                  <a:pt x="15624026" y="4068757"/>
                </a:lnTo>
                <a:lnTo>
                  <a:pt x="0" y="406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11836" y="4410640"/>
            <a:ext cx="2780244" cy="1911418"/>
          </a:xfrm>
          <a:custGeom>
            <a:avLst/>
            <a:gdLst/>
            <a:ahLst/>
            <a:cxnLst/>
            <a:rect r="r" b="b" t="t" l="l"/>
            <a:pathLst>
              <a:path h="1911418" w="2780244">
                <a:moveTo>
                  <a:pt x="0" y="0"/>
                </a:moveTo>
                <a:lnTo>
                  <a:pt x="2780244" y="0"/>
                </a:lnTo>
                <a:lnTo>
                  <a:pt x="2780244" y="1911418"/>
                </a:lnTo>
                <a:lnTo>
                  <a:pt x="0" y="1911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73510" y="4583121"/>
            <a:ext cx="1751676" cy="1738937"/>
          </a:xfrm>
          <a:custGeom>
            <a:avLst/>
            <a:gdLst/>
            <a:ahLst/>
            <a:cxnLst/>
            <a:rect r="r" b="b" t="t" l="l"/>
            <a:pathLst>
              <a:path h="1738937" w="1751676">
                <a:moveTo>
                  <a:pt x="0" y="0"/>
                </a:moveTo>
                <a:lnTo>
                  <a:pt x="1751677" y="0"/>
                </a:lnTo>
                <a:lnTo>
                  <a:pt x="1751677" y="1738937"/>
                </a:lnTo>
                <a:lnTo>
                  <a:pt x="0" y="1738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Back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010934" y="6064994"/>
            <a:ext cx="14266132" cy="3715139"/>
          </a:xfrm>
          <a:custGeom>
            <a:avLst/>
            <a:gdLst/>
            <a:ahLst/>
            <a:cxnLst/>
            <a:rect r="r" b="b" t="t" l="l"/>
            <a:pathLst>
              <a:path h="3715139" w="14266132">
                <a:moveTo>
                  <a:pt x="0" y="0"/>
                </a:moveTo>
                <a:lnTo>
                  <a:pt x="14266132" y="0"/>
                </a:lnTo>
                <a:lnTo>
                  <a:pt x="14266132" y="3715139"/>
                </a:lnTo>
                <a:lnTo>
                  <a:pt x="0" y="3715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10934" y="2098500"/>
            <a:ext cx="14266132" cy="3582526"/>
          </a:xfrm>
          <a:custGeom>
            <a:avLst/>
            <a:gdLst/>
            <a:ahLst/>
            <a:cxnLst/>
            <a:rect r="r" b="b" t="t" l="l"/>
            <a:pathLst>
              <a:path h="3582526" w="14266132">
                <a:moveTo>
                  <a:pt x="0" y="0"/>
                </a:moveTo>
                <a:lnTo>
                  <a:pt x="14266132" y="0"/>
                </a:lnTo>
                <a:lnTo>
                  <a:pt x="14266132" y="3582527"/>
                </a:lnTo>
                <a:lnTo>
                  <a:pt x="0" y="3582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839726" y="1532636"/>
            <a:ext cx="3771924" cy="56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2"/>
              </a:lnSpc>
              <a:spcBef>
                <a:spcPct val="0"/>
              </a:spcBef>
            </a:pPr>
            <a:r>
              <a:rPr lang="en-US" b="true" sz="3525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Through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Back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31987" y="3577776"/>
            <a:ext cx="15624027" cy="4068757"/>
          </a:xfrm>
          <a:custGeom>
            <a:avLst/>
            <a:gdLst/>
            <a:ahLst/>
            <a:cxnLst/>
            <a:rect r="r" b="b" t="t" l="l"/>
            <a:pathLst>
              <a:path h="4068757" w="15624027">
                <a:moveTo>
                  <a:pt x="0" y="0"/>
                </a:moveTo>
                <a:lnTo>
                  <a:pt x="15624026" y="0"/>
                </a:lnTo>
                <a:lnTo>
                  <a:pt x="15624026" y="4068757"/>
                </a:lnTo>
                <a:lnTo>
                  <a:pt x="0" y="4068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07897" y="2476500"/>
            <a:ext cx="1466850" cy="1466850"/>
          </a:xfrm>
          <a:custGeom>
            <a:avLst/>
            <a:gdLst/>
            <a:ahLst/>
            <a:cxnLst/>
            <a:rect r="r" b="b" t="t" l="l"/>
            <a:pathLst>
              <a:path h="1466850" w="1466850">
                <a:moveTo>
                  <a:pt x="0" y="0"/>
                </a:moveTo>
                <a:lnTo>
                  <a:pt x="1466850" y="0"/>
                </a:lnTo>
                <a:lnTo>
                  <a:pt x="1466850" y="1466850"/>
                </a:lnTo>
                <a:lnTo>
                  <a:pt x="0" y="14668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82839" y="3076747"/>
            <a:ext cx="3214411" cy="866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4"/>
              </a:lnSpc>
              <a:spcBef>
                <a:spcPct val="0"/>
              </a:spcBef>
            </a:pPr>
            <a:r>
              <a:rPr lang="en-US" b="true" sz="5311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조회수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Around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846967" y="2451590"/>
            <a:ext cx="14594065" cy="7049858"/>
          </a:xfrm>
          <a:custGeom>
            <a:avLst/>
            <a:gdLst/>
            <a:ahLst/>
            <a:cxnLst/>
            <a:rect r="r" b="b" t="t" l="l"/>
            <a:pathLst>
              <a:path h="7049858" w="14594065">
                <a:moveTo>
                  <a:pt x="0" y="0"/>
                </a:moveTo>
                <a:lnTo>
                  <a:pt x="14594066" y="0"/>
                </a:lnTo>
                <a:lnTo>
                  <a:pt x="14594066" y="7049857"/>
                </a:lnTo>
                <a:lnTo>
                  <a:pt x="0" y="7049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Around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852602" y="2014649"/>
            <a:ext cx="12582796" cy="7864248"/>
          </a:xfrm>
          <a:custGeom>
            <a:avLst/>
            <a:gdLst/>
            <a:ahLst/>
            <a:cxnLst/>
            <a:rect r="r" b="b" t="t" l="l"/>
            <a:pathLst>
              <a:path h="7864248" w="12582796">
                <a:moveTo>
                  <a:pt x="0" y="0"/>
                </a:moveTo>
                <a:lnTo>
                  <a:pt x="12582796" y="0"/>
                </a:lnTo>
                <a:lnTo>
                  <a:pt x="12582796" y="7864248"/>
                </a:lnTo>
                <a:lnTo>
                  <a:pt x="0" y="7864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Write Around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01911" y="2499332"/>
            <a:ext cx="14884179" cy="6515821"/>
          </a:xfrm>
          <a:custGeom>
            <a:avLst/>
            <a:gdLst/>
            <a:ahLst/>
            <a:cxnLst/>
            <a:rect r="r" b="b" t="t" l="l"/>
            <a:pathLst>
              <a:path h="6515821" w="14884179">
                <a:moveTo>
                  <a:pt x="0" y="0"/>
                </a:moveTo>
                <a:lnTo>
                  <a:pt x="14884178" y="0"/>
                </a:lnTo>
                <a:lnTo>
                  <a:pt x="14884178" y="6515821"/>
                </a:lnTo>
                <a:lnTo>
                  <a:pt x="0" y="6515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6456" y="4594242"/>
            <a:ext cx="10635089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로컬 캐시 vs 분산 캐시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로컬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62116" y="2577944"/>
            <a:ext cx="13363768" cy="6294358"/>
          </a:xfrm>
          <a:custGeom>
            <a:avLst/>
            <a:gdLst/>
            <a:ahLst/>
            <a:cxnLst/>
            <a:rect r="r" b="b" t="t" l="l"/>
            <a:pathLst>
              <a:path h="6294358" w="13363768">
                <a:moveTo>
                  <a:pt x="0" y="0"/>
                </a:moveTo>
                <a:lnTo>
                  <a:pt x="13363768" y="0"/>
                </a:lnTo>
                <a:lnTo>
                  <a:pt x="13363768" y="6294358"/>
                </a:lnTo>
                <a:lnTo>
                  <a:pt x="0" y="6294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캐싱이란?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973234" y="3758691"/>
            <a:ext cx="14341533" cy="356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7"/>
              </a:lnSpc>
            </a:pPr>
            <a:r>
              <a:rPr lang="en-US" sz="434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데이터나 연산 결과를 </a:t>
            </a:r>
            <a:r>
              <a:rPr lang="en-US" sz="4343" b="true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임시 저장</a:t>
            </a:r>
            <a:r>
              <a:rPr lang="en-US" sz="434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하여, 반복적인 데이터 접근 시 성능을 향상시키는 기술이다. </a:t>
            </a:r>
          </a:p>
          <a:p>
            <a:pPr algn="ctr">
              <a:lnSpc>
                <a:spcPts val="5647"/>
              </a:lnSpc>
            </a:pPr>
          </a:p>
          <a:p>
            <a:pPr algn="ctr">
              <a:lnSpc>
                <a:spcPts val="5647"/>
              </a:lnSpc>
              <a:spcBef>
                <a:spcPct val="0"/>
              </a:spcBef>
            </a:pPr>
            <a:r>
              <a:rPr lang="en-US" sz="434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캐시는 주로 </a:t>
            </a:r>
            <a:r>
              <a:rPr lang="en-US" b="true" sz="4343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메모리</a:t>
            </a:r>
            <a:r>
              <a:rPr lang="en-US" sz="434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에 저장되며, 데이터베이스나 원격 서버에 비해 접근 속도가 </a:t>
            </a:r>
            <a:r>
              <a:rPr lang="en-US" b="true" sz="4343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빠르다</a:t>
            </a:r>
            <a:r>
              <a:rPr lang="en-US" sz="434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로컬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510562" y="3718866"/>
            <a:ext cx="7748738" cy="3649669"/>
          </a:xfrm>
          <a:custGeom>
            <a:avLst/>
            <a:gdLst/>
            <a:ahLst/>
            <a:cxnLst/>
            <a:rect r="r" b="b" t="t" l="l"/>
            <a:pathLst>
              <a:path h="3649669" w="7748738">
                <a:moveTo>
                  <a:pt x="0" y="0"/>
                </a:moveTo>
                <a:lnTo>
                  <a:pt x="7748738" y="0"/>
                </a:lnTo>
                <a:lnTo>
                  <a:pt x="7748738" y="3649669"/>
                </a:lnTo>
                <a:lnTo>
                  <a:pt x="0" y="3649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7021" y="3718866"/>
            <a:ext cx="1197033" cy="1197033"/>
          </a:xfrm>
          <a:custGeom>
            <a:avLst/>
            <a:gdLst/>
            <a:ahLst/>
            <a:cxnLst/>
            <a:rect r="r" b="b" t="t" l="l"/>
            <a:pathLst>
              <a:path h="1197033" w="1197033">
                <a:moveTo>
                  <a:pt x="0" y="0"/>
                </a:moveTo>
                <a:lnTo>
                  <a:pt x="1197033" y="0"/>
                </a:lnTo>
                <a:lnTo>
                  <a:pt x="1197033" y="1197033"/>
                </a:lnTo>
                <a:lnTo>
                  <a:pt x="0" y="1197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74747" y="3273835"/>
            <a:ext cx="7244741" cy="19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빠른 속도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단순성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낮은 네트워크 부하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4747" y="6230738"/>
            <a:ext cx="7244741" cy="19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일관성 문제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확장성 부족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메모리 제한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7021" y="6646553"/>
            <a:ext cx="1197033" cy="1197033"/>
          </a:xfrm>
          <a:custGeom>
            <a:avLst/>
            <a:gdLst/>
            <a:ahLst/>
            <a:cxnLst/>
            <a:rect r="r" b="b" t="t" l="l"/>
            <a:pathLst>
              <a:path h="1197033" w="1197033">
                <a:moveTo>
                  <a:pt x="0" y="0"/>
                </a:moveTo>
                <a:lnTo>
                  <a:pt x="1197033" y="0"/>
                </a:lnTo>
                <a:lnTo>
                  <a:pt x="1197033" y="1197033"/>
                </a:lnTo>
                <a:lnTo>
                  <a:pt x="0" y="1197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분산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63072" y="1362075"/>
            <a:ext cx="111962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619341" y="6067064"/>
            <a:ext cx="2889712" cy="2889712"/>
          </a:xfrm>
          <a:custGeom>
            <a:avLst/>
            <a:gdLst/>
            <a:ahLst/>
            <a:cxnLst/>
            <a:rect r="r" b="b" t="t" l="l"/>
            <a:pathLst>
              <a:path h="2889712" w="2889712">
                <a:moveTo>
                  <a:pt x="0" y="0"/>
                </a:moveTo>
                <a:lnTo>
                  <a:pt x="2889712" y="0"/>
                </a:lnTo>
                <a:lnTo>
                  <a:pt x="2889712" y="2889712"/>
                </a:lnTo>
                <a:lnTo>
                  <a:pt x="0" y="288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61411" y="2505689"/>
            <a:ext cx="3205572" cy="2754788"/>
          </a:xfrm>
          <a:custGeom>
            <a:avLst/>
            <a:gdLst/>
            <a:ahLst/>
            <a:cxnLst/>
            <a:rect r="r" b="b" t="t" l="l"/>
            <a:pathLst>
              <a:path h="2754788" w="3205572">
                <a:moveTo>
                  <a:pt x="0" y="0"/>
                </a:moveTo>
                <a:lnTo>
                  <a:pt x="3205572" y="0"/>
                </a:lnTo>
                <a:lnTo>
                  <a:pt x="3205572" y="2754789"/>
                </a:lnTo>
                <a:lnTo>
                  <a:pt x="0" y="2754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8322" y="3285099"/>
            <a:ext cx="11272862" cy="5294533"/>
          </a:xfrm>
          <a:custGeom>
            <a:avLst/>
            <a:gdLst/>
            <a:ahLst/>
            <a:cxnLst/>
            <a:rect r="r" b="b" t="t" l="l"/>
            <a:pathLst>
              <a:path h="5294533" w="11272862">
                <a:moveTo>
                  <a:pt x="0" y="0"/>
                </a:moveTo>
                <a:lnTo>
                  <a:pt x="11272862" y="0"/>
                </a:lnTo>
                <a:lnTo>
                  <a:pt x="11272862" y="5294533"/>
                </a:lnTo>
                <a:lnTo>
                  <a:pt x="0" y="5294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분산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063072" y="1362075"/>
            <a:ext cx="11196228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718866"/>
            <a:ext cx="8115300" cy="3811519"/>
          </a:xfrm>
          <a:custGeom>
            <a:avLst/>
            <a:gdLst/>
            <a:ahLst/>
            <a:cxnLst/>
            <a:rect r="r" b="b" t="t" l="l"/>
            <a:pathLst>
              <a:path h="3811519" w="8115300">
                <a:moveTo>
                  <a:pt x="0" y="0"/>
                </a:moveTo>
                <a:lnTo>
                  <a:pt x="8115300" y="0"/>
                </a:lnTo>
                <a:lnTo>
                  <a:pt x="8115300" y="3811518"/>
                </a:lnTo>
                <a:lnTo>
                  <a:pt x="0" y="3811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7021" y="3718866"/>
            <a:ext cx="1197033" cy="1197033"/>
          </a:xfrm>
          <a:custGeom>
            <a:avLst/>
            <a:gdLst/>
            <a:ahLst/>
            <a:cxnLst/>
            <a:rect r="r" b="b" t="t" l="l"/>
            <a:pathLst>
              <a:path h="1197033" w="1197033">
                <a:moveTo>
                  <a:pt x="0" y="0"/>
                </a:moveTo>
                <a:lnTo>
                  <a:pt x="1197033" y="0"/>
                </a:lnTo>
                <a:lnTo>
                  <a:pt x="1197033" y="1197033"/>
                </a:lnTo>
                <a:lnTo>
                  <a:pt x="0" y="1197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74747" y="3273835"/>
            <a:ext cx="7244741" cy="19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확장성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일관성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고용량 처리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4747" y="6230738"/>
            <a:ext cx="7244741" cy="1952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느린 속도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복잡성</a:t>
            </a:r>
          </a:p>
          <a:p>
            <a:pPr algn="l">
              <a:lnSpc>
                <a:spcPts val="5247"/>
              </a:lnSpc>
            </a:pPr>
            <a:r>
              <a:rPr lang="en-US" sz="374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네트워크 지연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7021" y="6646553"/>
            <a:ext cx="1197033" cy="1197033"/>
          </a:xfrm>
          <a:custGeom>
            <a:avLst/>
            <a:gdLst/>
            <a:ahLst/>
            <a:cxnLst/>
            <a:rect r="r" b="b" t="t" l="l"/>
            <a:pathLst>
              <a:path h="1197033" w="1197033">
                <a:moveTo>
                  <a:pt x="0" y="0"/>
                </a:moveTo>
                <a:lnTo>
                  <a:pt x="1197033" y="0"/>
                </a:lnTo>
                <a:lnTo>
                  <a:pt x="1197033" y="1197033"/>
                </a:lnTo>
                <a:lnTo>
                  <a:pt x="0" y="1197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로컬 vs 분산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023823" y="2627864"/>
            <a:ext cx="14056918" cy="6202853"/>
            <a:chOff x="0" y="0"/>
            <a:chExt cx="18742557" cy="827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8597104" y="2203351"/>
              <a:ext cx="1022761" cy="1022761"/>
            </a:xfrm>
            <a:custGeom>
              <a:avLst/>
              <a:gdLst/>
              <a:ahLst/>
              <a:cxnLst/>
              <a:rect r="r" b="b" t="t" l="l"/>
              <a:pathLst>
                <a:path h="1022761" w="1022761">
                  <a:moveTo>
                    <a:pt x="0" y="0"/>
                  </a:moveTo>
                  <a:lnTo>
                    <a:pt x="1022761" y="0"/>
                  </a:lnTo>
                  <a:lnTo>
                    <a:pt x="1022761" y="1022761"/>
                  </a:lnTo>
                  <a:lnTo>
                    <a:pt x="0" y="1022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2173498"/>
              <a:ext cx="4966628" cy="5321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28"/>
                </a:lnSpc>
              </a:pPr>
              <a:r>
                <a:rPr lang="en-US" sz="3795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속도</a:t>
              </a:r>
            </a:p>
            <a:p>
              <a:pPr algn="ctr">
                <a:lnSpc>
                  <a:spcPts val="6528"/>
                </a:lnSpc>
              </a:pPr>
              <a:r>
                <a:rPr lang="en-US" sz="3795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일관성</a:t>
              </a:r>
            </a:p>
            <a:p>
              <a:pPr algn="ctr">
                <a:lnSpc>
                  <a:spcPts val="6528"/>
                </a:lnSpc>
              </a:pPr>
              <a:r>
                <a:rPr lang="en-US" sz="3795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확장성</a:t>
              </a:r>
            </a:p>
            <a:p>
              <a:pPr algn="ctr">
                <a:lnSpc>
                  <a:spcPts val="6528"/>
                </a:lnSpc>
              </a:pPr>
              <a:r>
                <a:rPr lang="en-US" sz="3795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단순성</a:t>
              </a:r>
            </a:p>
            <a:p>
              <a:pPr algn="ctr">
                <a:lnSpc>
                  <a:spcPts val="6528"/>
                </a:lnSpc>
              </a:pPr>
              <a:r>
                <a:rPr lang="en-US" sz="3795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고용량 처리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858090" y="245597"/>
              <a:ext cx="6500789" cy="973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23"/>
                </a:lnSpc>
                <a:spcBef>
                  <a:spcPct val="0"/>
                </a:spcBef>
              </a:pPr>
              <a:r>
                <a:rPr lang="en-US" b="true" sz="4556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로컬 캐시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2241768" y="244398"/>
              <a:ext cx="6500789" cy="973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23"/>
                </a:lnSpc>
                <a:spcBef>
                  <a:spcPct val="0"/>
                </a:spcBef>
              </a:pPr>
              <a:r>
                <a:rPr lang="en-US" b="true" sz="4556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 분산 캐시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467748" y="1565258"/>
              <a:ext cx="18274809" cy="0"/>
            </a:xfrm>
            <a:prstGeom prst="line">
              <a:avLst/>
            </a:prstGeom>
            <a:ln cap="flat" w="2572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5257276" y="20"/>
              <a:ext cx="12861" cy="8270430"/>
            </a:xfrm>
            <a:prstGeom prst="line">
              <a:avLst/>
            </a:prstGeom>
            <a:ln cap="flat" w="2572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597104" y="5441115"/>
              <a:ext cx="1022761" cy="1022761"/>
            </a:xfrm>
            <a:custGeom>
              <a:avLst/>
              <a:gdLst/>
              <a:ahLst/>
              <a:cxnLst/>
              <a:rect r="r" b="b" t="t" l="l"/>
              <a:pathLst>
                <a:path h="1022761" w="1022761">
                  <a:moveTo>
                    <a:pt x="0" y="0"/>
                  </a:moveTo>
                  <a:lnTo>
                    <a:pt x="1022761" y="0"/>
                  </a:lnTo>
                  <a:lnTo>
                    <a:pt x="1022761" y="1022761"/>
                  </a:lnTo>
                  <a:lnTo>
                    <a:pt x="0" y="1022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0782" y="3226112"/>
              <a:ext cx="1022761" cy="1022761"/>
            </a:xfrm>
            <a:custGeom>
              <a:avLst/>
              <a:gdLst/>
              <a:ahLst/>
              <a:cxnLst/>
              <a:rect r="r" b="b" t="t" l="l"/>
              <a:pathLst>
                <a:path h="1022761" w="1022761">
                  <a:moveTo>
                    <a:pt x="0" y="0"/>
                  </a:moveTo>
                  <a:lnTo>
                    <a:pt x="1022761" y="0"/>
                  </a:lnTo>
                  <a:lnTo>
                    <a:pt x="1022761" y="1022761"/>
                  </a:lnTo>
                  <a:lnTo>
                    <a:pt x="0" y="1022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980782" y="4418353"/>
              <a:ext cx="1022761" cy="1022761"/>
            </a:xfrm>
            <a:custGeom>
              <a:avLst/>
              <a:gdLst/>
              <a:ahLst/>
              <a:cxnLst/>
              <a:rect r="r" b="b" t="t" l="l"/>
              <a:pathLst>
                <a:path h="1022761" w="1022761">
                  <a:moveTo>
                    <a:pt x="0" y="0"/>
                  </a:moveTo>
                  <a:lnTo>
                    <a:pt x="1022761" y="0"/>
                  </a:lnTo>
                  <a:lnTo>
                    <a:pt x="1022761" y="1022762"/>
                  </a:lnTo>
                  <a:lnTo>
                    <a:pt x="0" y="1022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980782" y="6620139"/>
              <a:ext cx="1022761" cy="1022761"/>
            </a:xfrm>
            <a:custGeom>
              <a:avLst/>
              <a:gdLst/>
              <a:ahLst/>
              <a:cxnLst/>
              <a:rect r="r" b="b" t="t" l="l"/>
              <a:pathLst>
                <a:path h="1022761" w="1022761">
                  <a:moveTo>
                    <a:pt x="0" y="0"/>
                  </a:moveTo>
                  <a:lnTo>
                    <a:pt x="1022761" y="0"/>
                  </a:lnTo>
                  <a:lnTo>
                    <a:pt x="1022761" y="1022761"/>
                  </a:lnTo>
                  <a:lnTo>
                    <a:pt x="0" y="1022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6456" y="4594242"/>
            <a:ext cx="10635089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88429" y="3505445"/>
            <a:ext cx="16111141" cy="368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b="true" sz="2207" spc="11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ConcurrentMapCacheManager</a:t>
            </a: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: JRE에서 제공하는 ConcurrentHashMap을 캐시 저장소로 사용할 수 있는 구현체다. 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SimpleCacheManager: 기본적으로 제공하는 캐시가 없다. 사용할 캐시를 직접 등록하여 사용하기 위한 캐시 매니저 구현체다.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b="true" sz="2207" spc="11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CaffeineCacheManager</a:t>
            </a: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: Java 8로 Guava 캐시를 재작성한 Caffeine 캐시 저장소를 사용할 수 있는 구현체다.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EhCacheCacheManager: Java에서 유명한 캐시 프레임워크 중 하나인 EhCache를 지원하는 캐시 매니저 구현체다.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JCacheCacheManager: JSR-107 표준을 따르는 JCache 캐시 저장소를 사용할 수 있는 구현체다.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b="true" sz="2207" spc="11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RedisCacheManager</a:t>
            </a: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: Redis를 캐시 저장소로 사용할 수 있는 구현체다.</a:t>
            </a:r>
          </a:p>
          <a:p>
            <a:pPr algn="l" marL="476576" indent="-238288" lvl="1">
              <a:lnSpc>
                <a:spcPts val="4238"/>
              </a:lnSpc>
              <a:buFont typeface="Arial"/>
              <a:buChar char="•"/>
            </a:pPr>
            <a:r>
              <a:rPr lang="en-US" sz="2207" spc="11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CompositeCacheManager: 한 개 이상의 캐시 매니저를 사용할 수 있는 혼합 캐시 매니저다.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46344" y="4465321"/>
            <a:ext cx="16195313" cy="1356357"/>
          </a:xfrm>
          <a:custGeom>
            <a:avLst/>
            <a:gdLst/>
            <a:ahLst/>
            <a:cxnLst/>
            <a:rect r="r" b="b" t="t" l="l"/>
            <a:pathLst>
              <a:path h="1356357" w="16195313">
                <a:moveTo>
                  <a:pt x="0" y="0"/>
                </a:moveTo>
                <a:lnTo>
                  <a:pt x="16195312" y="0"/>
                </a:lnTo>
                <a:lnTo>
                  <a:pt x="16195312" y="1356358"/>
                </a:lnTo>
                <a:lnTo>
                  <a:pt x="0" y="135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261035" y="2973644"/>
            <a:ext cx="13765929" cy="6108631"/>
          </a:xfrm>
          <a:custGeom>
            <a:avLst/>
            <a:gdLst/>
            <a:ahLst/>
            <a:cxnLst/>
            <a:rect r="r" b="b" t="t" l="l"/>
            <a:pathLst>
              <a:path h="6108631" w="13765929">
                <a:moveTo>
                  <a:pt x="0" y="0"/>
                </a:moveTo>
                <a:lnTo>
                  <a:pt x="13765930" y="0"/>
                </a:lnTo>
                <a:lnTo>
                  <a:pt x="13765930" y="6108631"/>
                </a:lnTo>
                <a:lnTo>
                  <a:pt x="0" y="6108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  <p:sp>
        <p:nvSpPr>
          <p:cNvPr name="AutoShape 9" id="9"/>
          <p:cNvSpPr/>
          <p:nvPr/>
        </p:nvSpPr>
        <p:spPr>
          <a:xfrm>
            <a:off x="4146509" y="5733435"/>
            <a:ext cx="2021309" cy="0"/>
          </a:xfrm>
          <a:prstGeom prst="line">
            <a:avLst/>
          </a:prstGeom>
          <a:ln cap="flat" w="571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5829054" y="6660126"/>
            <a:ext cx="3580998" cy="0"/>
          </a:xfrm>
          <a:prstGeom prst="line">
            <a:avLst/>
          </a:prstGeom>
          <a:ln cap="flat" w="571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2356010" y="3881284"/>
            <a:ext cx="2344946" cy="0"/>
          </a:xfrm>
          <a:prstGeom prst="line">
            <a:avLst/>
          </a:prstGeom>
          <a:ln cap="flat" w="571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533589" y="2973644"/>
            <a:ext cx="9220822" cy="6575075"/>
          </a:xfrm>
          <a:custGeom>
            <a:avLst/>
            <a:gdLst/>
            <a:ahLst/>
            <a:cxnLst/>
            <a:rect r="r" b="b" t="t" l="l"/>
            <a:pathLst>
              <a:path h="6575075" w="9220822">
                <a:moveTo>
                  <a:pt x="0" y="0"/>
                </a:moveTo>
                <a:lnTo>
                  <a:pt x="9220822" y="0"/>
                </a:lnTo>
                <a:lnTo>
                  <a:pt x="9220822" y="6575074"/>
                </a:lnTo>
                <a:lnTo>
                  <a:pt x="0" y="6575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  <p:sp>
        <p:nvSpPr>
          <p:cNvPr name="AutoShape 9" id="9"/>
          <p:cNvSpPr/>
          <p:nvPr/>
        </p:nvSpPr>
        <p:spPr>
          <a:xfrm>
            <a:off x="10474796" y="4152900"/>
            <a:ext cx="2508121" cy="0"/>
          </a:xfrm>
          <a:prstGeom prst="line">
            <a:avLst/>
          </a:prstGeom>
          <a:ln cap="flat" w="571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429740" y="1714533"/>
            <a:ext cx="7302399" cy="8216483"/>
          </a:xfrm>
          <a:custGeom>
            <a:avLst/>
            <a:gdLst/>
            <a:ahLst/>
            <a:cxnLst/>
            <a:rect r="r" b="b" t="t" l="l"/>
            <a:pathLst>
              <a:path h="8216483" w="7302399">
                <a:moveTo>
                  <a:pt x="0" y="0"/>
                </a:moveTo>
                <a:lnTo>
                  <a:pt x="7302399" y="0"/>
                </a:lnTo>
                <a:lnTo>
                  <a:pt x="7302399" y="8216483"/>
                </a:lnTo>
                <a:lnTo>
                  <a:pt x="0" y="8216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파레토 법칙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864737" y="1362075"/>
            <a:ext cx="11394563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250243" y="2435577"/>
            <a:ext cx="13787514" cy="6654391"/>
          </a:xfrm>
          <a:custGeom>
            <a:avLst/>
            <a:gdLst/>
            <a:ahLst/>
            <a:cxnLst/>
            <a:rect r="r" b="b" t="t" l="l"/>
            <a:pathLst>
              <a:path h="6654391" w="13787514">
                <a:moveTo>
                  <a:pt x="0" y="0"/>
                </a:moveTo>
                <a:lnTo>
                  <a:pt x="13787514" y="0"/>
                </a:lnTo>
                <a:lnTo>
                  <a:pt x="13787514" y="6654390"/>
                </a:lnTo>
                <a:lnTo>
                  <a:pt x="0" y="6654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004174" y="1695013"/>
            <a:ext cx="9041712" cy="7911498"/>
          </a:xfrm>
          <a:custGeom>
            <a:avLst/>
            <a:gdLst/>
            <a:ahLst/>
            <a:cxnLst/>
            <a:rect r="r" b="b" t="t" l="l"/>
            <a:pathLst>
              <a:path h="7911498" w="9041712">
                <a:moveTo>
                  <a:pt x="0" y="0"/>
                </a:moveTo>
                <a:lnTo>
                  <a:pt x="9041712" y="0"/>
                </a:lnTo>
                <a:lnTo>
                  <a:pt x="9041712" y="7911498"/>
                </a:lnTo>
                <a:lnTo>
                  <a:pt x="0" y="7911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497970" y="6595566"/>
            <a:ext cx="4228419" cy="2249159"/>
          </a:xfrm>
          <a:custGeom>
            <a:avLst/>
            <a:gdLst/>
            <a:ahLst/>
            <a:cxnLst/>
            <a:rect r="r" b="b" t="t" l="l"/>
            <a:pathLst>
              <a:path h="2249159" w="4228419">
                <a:moveTo>
                  <a:pt x="0" y="0"/>
                </a:moveTo>
                <a:lnTo>
                  <a:pt x="4228419" y="0"/>
                </a:lnTo>
                <a:lnTo>
                  <a:pt x="4228419" y="2249159"/>
                </a:lnTo>
                <a:lnTo>
                  <a:pt x="0" y="2249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053478"/>
            <a:ext cx="8455449" cy="1383619"/>
          </a:xfrm>
          <a:custGeom>
            <a:avLst/>
            <a:gdLst/>
            <a:ahLst/>
            <a:cxnLst/>
            <a:rect r="r" b="b" t="t" l="l"/>
            <a:pathLst>
              <a:path h="1383619" w="8455449">
                <a:moveTo>
                  <a:pt x="0" y="0"/>
                </a:moveTo>
                <a:lnTo>
                  <a:pt x="8455449" y="0"/>
                </a:lnTo>
                <a:lnTo>
                  <a:pt x="8455449" y="1383619"/>
                </a:lnTo>
                <a:lnTo>
                  <a:pt x="0" y="13836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98339" y="5170522"/>
            <a:ext cx="14291321" cy="750294"/>
          </a:xfrm>
          <a:custGeom>
            <a:avLst/>
            <a:gdLst/>
            <a:ahLst/>
            <a:cxnLst/>
            <a:rect r="r" b="b" t="t" l="l"/>
            <a:pathLst>
              <a:path h="750294" w="14291321">
                <a:moveTo>
                  <a:pt x="0" y="0"/>
                </a:moveTo>
                <a:lnTo>
                  <a:pt x="14291322" y="0"/>
                </a:lnTo>
                <a:lnTo>
                  <a:pt x="14291322" y="750294"/>
                </a:lnTo>
                <a:lnTo>
                  <a:pt x="0" y="750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92754" y="2817435"/>
            <a:ext cx="3088691" cy="2455114"/>
          </a:xfrm>
          <a:custGeom>
            <a:avLst/>
            <a:gdLst/>
            <a:ahLst/>
            <a:cxnLst/>
            <a:rect r="r" b="b" t="t" l="l"/>
            <a:pathLst>
              <a:path h="2455114" w="3088691">
                <a:moveTo>
                  <a:pt x="0" y="0"/>
                </a:moveTo>
                <a:lnTo>
                  <a:pt x="3088691" y="0"/>
                </a:lnTo>
                <a:lnTo>
                  <a:pt x="3088691" y="2455113"/>
                </a:lnTo>
                <a:lnTo>
                  <a:pt x="0" y="2455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00684" y="6201360"/>
            <a:ext cx="5821528" cy="3056940"/>
          </a:xfrm>
          <a:custGeom>
            <a:avLst/>
            <a:gdLst/>
            <a:ahLst/>
            <a:cxnLst/>
            <a:rect r="r" b="b" t="t" l="l"/>
            <a:pathLst>
              <a:path h="3056940" w="5821528">
                <a:moveTo>
                  <a:pt x="0" y="0"/>
                </a:moveTo>
                <a:lnTo>
                  <a:pt x="5821528" y="0"/>
                </a:lnTo>
                <a:lnTo>
                  <a:pt x="5821528" y="3056940"/>
                </a:lnTo>
                <a:lnTo>
                  <a:pt x="0" y="3056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844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96331" y="5380167"/>
            <a:ext cx="13523923" cy="713574"/>
          </a:xfrm>
          <a:custGeom>
            <a:avLst/>
            <a:gdLst/>
            <a:ahLst/>
            <a:cxnLst/>
            <a:rect r="r" b="b" t="t" l="l"/>
            <a:pathLst>
              <a:path h="713574" w="13523923">
                <a:moveTo>
                  <a:pt x="0" y="0"/>
                </a:moveTo>
                <a:lnTo>
                  <a:pt x="13523923" y="0"/>
                </a:lnTo>
                <a:lnTo>
                  <a:pt x="13523923" y="713574"/>
                </a:lnTo>
                <a:lnTo>
                  <a:pt x="0" y="713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053478"/>
            <a:ext cx="8455449" cy="1383619"/>
          </a:xfrm>
          <a:custGeom>
            <a:avLst/>
            <a:gdLst/>
            <a:ahLst/>
            <a:cxnLst/>
            <a:rect r="r" b="b" t="t" l="l"/>
            <a:pathLst>
              <a:path h="1383619" w="8455449">
                <a:moveTo>
                  <a:pt x="0" y="0"/>
                </a:moveTo>
                <a:lnTo>
                  <a:pt x="8455449" y="0"/>
                </a:lnTo>
                <a:lnTo>
                  <a:pt x="8455449" y="1383619"/>
                </a:lnTo>
                <a:lnTo>
                  <a:pt x="0" y="1383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55291" y="7198323"/>
            <a:ext cx="4384644" cy="2299639"/>
          </a:xfrm>
          <a:custGeom>
            <a:avLst/>
            <a:gdLst/>
            <a:ahLst/>
            <a:cxnLst/>
            <a:rect r="r" b="b" t="t" l="l"/>
            <a:pathLst>
              <a:path h="2299639" w="4384644">
                <a:moveTo>
                  <a:pt x="0" y="0"/>
                </a:moveTo>
                <a:lnTo>
                  <a:pt x="4384644" y="0"/>
                </a:lnTo>
                <a:lnTo>
                  <a:pt x="4384644" y="2299638"/>
                </a:lnTo>
                <a:lnTo>
                  <a:pt x="0" y="2299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58273" y="4588761"/>
            <a:ext cx="12851753" cy="2457898"/>
          </a:xfrm>
          <a:custGeom>
            <a:avLst/>
            <a:gdLst/>
            <a:ahLst/>
            <a:cxnLst/>
            <a:rect r="r" b="b" t="t" l="l"/>
            <a:pathLst>
              <a:path h="2457898" w="12851753">
                <a:moveTo>
                  <a:pt x="0" y="0"/>
                </a:moveTo>
                <a:lnTo>
                  <a:pt x="12851753" y="0"/>
                </a:lnTo>
                <a:lnTo>
                  <a:pt x="12851753" y="2457898"/>
                </a:lnTo>
                <a:lnTo>
                  <a:pt x="0" y="24578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7085" y="2973644"/>
            <a:ext cx="3650546" cy="1825273"/>
          </a:xfrm>
          <a:custGeom>
            <a:avLst/>
            <a:gdLst/>
            <a:ahLst/>
            <a:cxnLst/>
            <a:rect r="r" b="b" t="t" l="l"/>
            <a:pathLst>
              <a:path h="1825273" w="3650546">
                <a:moveTo>
                  <a:pt x="0" y="0"/>
                </a:moveTo>
                <a:lnTo>
                  <a:pt x="3650546" y="0"/>
                </a:lnTo>
                <a:lnTo>
                  <a:pt x="3650546" y="1825272"/>
                </a:lnTo>
                <a:lnTo>
                  <a:pt x="0" y="1825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7640" y="4924893"/>
            <a:ext cx="15072719" cy="829000"/>
          </a:xfrm>
          <a:custGeom>
            <a:avLst/>
            <a:gdLst/>
            <a:ahLst/>
            <a:cxnLst/>
            <a:rect r="r" b="b" t="t" l="l"/>
            <a:pathLst>
              <a:path h="829000" w="15072719">
                <a:moveTo>
                  <a:pt x="0" y="0"/>
                </a:moveTo>
                <a:lnTo>
                  <a:pt x="15072720" y="0"/>
                </a:lnTo>
                <a:lnTo>
                  <a:pt x="15072720" y="828999"/>
                </a:lnTo>
                <a:lnTo>
                  <a:pt x="0" y="828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94475" y="6130470"/>
            <a:ext cx="4985884" cy="2582616"/>
          </a:xfrm>
          <a:custGeom>
            <a:avLst/>
            <a:gdLst/>
            <a:ahLst/>
            <a:cxnLst/>
            <a:rect r="r" b="b" t="t" l="l"/>
            <a:pathLst>
              <a:path h="2582616" w="4985884">
                <a:moveTo>
                  <a:pt x="0" y="0"/>
                </a:moveTo>
                <a:lnTo>
                  <a:pt x="4985885" y="0"/>
                </a:lnTo>
                <a:lnTo>
                  <a:pt x="4985885" y="2582616"/>
                </a:lnTo>
                <a:lnTo>
                  <a:pt x="0" y="2582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8286" y="4050600"/>
            <a:ext cx="15711428" cy="3397596"/>
          </a:xfrm>
          <a:custGeom>
            <a:avLst/>
            <a:gdLst/>
            <a:ahLst/>
            <a:cxnLst/>
            <a:rect r="r" b="b" t="t" l="l"/>
            <a:pathLst>
              <a:path h="3397596" w="15711428">
                <a:moveTo>
                  <a:pt x="0" y="0"/>
                </a:moveTo>
                <a:lnTo>
                  <a:pt x="15711428" y="0"/>
                </a:lnTo>
                <a:lnTo>
                  <a:pt x="15711428" y="3397596"/>
                </a:lnTo>
                <a:lnTo>
                  <a:pt x="0" y="3397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423403" y="2116394"/>
            <a:ext cx="11359647" cy="6866877"/>
          </a:xfrm>
          <a:custGeom>
            <a:avLst/>
            <a:gdLst/>
            <a:ahLst/>
            <a:cxnLst/>
            <a:rect r="r" b="b" t="t" l="l"/>
            <a:pathLst>
              <a:path h="6866877" w="11359647">
                <a:moveTo>
                  <a:pt x="0" y="0"/>
                </a:moveTo>
                <a:lnTo>
                  <a:pt x="11359647" y="0"/>
                </a:lnTo>
                <a:lnTo>
                  <a:pt x="11359647" y="6866876"/>
                </a:lnTo>
                <a:lnTo>
                  <a:pt x="0" y="6866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CaffeineCache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33550" y="279556"/>
            <a:ext cx="12491669" cy="9727887"/>
          </a:xfrm>
          <a:custGeom>
            <a:avLst/>
            <a:gdLst/>
            <a:ahLst/>
            <a:cxnLst/>
            <a:rect r="r" b="b" t="t" l="l"/>
            <a:pathLst>
              <a:path h="9727887" w="12491669">
                <a:moveTo>
                  <a:pt x="0" y="0"/>
                </a:moveTo>
                <a:lnTo>
                  <a:pt x="12491669" y="0"/>
                </a:lnTo>
                <a:lnTo>
                  <a:pt x="12491669" y="9727888"/>
                </a:lnTo>
                <a:lnTo>
                  <a:pt x="0" y="972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CaffeineCache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7763" y="3307019"/>
            <a:ext cx="15332474" cy="5040551"/>
          </a:xfrm>
          <a:custGeom>
            <a:avLst/>
            <a:gdLst/>
            <a:ahLst/>
            <a:cxnLst/>
            <a:rect r="r" b="b" t="t" l="l"/>
            <a:pathLst>
              <a:path h="5040551" w="15332474">
                <a:moveTo>
                  <a:pt x="0" y="0"/>
                </a:moveTo>
                <a:lnTo>
                  <a:pt x="15332474" y="0"/>
                </a:lnTo>
                <a:lnTo>
                  <a:pt x="15332474" y="5040550"/>
                </a:lnTo>
                <a:lnTo>
                  <a:pt x="0" y="504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6394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CaffeineCache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Spring 캐시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858437" y="4407042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</a:t>
            </a: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Cache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1355" y="5564790"/>
            <a:ext cx="7477862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7 ms</a:t>
            </a:r>
          </a:p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8 ms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8 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10138" y="5564790"/>
            <a:ext cx="7477862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5 ms</a:t>
            </a:r>
          </a:p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5 ms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6 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37741" y="4407042"/>
            <a:ext cx="747786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8119" y="4594225"/>
            <a:ext cx="8951762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읽기 전략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리뷰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874747" y="2768395"/>
            <a:ext cx="11154512" cy="45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읽기 전략 : Look Aside, Read Through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74747" y="3454195"/>
            <a:ext cx="12278462" cy="45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쓰기 전략 : Write Through, Write Back, Write Around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74747" y="4610067"/>
            <a:ext cx="12278462" cy="137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ConcurrentMapCache</a:t>
            </a:r>
          </a:p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CaffeineCache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RedisCache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74747" y="6438867"/>
            <a:ext cx="12278462" cy="182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SPEL 문법 사용</a:t>
            </a:r>
          </a:p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@Cacheable   -   AOP !!</a:t>
            </a:r>
          </a:p>
          <a:p>
            <a:pPr algn="l">
              <a:lnSpc>
                <a:spcPts val="3600"/>
              </a:lnSpc>
            </a:pPr>
            <a:r>
              <a:rPr lang="en-US" sz="3000" spc="15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@CachePut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 spc="150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@CacheEvict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9170" y="4594225"/>
            <a:ext cx="10749660" cy="104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감사합니다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Look-Aside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602886" y="1362075"/>
            <a:ext cx="11656414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858381" y="2086540"/>
            <a:ext cx="14571237" cy="7504406"/>
          </a:xfrm>
          <a:custGeom>
            <a:avLst/>
            <a:gdLst/>
            <a:ahLst/>
            <a:cxnLst/>
            <a:rect r="r" b="b" t="t" l="l"/>
            <a:pathLst>
              <a:path h="7504406" w="14571237">
                <a:moveTo>
                  <a:pt x="0" y="0"/>
                </a:moveTo>
                <a:lnTo>
                  <a:pt x="14571238" y="0"/>
                </a:lnTo>
                <a:lnTo>
                  <a:pt x="14571238" y="7504406"/>
                </a:lnTo>
                <a:lnTo>
                  <a:pt x="0" y="750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Look-Aside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602886" y="1362075"/>
            <a:ext cx="11656414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858381" y="2086540"/>
            <a:ext cx="14571237" cy="7504406"/>
          </a:xfrm>
          <a:custGeom>
            <a:avLst/>
            <a:gdLst/>
            <a:ahLst/>
            <a:cxnLst/>
            <a:rect r="r" b="b" t="t" l="l"/>
            <a:pathLst>
              <a:path h="7504406" w="14571237">
                <a:moveTo>
                  <a:pt x="0" y="0"/>
                </a:moveTo>
                <a:lnTo>
                  <a:pt x="14571238" y="0"/>
                </a:lnTo>
                <a:lnTo>
                  <a:pt x="14571238" y="7504406"/>
                </a:lnTo>
                <a:lnTo>
                  <a:pt x="0" y="7504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11836" y="2086540"/>
            <a:ext cx="2780244" cy="1911418"/>
          </a:xfrm>
          <a:custGeom>
            <a:avLst/>
            <a:gdLst/>
            <a:ahLst/>
            <a:cxnLst/>
            <a:rect r="r" b="b" t="t" l="l"/>
            <a:pathLst>
              <a:path h="1911418" w="2780244">
                <a:moveTo>
                  <a:pt x="0" y="0"/>
                </a:moveTo>
                <a:lnTo>
                  <a:pt x="2780244" y="0"/>
                </a:lnTo>
                <a:lnTo>
                  <a:pt x="2780244" y="1911418"/>
                </a:lnTo>
                <a:lnTo>
                  <a:pt x="0" y="1911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Look-Aside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5602886" y="1362075"/>
            <a:ext cx="11656414" cy="9525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875245" y="2057398"/>
            <a:ext cx="12537511" cy="7741964"/>
          </a:xfrm>
          <a:custGeom>
            <a:avLst/>
            <a:gdLst/>
            <a:ahLst/>
            <a:cxnLst/>
            <a:rect r="r" b="b" t="t" l="l"/>
            <a:pathLst>
              <a:path h="7741964" w="12537511">
                <a:moveTo>
                  <a:pt x="0" y="0"/>
                </a:moveTo>
                <a:lnTo>
                  <a:pt x="12537510" y="0"/>
                </a:lnTo>
                <a:lnTo>
                  <a:pt x="12537510" y="7741964"/>
                </a:lnTo>
                <a:lnTo>
                  <a:pt x="0" y="7741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Read Through</a:t>
            </a:r>
          </a:p>
        </p:txBody>
      </p:sp>
      <p:sp>
        <p:nvSpPr>
          <p:cNvPr name="AutoShape 6" id="6"/>
          <p:cNvSpPr/>
          <p:nvPr/>
        </p:nvSpPr>
        <p:spPr>
          <a:xfrm flipV="true">
            <a:off x="6282118" y="1362075"/>
            <a:ext cx="10977182" cy="9542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4174" y="3765257"/>
            <a:ext cx="15719652" cy="4062112"/>
          </a:xfrm>
          <a:custGeom>
            <a:avLst/>
            <a:gdLst/>
            <a:ahLst/>
            <a:cxnLst/>
            <a:rect r="r" b="b" t="t" l="l"/>
            <a:pathLst>
              <a:path h="4062112" w="15719652">
                <a:moveTo>
                  <a:pt x="0" y="0"/>
                </a:moveTo>
                <a:lnTo>
                  <a:pt x="15719652" y="0"/>
                </a:lnTo>
                <a:lnTo>
                  <a:pt x="15719652" y="4062112"/>
                </a:lnTo>
                <a:lnTo>
                  <a:pt x="0" y="4062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68119" y="4594225"/>
            <a:ext cx="8951762" cy="104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b="true" sz="6500">
                <a:solidFill>
                  <a:srgbClr val="EA5355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쓰기 전략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DAGSZCz8Wkg</dc:identifier>
  <dcterms:modified xsi:type="dcterms:W3CDTF">2011-08-01T06:04:30Z</dcterms:modified>
  <cp:revision>1</cp:revision>
  <dc:title>캐시 전략</dc:title>
</cp:coreProperties>
</file>