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8288000" cy="10287000"/>
  <p:notesSz cx="6858000" cy="9144000"/>
  <p:embeddedFontLst>
    <p:embeddedFont>
      <p:font typeface="Open Sans 1 Bold" charset="1" panose="00000000000000000000"/>
      <p:regular r:id="rId34"/>
    </p:embeddedFont>
    <p:embeddedFont>
      <p:font typeface="Open Sans 2 Bold" charset="1" panose="020B0806030504020204"/>
      <p:regular r:id="rId35"/>
    </p:embeddedFont>
    <p:embeddedFont>
      <p:font typeface="Open Sans 2" charset="1" panose="020B0606030504020204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8.png" Type="http://schemas.openxmlformats.org/officeDocument/2006/relationships/image"/><Relationship Id="rId12" Target="../media/image9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6.png" Type="http://schemas.openxmlformats.org/officeDocument/2006/relationships/image"/><Relationship Id="rId12" Target="../media/image7.svg" Type="http://schemas.openxmlformats.org/officeDocument/2006/relationships/image"/><Relationship Id="rId13" Target="../media/image8.png" Type="http://schemas.openxmlformats.org/officeDocument/2006/relationships/image"/><Relationship Id="rId14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6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svg" Type="http://schemas.openxmlformats.org/officeDocument/2006/relationships/image"/><Relationship Id="rId11" Target="../media/image6.png" Type="http://schemas.openxmlformats.org/officeDocument/2006/relationships/image"/><Relationship Id="rId12" Target="../media/image7.svg" Type="http://schemas.openxmlformats.org/officeDocument/2006/relationships/image"/><Relationship Id="rId13" Target="../media/image8.png" Type="http://schemas.openxmlformats.org/officeDocument/2006/relationships/image"/><Relationship Id="rId14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8.png" Type="http://schemas.openxmlformats.org/officeDocument/2006/relationships/image"/><Relationship Id="rId12" Target="../media/image9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19372" y="3585071"/>
            <a:ext cx="3963441" cy="0"/>
          </a:xfrm>
          <a:prstGeom prst="line">
            <a:avLst/>
          </a:prstGeom>
          <a:ln cap="flat" w="11430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847947" y="3980667"/>
            <a:ext cx="11066457" cy="1828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61"/>
              </a:lnSpc>
            </a:pPr>
            <a:r>
              <a:rPr lang="en-US" sz="12051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Redis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659560" y="8654686"/>
            <a:ext cx="2599740" cy="603614"/>
            <a:chOff x="0" y="0"/>
            <a:chExt cx="3466320" cy="80481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76200"/>
              <a:ext cx="3466320" cy="8810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61"/>
                </a:lnSpc>
              </a:pPr>
              <a:r>
                <a:rPr lang="en-US" sz="3972" b="true">
                  <a:solidFill>
                    <a:srgbClr val="000000"/>
                  </a:solidFill>
                  <a:latin typeface="Open Sans 2 Bold"/>
                  <a:ea typeface="Open Sans 2 Bold"/>
                  <a:cs typeface="Open Sans 2 Bold"/>
                  <a:sym typeface="Open Sans 2 Bold"/>
                </a:rPr>
                <a:t>송정훈</a:t>
              </a:r>
            </a:p>
          </p:txBody>
        </p:sp>
        <p:grpSp>
          <p:nvGrpSpPr>
            <p:cNvPr name="Group 6" id="6"/>
            <p:cNvGrpSpPr/>
            <p:nvPr/>
          </p:nvGrpSpPr>
          <p:grpSpPr>
            <a:xfrm rot="0">
              <a:off x="2897966" y="484331"/>
              <a:ext cx="177800" cy="177800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5355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800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362456" y="1885546"/>
            <a:ext cx="13563088" cy="7875342"/>
          </a:xfrm>
          <a:custGeom>
            <a:avLst/>
            <a:gdLst/>
            <a:ahLst/>
            <a:cxnLst/>
            <a:rect r="r" b="b" t="t" l="l"/>
            <a:pathLst>
              <a:path h="7875342" w="13563088">
                <a:moveTo>
                  <a:pt x="0" y="0"/>
                </a:moveTo>
                <a:lnTo>
                  <a:pt x="13563088" y="0"/>
                </a:lnTo>
                <a:lnTo>
                  <a:pt x="13563088" y="7875342"/>
                </a:lnTo>
                <a:lnTo>
                  <a:pt x="0" y="7875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808148" y="1980796"/>
            <a:ext cx="10275486" cy="845352"/>
            <a:chOff x="0" y="0"/>
            <a:chExt cx="2706301" cy="2226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06301" cy="222644"/>
            </a:xfrm>
            <a:custGeom>
              <a:avLst/>
              <a:gdLst/>
              <a:ahLst/>
              <a:cxnLst/>
              <a:rect r="r" b="b" t="t" l="l"/>
              <a:pathLst>
                <a:path h="222644" w="2706301">
                  <a:moveTo>
                    <a:pt x="38425" y="0"/>
                  </a:moveTo>
                  <a:lnTo>
                    <a:pt x="2667876" y="0"/>
                  </a:lnTo>
                  <a:cubicBezTo>
                    <a:pt x="2678067" y="0"/>
                    <a:pt x="2687840" y="4048"/>
                    <a:pt x="2695046" y="11254"/>
                  </a:cubicBezTo>
                  <a:cubicBezTo>
                    <a:pt x="2702252" y="18461"/>
                    <a:pt x="2706301" y="28234"/>
                    <a:pt x="2706301" y="38425"/>
                  </a:cubicBezTo>
                  <a:lnTo>
                    <a:pt x="2706301" y="184219"/>
                  </a:lnTo>
                  <a:cubicBezTo>
                    <a:pt x="2706301" y="194410"/>
                    <a:pt x="2702252" y="204183"/>
                    <a:pt x="2695046" y="211390"/>
                  </a:cubicBezTo>
                  <a:cubicBezTo>
                    <a:pt x="2687840" y="218596"/>
                    <a:pt x="2678067" y="222644"/>
                    <a:pt x="2667876" y="222644"/>
                  </a:cubicBezTo>
                  <a:lnTo>
                    <a:pt x="38425" y="222644"/>
                  </a:lnTo>
                  <a:cubicBezTo>
                    <a:pt x="28234" y="222644"/>
                    <a:pt x="18461" y="218596"/>
                    <a:pt x="11254" y="211390"/>
                  </a:cubicBezTo>
                  <a:cubicBezTo>
                    <a:pt x="4048" y="204183"/>
                    <a:pt x="0" y="194410"/>
                    <a:pt x="0" y="184219"/>
                  </a:cubicBezTo>
                  <a:lnTo>
                    <a:pt x="0" y="38425"/>
                  </a:lnTo>
                  <a:cubicBezTo>
                    <a:pt x="0" y="28234"/>
                    <a:pt x="4048" y="18461"/>
                    <a:pt x="11254" y="11254"/>
                  </a:cubicBezTo>
                  <a:cubicBezTo>
                    <a:pt x="18461" y="4048"/>
                    <a:pt x="28234" y="0"/>
                    <a:pt x="384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EA5355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706301" cy="251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Redis 특징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362456" y="1885546"/>
            <a:ext cx="13563088" cy="7875342"/>
          </a:xfrm>
          <a:custGeom>
            <a:avLst/>
            <a:gdLst/>
            <a:ahLst/>
            <a:cxnLst/>
            <a:rect r="r" b="b" t="t" l="l"/>
            <a:pathLst>
              <a:path h="7875342" w="13563088">
                <a:moveTo>
                  <a:pt x="0" y="0"/>
                </a:moveTo>
                <a:lnTo>
                  <a:pt x="13563088" y="0"/>
                </a:lnTo>
                <a:lnTo>
                  <a:pt x="13563088" y="7875342"/>
                </a:lnTo>
                <a:lnTo>
                  <a:pt x="0" y="7875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769341" y="4260048"/>
            <a:ext cx="10275486" cy="845352"/>
            <a:chOff x="0" y="0"/>
            <a:chExt cx="2706301" cy="2226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06301" cy="222644"/>
            </a:xfrm>
            <a:custGeom>
              <a:avLst/>
              <a:gdLst/>
              <a:ahLst/>
              <a:cxnLst/>
              <a:rect r="r" b="b" t="t" l="l"/>
              <a:pathLst>
                <a:path h="222644" w="2706301">
                  <a:moveTo>
                    <a:pt x="38425" y="0"/>
                  </a:moveTo>
                  <a:lnTo>
                    <a:pt x="2667876" y="0"/>
                  </a:lnTo>
                  <a:cubicBezTo>
                    <a:pt x="2678067" y="0"/>
                    <a:pt x="2687840" y="4048"/>
                    <a:pt x="2695046" y="11254"/>
                  </a:cubicBezTo>
                  <a:cubicBezTo>
                    <a:pt x="2702252" y="18461"/>
                    <a:pt x="2706301" y="28234"/>
                    <a:pt x="2706301" y="38425"/>
                  </a:cubicBezTo>
                  <a:lnTo>
                    <a:pt x="2706301" y="184219"/>
                  </a:lnTo>
                  <a:cubicBezTo>
                    <a:pt x="2706301" y="194410"/>
                    <a:pt x="2702252" y="204183"/>
                    <a:pt x="2695046" y="211390"/>
                  </a:cubicBezTo>
                  <a:cubicBezTo>
                    <a:pt x="2687840" y="218596"/>
                    <a:pt x="2678067" y="222644"/>
                    <a:pt x="2667876" y="222644"/>
                  </a:cubicBezTo>
                  <a:lnTo>
                    <a:pt x="38425" y="222644"/>
                  </a:lnTo>
                  <a:cubicBezTo>
                    <a:pt x="28234" y="222644"/>
                    <a:pt x="18461" y="218596"/>
                    <a:pt x="11254" y="211390"/>
                  </a:cubicBezTo>
                  <a:cubicBezTo>
                    <a:pt x="4048" y="204183"/>
                    <a:pt x="0" y="194410"/>
                    <a:pt x="0" y="184219"/>
                  </a:cubicBezTo>
                  <a:lnTo>
                    <a:pt x="0" y="38425"/>
                  </a:lnTo>
                  <a:cubicBezTo>
                    <a:pt x="0" y="28234"/>
                    <a:pt x="4048" y="18461"/>
                    <a:pt x="11254" y="11254"/>
                  </a:cubicBezTo>
                  <a:cubicBezTo>
                    <a:pt x="18461" y="4048"/>
                    <a:pt x="28234" y="0"/>
                    <a:pt x="384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EA5355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706301" cy="251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Redis 특징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362456" y="1885546"/>
            <a:ext cx="13563088" cy="7875342"/>
          </a:xfrm>
          <a:custGeom>
            <a:avLst/>
            <a:gdLst/>
            <a:ahLst/>
            <a:cxnLst/>
            <a:rect r="r" b="b" t="t" l="l"/>
            <a:pathLst>
              <a:path h="7875342" w="13563088">
                <a:moveTo>
                  <a:pt x="0" y="0"/>
                </a:moveTo>
                <a:lnTo>
                  <a:pt x="13563088" y="0"/>
                </a:lnTo>
                <a:lnTo>
                  <a:pt x="13563088" y="7875342"/>
                </a:lnTo>
                <a:lnTo>
                  <a:pt x="0" y="7875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824370" y="4977865"/>
            <a:ext cx="10275486" cy="845352"/>
            <a:chOff x="0" y="0"/>
            <a:chExt cx="2706301" cy="2226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06301" cy="222644"/>
            </a:xfrm>
            <a:custGeom>
              <a:avLst/>
              <a:gdLst/>
              <a:ahLst/>
              <a:cxnLst/>
              <a:rect r="r" b="b" t="t" l="l"/>
              <a:pathLst>
                <a:path h="222644" w="2706301">
                  <a:moveTo>
                    <a:pt x="38425" y="0"/>
                  </a:moveTo>
                  <a:lnTo>
                    <a:pt x="2667876" y="0"/>
                  </a:lnTo>
                  <a:cubicBezTo>
                    <a:pt x="2678067" y="0"/>
                    <a:pt x="2687840" y="4048"/>
                    <a:pt x="2695046" y="11254"/>
                  </a:cubicBezTo>
                  <a:cubicBezTo>
                    <a:pt x="2702252" y="18461"/>
                    <a:pt x="2706301" y="28234"/>
                    <a:pt x="2706301" y="38425"/>
                  </a:cubicBezTo>
                  <a:lnTo>
                    <a:pt x="2706301" y="184219"/>
                  </a:lnTo>
                  <a:cubicBezTo>
                    <a:pt x="2706301" y="194410"/>
                    <a:pt x="2702252" y="204183"/>
                    <a:pt x="2695046" y="211390"/>
                  </a:cubicBezTo>
                  <a:cubicBezTo>
                    <a:pt x="2687840" y="218596"/>
                    <a:pt x="2678067" y="222644"/>
                    <a:pt x="2667876" y="222644"/>
                  </a:cubicBezTo>
                  <a:lnTo>
                    <a:pt x="38425" y="222644"/>
                  </a:lnTo>
                  <a:cubicBezTo>
                    <a:pt x="28234" y="222644"/>
                    <a:pt x="18461" y="218596"/>
                    <a:pt x="11254" y="211390"/>
                  </a:cubicBezTo>
                  <a:cubicBezTo>
                    <a:pt x="4048" y="204183"/>
                    <a:pt x="0" y="194410"/>
                    <a:pt x="0" y="184219"/>
                  </a:cubicBezTo>
                  <a:lnTo>
                    <a:pt x="0" y="38425"/>
                  </a:lnTo>
                  <a:cubicBezTo>
                    <a:pt x="0" y="28234"/>
                    <a:pt x="4048" y="18461"/>
                    <a:pt x="11254" y="11254"/>
                  </a:cubicBezTo>
                  <a:cubicBezTo>
                    <a:pt x="18461" y="4048"/>
                    <a:pt x="28234" y="0"/>
                    <a:pt x="384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EA5355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706301" cy="251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Redis 특징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362456" y="1885546"/>
            <a:ext cx="13563088" cy="7875342"/>
          </a:xfrm>
          <a:custGeom>
            <a:avLst/>
            <a:gdLst/>
            <a:ahLst/>
            <a:cxnLst/>
            <a:rect r="r" b="b" t="t" l="l"/>
            <a:pathLst>
              <a:path h="7875342" w="13563088">
                <a:moveTo>
                  <a:pt x="0" y="0"/>
                </a:moveTo>
                <a:lnTo>
                  <a:pt x="13563088" y="0"/>
                </a:lnTo>
                <a:lnTo>
                  <a:pt x="13563088" y="7875342"/>
                </a:lnTo>
                <a:lnTo>
                  <a:pt x="0" y="7875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842713" y="5711589"/>
            <a:ext cx="10275486" cy="845352"/>
            <a:chOff x="0" y="0"/>
            <a:chExt cx="2706301" cy="2226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06301" cy="222644"/>
            </a:xfrm>
            <a:custGeom>
              <a:avLst/>
              <a:gdLst/>
              <a:ahLst/>
              <a:cxnLst/>
              <a:rect r="r" b="b" t="t" l="l"/>
              <a:pathLst>
                <a:path h="222644" w="2706301">
                  <a:moveTo>
                    <a:pt x="38425" y="0"/>
                  </a:moveTo>
                  <a:lnTo>
                    <a:pt x="2667876" y="0"/>
                  </a:lnTo>
                  <a:cubicBezTo>
                    <a:pt x="2678067" y="0"/>
                    <a:pt x="2687840" y="4048"/>
                    <a:pt x="2695046" y="11254"/>
                  </a:cubicBezTo>
                  <a:cubicBezTo>
                    <a:pt x="2702252" y="18461"/>
                    <a:pt x="2706301" y="28234"/>
                    <a:pt x="2706301" y="38425"/>
                  </a:cubicBezTo>
                  <a:lnTo>
                    <a:pt x="2706301" y="184219"/>
                  </a:lnTo>
                  <a:cubicBezTo>
                    <a:pt x="2706301" y="194410"/>
                    <a:pt x="2702252" y="204183"/>
                    <a:pt x="2695046" y="211390"/>
                  </a:cubicBezTo>
                  <a:cubicBezTo>
                    <a:pt x="2687840" y="218596"/>
                    <a:pt x="2678067" y="222644"/>
                    <a:pt x="2667876" y="222644"/>
                  </a:cubicBezTo>
                  <a:lnTo>
                    <a:pt x="38425" y="222644"/>
                  </a:lnTo>
                  <a:cubicBezTo>
                    <a:pt x="28234" y="222644"/>
                    <a:pt x="18461" y="218596"/>
                    <a:pt x="11254" y="211390"/>
                  </a:cubicBezTo>
                  <a:cubicBezTo>
                    <a:pt x="4048" y="204183"/>
                    <a:pt x="0" y="194410"/>
                    <a:pt x="0" y="184219"/>
                  </a:cubicBezTo>
                  <a:lnTo>
                    <a:pt x="0" y="38425"/>
                  </a:lnTo>
                  <a:cubicBezTo>
                    <a:pt x="0" y="28234"/>
                    <a:pt x="4048" y="18461"/>
                    <a:pt x="11254" y="11254"/>
                  </a:cubicBezTo>
                  <a:cubicBezTo>
                    <a:pt x="18461" y="4048"/>
                    <a:pt x="28234" y="0"/>
                    <a:pt x="384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EA5355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706301" cy="251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Redis 특징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362456" y="1885546"/>
            <a:ext cx="13563088" cy="7875342"/>
          </a:xfrm>
          <a:custGeom>
            <a:avLst/>
            <a:gdLst/>
            <a:ahLst/>
            <a:cxnLst/>
            <a:rect r="r" b="b" t="t" l="l"/>
            <a:pathLst>
              <a:path h="7875342" w="13563088">
                <a:moveTo>
                  <a:pt x="0" y="0"/>
                </a:moveTo>
                <a:lnTo>
                  <a:pt x="13563088" y="0"/>
                </a:lnTo>
                <a:lnTo>
                  <a:pt x="13563088" y="7875342"/>
                </a:lnTo>
                <a:lnTo>
                  <a:pt x="0" y="7875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842713" y="6518685"/>
            <a:ext cx="10275486" cy="845352"/>
            <a:chOff x="0" y="0"/>
            <a:chExt cx="2706301" cy="2226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06301" cy="222644"/>
            </a:xfrm>
            <a:custGeom>
              <a:avLst/>
              <a:gdLst/>
              <a:ahLst/>
              <a:cxnLst/>
              <a:rect r="r" b="b" t="t" l="l"/>
              <a:pathLst>
                <a:path h="222644" w="2706301">
                  <a:moveTo>
                    <a:pt x="38425" y="0"/>
                  </a:moveTo>
                  <a:lnTo>
                    <a:pt x="2667876" y="0"/>
                  </a:lnTo>
                  <a:cubicBezTo>
                    <a:pt x="2678067" y="0"/>
                    <a:pt x="2687840" y="4048"/>
                    <a:pt x="2695046" y="11254"/>
                  </a:cubicBezTo>
                  <a:cubicBezTo>
                    <a:pt x="2702252" y="18461"/>
                    <a:pt x="2706301" y="28234"/>
                    <a:pt x="2706301" y="38425"/>
                  </a:cubicBezTo>
                  <a:lnTo>
                    <a:pt x="2706301" y="184219"/>
                  </a:lnTo>
                  <a:cubicBezTo>
                    <a:pt x="2706301" y="194410"/>
                    <a:pt x="2702252" y="204183"/>
                    <a:pt x="2695046" y="211390"/>
                  </a:cubicBezTo>
                  <a:cubicBezTo>
                    <a:pt x="2687840" y="218596"/>
                    <a:pt x="2678067" y="222644"/>
                    <a:pt x="2667876" y="222644"/>
                  </a:cubicBezTo>
                  <a:lnTo>
                    <a:pt x="38425" y="222644"/>
                  </a:lnTo>
                  <a:cubicBezTo>
                    <a:pt x="28234" y="222644"/>
                    <a:pt x="18461" y="218596"/>
                    <a:pt x="11254" y="211390"/>
                  </a:cubicBezTo>
                  <a:cubicBezTo>
                    <a:pt x="4048" y="204183"/>
                    <a:pt x="0" y="194410"/>
                    <a:pt x="0" y="184219"/>
                  </a:cubicBezTo>
                  <a:lnTo>
                    <a:pt x="0" y="38425"/>
                  </a:lnTo>
                  <a:cubicBezTo>
                    <a:pt x="0" y="28234"/>
                    <a:pt x="4048" y="18461"/>
                    <a:pt x="11254" y="11254"/>
                  </a:cubicBezTo>
                  <a:cubicBezTo>
                    <a:pt x="18461" y="4048"/>
                    <a:pt x="28234" y="0"/>
                    <a:pt x="384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EA5355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706301" cy="251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Redis 특징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Redis 특징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228057" y="4870781"/>
            <a:ext cx="1831886" cy="1831886"/>
          </a:xfrm>
          <a:custGeom>
            <a:avLst/>
            <a:gdLst/>
            <a:ahLst/>
            <a:cxnLst/>
            <a:rect r="r" b="b" t="t" l="l"/>
            <a:pathLst>
              <a:path h="1831886" w="1831886">
                <a:moveTo>
                  <a:pt x="0" y="0"/>
                </a:moveTo>
                <a:lnTo>
                  <a:pt x="1831886" y="0"/>
                </a:lnTo>
                <a:lnTo>
                  <a:pt x="1831886" y="1831886"/>
                </a:lnTo>
                <a:lnTo>
                  <a:pt x="0" y="1831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948360" y="2916423"/>
            <a:ext cx="1916258" cy="1916258"/>
          </a:xfrm>
          <a:custGeom>
            <a:avLst/>
            <a:gdLst/>
            <a:ahLst/>
            <a:cxnLst/>
            <a:rect r="r" b="b" t="t" l="l"/>
            <a:pathLst>
              <a:path h="1916258" w="1916258">
                <a:moveTo>
                  <a:pt x="0" y="0"/>
                </a:moveTo>
                <a:lnTo>
                  <a:pt x="1916258" y="0"/>
                </a:lnTo>
                <a:lnTo>
                  <a:pt x="1916258" y="1916258"/>
                </a:lnTo>
                <a:lnTo>
                  <a:pt x="0" y="1916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385615" y="3283870"/>
            <a:ext cx="1041748" cy="1181364"/>
          </a:xfrm>
          <a:custGeom>
            <a:avLst/>
            <a:gdLst/>
            <a:ahLst/>
            <a:cxnLst/>
            <a:rect r="r" b="b" t="t" l="l"/>
            <a:pathLst>
              <a:path h="1181364" w="1041748">
                <a:moveTo>
                  <a:pt x="0" y="0"/>
                </a:moveTo>
                <a:lnTo>
                  <a:pt x="1041748" y="0"/>
                </a:lnTo>
                <a:lnTo>
                  <a:pt x="1041748" y="1181364"/>
                </a:lnTo>
                <a:lnTo>
                  <a:pt x="0" y="11813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23253" y="3150221"/>
            <a:ext cx="4141029" cy="48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Performance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1962785" y="3814491"/>
            <a:ext cx="7627067" cy="65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메모리에 저장되어 빠른 속도로 접근 가능</a:t>
            </a:r>
          </a:p>
          <a:p>
            <a:pPr algn="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Get/Set 명령어는 10만 TPS 이상 가능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948360" y="6747206"/>
            <a:ext cx="1916258" cy="1916258"/>
          </a:xfrm>
          <a:custGeom>
            <a:avLst/>
            <a:gdLst/>
            <a:ahLst/>
            <a:cxnLst/>
            <a:rect r="r" b="b" t="t" l="l"/>
            <a:pathLst>
              <a:path h="1916258" w="1916258">
                <a:moveTo>
                  <a:pt x="0" y="0"/>
                </a:moveTo>
                <a:lnTo>
                  <a:pt x="1916258" y="0"/>
                </a:lnTo>
                <a:lnTo>
                  <a:pt x="1916258" y="1916258"/>
                </a:lnTo>
                <a:lnTo>
                  <a:pt x="0" y="1916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350711" y="7118071"/>
            <a:ext cx="1111556" cy="1111556"/>
          </a:xfrm>
          <a:custGeom>
            <a:avLst/>
            <a:gdLst/>
            <a:ahLst/>
            <a:cxnLst/>
            <a:rect r="r" b="b" t="t" l="l"/>
            <a:pathLst>
              <a:path h="1111556" w="1111556">
                <a:moveTo>
                  <a:pt x="0" y="0"/>
                </a:moveTo>
                <a:lnTo>
                  <a:pt x="1111556" y="0"/>
                </a:lnTo>
                <a:lnTo>
                  <a:pt x="1111556" y="1111556"/>
                </a:lnTo>
                <a:lnTo>
                  <a:pt x="0" y="11115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65034" y="6973219"/>
            <a:ext cx="5099248" cy="48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Data Structure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1962785" y="7645274"/>
            <a:ext cx="7627067" cy="65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다양한 자료구조 제공</a:t>
            </a:r>
          </a:p>
          <a:p>
            <a:pPr algn="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개발 편의성 증가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421893" y="6747206"/>
            <a:ext cx="1916258" cy="1916258"/>
          </a:xfrm>
          <a:custGeom>
            <a:avLst/>
            <a:gdLst/>
            <a:ahLst/>
            <a:cxnLst/>
            <a:rect r="r" b="b" t="t" l="l"/>
            <a:pathLst>
              <a:path h="1916258" w="1916258">
                <a:moveTo>
                  <a:pt x="0" y="0"/>
                </a:moveTo>
                <a:lnTo>
                  <a:pt x="1916258" y="0"/>
                </a:lnTo>
                <a:lnTo>
                  <a:pt x="1916258" y="1916258"/>
                </a:lnTo>
                <a:lnTo>
                  <a:pt x="0" y="1916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849469" y="7174782"/>
            <a:ext cx="1061106" cy="1061106"/>
          </a:xfrm>
          <a:custGeom>
            <a:avLst/>
            <a:gdLst/>
            <a:ahLst/>
            <a:cxnLst/>
            <a:rect r="r" b="b" t="t" l="l"/>
            <a:pathLst>
              <a:path h="1061106" w="1061106">
                <a:moveTo>
                  <a:pt x="0" y="0"/>
                </a:moveTo>
                <a:lnTo>
                  <a:pt x="1061106" y="0"/>
                </a:lnTo>
                <a:lnTo>
                  <a:pt x="1061106" y="1061106"/>
                </a:lnTo>
                <a:lnTo>
                  <a:pt x="0" y="10611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739085" y="6973219"/>
            <a:ext cx="4443590" cy="48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Persistence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39085" y="7676760"/>
            <a:ext cx="7627067" cy="65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메모리에 저장된 데이터 영속화</a:t>
            </a:r>
          </a:p>
          <a:p>
            <a:pPr algn="l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데이터 복구 가능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1011962" y="3245918"/>
            <a:ext cx="736121" cy="1194296"/>
          </a:xfrm>
          <a:custGeom>
            <a:avLst/>
            <a:gdLst/>
            <a:ahLst/>
            <a:cxnLst/>
            <a:rect r="r" b="b" t="t" l="l"/>
            <a:pathLst>
              <a:path h="1194296" w="736121">
                <a:moveTo>
                  <a:pt x="0" y="0"/>
                </a:moveTo>
                <a:lnTo>
                  <a:pt x="736120" y="0"/>
                </a:lnTo>
                <a:lnTo>
                  <a:pt x="736120" y="1194296"/>
                </a:lnTo>
                <a:lnTo>
                  <a:pt x="0" y="119429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739085" y="3150221"/>
            <a:ext cx="5298656" cy="48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b="true" sz="30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Single Thread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739085" y="3845977"/>
            <a:ext cx="7627067" cy="65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한 번에 하나의 명령만 처리</a:t>
            </a:r>
          </a:p>
          <a:p>
            <a:pPr algn="l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Race Condition 거의 발생 X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0421893" y="2916423"/>
            <a:ext cx="1916258" cy="1916258"/>
          </a:xfrm>
          <a:custGeom>
            <a:avLst/>
            <a:gdLst/>
            <a:ahLst/>
            <a:cxnLst/>
            <a:rect r="r" b="b" t="t" l="l"/>
            <a:pathLst>
              <a:path h="1916258" w="1916258">
                <a:moveTo>
                  <a:pt x="0" y="0"/>
                </a:moveTo>
                <a:lnTo>
                  <a:pt x="1916258" y="0"/>
                </a:lnTo>
                <a:lnTo>
                  <a:pt x="1916258" y="1916258"/>
                </a:lnTo>
                <a:lnTo>
                  <a:pt x="0" y="191625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Redis 특징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457391" y="4189946"/>
            <a:ext cx="7978803" cy="5610267"/>
          </a:xfrm>
          <a:custGeom>
            <a:avLst/>
            <a:gdLst/>
            <a:ahLst/>
            <a:cxnLst/>
            <a:rect r="r" b="b" t="t" l="l"/>
            <a:pathLst>
              <a:path h="5610267" w="7978803">
                <a:moveTo>
                  <a:pt x="0" y="0"/>
                </a:moveTo>
                <a:lnTo>
                  <a:pt x="7978803" y="0"/>
                </a:lnTo>
                <a:lnTo>
                  <a:pt x="7978803" y="5610266"/>
                </a:lnTo>
                <a:lnTo>
                  <a:pt x="0" y="56102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52952" y="2553186"/>
            <a:ext cx="4443590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Race Condition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52952" y="3321375"/>
            <a:ext cx="16492453" cy="48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둘 이상의 입력 또는 조작의 타이밍이나 순서 등이 결과값에 영향을 줄 수 있는 상태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Redis 특징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228057" y="4870781"/>
            <a:ext cx="1831886" cy="1831886"/>
          </a:xfrm>
          <a:custGeom>
            <a:avLst/>
            <a:gdLst/>
            <a:ahLst/>
            <a:cxnLst/>
            <a:rect r="r" b="b" t="t" l="l"/>
            <a:pathLst>
              <a:path h="1831886" w="1831886">
                <a:moveTo>
                  <a:pt x="0" y="0"/>
                </a:moveTo>
                <a:lnTo>
                  <a:pt x="1831886" y="0"/>
                </a:lnTo>
                <a:lnTo>
                  <a:pt x="1831886" y="1831886"/>
                </a:lnTo>
                <a:lnTo>
                  <a:pt x="0" y="1831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948360" y="2916423"/>
            <a:ext cx="1916258" cy="1916258"/>
          </a:xfrm>
          <a:custGeom>
            <a:avLst/>
            <a:gdLst/>
            <a:ahLst/>
            <a:cxnLst/>
            <a:rect r="r" b="b" t="t" l="l"/>
            <a:pathLst>
              <a:path h="1916258" w="1916258">
                <a:moveTo>
                  <a:pt x="0" y="0"/>
                </a:moveTo>
                <a:lnTo>
                  <a:pt x="1916258" y="0"/>
                </a:lnTo>
                <a:lnTo>
                  <a:pt x="1916258" y="1916258"/>
                </a:lnTo>
                <a:lnTo>
                  <a:pt x="0" y="1916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385615" y="3283870"/>
            <a:ext cx="1041748" cy="1181364"/>
          </a:xfrm>
          <a:custGeom>
            <a:avLst/>
            <a:gdLst/>
            <a:ahLst/>
            <a:cxnLst/>
            <a:rect r="r" b="b" t="t" l="l"/>
            <a:pathLst>
              <a:path h="1181364" w="1041748">
                <a:moveTo>
                  <a:pt x="0" y="0"/>
                </a:moveTo>
                <a:lnTo>
                  <a:pt x="1041748" y="0"/>
                </a:lnTo>
                <a:lnTo>
                  <a:pt x="1041748" y="1181364"/>
                </a:lnTo>
                <a:lnTo>
                  <a:pt x="0" y="11813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23253" y="3150221"/>
            <a:ext cx="4141029" cy="48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Performance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1962785" y="3814491"/>
            <a:ext cx="7627067" cy="65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메모리에 저장되어 빠른 속도로 접근 가능</a:t>
            </a:r>
          </a:p>
          <a:p>
            <a:pPr algn="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Get/Set 명령어는 10만 TPS 이상 가능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948360" y="6747206"/>
            <a:ext cx="1916258" cy="1916258"/>
          </a:xfrm>
          <a:custGeom>
            <a:avLst/>
            <a:gdLst/>
            <a:ahLst/>
            <a:cxnLst/>
            <a:rect r="r" b="b" t="t" l="l"/>
            <a:pathLst>
              <a:path h="1916258" w="1916258">
                <a:moveTo>
                  <a:pt x="0" y="0"/>
                </a:moveTo>
                <a:lnTo>
                  <a:pt x="1916258" y="0"/>
                </a:lnTo>
                <a:lnTo>
                  <a:pt x="1916258" y="1916258"/>
                </a:lnTo>
                <a:lnTo>
                  <a:pt x="0" y="1916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350711" y="7118071"/>
            <a:ext cx="1111556" cy="1111556"/>
          </a:xfrm>
          <a:custGeom>
            <a:avLst/>
            <a:gdLst/>
            <a:ahLst/>
            <a:cxnLst/>
            <a:rect r="r" b="b" t="t" l="l"/>
            <a:pathLst>
              <a:path h="1111556" w="1111556">
                <a:moveTo>
                  <a:pt x="0" y="0"/>
                </a:moveTo>
                <a:lnTo>
                  <a:pt x="1111556" y="0"/>
                </a:lnTo>
                <a:lnTo>
                  <a:pt x="1111556" y="1111556"/>
                </a:lnTo>
                <a:lnTo>
                  <a:pt x="0" y="11115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65034" y="6973219"/>
            <a:ext cx="5099248" cy="48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Data Structure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1962785" y="7645274"/>
            <a:ext cx="7627067" cy="65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다양한 자료구조 제공</a:t>
            </a:r>
          </a:p>
          <a:p>
            <a:pPr algn="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개발 편의성 증가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421893" y="6747206"/>
            <a:ext cx="1916258" cy="1916258"/>
          </a:xfrm>
          <a:custGeom>
            <a:avLst/>
            <a:gdLst/>
            <a:ahLst/>
            <a:cxnLst/>
            <a:rect r="r" b="b" t="t" l="l"/>
            <a:pathLst>
              <a:path h="1916258" w="1916258">
                <a:moveTo>
                  <a:pt x="0" y="0"/>
                </a:moveTo>
                <a:lnTo>
                  <a:pt x="1916258" y="0"/>
                </a:lnTo>
                <a:lnTo>
                  <a:pt x="1916258" y="1916258"/>
                </a:lnTo>
                <a:lnTo>
                  <a:pt x="0" y="19162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849469" y="7174782"/>
            <a:ext cx="1061106" cy="1061106"/>
          </a:xfrm>
          <a:custGeom>
            <a:avLst/>
            <a:gdLst/>
            <a:ahLst/>
            <a:cxnLst/>
            <a:rect r="r" b="b" t="t" l="l"/>
            <a:pathLst>
              <a:path h="1061106" w="1061106">
                <a:moveTo>
                  <a:pt x="0" y="0"/>
                </a:moveTo>
                <a:lnTo>
                  <a:pt x="1061106" y="0"/>
                </a:lnTo>
                <a:lnTo>
                  <a:pt x="1061106" y="1061106"/>
                </a:lnTo>
                <a:lnTo>
                  <a:pt x="0" y="106110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739085" y="6973219"/>
            <a:ext cx="4443590" cy="48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b="true" sz="30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Persistence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39085" y="7676760"/>
            <a:ext cx="7627067" cy="65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메모리에 저장된 데이터 영속화</a:t>
            </a:r>
          </a:p>
          <a:p>
            <a:pPr algn="l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데이터 복구 가능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0421893" y="2916423"/>
            <a:ext cx="1916258" cy="1916258"/>
          </a:xfrm>
          <a:custGeom>
            <a:avLst/>
            <a:gdLst/>
            <a:ahLst/>
            <a:cxnLst/>
            <a:rect r="r" b="b" t="t" l="l"/>
            <a:pathLst>
              <a:path h="1916258" w="1916258">
                <a:moveTo>
                  <a:pt x="0" y="0"/>
                </a:moveTo>
                <a:lnTo>
                  <a:pt x="1916258" y="0"/>
                </a:lnTo>
                <a:lnTo>
                  <a:pt x="1916258" y="1916258"/>
                </a:lnTo>
                <a:lnTo>
                  <a:pt x="0" y="1916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011962" y="3245918"/>
            <a:ext cx="736121" cy="1194296"/>
          </a:xfrm>
          <a:custGeom>
            <a:avLst/>
            <a:gdLst/>
            <a:ahLst/>
            <a:cxnLst/>
            <a:rect r="r" b="b" t="t" l="l"/>
            <a:pathLst>
              <a:path h="1194296" w="736121">
                <a:moveTo>
                  <a:pt x="0" y="0"/>
                </a:moveTo>
                <a:lnTo>
                  <a:pt x="736120" y="0"/>
                </a:lnTo>
                <a:lnTo>
                  <a:pt x="736120" y="1194296"/>
                </a:lnTo>
                <a:lnTo>
                  <a:pt x="0" y="11942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2739085" y="3150221"/>
            <a:ext cx="5298656" cy="48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Single Thread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739085" y="3845977"/>
            <a:ext cx="7627067" cy="65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한 번에 하나의 명령만 처리</a:t>
            </a:r>
          </a:p>
          <a:p>
            <a:pPr algn="l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Race Condition 거의 발생 X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Redis 특징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969088" y="1871369"/>
            <a:ext cx="9309899" cy="4329103"/>
          </a:xfrm>
          <a:custGeom>
            <a:avLst/>
            <a:gdLst/>
            <a:ahLst/>
            <a:cxnLst/>
            <a:rect r="r" b="b" t="t" l="l"/>
            <a:pathLst>
              <a:path h="4329103" w="9309899">
                <a:moveTo>
                  <a:pt x="0" y="0"/>
                </a:moveTo>
                <a:lnTo>
                  <a:pt x="9309898" y="0"/>
                </a:lnTo>
                <a:lnTo>
                  <a:pt x="9309898" y="4329103"/>
                </a:lnTo>
                <a:lnTo>
                  <a:pt x="0" y="43291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92754" y="6243343"/>
            <a:ext cx="7951246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50"/>
              </a:lnSpc>
              <a:spcBef>
                <a:spcPct val="0"/>
              </a:spcBef>
            </a:pPr>
            <a:r>
              <a:rPr lang="en-US" b="true" sz="3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RDB</a:t>
            </a:r>
            <a:r>
              <a:rPr lang="en-US" b="true" sz="35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</a:t>
            </a:r>
            <a:r>
              <a:rPr lang="en-US" sz="35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(Redis Data Backup)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2754" y="7786610"/>
            <a:ext cx="8431284" cy="406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장점 : AOF보다 크기 작음. 로딩/복구 속도 빠름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2754" y="8362665"/>
            <a:ext cx="8431284" cy="406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단점 : 백업 중 서버가 다운될 경우 최신 데이터 유실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2754" y="7049918"/>
            <a:ext cx="13943171" cy="48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일정 간격마다 현재 Redis 메모리에 존재하는 데이터의 스냅샷을 남기는 방식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Redis 특징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493371" y="2829505"/>
            <a:ext cx="11301259" cy="2585163"/>
          </a:xfrm>
          <a:custGeom>
            <a:avLst/>
            <a:gdLst/>
            <a:ahLst/>
            <a:cxnLst/>
            <a:rect r="r" b="b" t="t" l="l"/>
            <a:pathLst>
              <a:path h="2585163" w="11301259">
                <a:moveTo>
                  <a:pt x="0" y="0"/>
                </a:moveTo>
                <a:lnTo>
                  <a:pt x="11301258" y="0"/>
                </a:lnTo>
                <a:lnTo>
                  <a:pt x="11301258" y="2585163"/>
                </a:lnTo>
                <a:lnTo>
                  <a:pt x="0" y="25851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92754" y="6243343"/>
            <a:ext cx="7951246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50"/>
              </a:lnSpc>
              <a:spcBef>
                <a:spcPct val="0"/>
              </a:spcBef>
            </a:pPr>
            <a:r>
              <a:rPr lang="en-US" b="true" sz="3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AOF</a:t>
            </a:r>
            <a:r>
              <a:rPr lang="en-US" sz="35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(Append Only File)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2754" y="7786610"/>
            <a:ext cx="12062026" cy="406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장점 : 저장 속도 빠름, 실시간 데이터 백업 가능, 데이터 손실 거의 없음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2754" y="8362665"/>
            <a:ext cx="11746309" cy="406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단점 : 파일 크기가 크고, 복원 소요시간 김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2754" y="7049918"/>
            <a:ext cx="13943171" cy="48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입력/수정/삭제 명령이 실행될 때마다 LOG 파일에 기록하는 방식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2287559" y="5104405"/>
            <a:ext cx="1484756" cy="78191"/>
            <a:chOff x="0" y="0"/>
            <a:chExt cx="391047" cy="20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1047" cy="20593"/>
            </a:xfrm>
            <a:custGeom>
              <a:avLst/>
              <a:gdLst/>
              <a:ahLst/>
              <a:cxnLst/>
              <a:rect r="r" b="b" t="t" l="l"/>
              <a:pathLst>
                <a:path h="20593" w="391047">
                  <a:moveTo>
                    <a:pt x="0" y="0"/>
                  </a:moveTo>
                  <a:lnTo>
                    <a:pt x="391047" y="0"/>
                  </a:lnTo>
                  <a:lnTo>
                    <a:pt x="391047" y="20593"/>
                  </a:lnTo>
                  <a:lnTo>
                    <a:pt x="0" y="20593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391047" cy="20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34465" y="4762483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목차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384155" y="2047979"/>
            <a:ext cx="13609596" cy="926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7"/>
              </a:lnSpc>
              <a:spcBef>
                <a:spcPct val="0"/>
              </a:spcBef>
            </a:pPr>
            <a:r>
              <a:rPr lang="en-US" b="true" sz="575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Redis란?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84155" y="3745268"/>
            <a:ext cx="13609596" cy="926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7"/>
              </a:lnSpc>
              <a:spcBef>
                <a:spcPct val="0"/>
              </a:spcBef>
            </a:pPr>
            <a:r>
              <a:rPr lang="en-US" b="true" sz="575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Redis 특징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84155" y="5557668"/>
            <a:ext cx="13609596" cy="926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7"/>
              </a:lnSpc>
              <a:spcBef>
                <a:spcPct val="0"/>
              </a:spcBef>
            </a:pPr>
            <a:r>
              <a:rPr lang="en-US" b="true" sz="575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주의할 점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384155" y="7370407"/>
            <a:ext cx="13609596" cy="926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7"/>
              </a:lnSpc>
              <a:spcBef>
                <a:spcPct val="0"/>
              </a:spcBef>
            </a:pPr>
            <a:r>
              <a:rPr lang="en-US" b="true" sz="575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리뷰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주의할 점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3738385" y="4851400"/>
            <a:ext cx="4443590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O(N) 명령어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84220" y="4851400"/>
            <a:ext cx="4443590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메모리 관리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주의할 점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098650" y="5666049"/>
            <a:ext cx="12090701" cy="3052902"/>
          </a:xfrm>
          <a:custGeom>
            <a:avLst/>
            <a:gdLst/>
            <a:ahLst/>
            <a:cxnLst/>
            <a:rect r="r" b="b" t="t" l="l"/>
            <a:pathLst>
              <a:path h="3052902" w="12090701">
                <a:moveTo>
                  <a:pt x="0" y="0"/>
                </a:moveTo>
                <a:lnTo>
                  <a:pt x="12090700" y="0"/>
                </a:lnTo>
                <a:lnTo>
                  <a:pt x="12090700" y="3052902"/>
                </a:lnTo>
                <a:lnTo>
                  <a:pt x="0" y="30529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41182" y="2026991"/>
            <a:ext cx="4443590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b="true" sz="3500" spc="17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1. O(N) 명령어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28751" y="2896941"/>
            <a:ext cx="10981557" cy="112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KEYS, FLUSHALL, FLUSHDB, 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Delete COLLECTIONS, Get All Collections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7514" y="2896941"/>
            <a:ext cx="3378046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O(N) : 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주의할 점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941182" y="2026991"/>
            <a:ext cx="4443590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b="true" sz="3500" spc="17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2. 메모리 관리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54894" y="2896941"/>
            <a:ext cx="6193187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메모리 파편화 발생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929151" y="4750911"/>
            <a:ext cx="1496211" cy="1005395"/>
            <a:chOff x="0" y="0"/>
            <a:chExt cx="354801" cy="23841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54801" cy="238412"/>
            </a:xfrm>
            <a:custGeom>
              <a:avLst/>
              <a:gdLst/>
              <a:ahLst/>
              <a:cxnLst/>
              <a:rect r="r" b="b" t="t" l="l"/>
              <a:pathLst>
                <a:path h="238412" w="354801">
                  <a:moveTo>
                    <a:pt x="0" y="0"/>
                  </a:moveTo>
                  <a:lnTo>
                    <a:pt x="354801" y="0"/>
                  </a:lnTo>
                  <a:lnTo>
                    <a:pt x="354801" y="238412"/>
                  </a:lnTo>
                  <a:lnTo>
                    <a:pt x="0" y="238412"/>
                  </a:lnTo>
                  <a:close/>
                </a:path>
              </a:pathLst>
            </a:custGeom>
            <a:solidFill>
              <a:srgbClr val="EA5355"/>
            </a:solidFill>
            <a:ln w="47625" cap="sq">
              <a:solidFill>
                <a:srgbClr val="EA5355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54801" cy="266987"/>
            </a:xfrm>
            <a:prstGeom prst="rect">
              <a:avLst/>
            </a:prstGeom>
          </p:spPr>
          <p:txBody>
            <a:bodyPr anchor="ctr" rtlCol="false" tIns="56422" lIns="56422" bIns="56422" rIns="56422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425362" y="4750911"/>
            <a:ext cx="773691" cy="1005395"/>
            <a:chOff x="0" y="0"/>
            <a:chExt cx="183468" cy="23841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3468" cy="238412"/>
            </a:xfrm>
            <a:custGeom>
              <a:avLst/>
              <a:gdLst/>
              <a:ahLst/>
              <a:cxnLst/>
              <a:rect r="r" b="b" t="t" l="l"/>
              <a:pathLst>
                <a:path h="238412" w="183468">
                  <a:moveTo>
                    <a:pt x="0" y="0"/>
                  </a:moveTo>
                  <a:lnTo>
                    <a:pt x="183468" y="0"/>
                  </a:lnTo>
                  <a:lnTo>
                    <a:pt x="183468" y="238412"/>
                  </a:lnTo>
                  <a:lnTo>
                    <a:pt x="0" y="238412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EA5355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83468" cy="266987"/>
            </a:xfrm>
            <a:prstGeom prst="rect">
              <a:avLst/>
            </a:prstGeom>
          </p:spPr>
          <p:txBody>
            <a:bodyPr anchor="ctr" rtlCol="false" tIns="56422" lIns="56422" bIns="56422" rIns="56422"/>
            <a:lstStyle/>
            <a:p>
              <a:pPr algn="ctr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Open Sans 2"/>
                  <a:ea typeface="Open Sans 2"/>
                  <a:cs typeface="Open Sans 2"/>
                  <a:sym typeface="Open Sans 2"/>
                </a:rPr>
                <a:t>4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199053" y="4750911"/>
            <a:ext cx="897176" cy="1005395"/>
            <a:chOff x="0" y="0"/>
            <a:chExt cx="212750" cy="23841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2750" cy="238412"/>
            </a:xfrm>
            <a:custGeom>
              <a:avLst/>
              <a:gdLst/>
              <a:ahLst/>
              <a:cxnLst/>
              <a:rect r="r" b="b" t="t" l="l"/>
              <a:pathLst>
                <a:path h="238412" w="212750">
                  <a:moveTo>
                    <a:pt x="0" y="0"/>
                  </a:moveTo>
                  <a:lnTo>
                    <a:pt x="212750" y="0"/>
                  </a:lnTo>
                  <a:lnTo>
                    <a:pt x="212750" y="238412"/>
                  </a:lnTo>
                  <a:lnTo>
                    <a:pt x="0" y="238412"/>
                  </a:lnTo>
                  <a:close/>
                </a:path>
              </a:pathLst>
            </a:custGeom>
            <a:solidFill>
              <a:srgbClr val="EA5355"/>
            </a:solidFill>
            <a:ln w="47625" cap="sq">
              <a:solidFill>
                <a:srgbClr val="EA5355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212750" cy="266987"/>
            </a:xfrm>
            <a:prstGeom prst="rect">
              <a:avLst/>
            </a:prstGeom>
          </p:spPr>
          <p:txBody>
            <a:bodyPr anchor="ctr" rtlCol="false" tIns="56422" lIns="56422" bIns="56422" rIns="56422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096230" y="4750911"/>
            <a:ext cx="1255841" cy="1005395"/>
            <a:chOff x="0" y="0"/>
            <a:chExt cx="297801" cy="23841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97801" cy="238412"/>
            </a:xfrm>
            <a:custGeom>
              <a:avLst/>
              <a:gdLst/>
              <a:ahLst/>
              <a:cxnLst/>
              <a:rect r="r" b="b" t="t" l="l"/>
              <a:pathLst>
                <a:path h="238412" w="297801">
                  <a:moveTo>
                    <a:pt x="0" y="0"/>
                  </a:moveTo>
                  <a:lnTo>
                    <a:pt x="297801" y="0"/>
                  </a:lnTo>
                  <a:lnTo>
                    <a:pt x="297801" y="238412"/>
                  </a:lnTo>
                  <a:lnTo>
                    <a:pt x="0" y="238412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EA5355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297801" cy="266987"/>
            </a:xfrm>
            <a:prstGeom prst="rect">
              <a:avLst/>
            </a:prstGeom>
          </p:spPr>
          <p:txBody>
            <a:bodyPr anchor="ctr" rtlCol="false" tIns="56422" lIns="56422" bIns="56422" rIns="56422"/>
            <a:lstStyle/>
            <a:p>
              <a:pPr algn="ctr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Open Sans 2"/>
                  <a:ea typeface="Open Sans 2"/>
                  <a:cs typeface="Open Sans 2"/>
                  <a:sym typeface="Open Sans 2"/>
                </a:rPr>
                <a:t>6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352070" y="4750911"/>
            <a:ext cx="897176" cy="1005395"/>
            <a:chOff x="0" y="0"/>
            <a:chExt cx="212750" cy="23841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12750" cy="238412"/>
            </a:xfrm>
            <a:custGeom>
              <a:avLst/>
              <a:gdLst/>
              <a:ahLst/>
              <a:cxnLst/>
              <a:rect r="r" b="b" t="t" l="l"/>
              <a:pathLst>
                <a:path h="238412" w="212750">
                  <a:moveTo>
                    <a:pt x="0" y="0"/>
                  </a:moveTo>
                  <a:lnTo>
                    <a:pt x="212750" y="0"/>
                  </a:lnTo>
                  <a:lnTo>
                    <a:pt x="212750" y="238412"/>
                  </a:lnTo>
                  <a:lnTo>
                    <a:pt x="0" y="238412"/>
                  </a:lnTo>
                  <a:close/>
                </a:path>
              </a:pathLst>
            </a:custGeom>
            <a:solidFill>
              <a:srgbClr val="EA5355"/>
            </a:solidFill>
            <a:ln w="47625" cap="sq">
              <a:solidFill>
                <a:srgbClr val="EA5355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212750" cy="266987"/>
            </a:xfrm>
            <a:prstGeom prst="rect">
              <a:avLst/>
            </a:prstGeom>
          </p:spPr>
          <p:txBody>
            <a:bodyPr anchor="ctr" rtlCol="false" tIns="56422" lIns="56422" bIns="56422" rIns="56422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249247" y="4750911"/>
            <a:ext cx="905186" cy="1005395"/>
            <a:chOff x="0" y="0"/>
            <a:chExt cx="214649" cy="23841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14649" cy="238412"/>
            </a:xfrm>
            <a:custGeom>
              <a:avLst/>
              <a:gdLst/>
              <a:ahLst/>
              <a:cxnLst/>
              <a:rect r="r" b="b" t="t" l="l"/>
              <a:pathLst>
                <a:path h="238412" w="214649">
                  <a:moveTo>
                    <a:pt x="0" y="0"/>
                  </a:moveTo>
                  <a:lnTo>
                    <a:pt x="214649" y="0"/>
                  </a:lnTo>
                  <a:lnTo>
                    <a:pt x="214649" y="238412"/>
                  </a:lnTo>
                  <a:lnTo>
                    <a:pt x="0" y="238412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EA5355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214649" cy="266987"/>
            </a:xfrm>
            <a:prstGeom prst="rect">
              <a:avLst/>
            </a:prstGeom>
          </p:spPr>
          <p:txBody>
            <a:bodyPr anchor="ctr" rtlCol="false" tIns="56422" lIns="56422" bIns="56422" rIns="56422"/>
            <a:lstStyle/>
            <a:p>
              <a:pPr algn="ctr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Open Sans 2"/>
                  <a:ea typeface="Open Sans 2"/>
                  <a:cs typeface="Open Sans 2"/>
                  <a:sym typeface="Open Sans 2"/>
                </a:rPr>
                <a:t>5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4067558" y="7308911"/>
            <a:ext cx="1496211" cy="1005395"/>
            <a:chOff x="0" y="0"/>
            <a:chExt cx="354801" cy="23841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54801" cy="238412"/>
            </a:xfrm>
            <a:custGeom>
              <a:avLst/>
              <a:gdLst/>
              <a:ahLst/>
              <a:cxnLst/>
              <a:rect r="r" b="b" t="t" l="l"/>
              <a:pathLst>
                <a:path h="238412" w="354801">
                  <a:moveTo>
                    <a:pt x="0" y="0"/>
                  </a:moveTo>
                  <a:lnTo>
                    <a:pt x="354801" y="0"/>
                  </a:lnTo>
                  <a:lnTo>
                    <a:pt x="354801" y="238412"/>
                  </a:lnTo>
                  <a:lnTo>
                    <a:pt x="0" y="238412"/>
                  </a:lnTo>
                  <a:close/>
                </a:path>
              </a:pathLst>
            </a:custGeom>
            <a:solidFill>
              <a:srgbClr val="EA5355"/>
            </a:solidFill>
            <a:ln w="47625" cap="sq">
              <a:solidFill>
                <a:srgbClr val="EA5355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354801" cy="266987"/>
            </a:xfrm>
            <a:prstGeom prst="rect">
              <a:avLst/>
            </a:prstGeom>
          </p:spPr>
          <p:txBody>
            <a:bodyPr anchor="ctr" rtlCol="false" tIns="56422" lIns="56422" bIns="56422" rIns="56422"/>
            <a:lstStyle/>
            <a:p>
              <a:pPr algn="ctr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Open Sans 2"/>
                  <a:ea typeface="Open Sans 2"/>
                  <a:cs typeface="Open Sans 2"/>
                  <a:sym typeface="Open Sans 2"/>
                </a:rPr>
                <a:t>10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 flipH="true" flipV="true">
            <a:off x="3803906" y="5990025"/>
            <a:ext cx="843736" cy="117800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1" id="31"/>
          <p:cNvSpPr/>
          <p:nvPr/>
        </p:nvSpPr>
        <p:spPr>
          <a:xfrm flipV="true">
            <a:off x="5041119" y="5997015"/>
            <a:ext cx="2652175" cy="117101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2" id="32"/>
          <p:cNvSpPr/>
          <p:nvPr/>
        </p:nvSpPr>
        <p:spPr>
          <a:xfrm flipV="true">
            <a:off x="4831312" y="6016370"/>
            <a:ext cx="884292" cy="115165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3988317" y="6323405"/>
            <a:ext cx="421472" cy="418407"/>
          </a:xfrm>
          <a:custGeom>
            <a:avLst/>
            <a:gdLst/>
            <a:ahLst/>
            <a:cxnLst/>
            <a:rect r="r" b="b" t="t" l="l"/>
            <a:pathLst>
              <a:path h="418407" w="421472">
                <a:moveTo>
                  <a:pt x="0" y="0"/>
                </a:moveTo>
                <a:lnTo>
                  <a:pt x="421472" y="0"/>
                </a:lnTo>
                <a:lnTo>
                  <a:pt x="421472" y="418407"/>
                </a:lnTo>
                <a:lnTo>
                  <a:pt x="0" y="4184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5142297" y="6323405"/>
            <a:ext cx="421472" cy="418407"/>
          </a:xfrm>
          <a:custGeom>
            <a:avLst/>
            <a:gdLst/>
            <a:ahLst/>
            <a:cxnLst/>
            <a:rect r="r" b="b" t="t" l="l"/>
            <a:pathLst>
              <a:path h="418407" w="421472">
                <a:moveTo>
                  <a:pt x="0" y="0"/>
                </a:moveTo>
                <a:lnTo>
                  <a:pt x="421472" y="0"/>
                </a:lnTo>
                <a:lnTo>
                  <a:pt x="421472" y="418407"/>
                </a:lnTo>
                <a:lnTo>
                  <a:pt x="0" y="4184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6296277" y="6323405"/>
            <a:ext cx="421472" cy="418407"/>
          </a:xfrm>
          <a:custGeom>
            <a:avLst/>
            <a:gdLst/>
            <a:ahLst/>
            <a:cxnLst/>
            <a:rect r="r" b="b" t="t" l="l"/>
            <a:pathLst>
              <a:path h="418407" w="421472">
                <a:moveTo>
                  <a:pt x="0" y="0"/>
                </a:moveTo>
                <a:lnTo>
                  <a:pt x="421472" y="0"/>
                </a:lnTo>
                <a:lnTo>
                  <a:pt x="421472" y="418407"/>
                </a:lnTo>
                <a:lnTo>
                  <a:pt x="0" y="4184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10519372" y="5271814"/>
            <a:ext cx="5061869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RSS 모니터링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519372" y="6227781"/>
            <a:ext cx="5351276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여유로운 메모리 할당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주의할 점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748082" y="3859125"/>
            <a:ext cx="7077910" cy="5399175"/>
          </a:xfrm>
          <a:custGeom>
            <a:avLst/>
            <a:gdLst/>
            <a:ahLst/>
            <a:cxnLst/>
            <a:rect r="r" b="b" t="t" l="l"/>
            <a:pathLst>
              <a:path h="5399175" w="7077910">
                <a:moveTo>
                  <a:pt x="0" y="0"/>
                </a:moveTo>
                <a:lnTo>
                  <a:pt x="7077910" y="0"/>
                </a:lnTo>
                <a:lnTo>
                  <a:pt x="7077910" y="5399175"/>
                </a:lnTo>
                <a:lnTo>
                  <a:pt x="0" y="53991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41182" y="2026991"/>
            <a:ext cx="4443590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b="true" sz="3500" spc="17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2. 메모리 관리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54894" y="2896941"/>
            <a:ext cx="6193187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Out of memory 발생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54894" y="3766891"/>
            <a:ext cx="6193187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1) 메모리 스왑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주의할 점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569392" y="4773990"/>
            <a:ext cx="2456742" cy="2456742"/>
          </a:xfrm>
          <a:custGeom>
            <a:avLst/>
            <a:gdLst/>
            <a:ahLst/>
            <a:cxnLst/>
            <a:rect r="r" b="b" t="t" l="l"/>
            <a:pathLst>
              <a:path h="2456742" w="2456742">
                <a:moveTo>
                  <a:pt x="0" y="0"/>
                </a:moveTo>
                <a:lnTo>
                  <a:pt x="2456742" y="0"/>
                </a:lnTo>
                <a:lnTo>
                  <a:pt x="2456742" y="2456742"/>
                </a:lnTo>
                <a:lnTo>
                  <a:pt x="0" y="24567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379302" y="4966764"/>
            <a:ext cx="2010941" cy="2071193"/>
          </a:xfrm>
          <a:custGeom>
            <a:avLst/>
            <a:gdLst/>
            <a:ahLst/>
            <a:cxnLst/>
            <a:rect r="r" b="b" t="t" l="l"/>
            <a:pathLst>
              <a:path h="2071193" w="2010941">
                <a:moveTo>
                  <a:pt x="0" y="0"/>
                </a:moveTo>
                <a:lnTo>
                  <a:pt x="2010940" y="0"/>
                </a:lnTo>
                <a:lnTo>
                  <a:pt x="2010940" y="2071194"/>
                </a:lnTo>
                <a:lnTo>
                  <a:pt x="0" y="20711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7581647" y="6021411"/>
            <a:ext cx="312470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8824137" y="5703874"/>
            <a:ext cx="639726" cy="635073"/>
          </a:xfrm>
          <a:custGeom>
            <a:avLst/>
            <a:gdLst/>
            <a:ahLst/>
            <a:cxnLst/>
            <a:rect r="r" b="b" t="t" l="l"/>
            <a:pathLst>
              <a:path h="635073" w="639726">
                <a:moveTo>
                  <a:pt x="0" y="0"/>
                </a:moveTo>
                <a:lnTo>
                  <a:pt x="639726" y="0"/>
                </a:lnTo>
                <a:lnTo>
                  <a:pt x="639726" y="635073"/>
                </a:lnTo>
                <a:lnTo>
                  <a:pt x="0" y="6350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118371">
            <a:off x="12459324" y="4020955"/>
            <a:ext cx="2190647" cy="1506070"/>
          </a:xfrm>
          <a:custGeom>
            <a:avLst/>
            <a:gdLst/>
            <a:ahLst/>
            <a:cxnLst/>
            <a:rect r="r" b="b" t="t" l="l"/>
            <a:pathLst>
              <a:path h="1506070" w="2190647">
                <a:moveTo>
                  <a:pt x="0" y="0"/>
                </a:moveTo>
                <a:lnTo>
                  <a:pt x="2190647" y="0"/>
                </a:lnTo>
                <a:lnTo>
                  <a:pt x="2190647" y="1506070"/>
                </a:lnTo>
                <a:lnTo>
                  <a:pt x="0" y="15060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41182" y="2026991"/>
            <a:ext cx="4443590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b="true" sz="3500" spc="17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2. 메모리 관리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54894" y="2896941"/>
            <a:ext cx="6193187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Out of memory 발생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569392" y="7600924"/>
            <a:ext cx="6193187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maxmemory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54894" y="3766891"/>
            <a:ext cx="6193187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2) 메모리 초과 (Swap 사용 X)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주의할 점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554894" y="2896941"/>
            <a:ext cx="6193187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Out of memory 발생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818997" y="4795110"/>
            <a:ext cx="1916258" cy="1916258"/>
          </a:xfrm>
          <a:custGeom>
            <a:avLst/>
            <a:gdLst/>
            <a:ahLst/>
            <a:cxnLst/>
            <a:rect r="r" b="b" t="t" l="l"/>
            <a:pathLst>
              <a:path h="1916258" w="1916258">
                <a:moveTo>
                  <a:pt x="0" y="0"/>
                </a:moveTo>
                <a:lnTo>
                  <a:pt x="1916258" y="0"/>
                </a:lnTo>
                <a:lnTo>
                  <a:pt x="1916258" y="1916258"/>
                </a:lnTo>
                <a:lnTo>
                  <a:pt x="0" y="191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435889" y="4850706"/>
            <a:ext cx="1916258" cy="1916258"/>
          </a:xfrm>
          <a:custGeom>
            <a:avLst/>
            <a:gdLst/>
            <a:ahLst/>
            <a:cxnLst/>
            <a:rect r="r" b="b" t="t" l="l"/>
            <a:pathLst>
              <a:path h="1916258" w="1916258">
                <a:moveTo>
                  <a:pt x="0" y="0"/>
                </a:moveTo>
                <a:lnTo>
                  <a:pt x="1916258" y="0"/>
                </a:lnTo>
                <a:lnTo>
                  <a:pt x="1916258" y="1916258"/>
                </a:lnTo>
                <a:lnTo>
                  <a:pt x="0" y="191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63465" y="5278282"/>
            <a:ext cx="1061106" cy="1061106"/>
          </a:xfrm>
          <a:custGeom>
            <a:avLst/>
            <a:gdLst/>
            <a:ahLst/>
            <a:cxnLst/>
            <a:rect r="r" b="b" t="t" l="l"/>
            <a:pathLst>
              <a:path h="1061106" w="1061106">
                <a:moveTo>
                  <a:pt x="0" y="0"/>
                </a:moveTo>
                <a:lnTo>
                  <a:pt x="1061106" y="0"/>
                </a:lnTo>
                <a:lnTo>
                  <a:pt x="1061106" y="1061106"/>
                </a:lnTo>
                <a:lnTo>
                  <a:pt x="0" y="1061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09420" y="5220816"/>
            <a:ext cx="1135411" cy="1176038"/>
          </a:xfrm>
          <a:custGeom>
            <a:avLst/>
            <a:gdLst/>
            <a:ahLst/>
            <a:cxnLst/>
            <a:rect r="r" b="b" t="t" l="l"/>
            <a:pathLst>
              <a:path h="1176038" w="1135411">
                <a:moveTo>
                  <a:pt x="0" y="0"/>
                </a:moveTo>
                <a:lnTo>
                  <a:pt x="1135412" y="0"/>
                </a:lnTo>
                <a:lnTo>
                  <a:pt x="1135412" y="1176038"/>
                </a:lnTo>
                <a:lnTo>
                  <a:pt x="0" y="11760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41182" y="2026991"/>
            <a:ext cx="4443590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b="true" sz="3500" spc="17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2. 메모리 관리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36189" y="5021124"/>
            <a:ext cx="4443590" cy="48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b="true" sz="30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maxmemory-policy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36189" y="5724664"/>
            <a:ext cx="7627067" cy="65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기존 데이터 제거 방식</a:t>
            </a:r>
          </a:p>
          <a:p>
            <a:pPr algn="l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일반적으로 LRU(Least Recently Used) 사용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10782" y="5084504"/>
            <a:ext cx="4141029" cy="48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00"/>
              </a:lnSpc>
              <a:spcBef>
                <a:spcPct val="0"/>
              </a:spcBef>
            </a:pPr>
            <a:r>
              <a:rPr lang="en-US" b="true" sz="30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maxmemory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1475256" y="5748775"/>
            <a:ext cx="7627067" cy="65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최대 메모리 사용량 제한</a:t>
            </a:r>
          </a:p>
          <a:p>
            <a:pPr algn="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디스크 영역까지 사용하지 않도록 설정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주의할 점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575350" y="3952327"/>
            <a:ext cx="11137301" cy="5144868"/>
          </a:xfrm>
          <a:custGeom>
            <a:avLst/>
            <a:gdLst/>
            <a:ahLst/>
            <a:cxnLst/>
            <a:rect r="r" b="b" t="t" l="l"/>
            <a:pathLst>
              <a:path h="5144868" w="11137301">
                <a:moveTo>
                  <a:pt x="0" y="0"/>
                </a:moveTo>
                <a:lnTo>
                  <a:pt x="11137300" y="0"/>
                </a:lnTo>
                <a:lnTo>
                  <a:pt x="11137300" y="5144868"/>
                </a:lnTo>
                <a:lnTo>
                  <a:pt x="0" y="5144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54894" y="2896941"/>
            <a:ext cx="6193187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Out of memory 발생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1182" y="2026991"/>
            <a:ext cx="4443590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b="true" sz="3500" spc="17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2. 메모리 관리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리뷰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945199" y="2662278"/>
            <a:ext cx="6193187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Redis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52398" y="2662278"/>
            <a:ext cx="9689715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 spc="17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Key-Value 형태의 </a:t>
            </a:r>
            <a:r>
              <a:rPr lang="en-US" b="true" sz="3500" spc="17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In-memory</a:t>
            </a:r>
            <a:r>
              <a:rPr lang="en-US" sz="3500" spc="17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 DB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52398" y="3994150"/>
            <a:ext cx="9689715" cy="227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 spc="17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빠른 속도</a:t>
            </a:r>
          </a:p>
          <a:p>
            <a:pPr algn="l">
              <a:lnSpc>
                <a:spcPts val="4550"/>
              </a:lnSpc>
            </a:pPr>
            <a:r>
              <a:rPr lang="en-US" sz="3500" spc="17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싱글 쓰레드</a:t>
            </a:r>
          </a:p>
          <a:p>
            <a:pPr algn="l">
              <a:lnSpc>
                <a:spcPts val="4550"/>
              </a:lnSpc>
            </a:pPr>
            <a:r>
              <a:rPr lang="en-US" sz="3500" spc="17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다양한 자료구조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 spc="17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영속화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52398" y="7035800"/>
            <a:ext cx="9689715" cy="112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 spc="17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O(N) 명령어</a:t>
            </a:r>
          </a:p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sz="3500" spc="17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메모리 관리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36629" y="4762483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감사합니다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Redis란?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339202" y="6560380"/>
            <a:ext cx="13609596" cy="926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7"/>
              </a:lnSpc>
              <a:spcBef>
                <a:spcPct val="0"/>
              </a:spcBef>
            </a:pPr>
            <a:r>
              <a:rPr lang="en-US" b="true" sz="5759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</a:t>
            </a:r>
            <a:r>
              <a:rPr lang="en-US" b="true" sz="575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mote </a:t>
            </a:r>
            <a:r>
              <a:rPr lang="en-US" b="true" sz="5759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Di</a:t>
            </a:r>
            <a:r>
              <a:rPr lang="en-US" b="true" sz="575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ctionary </a:t>
            </a:r>
            <a:r>
              <a:rPr lang="en-US" b="true" sz="5759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S</a:t>
            </a:r>
            <a:r>
              <a:rPr lang="en-US" b="true" sz="575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erver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757771" y="3076507"/>
            <a:ext cx="2772459" cy="2772459"/>
          </a:xfrm>
          <a:custGeom>
            <a:avLst/>
            <a:gdLst/>
            <a:ahLst/>
            <a:cxnLst/>
            <a:rect r="r" b="b" t="t" l="l"/>
            <a:pathLst>
              <a:path h="2772459" w="2772459">
                <a:moveTo>
                  <a:pt x="0" y="0"/>
                </a:moveTo>
                <a:lnTo>
                  <a:pt x="2772458" y="0"/>
                </a:lnTo>
                <a:lnTo>
                  <a:pt x="2772458" y="2772458"/>
                </a:lnTo>
                <a:lnTo>
                  <a:pt x="0" y="27724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Redis란?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757771" y="3076507"/>
            <a:ext cx="2772459" cy="2772459"/>
          </a:xfrm>
          <a:custGeom>
            <a:avLst/>
            <a:gdLst/>
            <a:ahLst/>
            <a:cxnLst/>
            <a:rect r="r" b="b" t="t" l="l"/>
            <a:pathLst>
              <a:path h="2772459" w="2772459">
                <a:moveTo>
                  <a:pt x="0" y="0"/>
                </a:moveTo>
                <a:lnTo>
                  <a:pt x="2772458" y="0"/>
                </a:lnTo>
                <a:lnTo>
                  <a:pt x="2772458" y="2772458"/>
                </a:lnTo>
                <a:lnTo>
                  <a:pt x="0" y="27724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39202" y="6560380"/>
            <a:ext cx="13609596" cy="926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7"/>
              </a:lnSpc>
              <a:spcBef>
                <a:spcPct val="0"/>
              </a:spcBef>
            </a:pPr>
            <a:r>
              <a:rPr lang="en-US" b="true" sz="5759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</a:t>
            </a:r>
            <a:r>
              <a:rPr lang="en-US" b="true" sz="575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mote </a:t>
            </a:r>
            <a:r>
              <a:rPr lang="en-US" b="true" sz="5759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Di</a:t>
            </a:r>
            <a:r>
              <a:rPr lang="en-US" b="true" sz="575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ctionary </a:t>
            </a:r>
            <a:r>
              <a:rPr lang="en-US" b="true" sz="5759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S</a:t>
            </a:r>
            <a:r>
              <a:rPr lang="en-US" b="true" sz="575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erver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88579" y="8496507"/>
            <a:ext cx="3480352" cy="644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외부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403824" y="8613841"/>
            <a:ext cx="3480352" cy="644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사전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84176" y="8496507"/>
            <a:ext cx="3480352" cy="644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서버</a:t>
            </a:r>
          </a:p>
        </p:txBody>
      </p:sp>
      <p:sp>
        <p:nvSpPr>
          <p:cNvPr name="AutoShape 12" id="12"/>
          <p:cNvSpPr/>
          <p:nvPr/>
        </p:nvSpPr>
        <p:spPr>
          <a:xfrm>
            <a:off x="5928755" y="7592069"/>
            <a:ext cx="0" cy="753664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3" id="13"/>
          <p:cNvSpPr/>
          <p:nvPr/>
        </p:nvSpPr>
        <p:spPr>
          <a:xfrm>
            <a:off x="9167812" y="7592069"/>
            <a:ext cx="0" cy="753664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>
            <a:off x="12600539" y="7592069"/>
            <a:ext cx="0" cy="753664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Redis란?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973800" y="3445021"/>
            <a:ext cx="2772459" cy="2772459"/>
          </a:xfrm>
          <a:custGeom>
            <a:avLst/>
            <a:gdLst/>
            <a:ahLst/>
            <a:cxnLst/>
            <a:rect r="r" b="b" t="t" l="l"/>
            <a:pathLst>
              <a:path h="2772459" w="2772459">
                <a:moveTo>
                  <a:pt x="0" y="0"/>
                </a:moveTo>
                <a:lnTo>
                  <a:pt x="2772459" y="0"/>
                </a:lnTo>
                <a:lnTo>
                  <a:pt x="2772459" y="2772459"/>
                </a:lnTo>
                <a:lnTo>
                  <a:pt x="0" y="2772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203708" y="5086350"/>
            <a:ext cx="13609596" cy="926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7"/>
              </a:lnSpc>
              <a:spcBef>
                <a:spcPct val="0"/>
              </a:spcBef>
            </a:pPr>
            <a:r>
              <a:rPr lang="en-US" b="true" sz="5759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In-memory</a:t>
            </a:r>
            <a:r>
              <a:rPr lang="en-US" b="true" sz="575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Database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03708" y="3387871"/>
            <a:ext cx="13609596" cy="926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7"/>
              </a:lnSpc>
              <a:spcBef>
                <a:spcPct val="0"/>
              </a:spcBef>
            </a:pPr>
            <a:r>
              <a:rPr lang="en-US" b="true" sz="575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Key-Value 형태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39202" y="7642039"/>
            <a:ext cx="13609596" cy="644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캐시, 임시 작업 큐, 실시간 채팅, 메시지 브로커 등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Redis 특징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228057" y="4870781"/>
            <a:ext cx="1831886" cy="1831886"/>
          </a:xfrm>
          <a:custGeom>
            <a:avLst/>
            <a:gdLst/>
            <a:ahLst/>
            <a:cxnLst/>
            <a:rect r="r" b="b" t="t" l="l"/>
            <a:pathLst>
              <a:path h="1831886" w="1831886">
                <a:moveTo>
                  <a:pt x="0" y="0"/>
                </a:moveTo>
                <a:lnTo>
                  <a:pt x="1831886" y="0"/>
                </a:lnTo>
                <a:lnTo>
                  <a:pt x="1831886" y="1831886"/>
                </a:lnTo>
                <a:lnTo>
                  <a:pt x="0" y="1831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948360" y="2916423"/>
            <a:ext cx="1916258" cy="1916258"/>
          </a:xfrm>
          <a:custGeom>
            <a:avLst/>
            <a:gdLst/>
            <a:ahLst/>
            <a:cxnLst/>
            <a:rect r="r" b="b" t="t" l="l"/>
            <a:pathLst>
              <a:path h="1916258" w="1916258">
                <a:moveTo>
                  <a:pt x="0" y="0"/>
                </a:moveTo>
                <a:lnTo>
                  <a:pt x="1916258" y="0"/>
                </a:lnTo>
                <a:lnTo>
                  <a:pt x="1916258" y="1916258"/>
                </a:lnTo>
                <a:lnTo>
                  <a:pt x="0" y="1916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23253" y="3150221"/>
            <a:ext cx="4141029" cy="48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Performance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1962785" y="3814491"/>
            <a:ext cx="7627067" cy="65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메모리에 저장되어 빠른 속도로 접근 가능</a:t>
            </a:r>
          </a:p>
          <a:p>
            <a:pPr algn="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Get/Set 명령어는 10만 TPS 이상 가능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948360" y="6747206"/>
            <a:ext cx="1916258" cy="1916258"/>
          </a:xfrm>
          <a:custGeom>
            <a:avLst/>
            <a:gdLst/>
            <a:ahLst/>
            <a:cxnLst/>
            <a:rect r="r" b="b" t="t" l="l"/>
            <a:pathLst>
              <a:path h="1916258" w="1916258">
                <a:moveTo>
                  <a:pt x="0" y="0"/>
                </a:moveTo>
                <a:lnTo>
                  <a:pt x="1916258" y="0"/>
                </a:lnTo>
                <a:lnTo>
                  <a:pt x="1916258" y="1916258"/>
                </a:lnTo>
                <a:lnTo>
                  <a:pt x="0" y="1916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50711" y="7118071"/>
            <a:ext cx="1111556" cy="1111556"/>
          </a:xfrm>
          <a:custGeom>
            <a:avLst/>
            <a:gdLst/>
            <a:ahLst/>
            <a:cxnLst/>
            <a:rect r="r" b="b" t="t" l="l"/>
            <a:pathLst>
              <a:path h="1111556" w="1111556">
                <a:moveTo>
                  <a:pt x="0" y="0"/>
                </a:moveTo>
                <a:lnTo>
                  <a:pt x="1111556" y="0"/>
                </a:lnTo>
                <a:lnTo>
                  <a:pt x="1111556" y="1111556"/>
                </a:lnTo>
                <a:lnTo>
                  <a:pt x="0" y="11115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65034" y="6973219"/>
            <a:ext cx="5099248" cy="48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Data Structure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1962785" y="7645274"/>
            <a:ext cx="7627067" cy="65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다양한 자료구조 제공</a:t>
            </a:r>
          </a:p>
          <a:p>
            <a:pPr algn="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개발 편의성 증가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0421893" y="6747206"/>
            <a:ext cx="1916258" cy="1916258"/>
          </a:xfrm>
          <a:custGeom>
            <a:avLst/>
            <a:gdLst/>
            <a:ahLst/>
            <a:cxnLst/>
            <a:rect r="r" b="b" t="t" l="l"/>
            <a:pathLst>
              <a:path h="1916258" w="1916258">
                <a:moveTo>
                  <a:pt x="0" y="0"/>
                </a:moveTo>
                <a:lnTo>
                  <a:pt x="1916258" y="0"/>
                </a:lnTo>
                <a:lnTo>
                  <a:pt x="1916258" y="1916258"/>
                </a:lnTo>
                <a:lnTo>
                  <a:pt x="0" y="1916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849469" y="7174782"/>
            <a:ext cx="1061106" cy="1061106"/>
          </a:xfrm>
          <a:custGeom>
            <a:avLst/>
            <a:gdLst/>
            <a:ahLst/>
            <a:cxnLst/>
            <a:rect r="r" b="b" t="t" l="l"/>
            <a:pathLst>
              <a:path h="1061106" w="1061106">
                <a:moveTo>
                  <a:pt x="0" y="0"/>
                </a:moveTo>
                <a:lnTo>
                  <a:pt x="1061106" y="0"/>
                </a:lnTo>
                <a:lnTo>
                  <a:pt x="1061106" y="1061106"/>
                </a:lnTo>
                <a:lnTo>
                  <a:pt x="0" y="10611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739085" y="6973219"/>
            <a:ext cx="4443590" cy="48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Persistence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739085" y="7676760"/>
            <a:ext cx="7627067" cy="65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메모리에 저장된 데이터 영속화</a:t>
            </a:r>
          </a:p>
          <a:p>
            <a:pPr algn="l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데이터 복구 가능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0421893" y="2916423"/>
            <a:ext cx="1916258" cy="1916258"/>
          </a:xfrm>
          <a:custGeom>
            <a:avLst/>
            <a:gdLst/>
            <a:ahLst/>
            <a:cxnLst/>
            <a:rect r="r" b="b" t="t" l="l"/>
            <a:pathLst>
              <a:path h="1916258" w="1916258">
                <a:moveTo>
                  <a:pt x="0" y="0"/>
                </a:moveTo>
                <a:lnTo>
                  <a:pt x="1916258" y="0"/>
                </a:lnTo>
                <a:lnTo>
                  <a:pt x="1916258" y="1916258"/>
                </a:lnTo>
                <a:lnTo>
                  <a:pt x="0" y="1916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011962" y="3245918"/>
            <a:ext cx="736121" cy="1194296"/>
          </a:xfrm>
          <a:custGeom>
            <a:avLst/>
            <a:gdLst/>
            <a:ahLst/>
            <a:cxnLst/>
            <a:rect r="r" b="b" t="t" l="l"/>
            <a:pathLst>
              <a:path h="1194296" w="736121">
                <a:moveTo>
                  <a:pt x="0" y="0"/>
                </a:moveTo>
                <a:lnTo>
                  <a:pt x="736120" y="0"/>
                </a:lnTo>
                <a:lnTo>
                  <a:pt x="736120" y="1194296"/>
                </a:lnTo>
                <a:lnTo>
                  <a:pt x="0" y="11942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739085" y="3150221"/>
            <a:ext cx="5298656" cy="48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Single Thread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739085" y="3845977"/>
            <a:ext cx="7627067" cy="65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한 번에 하나의 명령만 처리</a:t>
            </a:r>
          </a:p>
          <a:p>
            <a:pPr algn="l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Race Condition 거의 발생 X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6385615" y="3283870"/>
            <a:ext cx="1041748" cy="1181364"/>
          </a:xfrm>
          <a:custGeom>
            <a:avLst/>
            <a:gdLst/>
            <a:ahLst/>
            <a:cxnLst/>
            <a:rect r="r" b="b" t="t" l="l"/>
            <a:pathLst>
              <a:path h="1181364" w="1041748">
                <a:moveTo>
                  <a:pt x="0" y="0"/>
                </a:moveTo>
                <a:lnTo>
                  <a:pt x="1041748" y="0"/>
                </a:lnTo>
                <a:lnTo>
                  <a:pt x="1041748" y="1181364"/>
                </a:lnTo>
                <a:lnTo>
                  <a:pt x="0" y="118136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Redis 특징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228057" y="4870781"/>
            <a:ext cx="1831886" cy="1831886"/>
          </a:xfrm>
          <a:custGeom>
            <a:avLst/>
            <a:gdLst/>
            <a:ahLst/>
            <a:cxnLst/>
            <a:rect r="r" b="b" t="t" l="l"/>
            <a:pathLst>
              <a:path h="1831886" w="1831886">
                <a:moveTo>
                  <a:pt x="0" y="0"/>
                </a:moveTo>
                <a:lnTo>
                  <a:pt x="1831886" y="0"/>
                </a:lnTo>
                <a:lnTo>
                  <a:pt x="1831886" y="1831886"/>
                </a:lnTo>
                <a:lnTo>
                  <a:pt x="0" y="1831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948360" y="2916423"/>
            <a:ext cx="1916258" cy="1916258"/>
          </a:xfrm>
          <a:custGeom>
            <a:avLst/>
            <a:gdLst/>
            <a:ahLst/>
            <a:cxnLst/>
            <a:rect r="r" b="b" t="t" l="l"/>
            <a:pathLst>
              <a:path h="1916258" w="1916258">
                <a:moveTo>
                  <a:pt x="0" y="0"/>
                </a:moveTo>
                <a:lnTo>
                  <a:pt x="1916258" y="0"/>
                </a:lnTo>
                <a:lnTo>
                  <a:pt x="1916258" y="1916258"/>
                </a:lnTo>
                <a:lnTo>
                  <a:pt x="0" y="1916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385615" y="3283870"/>
            <a:ext cx="1041748" cy="1181364"/>
          </a:xfrm>
          <a:custGeom>
            <a:avLst/>
            <a:gdLst/>
            <a:ahLst/>
            <a:cxnLst/>
            <a:rect r="r" b="b" t="t" l="l"/>
            <a:pathLst>
              <a:path h="1181364" w="1041748">
                <a:moveTo>
                  <a:pt x="0" y="0"/>
                </a:moveTo>
                <a:lnTo>
                  <a:pt x="1041748" y="0"/>
                </a:lnTo>
                <a:lnTo>
                  <a:pt x="1041748" y="1181364"/>
                </a:lnTo>
                <a:lnTo>
                  <a:pt x="0" y="11813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23253" y="3150221"/>
            <a:ext cx="4141029" cy="48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00"/>
              </a:lnSpc>
              <a:spcBef>
                <a:spcPct val="0"/>
              </a:spcBef>
            </a:pPr>
            <a:r>
              <a:rPr lang="en-US" b="true" sz="30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Performance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1962785" y="3814491"/>
            <a:ext cx="7627067" cy="65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메모리에 저장되어 빠른 속도로 접근 가능</a:t>
            </a:r>
          </a:p>
          <a:p>
            <a:pPr algn="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Get/Set 명령어는 10만 TPS 이상 가능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948360" y="6747206"/>
            <a:ext cx="1916258" cy="1916258"/>
          </a:xfrm>
          <a:custGeom>
            <a:avLst/>
            <a:gdLst/>
            <a:ahLst/>
            <a:cxnLst/>
            <a:rect r="r" b="b" t="t" l="l"/>
            <a:pathLst>
              <a:path h="1916258" w="1916258">
                <a:moveTo>
                  <a:pt x="0" y="0"/>
                </a:moveTo>
                <a:lnTo>
                  <a:pt x="1916258" y="0"/>
                </a:lnTo>
                <a:lnTo>
                  <a:pt x="1916258" y="1916258"/>
                </a:lnTo>
                <a:lnTo>
                  <a:pt x="0" y="19162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350711" y="7118071"/>
            <a:ext cx="1111556" cy="1111556"/>
          </a:xfrm>
          <a:custGeom>
            <a:avLst/>
            <a:gdLst/>
            <a:ahLst/>
            <a:cxnLst/>
            <a:rect r="r" b="b" t="t" l="l"/>
            <a:pathLst>
              <a:path h="1111556" w="1111556">
                <a:moveTo>
                  <a:pt x="0" y="0"/>
                </a:moveTo>
                <a:lnTo>
                  <a:pt x="1111556" y="0"/>
                </a:lnTo>
                <a:lnTo>
                  <a:pt x="1111556" y="1111556"/>
                </a:lnTo>
                <a:lnTo>
                  <a:pt x="0" y="11115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65034" y="6973219"/>
            <a:ext cx="5099248" cy="48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Data Structure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1962785" y="7645274"/>
            <a:ext cx="7627067" cy="65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다양한 자료구조 제공</a:t>
            </a:r>
          </a:p>
          <a:p>
            <a:pPr algn="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개발 편의성 증가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421893" y="6747206"/>
            <a:ext cx="1916258" cy="1916258"/>
          </a:xfrm>
          <a:custGeom>
            <a:avLst/>
            <a:gdLst/>
            <a:ahLst/>
            <a:cxnLst/>
            <a:rect r="r" b="b" t="t" l="l"/>
            <a:pathLst>
              <a:path h="1916258" w="1916258">
                <a:moveTo>
                  <a:pt x="0" y="0"/>
                </a:moveTo>
                <a:lnTo>
                  <a:pt x="1916258" y="0"/>
                </a:lnTo>
                <a:lnTo>
                  <a:pt x="1916258" y="1916258"/>
                </a:lnTo>
                <a:lnTo>
                  <a:pt x="0" y="19162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849469" y="7174782"/>
            <a:ext cx="1061106" cy="1061106"/>
          </a:xfrm>
          <a:custGeom>
            <a:avLst/>
            <a:gdLst/>
            <a:ahLst/>
            <a:cxnLst/>
            <a:rect r="r" b="b" t="t" l="l"/>
            <a:pathLst>
              <a:path h="1061106" w="1061106">
                <a:moveTo>
                  <a:pt x="0" y="0"/>
                </a:moveTo>
                <a:lnTo>
                  <a:pt x="1061106" y="0"/>
                </a:lnTo>
                <a:lnTo>
                  <a:pt x="1061106" y="1061106"/>
                </a:lnTo>
                <a:lnTo>
                  <a:pt x="0" y="106110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739085" y="6973219"/>
            <a:ext cx="4443590" cy="48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Persistence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39085" y="7676760"/>
            <a:ext cx="7627067" cy="65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메모리에 저장된 데이터 영속화</a:t>
            </a:r>
          </a:p>
          <a:p>
            <a:pPr algn="l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데이터 복구 가능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0421893" y="2916423"/>
            <a:ext cx="1916258" cy="1916258"/>
          </a:xfrm>
          <a:custGeom>
            <a:avLst/>
            <a:gdLst/>
            <a:ahLst/>
            <a:cxnLst/>
            <a:rect r="r" b="b" t="t" l="l"/>
            <a:pathLst>
              <a:path h="1916258" w="1916258">
                <a:moveTo>
                  <a:pt x="0" y="0"/>
                </a:moveTo>
                <a:lnTo>
                  <a:pt x="1916258" y="0"/>
                </a:lnTo>
                <a:lnTo>
                  <a:pt x="1916258" y="1916258"/>
                </a:lnTo>
                <a:lnTo>
                  <a:pt x="0" y="19162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011962" y="3245918"/>
            <a:ext cx="736121" cy="1194296"/>
          </a:xfrm>
          <a:custGeom>
            <a:avLst/>
            <a:gdLst/>
            <a:ahLst/>
            <a:cxnLst/>
            <a:rect r="r" b="b" t="t" l="l"/>
            <a:pathLst>
              <a:path h="1194296" w="736121">
                <a:moveTo>
                  <a:pt x="0" y="0"/>
                </a:moveTo>
                <a:lnTo>
                  <a:pt x="736120" y="0"/>
                </a:lnTo>
                <a:lnTo>
                  <a:pt x="736120" y="1194296"/>
                </a:lnTo>
                <a:lnTo>
                  <a:pt x="0" y="11942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2739085" y="3150221"/>
            <a:ext cx="5298656" cy="48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Single Thread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739085" y="3845977"/>
            <a:ext cx="7627067" cy="65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한 번에 하나의 명령만 처리</a:t>
            </a:r>
          </a:p>
          <a:p>
            <a:pPr algn="l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Race Condition 거의 발생 X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Redis 특징</a:t>
            </a:r>
          </a:p>
        </p:txBody>
      </p:sp>
      <p:sp>
        <p:nvSpPr>
          <p:cNvPr name="AutoShape 6" id="6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228057" y="4870781"/>
            <a:ext cx="1831886" cy="1831886"/>
          </a:xfrm>
          <a:custGeom>
            <a:avLst/>
            <a:gdLst/>
            <a:ahLst/>
            <a:cxnLst/>
            <a:rect r="r" b="b" t="t" l="l"/>
            <a:pathLst>
              <a:path h="1831886" w="1831886">
                <a:moveTo>
                  <a:pt x="0" y="0"/>
                </a:moveTo>
                <a:lnTo>
                  <a:pt x="1831886" y="0"/>
                </a:lnTo>
                <a:lnTo>
                  <a:pt x="1831886" y="1831886"/>
                </a:lnTo>
                <a:lnTo>
                  <a:pt x="0" y="1831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948360" y="2916423"/>
            <a:ext cx="1916258" cy="1916258"/>
          </a:xfrm>
          <a:custGeom>
            <a:avLst/>
            <a:gdLst/>
            <a:ahLst/>
            <a:cxnLst/>
            <a:rect r="r" b="b" t="t" l="l"/>
            <a:pathLst>
              <a:path h="1916258" w="1916258">
                <a:moveTo>
                  <a:pt x="0" y="0"/>
                </a:moveTo>
                <a:lnTo>
                  <a:pt x="1916258" y="0"/>
                </a:lnTo>
                <a:lnTo>
                  <a:pt x="1916258" y="1916258"/>
                </a:lnTo>
                <a:lnTo>
                  <a:pt x="0" y="1916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385615" y="3283870"/>
            <a:ext cx="1041748" cy="1181364"/>
          </a:xfrm>
          <a:custGeom>
            <a:avLst/>
            <a:gdLst/>
            <a:ahLst/>
            <a:cxnLst/>
            <a:rect r="r" b="b" t="t" l="l"/>
            <a:pathLst>
              <a:path h="1181364" w="1041748">
                <a:moveTo>
                  <a:pt x="0" y="0"/>
                </a:moveTo>
                <a:lnTo>
                  <a:pt x="1041748" y="0"/>
                </a:lnTo>
                <a:lnTo>
                  <a:pt x="1041748" y="1181364"/>
                </a:lnTo>
                <a:lnTo>
                  <a:pt x="0" y="11813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23253" y="3150221"/>
            <a:ext cx="4141029" cy="48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Performance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1962785" y="3814491"/>
            <a:ext cx="7627067" cy="65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메모리에 저장되어 빠른 속도로 접근 가능</a:t>
            </a:r>
          </a:p>
          <a:p>
            <a:pPr algn="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Get/Set 명령어는 10만 TPS 이상 가능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6350711" y="7118071"/>
            <a:ext cx="1111556" cy="1111556"/>
          </a:xfrm>
          <a:custGeom>
            <a:avLst/>
            <a:gdLst/>
            <a:ahLst/>
            <a:cxnLst/>
            <a:rect r="r" b="b" t="t" l="l"/>
            <a:pathLst>
              <a:path h="1111556" w="1111556">
                <a:moveTo>
                  <a:pt x="0" y="0"/>
                </a:moveTo>
                <a:lnTo>
                  <a:pt x="1111556" y="0"/>
                </a:lnTo>
                <a:lnTo>
                  <a:pt x="1111556" y="1111556"/>
                </a:lnTo>
                <a:lnTo>
                  <a:pt x="0" y="11115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65034" y="6973219"/>
            <a:ext cx="5099248" cy="48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00"/>
              </a:lnSpc>
              <a:spcBef>
                <a:spcPct val="0"/>
              </a:spcBef>
            </a:pPr>
            <a:r>
              <a:rPr lang="en-US" b="true" sz="30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Data Structure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1962785" y="7645274"/>
            <a:ext cx="7627067" cy="65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다양한 자료구조 제공</a:t>
            </a:r>
          </a:p>
          <a:p>
            <a:pPr algn="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개발 편의성 증가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0421893" y="6747206"/>
            <a:ext cx="1916258" cy="1916258"/>
          </a:xfrm>
          <a:custGeom>
            <a:avLst/>
            <a:gdLst/>
            <a:ahLst/>
            <a:cxnLst/>
            <a:rect r="r" b="b" t="t" l="l"/>
            <a:pathLst>
              <a:path h="1916258" w="1916258">
                <a:moveTo>
                  <a:pt x="0" y="0"/>
                </a:moveTo>
                <a:lnTo>
                  <a:pt x="1916258" y="0"/>
                </a:lnTo>
                <a:lnTo>
                  <a:pt x="1916258" y="1916258"/>
                </a:lnTo>
                <a:lnTo>
                  <a:pt x="0" y="1916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849469" y="7174782"/>
            <a:ext cx="1061106" cy="1061106"/>
          </a:xfrm>
          <a:custGeom>
            <a:avLst/>
            <a:gdLst/>
            <a:ahLst/>
            <a:cxnLst/>
            <a:rect r="r" b="b" t="t" l="l"/>
            <a:pathLst>
              <a:path h="1061106" w="1061106">
                <a:moveTo>
                  <a:pt x="0" y="0"/>
                </a:moveTo>
                <a:lnTo>
                  <a:pt x="1061106" y="0"/>
                </a:lnTo>
                <a:lnTo>
                  <a:pt x="1061106" y="1061106"/>
                </a:lnTo>
                <a:lnTo>
                  <a:pt x="0" y="10611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739085" y="6973219"/>
            <a:ext cx="4443590" cy="48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Persistence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739085" y="7676760"/>
            <a:ext cx="7627067" cy="65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메모리에 저장된 데이터 영속화</a:t>
            </a:r>
          </a:p>
          <a:p>
            <a:pPr algn="l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데이터 복구 가능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0421893" y="2916423"/>
            <a:ext cx="1916258" cy="1916258"/>
          </a:xfrm>
          <a:custGeom>
            <a:avLst/>
            <a:gdLst/>
            <a:ahLst/>
            <a:cxnLst/>
            <a:rect r="r" b="b" t="t" l="l"/>
            <a:pathLst>
              <a:path h="1916258" w="1916258">
                <a:moveTo>
                  <a:pt x="0" y="0"/>
                </a:moveTo>
                <a:lnTo>
                  <a:pt x="1916258" y="0"/>
                </a:lnTo>
                <a:lnTo>
                  <a:pt x="1916258" y="1916258"/>
                </a:lnTo>
                <a:lnTo>
                  <a:pt x="0" y="1916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011962" y="3245918"/>
            <a:ext cx="736121" cy="1194296"/>
          </a:xfrm>
          <a:custGeom>
            <a:avLst/>
            <a:gdLst/>
            <a:ahLst/>
            <a:cxnLst/>
            <a:rect r="r" b="b" t="t" l="l"/>
            <a:pathLst>
              <a:path h="1194296" w="736121">
                <a:moveTo>
                  <a:pt x="0" y="0"/>
                </a:moveTo>
                <a:lnTo>
                  <a:pt x="736120" y="0"/>
                </a:lnTo>
                <a:lnTo>
                  <a:pt x="736120" y="1194296"/>
                </a:lnTo>
                <a:lnTo>
                  <a:pt x="0" y="119429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739085" y="3150221"/>
            <a:ext cx="5298656" cy="48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Single Thread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5948360" y="6747206"/>
            <a:ext cx="1916258" cy="1916258"/>
          </a:xfrm>
          <a:custGeom>
            <a:avLst/>
            <a:gdLst/>
            <a:ahLst/>
            <a:cxnLst/>
            <a:rect r="r" b="b" t="t" l="l"/>
            <a:pathLst>
              <a:path h="1916258" w="1916258">
                <a:moveTo>
                  <a:pt x="0" y="0"/>
                </a:moveTo>
                <a:lnTo>
                  <a:pt x="1916258" y="0"/>
                </a:lnTo>
                <a:lnTo>
                  <a:pt x="1916258" y="1916258"/>
                </a:lnTo>
                <a:lnTo>
                  <a:pt x="0" y="191625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2739085" y="3845977"/>
            <a:ext cx="7627067" cy="65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한 번에 하나의 명령만 처리</a:t>
            </a:r>
          </a:p>
          <a:p>
            <a:pPr algn="l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Race Condition 거의 발생 X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8187"/>
            <a:ext cx="164054" cy="646827"/>
            <a:chOff x="0" y="0"/>
            <a:chExt cx="43208" cy="170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208" cy="170358"/>
            </a:xfrm>
            <a:custGeom>
              <a:avLst/>
              <a:gdLst/>
              <a:ahLst/>
              <a:cxnLst/>
              <a:rect r="r" b="b" t="t" l="l"/>
              <a:pathLst>
                <a:path h="170358" w="43208">
                  <a:moveTo>
                    <a:pt x="0" y="0"/>
                  </a:moveTo>
                  <a:lnTo>
                    <a:pt x="43208" y="0"/>
                  </a:lnTo>
                  <a:lnTo>
                    <a:pt x="43208" y="170358"/>
                  </a:lnTo>
                  <a:lnTo>
                    <a:pt x="0" y="170358"/>
                  </a:lnTo>
                  <a:close/>
                </a:path>
              </a:pathLst>
            </a:custGeom>
            <a:solidFill>
              <a:srgbClr val="EA53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3208" cy="170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5041792" y="1362075"/>
            <a:ext cx="12217508" cy="0"/>
          </a:xfrm>
          <a:prstGeom prst="line">
            <a:avLst/>
          </a:prstGeom>
          <a:ln cap="flat" w="19050">
            <a:solidFill>
              <a:srgbClr val="EA535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362456" y="1885546"/>
            <a:ext cx="13563088" cy="7875342"/>
          </a:xfrm>
          <a:custGeom>
            <a:avLst/>
            <a:gdLst/>
            <a:ahLst/>
            <a:cxnLst/>
            <a:rect r="r" b="b" t="t" l="l"/>
            <a:pathLst>
              <a:path h="7875342" w="13563088">
                <a:moveTo>
                  <a:pt x="0" y="0"/>
                </a:moveTo>
                <a:lnTo>
                  <a:pt x="13563088" y="0"/>
                </a:lnTo>
                <a:lnTo>
                  <a:pt x="13563088" y="7875342"/>
                </a:lnTo>
                <a:lnTo>
                  <a:pt x="0" y="7875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292130" y="1695013"/>
            <a:ext cx="2809848" cy="8255961"/>
            <a:chOff x="0" y="0"/>
            <a:chExt cx="740042" cy="217440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40042" cy="2174410"/>
            </a:xfrm>
            <a:custGeom>
              <a:avLst/>
              <a:gdLst/>
              <a:ahLst/>
              <a:cxnLst/>
              <a:rect r="r" b="b" t="t" l="l"/>
              <a:pathLst>
                <a:path h="2174410" w="740042">
                  <a:moveTo>
                    <a:pt x="140519" y="0"/>
                  </a:moveTo>
                  <a:lnTo>
                    <a:pt x="599523" y="0"/>
                  </a:lnTo>
                  <a:cubicBezTo>
                    <a:pt x="636791" y="0"/>
                    <a:pt x="672533" y="14805"/>
                    <a:pt x="698885" y="41157"/>
                  </a:cubicBezTo>
                  <a:cubicBezTo>
                    <a:pt x="725238" y="67510"/>
                    <a:pt x="740042" y="103251"/>
                    <a:pt x="740042" y="140519"/>
                  </a:cubicBezTo>
                  <a:lnTo>
                    <a:pt x="740042" y="2033890"/>
                  </a:lnTo>
                  <a:cubicBezTo>
                    <a:pt x="740042" y="2071158"/>
                    <a:pt x="725238" y="2106900"/>
                    <a:pt x="698885" y="2133252"/>
                  </a:cubicBezTo>
                  <a:cubicBezTo>
                    <a:pt x="672533" y="2159605"/>
                    <a:pt x="636791" y="2174410"/>
                    <a:pt x="599523" y="2174410"/>
                  </a:cubicBezTo>
                  <a:lnTo>
                    <a:pt x="140519" y="2174410"/>
                  </a:lnTo>
                  <a:cubicBezTo>
                    <a:pt x="62913" y="2174410"/>
                    <a:pt x="0" y="2111497"/>
                    <a:pt x="0" y="2033890"/>
                  </a:cubicBezTo>
                  <a:lnTo>
                    <a:pt x="0" y="140519"/>
                  </a:lnTo>
                  <a:cubicBezTo>
                    <a:pt x="0" y="103251"/>
                    <a:pt x="14805" y="67510"/>
                    <a:pt x="41157" y="41157"/>
                  </a:cubicBezTo>
                  <a:cubicBezTo>
                    <a:pt x="67510" y="14805"/>
                    <a:pt x="103251" y="0"/>
                    <a:pt x="1405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EA5355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740042" cy="2202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67376" y="990600"/>
            <a:ext cx="4814742" cy="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  <a:spcBef>
                <a:spcPct val="0"/>
              </a:spcBef>
            </a:pPr>
            <a:r>
              <a:rPr lang="en-US" b="true" sz="4500">
                <a:solidFill>
                  <a:srgbClr val="EA5355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Redis 특징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DAGTDLX3jAw</dc:identifier>
  <dcterms:modified xsi:type="dcterms:W3CDTF">2011-08-01T06:04:30Z</dcterms:modified>
  <cp:revision>1</cp:revision>
  <dc:title>Redis</dc:title>
</cp:coreProperties>
</file>