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8288000" cy="10287000"/>
  <p:notesSz cx="6858000" cy="9144000"/>
  <p:embeddedFontLst>
    <p:embeddedFont>
      <p:font typeface="Open Sans 1 Bold" charset="1" panose="020B0806030504020204"/>
      <p:regular r:id="rId43"/>
    </p:embeddedFont>
    <p:embeddedFont>
      <p:font typeface="Open Sans 2 Bold" charset="1" panose="00000000000000000000"/>
      <p:regular r:id="rId44"/>
    </p:embeddedFont>
    <p:embeddedFont>
      <p:font typeface="Open Sans 1" charset="1" panose="020B0606030504020204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59560" y="8654686"/>
            <a:ext cx="2599740" cy="603614"/>
            <a:chOff x="0" y="0"/>
            <a:chExt cx="3466320" cy="80481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00"/>
              <a:ext cx="3466320" cy="881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61"/>
                </a:lnSpc>
              </a:pPr>
              <a:r>
                <a:rPr lang="en-US" sz="3972" b="true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송정훈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0">
              <a:off x="2897966" y="484331"/>
              <a:ext cx="177800" cy="177800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5355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00"/>
                  </a:lnSpc>
                </a:pPr>
              </a:p>
            </p:txBody>
          </p:sp>
        </p:grpSp>
      </p:grpSp>
      <p:sp>
        <p:nvSpPr>
          <p:cNvPr name="TextBox 7" id="7"/>
          <p:cNvSpPr txBox="true"/>
          <p:nvPr/>
        </p:nvSpPr>
        <p:spPr>
          <a:xfrm rot="0">
            <a:off x="1847947" y="3980667"/>
            <a:ext cx="12184620" cy="1828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61"/>
              </a:lnSpc>
            </a:pPr>
            <a:r>
              <a:rPr lang="en-US" sz="12051" b="tru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Tomcat</a:t>
            </a:r>
          </a:p>
        </p:txBody>
      </p:sp>
      <p:sp>
        <p:nvSpPr>
          <p:cNvPr name="AutoShape 8" id="8"/>
          <p:cNvSpPr/>
          <p:nvPr/>
        </p:nvSpPr>
        <p:spPr>
          <a:xfrm>
            <a:off x="1819372" y="3585071"/>
            <a:ext cx="3963441" cy="0"/>
          </a:xfrm>
          <a:prstGeom prst="line">
            <a:avLst/>
          </a:prstGeom>
          <a:ln cap="flat" w="11430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605841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Boot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073217" y="1362075"/>
            <a:ext cx="11186083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785885" y="4244603"/>
            <a:ext cx="1958534" cy="1958534"/>
          </a:xfrm>
          <a:custGeom>
            <a:avLst/>
            <a:gdLst/>
            <a:ahLst/>
            <a:cxnLst/>
            <a:rect r="r" b="b" t="t" l="l"/>
            <a:pathLst>
              <a:path h="1958534" w="1958534">
                <a:moveTo>
                  <a:pt x="0" y="0"/>
                </a:moveTo>
                <a:lnTo>
                  <a:pt x="1958534" y="0"/>
                </a:lnTo>
                <a:lnTo>
                  <a:pt x="1958534" y="1958534"/>
                </a:lnTo>
                <a:lnTo>
                  <a:pt x="0" y="1958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81725" y="4244603"/>
            <a:ext cx="3180898" cy="2119273"/>
          </a:xfrm>
          <a:custGeom>
            <a:avLst/>
            <a:gdLst/>
            <a:ahLst/>
            <a:cxnLst/>
            <a:rect r="r" b="b" t="t" l="l"/>
            <a:pathLst>
              <a:path h="2119273" w="3180898">
                <a:moveTo>
                  <a:pt x="0" y="0"/>
                </a:moveTo>
                <a:lnTo>
                  <a:pt x="3180898" y="0"/>
                </a:lnTo>
                <a:lnTo>
                  <a:pt x="3180898" y="2119273"/>
                </a:lnTo>
                <a:lnTo>
                  <a:pt x="0" y="21192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423281" y="4904173"/>
            <a:ext cx="2814737" cy="971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+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56648" y="7270984"/>
            <a:ext cx="1214945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스프링부트 3.3.3  →  톰캣 10.1.28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605841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Boot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073217" y="1362075"/>
            <a:ext cx="11186083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5187165" y="2864856"/>
            <a:ext cx="8836789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톰캣은 부팅 시 </a:t>
            </a: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쓰레드 풀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생성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48458" y="5074689"/>
            <a:ext cx="13391084" cy="1466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요청마다 쓰레드 풀에서 하나씩 쓰레드 할당</a:t>
            </a:r>
          </a:p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쓰레드는 Dispatcher Servlet을 거쳐 요청 처리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03721" y="8027505"/>
            <a:ext cx="10303687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작업 마친 쓰레드는 쓰레드풀로 반환</a:t>
            </a:r>
          </a:p>
        </p:txBody>
      </p:sp>
      <p:sp>
        <p:nvSpPr>
          <p:cNvPr name="AutoShape 10" id="10"/>
          <p:cNvSpPr/>
          <p:nvPr/>
        </p:nvSpPr>
        <p:spPr>
          <a:xfrm>
            <a:off x="9144000" y="3756880"/>
            <a:ext cx="0" cy="1174934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1" id="11"/>
          <p:cNvSpPr/>
          <p:nvPr/>
        </p:nvSpPr>
        <p:spPr>
          <a:xfrm>
            <a:off x="9144000" y="6747797"/>
            <a:ext cx="0" cy="1174934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605841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Boot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073217" y="1362075"/>
            <a:ext cx="11186083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58891" y="2978662"/>
            <a:ext cx="15170219" cy="5702093"/>
          </a:xfrm>
          <a:custGeom>
            <a:avLst/>
            <a:gdLst/>
            <a:ahLst/>
            <a:cxnLst/>
            <a:rect r="r" b="b" t="t" l="l"/>
            <a:pathLst>
              <a:path h="5702093" w="15170219">
                <a:moveTo>
                  <a:pt x="0" y="0"/>
                </a:moveTo>
                <a:lnTo>
                  <a:pt x="15170218" y="0"/>
                </a:lnTo>
                <a:lnTo>
                  <a:pt x="15170218" y="5702093"/>
                </a:lnTo>
                <a:lnTo>
                  <a:pt x="0" y="57020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605841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Boot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073217" y="1362075"/>
            <a:ext cx="11186083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362135" y="4646753"/>
            <a:ext cx="1790813" cy="1790813"/>
          </a:xfrm>
          <a:custGeom>
            <a:avLst/>
            <a:gdLst/>
            <a:ahLst/>
            <a:cxnLst/>
            <a:rect r="r" b="b" t="t" l="l"/>
            <a:pathLst>
              <a:path h="1790813" w="1790813">
                <a:moveTo>
                  <a:pt x="0" y="0"/>
                </a:moveTo>
                <a:lnTo>
                  <a:pt x="1790813" y="0"/>
                </a:lnTo>
                <a:lnTo>
                  <a:pt x="1790813" y="1790814"/>
                </a:lnTo>
                <a:lnTo>
                  <a:pt x="0" y="1790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6647949" y="4684853"/>
            <a:ext cx="4992101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6647949" y="6437567"/>
            <a:ext cx="4992101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4133829" y="3341533"/>
            <a:ext cx="2003617" cy="902143"/>
            <a:chOff x="0" y="0"/>
            <a:chExt cx="527702" cy="2376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937307" y="5110138"/>
            <a:ext cx="1585817" cy="902143"/>
            <a:chOff x="0" y="0"/>
            <a:chExt cx="417664" cy="2376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17664" cy="237602"/>
            </a:xfrm>
            <a:custGeom>
              <a:avLst/>
              <a:gdLst/>
              <a:ahLst/>
              <a:cxnLst/>
              <a:rect r="r" b="b" t="t" l="l"/>
              <a:pathLst>
                <a:path h="237602" w="417664">
                  <a:moveTo>
                    <a:pt x="0" y="0"/>
                  </a:moveTo>
                  <a:lnTo>
                    <a:pt x="417664" y="0"/>
                  </a:lnTo>
                  <a:lnTo>
                    <a:pt x="417664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888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417664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Task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386212" y="6828092"/>
            <a:ext cx="52801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Work Queue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4133829" y="5091088"/>
            <a:ext cx="2003617" cy="902143"/>
            <a:chOff x="0" y="0"/>
            <a:chExt cx="527702" cy="2376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133829" y="6840643"/>
            <a:ext cx="2003617" cy="902143"/>
            <a:chOff x="0" y="0"/>
            <a:chExt cx="527702" cy="23760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 flipV="true">
            <a:off x="4898284" y="5542160"/>
            <a:ext cx="1174934" cy="0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flipV="true">
            <a:off x="12210263" y="5542160"/>
            <a:ext cx="1174934" cy="0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605841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Boot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073217" y="1362075"/>
            <a:ext cx="11186083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191217" y="4142110"/>
            <a:ext cx="1790813" cy="1790813"/>
          </a:xfrm>
          <a:custGeom>
            <a:avLst/>
            <a:gdLst/>
            <a:ahLst/>
            <a:cxnLst/>
            <a:rect r="r" b="b" t="t" l="l"/>
            <a:pathLst>
              <a:path h="1790813" w="1790813">
                <a:moveTo>
                  <a:pt x="0" y="0"/>
                </a:moveTo>
                <a:lnTo>
                  <a:pt x="1790813" y="0"/>
                </a:lnTo>
                <a:lnTo>
                  <a:pt x="1790813" y="1790813"/>
                </a:lnTo>
                <a:lnTo>
                  <a:pt x="0" y="1790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6647949" y="4684853"/>
            <a:ext cx="4992101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6647949" y="6437567"/>
            <a:ext cx="4992101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4133829" y="3341533"/>
            <a:ext cx="2003617" cy="902143"/>
            <a:chOff x="0" y="0"/>
            <a:chExt cx="527702" cy="2376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937307" y="5110138"/>
            <a:ext cx="1585817" cy="902143"/>
            <a:chOff x="0" y="0"/>
            <a:chExt cx="417664" cy="2376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17664" cy="237602"/>
            </a:xfrm>
            <a:custGeom>
              <a:avLst/>
              <a:gdLst/>
              <a:ahLst/>
              <a:cxnLst/>
              <a:rect r="r" b="b" t="t" l="l"/>
              <a:pathLst>
                <a:path h="237602" w="417664">
                  <a:moveTo>
                    <a:pt x="0" y="0"/>
                  </a:moveTo>
                  <a:lnTo>
                    <a:pt x="417664" y="0"/>
                  </a:lnTo>
                  <a:lnTo>
                    <a:pt x="417664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888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417664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Task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133829" y="5091088"/>
            <a:ext cx="2003617" cy="902143"/>
            <a:chOff x="0" y="0"/>
            <a:chExt cx="527702" cy="23760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133829" y="6840643"/>
            <a:ext cx="2003617" cy="902143"/>
            <a:chOff x="0" y="0"/>
            <a:chExt cx="527702" cy="23760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 flipV="true">
            <a:off x="4898284" y="5542160"/>
            <a:ext cx="1174934" cy="0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 flipV="true">
            <a:off x="12210263" y="5542160"/>
            <a:ext cx="1174934" cy="0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4" id="24"/>
          <p:cNvGrpSpPr/>
          <p:nvPr/>
        </p:nvGrpSpPr>
        <p:grpSpPr>
          <a:xfrm rot="0">
            <a:off x="8265305" y="5091088"/>
            <a:ext cx="1585817" cy="902143"/>
            <a:chOff x="0" y="0"/>
            <a:chExt cx="417664" cy="23760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17664" cy="237602"/>
            </a:xfrm>
            <a:custGeom>
              <a:avLst/>
              <a:gdLst/>
              <a:ahLst/>
              <a:cxnLst/>
              <a:rect r="r" b="b" t="t" l="l"/>
              <a:pathLst>
                <a:path h="237602" w="417664">
                  <a:moveTo>
                    <a:pt x="0" y="0"/>
                  </a:moveTo>
                  <a:lnTo>
                    <a:pt x="417664" y="0"/>
                  </a:lnTo>
                  <a:lnTo>
                    <a:pt x="417664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8888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0"/>
              <a:ext cx="417664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Task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593304" y="5072038"/>
            <a:ext cx="1585817" cy="902143"/>
            <a:chOff x="0" y="0"/>
            <a:chExt cx="417664" cy="23760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17664" cy="237602"/>
            </a:xfrm>
            <a:custGeom>
              <a:avLst/>
              <a:gdLst/>
              <a:ahLst/>
              <a:cxnLst/>
              <a:rect r="r" b="b" t="t" l="l"/>
              <a:pathLst>
                <a:path h="237602" w="417664">
                  <a:moveTo>
                    <a:pt x="0" y="0"/>
                  </a:moveTo>
                  <a:lnTo>
                    <a:pt x="417664" y="0"/>
                  </a:lnTo>
                  <a:lnTo>
                    <a:pt x="417664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8888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0"/>
              <a:ext cx="417664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Task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231147" y="5056567"/>
            <a:ext cx="1790813" cy="1790813"/>
          </a:xfrm>
          <a:custGeom>
            <a:avLst/>
            <a:gdLst/>
            <a:ahLst/>
            <a:cxnLst/>
            <a:rect r="r" b="b" t="t" l="l"/>
            <a:pathLst>
              <a:path h="1790813" w="1790813">
                <a:moveTo>
                  <a:pt x="0" y="0"/>
                </a:moveTo>
                <a:lnTo>
                  <a:pt x="1790813" y="0"/>
                </a:lnTo>
                <a:lnTo>
                  <a:pt x="1790813" y="1790813"/>
                </a:lnTo>
                <a:lnTo>
                  <a:pt x="0" y="1790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3021960" y="5056567"/>
            <a:ext cx="1790813" cy="1790813"/>
          </a:xfrm>
          <a:custGeom>
            <a:avLst/>
            <a:gdLst/>
            <a:ahLst/>
            <a:cxnLst/>
            <a:rect r="r" b="b" t="t" l="l"/>
            <a:pathLst>
              <a:path h="1790813" w="1790813">
                <a:moveTo>
                  <a:pt x="0" y="0"/>
                </a:moveTo>
                <a:lnTo>
                  <a:pt x="1790814" y="0"/>
                </a:lnTo>
                <a:lnTo>
                  <a:pt x="1790814" y="1790813"/>
                </a:lnTo>
                <a:lnTo>
                  <a:pt x="0" y="1790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7386212" y="6828092"/>
            <a:ext cx="52801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Work Queue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605841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Boot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073217" y="1362075"/>
            <a:ext cx="11186083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6647949" y="4684853"/>
            <a:ext cx="4992101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6647949" y="6437567"/>
            <a:ext cx="4992101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4133829" y="3341533"/>
            <a:ext cx="2003617" cy="902143"/>
            <a:chOff x="0" y="0"/>
            <a:chExt cx="527702" cy="2376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37307" y="5110138"/>
            <a:ext cx="1585817" cy="902143"/>
            <a:chOff x="0" y="0"/>
            <a:chExt cx="417664" cy="2376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17664" cy="237602"/>
            </a:xfrm>
            <a:custGeom>
              <a:avLst/>
              <a:gdLst/>
              <a:ahLst/>
              <a:cxnLst/>
              <a:rect r="r" b="b" t="t" l="l"/>
              <a:pathLst>
                <a:path h="237602" w="417664">
                  <a:moveTo>
                    <a:pt x="0" y="0"/>
                  </a:moveTo>
                  <a:lnTo>
                    <a:pt x="417664" y="0"/>
                  </a:lnTo>
                  <a:lnTo>
                    <a:pt x="417664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888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417664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Task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133829" y="5091088"/>
            <a:ext cx="2003617" cy="902143"/>
            <a:chOff x="0" y="0"/>
            <a:chExt cx="527702" cy="23760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133829" y="6840643"/>
            <a:ext cx="2003617" cy="902143"/>
            <a:chOff x="0" y="0"/>
            <a:chExt cx="527702" cy="23760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 flipV="true">
            <a:off x="4898284" y="5542160"/>
            <a:ext cx="1174934" cy="0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flipV="true">
            <a:off x="12210263" y="5542160"/>
            <a:ext cx="1174934" cy="0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3" id="23"/>
          <p:cNvGrpSpPr/>
          <p:nvPr/>
        </p:nvGrpSpPr>
        <p:grpSpPr>
          <a:xfrm rot="0">
            <a:off x="14552102" y="3792605"/>
            <a:ext cx="2003617" cy="902143"/>
            <a:chOff x="0" y="0"/>
            <a:chExt cx="527702" cy="23760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552102" y="5561210"/>
            <a:ext cx="2003617" cy="902143"/>
            <a:chOff x="0" y="0"/>
            <a:chExt cx="527702" cy="23760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552102" y="7329815"/>
            <a:ext cx="2003617" cy="902143"/>
            <a:chOff x="0" y="0"/>
            <a:chExt cx="527702" cy="23760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2191217" y="4142110"/>
            <a:ext cx="1790813" cy="1790813"/>
          </a:xfrm>
          <a:custGeom>
            <a:avLst/>
            <a:gdLst/>
            <a:ahLst/>
            <a:cxnLst/>
            <a:rect r="r" b="b" t="t" l="l"/>
            <a:pathLst>
              <a:path h="1790813" w="1790813">
                <a:moveTo>
                  <a:pt x="0" y="0"/>
                </a:moveTo>
                <a:lnTo>
                  <a:pt x="1790813" y="0"/>
                </a:lnTo>
                <a:lnTo>
                  <a:pt x="1790813" y="1790813"/>
                </a:lnTo>
                <a:lnTo>
                  <a:pt x="0" y="1790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231147" y="5056567"/>
            <a:ext cx="1790813" cy="1790813"/>
          </a:xfrm>
          <a:custGeom>
            <a:avLst/>
            <a:gdLst/>
            <a:ahLst/>
            <a:cxnLst/>
            <a:rect r="r" b="b" t="t" l="l"/>
            <a:pathLst>
              <a:path h="1790813" w="1790813">
                <a:moveTo>
                  <a:pt x="0" y="0"/>
                </a:moveTo>
                <a:lnTo>
                  <a:pt x="1790813" y="0"/>
                </a:lnTo>
                <a:lnTo>
                  <a:pt x="1790813" y="1790813"/>
                </a:lnTo>
                <a:lnTo>
                  <a:pt x="0" y="1790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3021960" y="5056567"/>
            <a:ext cx="1790813" cy="1790813"/>
          </a:xfrm>
          <a:custGeom>
            <a:avLst/>
            <a:gdLst/>
            <a:ahLst/>
            <a:cxnLst/>
            <a:rect r="r" b="b" t="t" l="l"/>
            <a:pathLst>
              <a:path h="1790813" w="1790813">
                <a:moveTo>
                  <a:pt x="0" y="0"/>
                </a:moveTo>
                <a:lnTo>
                  <a:pt x="1790814" y="0"/>
                </a:lnTo>
                <a:lnTo>
                  <a:pt x="1790814" y="1790813"/>
                </a:lnTo>
                <a:lnTo>
                  <a:pt x="0" y="1790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7386212" y="6828092"/>
            <a:ext cx="52801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Work Queue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605841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Boot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073217" y="1362075"/>
            <a:ext cx="11186083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6647949" y="4684853"/>
            <a:ext cx="4992101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6647949" y="6437567"/>
            <a:ext cx="4992101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4133829" y="3341533"/>
            <a:ext cx="2003617" cy="902143"/>
            <a:chOff x="0" y="0"/>
            <a:chExt cx="527702" cy="2376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37307" y="5110138"/>
            <a:ext cx="1585817" cy="902143"/>
            <a:chOff x="0" y="0"/>
            <a:chExt cx="417664" cy="2376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17664" cy="237602"/>
            </a:xfrm>
            <a:custGeom>
              <a:avLst/>
              <a:gdLst/>
              <a:ahLst/>
              <a:cxnLst/>
              <a:rect r="r" b="b" t="t" l="l"/>
              <a:pathLst>
                <a:path h="237602" w="417664">
                  <a:moveTo>
                    <a:pt x="0" y="0"/>
                  </a:moveTo>
                  <a:lnTo>
                    <a:pt x="417664" y="0"/>
                  </a:lnTo>
                  <a:lnTo>
                    <a:pt x="417664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888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417664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Task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133829" y="5091088"/>
            <a:ext cx="2003617" cy="902143"/>
            <a:chOff x="0" y="0"/>
            <a:chExt cx="527702" cy="23760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133829" y="6840643"/>
            <a:ext cx="2003617" cy="902143"/>
            <a:chOff x="0" y="0"/>
            <a:chExt cx="527702" cy="23760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 flipV="true">
            <a:off x="4898284" y="5542160"/>
            <a:ext cx="1174934" cy="0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flipV="true">
            <a:off x="12210263" y="5542160"/>
            <a:ext cx="1174934" cy="0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3" id="23"/>
          <p:cNvGrpSpPr/>
          <p:nvPr/>
        </p:nvGrpSpPr>
        <p:grpSpPr>
          <a:xfrm rot="0">
            <a:off x="8265305" y="5091088"/>
            <a:ext cx="1585817" cy="902143"/>
            <a:chOff x="0" y="0"/>
            <a:chExt cx="417664" cy="23760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17664" cy="237602"/>
            </a:xfrm>
            <a:custGeom>
              <a:avLst/>
              <a:gdLst/>
              <a:ahLst/>
              <a:cxnLst/>
              <a:rect r="r" b="b" t="t" l="l"/>
              <a:pathLst>
                <a:path h="237602" w="417664">
                  <a:moveTo>
                    <a:pt x="0" y="0"/>
                  </a:moveTo>
                  <a:lnTo>
                    <a:pt x="417664" y="0"/>
                  </a:lnTo>
                  <a:lnTo>
                    <a:pt x="417664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888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0"/>
              <a:ext cx="417664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Task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593304" y="5072038"/>
            <a:ext cx="1585817" cy="902143"/>
            <a:chOff x="0" y="0"/>
            <a:chExt cx="417664" cy="23760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17664" cy="237602"/>
            </a:xfrm>
            <a:custGeom>
              <a:avLst/>
              <a:gdLst/>
              <a:ahLst/>
              <a:cxnLst/>
              <a:rect r="r" b="b" t="t" l="l"/>
              <a:pathLst>
                <a:path h="237602" w="417664">
                  <a:moveTo>
                    <a:pt x="0" y="0"/>
                  </a:moveTo>
                  <a:lnTo>
                    <a:pt x="417664" y="0"/>
                  </a:lnTo>
                  <a:lnTo>
                    <a:pt x="417664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8888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0"/>
              <a:ext cx="417664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Task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552102" y="3792605"/>
            <a:ext cx="2003617" cy="902143"/>
            <a:chOff x="0" y="0"/>
            <a:chExt cx="527702" cy="23760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4552102" y="5561210"/>
            <a:ext cx="2003617" cy="902143"/>
            <a:chOff x="0" y="0"/>
            <a:chExt cx="527702" cy="23760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4552102" y="7329815"/>
            <a:ext cx="2003617" cy="902143"/>
            <a:chOff x="0" y="0"/>
            <a:chExt cx="527702" cy="23760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2191217" y="4142110"/>
            <a:ext cx="1790813" cy="1790813"/>
          </a:xfrm>
          <a:custGeom>
            <a:avLst/>
            <a:gdLst/>
            <a:ahLst/>
            <a:cxnLst/>
            <a:rect r="r" b="b" t="t" l="l"/>
            <a:pathLst>
              <a:path h="1790813" w="1790813">
                <a:moveTo>
                  <a:pt x="0" y="0"/>
                </a:moveTo>
                <a:lnTo>
                  <a:pt x="1790813" y="0"/>
                </a:lnTo>
                <a:lnTo>
                  <a:pt x="1790813" y="1790813"/>
                </a:lnTo>
                <a:lnTo>
                  <a:pt x="0" y="1790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231147" y="5056567"/>
            <a:ext cx="1790813" cy="1790813"/>
          </a:xfrm>
          <a:custGeom>
            <a:avLst/>
            <a:gdLst/>
            <a:ahLst/>
            <a:cxnLst/>
            <a:rect r="r" b="b" t="t" l="l"/>
            <a:pathLst>
              <a:path h="1790813" w="1790813">
                <a:moveTo>
                  <a:pt x="0" y="0"/>
                </a:moveTo>
                <a:lnTo>
                  <a:pt x="1790813" y="0"/>
                </a:lnTo>
                <a:lnTo>
                  <a:pt x="1790813" y="1790813"/>
                </a:lnTo>
                <a:lnTo>
                  <a:pt x="0" y="1790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3021960" y="5056567"/>
            <a:ext cx="1790813" cy="1790813"/>
          </a:xfrm>
          <a:custGeom>
            <a:avLst/>
            <a:gdLst/>
            <a:ahLst/>
            <a:cxnLst/>
            <a:rect r="r" b="b" t="t" l="l"/>
            <a:pathLst>
              <a:path h="1790813" w="1790813">
                <a:moveTo>
                  <a:pt x="0" y="0"/>
                </a:moveTo>
                <a:lnTo>
                  <a:pt x="1790814" y="0"/>
                </a:lnTo>
                <a:lnTo>
                  <a:pt x="1790814" y="1790813"/>
                </a:lnTo>
                <a:lnTo>
                  <a:pt x="0" y="1790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2126554" y="5951973"/>
            <a:ext cx="1790813" cy="1790813"/>
          </a:xfrm>
          <a:custGeom>
            <a:avLst/>
            <a:gdLst/>
            <a:ahLst/>
            <a:cxnLst/>
            <a:rect r="r" b="b" t="t" l="l"/>
            <a:pathLst>
              <a:path h="1790813" w="1790813">
                <a:moveTo>
                  <a:pt x="0" y="0"/>
                </a:moveTo>
                <a:lnTo>
                  <a:pt x="1790813" y="0"/>
                </a:lnTo>
                <a:lnTo>
                  <a:pt x="1790813" y="1790814"/>
                </a:lnTo>
                <a:lnTo>
                  <a:pt x="0" y="1790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335740" y="5951973"/>
            <a:ext cx="1790813" cy="1790813"/>
          </a:xfrm>
          <a:custGeom>
            <a:avLst/>
            <a:gdLst/>
            <a:ahLst/>
            <a:cxnLst/>
            <a:rect r="r" b="b" t="t" l="l"/>
            <a:pathLst>
              <a:path h="1790813" w="1790813">
                <a:moveTo>
                  <a:pt x="0" y="0"/>
                </a:moveTo>
                <a:lnTo>
                  <a:pt x="1790814" y="0"/>
                </a:lnTo>
                <a:lnTo>
                  <a:pt x="1790814" y="1790814"/>
                </a:lnTo>
                <a:lnTo>
                  <a:pt x="0" y="1790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3917367" y="5951973"/>
            <a:ext cx="1790813" cy="1790813"/>
          </a:xfrm>
          <a:custGeom>
            <a:avLst/>
            <a:gdLst/>
            <a:ahLst/>
            <a:cxnLst/>
            <a:rect r="r" b="b" t="t" l="l"/>
            <a:pathLst>
              <a:path h="1790813" w="1790813">
                <a:moveTo>
                  <a:pt x="0" y="0"/>
                </a:moveTo>
                <a:lnTo>
                  <a:pt x="1790814" y="0"/>
                </a:lnTo>
                <a:lnTo>
                  <a:pt x="1790814" y="1790814"/>
                </a:lnTo>
                <a:lnTo>
                  <a:pt x="0" y="1790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7386212" y="6828092"/>
            <a:ext cx="52801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Work Queue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605841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Boot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073217" y="1362075"/>
            <a:ext cx="11186083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6647949" y="4684853"/>
            <a:ext cx="4992101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6647949" y="6437567"/>
            <a:ext cx="4992101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4133829" y="3341533"/>
            <a:ext cx="2003617" cy="902143"/>
            <a:chOff x="0" y="0"/>
            <a:chExt cx="527702" cy="2376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37307" y="5110138"/>
            <a:ext cx="1585817" cy="902143"/>
            <a:chOff x="0" y="0"/>
            <a:chExt cx="417664" cy="2376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17664" cy="237602"/>
            </a:xfrm>
            <a:custGeom>
              <a:avLst/>
              <a:gdLst/>
              <a:ahLst/>
              <a:cxnLst/>
              <a:rect r="r" b="b" t="t" l="l"/>
              <a:pathLst>
                <a:path h="237602" w="417664">
                  <a:moveTo>
                    <a:pt x="0" y="0"/>
                  </a:moveTo>
                  <a:lnTo>
                    <a:pt x="417664" y="0"/>
                  </a:lnTo>
                  <a:lnTo>
                    <a:pt x="417664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888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417664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Task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133829" y="5091088"/>
            <a:ext cx="2003617" cy="902143"/>
            <a:chOff x="0" y="0"/>
            <a:chExt cx="527702" cy="23760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133829" y="6840643"/>
            <a:ext cx="2003617" cy="902143"/>
            <a:chOff x="0" y="0"/>
            <a:chExt cx="527702" cy="23760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 flipV="true">
            <a:off x="4898284" y="5542160"/>
            <a:ext cx="1174934" cy="0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flipV="true">
            <a:off x="12210263" y="5542160"/>
            <a:ext cx="1174934" cy="0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3" id="23"/>
          <p:cNvGrpSpPr/>
          <p:nvPr/>
        </p:nvGrpSpPr>
        <p:grpSpPr>
          <a:xfrm rot="0">
            <a:off x="8265305" y="5091088"/>
            <a:ext cx="1585817" cy="902143"/>
            <a:chOff x="0" y="0"/>
            <a:chExt cx="417664" cy="23760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17664" cy="237602"/>
            </a:xfrm>
            <a:custGeom>
              <a:avLst/>
              <a:gdLst/>
              <a:ahLst/>
              <a:cxnLst/>
              <a:rect r="r" b="b" t="t" l="l"/>
              <a:pathLst>
                <a:path h="237602" w="417664">
                  <a:moveTo>
                    <a:pt x="0" y="0"/>
                  </a:moveTo>
                  <a:lnTo>
                    <a:pt x="417664" y="0"/>
                  </a:lnTo>
                  <a:lnTo>
                    <a:pt x="417664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888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0"/>
              <a:ext cx="417664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Task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593304" y="5072038"/>
            <a:ext cx="1585817" cy="902143"/>
            <a:chOff x="0" y="0"/>
            <a:chExt cx="417664" cy="23760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17664" cy="237602"/>
            </a:xfrm>
            <a:custGeom>
              <a:avLst/>
              <a:gdLst/>
              <a:ahLst/>
              <a:cxnLst/>
              <a:rect r="r" b="b" t="t" l="l"/>
              <a:pathLst>
                <a:path h="237602" w="417664">
                  <a:moveTo>
                    <a:pt x="0" y="0"/>
                  </a:moveTo>
                  <a:lnTo>
                    <a:pt x="417664" y="0"/>
                  </a:lnTo>
                  <a:lnTo>
                    <a:pt x="417664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8888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0"/>
              <a:ext cx="417664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Task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552102" y="3792605"/>
            <a:ext cx="2003617" cy="902143"/>
            <a:chOff x="0" y="0"/>
            <a:chExt cx="527702" cy="23760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4552102" y="5561210"/>
            <a:ext cx="2003617" cy="902143"/>
            <a:chOff x="0" y="0"/>
            <a:chExt cx="527702" cy="23760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4552102" y="7329815"/>
            <a:ext cx="2003617" cy="902143"/>
            <a:chOff x="0" y="0"/>
            <a:chExt cx="527702" cy="23760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527702" cy="237602"/>
            </a:xfrm>
            <a:custGeom>
              <a:avLst/>
              <a:gdLst/>
              <a:ahLst/>
              <a:cxnLst/>
              <a:rect r="r" b="b" t="t" l="l"/>
              <a:pathLst>
                <a:path h="237602" w="527702">
                  <a:moveTo>
                    <a:pt x="0" y="0"/>
                  </a:moveTo>
                  <a:lnTo>
                    <a:pt x="527702" y="0"/>
                  </a:lnTo>
                  <a:lnTo>
                    <a:pt x="527702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0"/>
              <a:ext cx="527702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Thread</a:t>
              </a: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2191217" y="4142110"/>
            <a:ext cx="1790813" cy="1790813"/>
          </a:xfrm>
          <a:custGeom>
            <a:avLst/>
            <a:gdLst/>
            <a:ahLst/>
            <a:cxnLst/>
            <a:rect r="r" b="b" t="t" l="l"/>
            <a:pathLst>
              <a:path h="1790813" w="1790813">
                <a:moveTo>
                  <a:pt x="0" y="0"/>
                </a:moveTo>
                <a:lnTo>
                  <a:pt x="1790813" y="0"/>
                </a:lnTo>
                <a:lnTo>
                  <a:pt x="1790813" y="1790813"/>
                </a:lnTo>
                <a:lnTo>
                  <a:pt x="0" y="1790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231147" y="5056567"/>
            <a:ext cx="1790813" cy="1790813"/>
          </a:xfrm>
          <a:custGeom>
            <a:avLst/>
            <a:gdLst/>
            <a:ahLst/>
            <a:cxnLst/>
            <a:rect r="r" b="b" t="t" l="l"/>
            <a:pathLst>
              <a:path h="1790813" w="1790813">
                <a:moveTo>
                  <a:pt x="0" y="0"/>
                </a:moveTo>
                <a:lnTo>
                  <a:pt x="1790813" y="0"/>
                </a:lnTo>
                <a:lnTo>
                  <a:pt x="1790813" y="1790813"/>
                </a:lnTo>
                <a:lnTo>
                  <a:pt x="0" y="1790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3021960" y="5056567"/>
            <a:ext cx="1790813" cy="1790813"/>
          </a:xfrm>
          <a:custGeom>
            <a:avLst/>
            <a:gdLst/>
            <a:ahLst/>
            <a:cxnLst/>
            <a:rect r="r" b="b" t="t" l="l"/>
            <a:pathLst>
              <a:path h="1790813" w="1790813">
                <a:moveTo>
                  <a:pt x="0" y="0"/>
                </a:moveTo>
                <a:lnTo>
                  <a:pt x="1790814" y="0"/>
                </a:lnTo>
                <a:lnTo>
                  <a:pt x="1790814" y="1790813"/>
                </a:lnTo>
                <a:lnTo>
                  <a:pt x="0" y="1790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2126554" y="5951973"/>
            <a:ext cx="1790813" cy="1790813"/>
          </a:xfrm>
          <a:custGeom>
            <a:avLst/>
            <a:gdLst/>
            <a:ahLst/>
            <a:cxnLst/>
            <a:rect r="r" b="b" t="t" l="l"/>
            <a:pathLst>
              <a:path h="1790813" w="1790813">
                <a:moveTo>
                  <a:pt x="0" y="0"/>
                </a:moveTo>
                <a:lnTo>
                  <a:pt x="1790813" y="0"/>
                </a:lnTo>
                <a:lnTo>
                  <a:pt x="1790813" y="1790814"/>
                </a:lnTo>
                <a:lnTo>
                  <a:pt x="0" y="1790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335740" y="5951973"/>
            <a:ext cx="1790813" cy="1790813"/>
          </a:xfrm>
          <a:custGeom>
            <a:avLst/>
            <a:gdLst/>
            <a:ahLst/>
            <a:cxnLst/>
            <a:rect r="r" b="b" t="t" l="l"/>
            <a:pathLst>
              <a:path h="1790813" w="1790813">
                <a:moveTo>
                  <a:pt x="0" y="0"/>
                </a:moveTo>
                <a:lnTo>
                  <a:pt x="1790814" y="0"/>
                </a:lnTo>
                <a:lnTo>
                  <a:pt x="1790814" y="1790814"/>
                </a:lnTo>
                <a:lnTo>
                  <a:pt x="0" y="1790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3917367" y="5951973"/>
            <a:ext cx="1790813" cy="1790813"/>
          </a:xfrm>
          <a:custGeom>
            <a:avLst/>
            <a:gdLst/>
            <a:ahLst/>
            <a:cxnLst/>
            <a:rect r="r" b="b" t="t" l="l"/>
            <a:pathLst>
              <a:path h="1790813" w="1790813">
                <a:moveTo>
                  <a:pt x="0" y="0"/>
                </a:moveTo>
                <a:lnTo>
                  <a:pt x="1790814" y="0"/>
                </a:lnTo>
                <a:lnTo>
                  <a:pt x="1790814" y="1790814"/>
                </a:lnTo>
                <a:lnTo>
                  <a:pt x="0" y="1790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4330005" y="6289160"/>
            <a:ext cx="1009900" cy="1002555"/>
          </a:xfrm>
          <a:custGeom>
            <a:avLst/>
            <a:gdLst/>
            <a:ahLst/>
            <a:cxnLst/>
            <a:rect r="r" b="b" t="t" l="l"/>
            <a:pathLst>
              <a:path h="1002555" w="1009900">
                <a:moveTo>
                  <a:pt x="0" y="0"/>
                </a:moveTo>
                <a:lnTo>
                  <a:pt x="1009900" y="0"/>
                </a:lnTo>
                <a:lnTo>
                  <a:pt x="1009900" y="1002555"/>
                </a:lnTo>
                <a:lnTo>
                  <a:pt x="0" y="1002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2517010" y="6289160"/>
            <a:ext cx="1009900" cy="1002555"/>
          </a:xfrm>
          <a:custGeom>
            <a:avLst/>
            <a:gdLst/>
            <a:ahLst/>
            <a:cxnLst/>
            <a:rect r="r" b="b" t="t" l="l"/>
            <a:pathLst>
              <a:path h="1002555" w="1009900">
                <a:moveTo>
                  <a:pt x="0" y="0"/>
                </a:moveTo>
                <a:lnTo>
                  <a:pt x="1009900" y="0"/>
                </a:lnTo>
                <a:lnTo>
                  <a:pt x="1009900" y="1002555"/>
                </a:lnTo>
                <a:lnTo>
                  <a:pt x="0" y="1002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7386212" y="6828092"/>
            <a:ext cx="52801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Work Queue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605841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Boot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073217" y="1362075"/>
            <a:ext cx="11186083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65035" y="3215513"/>
            <a:ext cx="5213833" cy="4805520"/>
          </a:xfrm>
          <a:custGeom>
            <a:avLst/>
            <a:gdLst/>
            <a:ahLst/>
            <a:cxnLst/>
            <a:rect r="r" b="b" t="t" l="l"/>
            <a:pathLst>
              <a:path h="4805520" w="5213833">
                <a:moveTo>
                  <a:pt x="0" y="0"/>
                </a:moveTo>
                <a:lnTo>
                  <a:pt x="5213833" y="0"/>
                </a:lnTo>
                <a:lnTo>
                  <a:pt x="5213833" y="4805520"/>
                </a:lnTo>
                <a:lnTo>
                  <a:pt x="0" y="48055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86639" y="3782006"/>
            <a:ext cx="12501361" cy="3900425"/>
          </a:xfrm>
          <a:custGeom>
            <a:avLst/>
            <a:gdLst/>
            <a:ahLst/>
            <a:cxnLst/>
            <a:rect r="r" b="b" t="t" l="l"/>
            <a:pathLst>
              <a:path h="3900425" w="12501361">
                <a:moveTo>
                  <a:pt x="0" y="0"/>
                </a:moveTo>
                <a:lnTo>
                  <a:pt x="12501361" y="0"/>
                </a:lnTo>
                <a:lnTo>
                  <a:pt x="12501361" y="3900425"/>
                </a:lnTo>
                <a:lnTo>
                  <a:pt x="0" y="39004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605841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Boot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073217" y="1362075"/>
            <a:ext cx="11186083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24751" y="3723457"/>
            <a:ext cx="15638499" cy="3987922"/>
          </a:xfrm>
          <a:custGeom>
            <a:avLst/>
            <a:gdLst/>
            <a:ahLst/>
            <a:cxnLst/>
            <a:rect r="r" b="b" t="t" l="l"/>
            <a:pathLst>
              <a:path h="3987922" w="15638499">
                <a:moveTo>
                  <a:pt x="0" y="0"/>
                </a:moveTo>
                <a:lnTo>
                  <a:pt x="15638498" y="0"/>
                </a:lnTo>
                <a:lnTo>
                  <a:pt x="15638498" y="3987922"/>
                </a:lnTo>
                <a:lnTo>
                  <a:pt x="0" y="39879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Tomcat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505605" y="4122487"/>
            <a:ext cx="13276789" cy="2877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70"/>
              </a:lnSpc>
            </a:pPr>
            <a:r>
              <a:rPr lang="en-US" sz="89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JSP/Servlet 엔진으로서</a:t>
            </a:r>
          </a:p>
          <a:p>
            <a:pPr algn="ctr">
              <a:lnSpc>
                <a:spcPts val="11570"/>
              </a:lnSpc>
              <a:spcBef>
                <a:spcPct val="0"/>
              </a:spcBef>
            </a:pPr>
            <a:r>
              <a:rPr lang="en-US" b="true" sz="89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WAS의 역할</a:t>
            </a:r>
            <a:r>
              <a:rPr lang="en-US" sz="89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수행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605841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Boot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073217" y="1362075"/>
            <a:ext cx="11186083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06123" y="3601291"/>
            <a:ext cx="15275755" cy="4233040"/>
          </a:xfrm>
          <a:custGeom>
            <a:avLst/>
            <a:gdLst/>
            <a:ahLst/>
            <a:cxnLst/>
            <a:rect r="r" b="b" t="t" l="l"/>
            <a:pathLst>
              <a:path h="4233040" w="15275755">
                <a:moveTo>
                  <a:pt x="0" y="0"/>
                </a:moveTo>
                <a:lnTo>
                  <a:pt x="15275754" y="0"/>
                </a:lnTo>
                <a:lnTo>
                  <a:pt x="15275754" y="4233041"/>
                </a:lnTo>
                <a:lnTo>
                  <a:pt x="0" y="42330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605841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Boot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073217" y="1362075"/>
            <a:ext cx="11186083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06123" y="3601291"/>
            <a:ext cx="15275755" cy="4233040"/>
          </a:xfrm>
          <a:custGeom>
            <a:avLst/>
            <a:gdLst/>
            <a:ahLst/>
            <a:cxnLst/>
            <a:rect r="r" b="b" t="t" l="l"/>
            <a:pathLst>
              <a:path h="4233040" w="15275755">
                <a:moveTo>
                  <a:pt x="0" y="0"/>
                </a:moveTo>
                <a:lnTo>
                  <a:pt x="15275754" y="0"/>
                </a:lnTo>
                <a:lnTo>
                  <a:pt x="15275754" y="4233041"/>
                </a:lnTo>
                <a:lnTo>
                  <a:pt x="0" y="42330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733653" y="8420421"/>
            <a:ext cx="4605841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HOW??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5099605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NIO Connector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566981" y="1362075"/>
            <a:ext cx="10692319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3352193" y="2635533"/>
            <a:ext cx="1158361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Tomcat 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8.5부터 </a:t>
            </a: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default connector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60850" y="4283358"/>
            <a:ext cx="1436630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Tomcat 9.0부터 BIO connector는 deprecated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56764" y="5982076"/>
            <a:ext cx="1357447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Java의 I/O가 아닌 Http11NioProtocol 사용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40926" y="7680794"/>
            <a:ext cx="13036420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Poller가 커넥션 처리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5099605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NIO Connector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566981" y="1362075"/>
            <a:ext cx="10692319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45063" y="2737116"/>
            <a:ext cx="15597874" cy="5992526"/>
          </a:xfrm>
          <a:custGeom>
            <a:avLst/>
            <a:gdLst/>
            <a:ahLst/>
            <a:cxnLst/>
            <a:rect r="r" b="b" t="t" l="l"/>
            <a:pathLst>
              <a:path h="5992526" w="15597874">
                <a:moveTo>
                  <a:pt x="0" y="0"/>
                </a:moveTo>
                <a:lnTo>
                  <a:pt x="15597874" y="0"/>
                </a:lnTo>
                <a:lnTo>
                  <a:pt x="15597874" y="5992526"/>
                </a:lnTo>
                <a:lnTo>
                  <a:pt x="0" y="59925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5099605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NIO Connector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566981" y="1362075"/>
            <a:ext cx="10692319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766444" y="3094363"/>
            <a:ext cx="8755111" cy="5456592"/>
          </a:xfrm>
          <a:custGeom>
            <a:avLst/>
            <a:gdLst/>
            <a:ahLst/>
            <a:cxnLst/>
            <a:rect r="r" b="b" t="t" l="l"/>
            <a:pathLst>
              <a:path h="5456592" w="8755111">
                <a:moveTo>
                  <a:pt x="0" y="0"/>
                </a:moveTo>
                <a:lnTo>
                  <a:pt x="8755112" y="0"/>
                </a:lnTo>
                <a:lnTo>
                  <a:pt x="8755112" y="5456593"/>
                </a:lnTo>
                <a:lnTo>
                  <a:pt x="0" y="54565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48410" y="4594242"/>
            <a:ext cx="12591181" cy="104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b="true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Netty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3299068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Netty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4766444" y="1362075"/>
            <a:ext cx="12492856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790795" y="4353854"/>
            <a:ext cx="12706411" cy="2282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b="true" sz="6999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비동기</a:t>
            </a:r>
            <a:r>
              <a:rPr lang="en-US" sz="6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이벤트 기반 네트워크 </a:t>
            </a:r>
          </a:p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애플리케이션 프레임워크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34936" y="8550064"/>
            <a:ext cx="12890635" cy="361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* 이벤트 기반 프로그램 : </a:t>
            </a:r>
            <a:r>
              <a:rPr lang="en-US" sz="22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이벤트를 정의하고 그 이벤트에 따라 코드가 실행되는 프로그램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3299068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Netty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4766444" y="1362075"/>
            <a:ext cx="12492856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988025" y="2495689"/>
            <a:ext cx="6311950" cy="6427525"/>
          </a:xfrm>
          <a:custGeom>
            <a:avLst/>
            <a:gdLst/>
            <a:ahLst/>
            <a:cxnLst/>
            <a:rect r="r" b="b" t="t" l="l"/>
            <a:pathLst>
              <a:path h="6427525" w="6311950">
                <a:moveTo>
                  <a:pt x="0" y="0"/>
                </a:moveTo>
                <a:lnTo>
                  <a:pt x="6311950" y="0"/>
                </a:lnTo>
                <a:lnTo>
                  <a:pt x="6311950" y="6427525"/>
                </a:lnTo>
                <a:lnTo>
                  <a:pt x="0" y="64275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759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3299068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Netty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4766444" y="1362075"/>
            <a:ext cx="12492856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35618" y="3907892"/>
            <a:ext cx="4756143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단일 쓰레드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35618" y="6822575"/>
            <a:ext cx="4756143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다중</a:t>
            </a:r>
            <a:r>
              <a:rPr lang="en-US" b="true" sz="45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쓰레드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66788" y="3138239"/>
            <a:ext cx="9784072" cy="2196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b="true" sz="3999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순서</a:t>
            </a: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대로 이벤트 처리 가능</a:t>
            </a:r>
          </a:p>
          <a:p>
            <a:pPr algn="l">
              <a:lnSpc>
                <a:spcPts val="5879"/>
              </a:lnSpc>
            </a:pP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단순한 구현</a:t>
            </a:r>
          </a:p>
          <a:p>
            <a:pPr algn="l">
              <a:lnSpc>
                <a:spcPts val="5879"/>
              </a:lnSpc>
            </a:pP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낮은 멀티 코어의 효율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66788" y="6052922"/>
            <a:ext cx="12108457" cy="2196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높은 </a:t>
            </a:r>
            <a:r>
              <a:rPr lang="en-US" sz="3999" b="true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멀티 코어</a:t>
            </a: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효율</a:t>
            </a:r>
          </a:p>
          <a:p>
            <a:pPr algn="l">
              <a:lnSpc>
                <a:spcPts val="5879"/>
              </a:lnSpc>
            </a:pP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이벤트 순서와 처리 순서가 다를 수 있다.</a:t>
            </a:r>
          </a:p>
          <a:p>
            <a:pPr algn="l">
              <a:lnSpc>
                <a:spcPts val="5879"/>
              </a:lnSpc>
            </a:pP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하나의 이벤트 큐에 여러 쓰레드가 동시에 접근 가능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3299068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Netty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4766444" y="1362075"/>
            <a:ext cx="12492856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31240" y="2018595"/>
            <a:ext cx="15225521" cy="7642003"/>
          </a:xfrm>
          <a:custGeom>
            <a:avLst/>
            <a:gdLst/>
            <a:ahLst/>
            <a:cxnLst/>
            <a:rect r="r" b="b" t="t" l="l"/>
            <a:pathLst>
              <a:path h="7642003" w="15225521">
                <a:moveTo>
                  <a:pt x="0" y="0"/>
                </a:moveTo>
                <a:lnTo>
                  <a:pt x="15225520" y="0"/>
                </a:lnTo>
                <a:lnTo>
                  <a:pt x="15225520" y="7642003"/>
                </a:lnTo>
                <a:lnTo>
                  <a:pt x="0" y="76420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Tomcat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809361" y="2939354"/>
            <a:ext cx="8585694" cy="1466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Cross-Platform 지원</a:t>
            </a:r>
          </a:p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무료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41792" y="5026341"/>
            <a:ext cx="9139690" cy="369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JSP와 서블릿 처리</a:t>
            </a:r>
          </a:p>
          <a:p>
            <a:pPr algn="just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서블릿의 수명 주기 관리</a:t>
            </a:r>
          </a:p>
          <a:p>
            <a:pPr algn="just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요청 URL을 서블릿 코드로 매핑</a:t>
            </a:r>
          </a:p>
          <a:p>
            <a:pPr algn="just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HTTP 요청 수신 및 응답</a:t>
            </a:r>
          </a:p>
          <a:p>
            <a:pPr algn="just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필터 체인 관리 등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99270" y="5105400"/>
            <a:ext cx="1750953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기능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3299068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Netty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4766444" y="1362075"/>
            <a:ext cx="12492856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6140066" y="3146588"/>
            <a:ext cx="5513629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9937307" y="3514900"/>
            <a:ext cx="1702744" cy="902143"/>
            <a:chOff x="0" y="0"/>
            <a:chExt cx="448459" cy="2376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8459" cy="237602"/>
            </a:xfrm>
            <a:custGeom>
              <a:avLst/>
              <a:gdLst/>
              <a:ahLst/>
              <a:cxnLst/>
              <a:rect r="r" b="b" t="t" l="l"/>
              <a:pathLst>
                <a:path h="237602" w="448459">
                  <a:moveTo>
                    <a:pt x="0" y="0"/>
                  </a:moveTo>
                  <a:lnTo>
                    <a:pt x="448459" y="0"/>
                  </a:lnTo>
                  <a:lnTo>
                    <a:pt x="448459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888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448459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Event A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745693" y="2051180"/>
            <a:ext cx="4288730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Event Queue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038686" y="3514900"/>
            <a:ext cx="1702744" cy="902143"/>
            <a:chOff x="0" y="0"/>
            <a:chExt cx="448459" cy="2376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8459" cy="237602"/>
            </a:xfrm>
            <a:custGeom>
              <a:avLst/>
              <a:gdLst/>
              <a:ahLst/>
              <a:cxnLst/>
              <a:rect r="r" b="b" t="t" l="l"/>
              <a:pathLst>
                <a:path h="237602" w="448459">
                  <a:moveTo>
                    <a:pt x="0" y="0"/>
                  </a:moveTo>
                  <a:lnTo>
                    <a:pt x="448459" y="0"/>
                  </a:lnTo>
                  <a:lnTo>
                    <a:pt x="448459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888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448459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Event B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140066" y="3514900"/>
            <a:ext cx="1702744" cy="902143"/>
            <a:chOff x="0" y="0"/>
            <a:chExt cx="448459" cy="23760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48459" cy="237602"/>
            </a:xfrm>
            <a:custGeom>
              <a:avLst/>
              <a:gdLst/>
              <a:ahLst/>
              <a:cxnLst/>
              <a:rect r="r" b="b" t="t" l="l"/>
              <a:pathLst>
                <a:path h="237602" w="448459">
                  <a:moveTo>
                    <a:pt x="0" y="0"/>
                  </a:moveTo>
                  <a:lnTo>
                    <a:pt x="448459" y="0"/>
                  </a:lnTo>
                  <a:lnTo>
                    <a:pt x="448459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888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448459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Event C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>
            <a:off x="6126421" y="4761290"/>
            <a:ext cx="5513629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2877457" y="7322333"/>
            <a:ext cx="3248965" cy="1623799"/>
            <a:chOff x="0" y="0"/>
            <a:chExt cx="855694" cy="42766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55694" cy="427667"/>
            </a:xfrm>
            <a:custGeom>
              <a:avLst/>
              <a:gdLst/>
              <a:ahLst/>
              <a:cxnLst/>
              <a:rect r="r" b="b" t="t" l="l"/>
              <a:pathLst>
                <a:path h="427667" w="855694">
                  <a:moveTo>
                    <a:pt x="114379" y="0"/>
                  </a:moveTo>
                  <a:lnTo>
                    <a:pt x="741316" y="0"/>
                  </a:lnTo>
                  <a:cubicBezTo>
                    <a:pt x="804485" y="0"/>
                    <a:pt x="855694" y="51209"/>
                    <a:pt x="855694" y="114379"/>
                  </a:cubicBezTo>
                  <a:lnTo>
                    <a:pt x="855694" y="313288"/>
                  </a:lnTo>
                  <a:cubicBezTo>
                    <a:pt x="855694" y="343624"/>
                    <a:pt x="843644" y="372716"/>
                    <a:pt x="822194" y="394166"/>
                  </a:cubicBezTo>
                  <a:cubicBezTo>
                    <a:pt x="800743" y="415617"/>
                    <a:pt x="771651" y="427667"/>
                    <a:pt x="741316" y="427667"/>
                  </a:cubicBezTo>
                  <a:lnTo>
                    <a:pt x="114379" y="427667"/>
                  </a:lnTo>
                  <a:cubicBezTo>
                    <a:pt x="51209" y="427667"/>
                    <a:pt x="0" y="376458"/>
                    <a:pt x="0" y="313288"/>
                  </a:cubicBezTo>
                  <a:lnTo>
                    <a:pt x="0" y="114379"/>
                  </a:lnTo>
                  <a:cubicBezTo>
                    <a:pt x="0" y="51209"/>
                    <a:pt x="51209" y="0"/>
                    <a:pt x="114379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0"/>
              <a:ext cx="855694" cy="427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Event Loop 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640051" y="7322333"/>
            <a:ext cx="3248965" cy="1623799"/>
            <a:chOff x="0" y="0"/>
            <a:chExt cx="855694" cy="42766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55694" cy="427667"/>
            </a:xfrm>
            <a:custGeom>
              <a:avLst/>
              <a:gdLst/>
              <a:ahLst/>
              <a:cxnLst/>
              <a:rect r="r" b="b" t="t" l="l"/>
              <a:pathLst>
                <a:path h="427667" w="855694">
                  <a:moveTo>
                    <a:pt x="114379" y="0"/>
                  </a:moveTo>
                  <a:lnTo>
                    <a:pt x="741316" y="0"/>
                  </a:lnTo>
                  <a:cubicBezTo>
                    <a:pt x="804485" y="0"/>
                    <a:pt x="855694" y="51209"/>
                    <a:pt x="855694" y="114379"/>
                  </a:cubicBezTo>
                  <a:lnTo>
                    <a:pt x="855694" y="313288"/>
                  </a:lnTo>
                  <a:cubicBezTo>
                    <a:pt x="855694" y="343624"/>
                    <a:pt x="843644" y="372716"/>
                    <a:pt x="822194" y="394166"/>
                  </a:cubicBezTo>
                  <a:cubicBezTo>
                    <a:pt x="800743" y="415617"/>
                    <a:pt x="771651" y="427667"/>
                    <a:pt x="741316" y="427667"/>
                  </a:cubicBezTo>
                  <a:lnTo>
                    <a:pt x="114379" y="427667"/>
                  </a:lnTo>
                  <a:cubicBezTo>
                    <a:pt x="51209" y="427667"/>
                    <a:pt x="0" y="376458"/>
                    <a:pt x="0" y="313288"/>
                  </a:cubicBezTo>
                  <a:lnTo>
                    <a:pt x="0" y="114379"/>
                  </a:lnTo>
                  <a:cubicBezTo>
                    <a:pt x="0" y="51209"/>
                    <a:pt x="51209" y="0"/>
                    <a:pt x="114379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0"/>
              <a:ext cx="855694" cy="427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Event Loop B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3299068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Netty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4766444" y="1362075"/>
            <a:ext cx="12492856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6140066" y="3146588"/>
            <a:ext cx="5513629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2877457" y="6420190"/>
            <a:ext cx="1702744" cy="902143"/>
            <a:chOff x="0" y="0"/>
            <a:chExt cx="448459" cy="2376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8459" cy="237602"/>
            </a:xfrm>
            <a:custGeom>
              <a:avLst/>
              <a:gdLst/>
              <a:ahLst/>
              <a:cxnLst/>
              <a:rect r="r" b="b" t="t" l="l"/>
              <a:pathLst>
                <a:path h="237602" w="448459">
                  <a:moveTo>
                    <a:pt x="0" y="0"/>
                  </a:moveTo>
                  <a:lnTo>
                    <a:pt x="448459" y="0"/>
                  </a:lnTo>
                  <a:lnTo>
                    <a:pt x="448459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888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448459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Event A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745693" y="2051180"/>
            <a:ext cx="4288730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Event Queue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653696" y="6420190"/>
            <a:ext cx="1702744" cy="902143"/>
            <a:chOff x="0" y="0"/>
            <a:chExt cx="448459" cy="2376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8459" cy="237602"/>
            </a:xfrm>
            <a:custGeom>
              <a:avLst/>
              <a:gdLst/>
              <a:ahLst/>
              <a:cxnLst/>
              <a:rect r="r" b="b" t="t" l="l"/>
              <a:pathLst>
                <a:path h="237602" w="448459">
                  <a:moveTo>
                    <a:pt x="0" y="0"/>
                  </a:moveTo>
                  <a:lnTo>
                    <a:pt x="448459" y="0"/>
                  </a:lnTo>
                  <a:lnTo>
                    <a:pt x="448459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888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448459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Event B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766444" y="6420190"/>
            <a:ext cx="1702744" cy="902143"/>
            <a:chOff x="0" y="0"/>
            <a:chExt cx="448459" cy="23760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48459" cy="237602"/>
            </a:xfrm>
            <a:custGeom>
              <a:avLst/>
              <a:gdLst/>
              <a:ahLst/>
              <a:cxnLst/>
              <a:rect r="r" b="b" t="t" l="l"/>
              <a:pathLst>
                <a:path h="237602" w="448459">
                  <a:moveTo>
                    <a:pt x="0" y="0"/>
                  </a:moveTo>
                  <a:lnTo>
                    <a:pt x="448459" y="0"/>
                  </a:lnTo>
                  <a:lnTo>
                    <a:pt x="448459" y="237602"/>
                  </a:lnTo>
                  <a:lnTo>
                    <a:pt x="0" y="237602"/>
                  </a:lnTo>
                  <a:close/>
                </a:path>
              </a:pathLst>
            </a:custGeom>
            <a:solidFill>
              <a:srgbClr val="FF888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448459" cy="23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Event C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>
            <a:off x="6126421" y="4761290"/>
            <a:ext cx="5513629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2877457" y="7322333"/>
            <a:ext cx="3248965" cy="1623799"/>
            <a:chOff x="0" y="0"/>
            <a:chExt cx="855694" cy="42766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55694" cy="427667"/>
            </a:xfrm>
            <a:custGeom>
              <a:avLst/>
              <a:gdLst/>
              <a:ahLst/>
              <a:cxnLst/>
              <a:rect r="r" b="b" t="t" l="l"/>
              <a:pathLst>
                <a:path h="427667" w="855694">
                  <a:moveTo>
                    <a:pt x="114379" y="0"/>
                  </a:moveTo>
                  <a:lnTo>
                    <a:pt x="741316" y="0"/>
                  </a:lnTo>
                  <a:cubicBezTo>
                    <a:pt x="804485" y="0"/>
                    <a:pt x="855694" y="51209"/>
                    <a:pt x="855694" y="114379"/>
                  </a:cubicBezTo>
                  <a:lnTo>
                    <a:pt x="855694" y="313288"/>
                  </a:lnTo>
                  <a:cubicBezTo>
                    <a:pt x="855694" y="343624"/>
                    <a:pt x="843644" y="372716"/>
                    <a:pt x="822194" y="394166"/>
                  </a:cubicBezTo>
                  <a:cubicBezTo>
                    <a:pt x="800743" y="415617"/>
                    <a:pt x="771651" y="427667"/>
                    <a:pt x="741316" y="427667"/>
                  </a:cubicBezTo>
                  <a:lnTo>
                    <a:pt x="114379" y="427667"/>
                  </a:lnTo>
                  <a:cubicBezTo>
                    <a:pt x="51209" y="427667"/>
                    <a:pt x="0" y="376458"/>
                    <a:pt x="0" y="313288"/>
                  </a:cubicBezTo>
                  <a:lnTo>
                    <a:pt x="0" y="114379"/>
                  </a:lnTo>
                  <a:cubicBezTo>
                    <a:pt x="0" y="51209"/>
                    <a:pt x="51209" y="0"/>
                    <a:pt x="114379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0"/>
              <a:ext cx="855694" cy="427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Event Loop 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640051" y="7322333"/>
            <a:ext cx="3248965" cy="1623799"/>
            <a:chOff x="0" y="0"/>
            <a:chExt cx="855694" cy="42766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55694" cy="427667"/>
            </a:xfrm>
            <a:custGeom>
              <a:avLst/>
              <a:gdLst/>
              <a:ahLst/>
              <a:cxnLst/>
              <a:rect r="r" b="b" t="t" l="l"/>
              <a:pathLst>
                <a:path h="427667" w="855694">
                  <a:moveTo>
                    <a:pt x="114379" y="0"/>
                  </a:moveTo>
                  <a:lnTo>
                    <a:pt x="741316" y="0"/>
                  </a:lnTo>
                  <a:cubicBezTo>
                    <a:pt x="804485" y="0"/>
                    <a:pt x="855694" y="51209"/>
                    <a:pt x="855694" y="114379"/>
                  </a:cubicBezTo>
                  <a:lnTo>
                    <a:pt x="855694" y="313288"/>
                  </a:lnTo>
                  <a:cubicBezTo>
                    <a:pt x="855694" y="343624"/>
                    <a:pt x="843644" y="372716"/>
                    <a:pt x="822194" y="394166"/>
                  </a:cubicBezTo>
                  <a:cubicBezTo>
                    <a:pt x="800743" y="415617"/>
                    <a:pt x="771651" y="427667"/>
                    <a:pt x="741316" y="427667"/>
                  </a:cubicBezTo>
                  <a:lnTo>
                    <a:pt x="114379" y="427667"/>
                  </a:lnTo>
                  <a:cubicBezTo>
                    <a:pt x="51209" y="427667"/>
                    <a:pt x="0" y="376458"/>
                    <a:pt x="0" y="313288"/>
                  </a:cubicBezTo>
                  <a:lnTo>
                    <a:pt x="0" y="114379"/>
                  </a:lnTo>
                  <a:cubicBezTo>
                    <a:pt x="0" y="51209"/>
                    <a:pt x="51209" y="0"/>
                    <a:pt x="114379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0"/>
              <a:ext cx="855694" cy="427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Event Loop B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3299068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Netty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4766444" y="1362075"/>
            <a:ext cx="12492856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1374178" y="8138943"/>
            <a:ext cx="3248965" cy="1623799"/>
            <a:chOff x="0" y="0"/>
            <a:chExt cx="855694" cy="4276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55694" cy="427667"/>
            </a:xfrm>
            <a:custGeom>
              <a:avLst/>
              <a:gdLst/>
              <a:ahLst/>
              <a:cxnLst/>
              <a:rect r="r" b="b" t="t" l="l"/>
              <a:pathLst>
                <a:path h="427667" w="855694">
                  <a:moveTo>
                    <a:pt x="114379" y="0"/>
                  </a:moveTo>
                  <a:lnTo>
                    <a:pt x="741316" y="0"/>
                  </a:lnTo>
                  <a:cubicBezTo>
                    <a:pt x="804485" y="0"/>
                    <a:pt x="855694" y="51209"/>
                    <a:pt x="855694" y="114379"/>
                  </a:cubicBezTo>
                  <a:lnTo>
                    <a:pt x="855694" y="313288"/>
                  </a:lnTo>
                  <a:cubicBezTo>
                    <a:pt x="855694" y="343624"/>
                    <a:pt x="843644" y="372716"/>
                    <a:pt x="822194" y="394166"/>
                  </a:cubicBezTo>
                  <a:cubicBezTo>
                    <a:pt x="800743" y="415617"/>
                    <a:pt x="771651" y="427667"/>
                    <a:pt x="741316" y="427667"/>
                  </a:cubicBezTo>
                  <a:lnTo>
                    <a:pt x="114379" y="427667"/>
                  </a:lnTo>
                  <a:cubicBezTo>
                    <a:pt x="51209" y="427667"/>
                    <a:pt x="0" y="376458"/>
                    <a:pt x="0" y="313288"/>
                  </a:cubicBezTo>
                  <a:lnTo>
                    <a:pt x="0" y="114379"/>
                  </a:lnTo>
                  <a:cubicBezTo>
                    <a:pt x="0" y="51209"/>
                    <a:pt x="51209" y="0"/>
                    <a:pt x="114379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855694" cy="427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Event Loop B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01403" y="1714533"/>
            <a:ext cx="7194513" cy="5410405"/>
            <a:chOff x="0" y="0"/>
            <a:chExt cx="9592684" cy="7213874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9592684" cy="7213874"/>
              <a:chOff x="0" y="0"/>
              <a:chExt cx="1670976" cy="125660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670976" cy="1256604"/>
              </a:xfrm>
              <a:custGeom>
                <a:avLst/>
                <a:gdLst/>
                <a:ahLst/>
                <a:cxnLst/>
                <a:rect r="r" b="b" t="t" l="l"/>
                <a:pathLst>
                  <a:path h="1256604" w="1670976">
                    <a:moveTo>
                      <a:pt x="58572" y="0"/>
                    </a:moveTo>
                    <a:lnTo>
                      <a:pt x="1612403" y="0"/>
                    </a:lnTo>
                    <a:cubicBezTo>
                      <a:pt x="1627938" y="0"/>
                      <a:pt x="1642836" y="6171"/>
                      <a:pt x="1653820" y="17155"/>
                    </a:cubicBezTo>
                    <a:cubicBezTo>
                      <a:pt x="1664805" y="28140"/>
                      <a:pt x="1670976" y="43038"/>
                      <a:pt x="1670976" y="58572"/>
                    </a:cubicBezTo>
                    <a:lnTo>
                      <a:pt x="1670976" y="1198032"/>
                    </a:lnTo>
                    <a:cubicBezTo>
                      <a:pt x="1670976" y="1213566"/>
                      <a:pt x="1664805" y="1228464"/>
                      <a:pt x="1653820" y="1239449"/>
                    </a:cubicBezTo>
                    <a:cubicBezTo>
                      <a:pt x="1642836" y="1250433"/>
                      <a:pt x="1627938" y="1256604"/>
                      <a:pt x="1612403" y="1256604"/>
                    </a:cubicBezTo>
                    <a:lnTo>
                      <a:pt x="58572" y="1256604"/>
                    </a:lnTo>
                    <a:cubicBezTo>
                      <a:pt x="43038" y="1256604"/>
                      <a:pt x="28140" y="1250433"/>
                      <a:pt x="17155" y="1239449"/>
                    </a:cubicBezTo>
                    <a:cubicBezTo>
                      <a:pt x="6171" y="1228464"/>
                      <a:pt x="0" y="1213566"/>
                      <a:pt x="0" y="1198032"/>
                    </a:cubicBezTo>
                    <a:lnTo>
                      <a:pt x="0" y="58572"/>
                    </a:lnTo>
                    <a:cubicBezTo>
                      <a:pt x="0" y="43038"/>
                      <a:pt x="6171" y="28140"/>
                      <a:pt x="17155" y="17155"/>
                    </a:cubicBezTo>
                    <a:cubicBezTo>
                      <a:pt x="28140" y="6171"/>
                      <a:pt x="43038" y="0"/>
                      <a:pt x="58572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1670976" cy="12566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9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2170688" y="226568"/>
              <a:ext cx="5251309" cy="1094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33"/>
                </a:lnSpc>
                <a:spcBef>
                  <a:spcPct val="0"/>
                </a:spcBef>
              </a:pPr>
              <a:r>
                <a:rPr lang="en-US" sz="5102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Event Loop A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477909" y="3223590"/>
            <a:ext cx="5041501" cy="2209631"/>
            <a:chOff x="0" y="0"/>
            <a:chExt cx="6722001" cy="2946175"/>
          </a:xfrm>
        </p:grpSpPr>
        <p:sp>
          <p:nvSpPr>
            <p:cNvPr name="AutoShape 16" id="16"/>
            <p:cNvSpPr/>
            <p:nvPr/>
          </p:nvSpPr>
          <p:spPr>
            <a:xfrm>
              <a:off x="16595" y="1145380"/>
              <a:ext cx="6705407" cy="0"/>
            </a:xfrm>
            <a:prstGeom prst="line">
              <a:avLst/>
            </a:prstGeom>
            <a:ln cap="flat" w="103184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7" id="17"/>
            <p:cNvGrpSpPr/>
            <p:nvPr/>
          </p:nvGrpSpPr>
          <p:grpSpPr>
            <a:xfrm rot="0">
              <a:off x="4634613" y="1544372"/>
              <a:ext cx="2070794" cy="977290"/>
              <a:chOff x="0" y="0"/>
              <a:chExt cx="503457" cy="237602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503457" cy="237602"/>
              </a:xfrm>
              <a:custGeom>
                <a:avLst/>
                <a:gdLst/>
                <a:ahLst/>
                <a:cxnLst/>
                <a:rect r="r" b="b" t="t" l="l"/>
                <a:pathLst>
                  <a:path h="237602" w="503457">
                    <a:moveTo>
                      <a:pt x="0" y="0"/>
                    </a:moveTo>
                    <a:lnTo>
                      <a:pt x="503457" y="0"/>
                    </a:lnTo>
                    <a:lnTo>
                      <a:pt x="503457" y="237602"/>
                    </a:lnTo>
                    <a:lnTo>
                      <a:pt x="0" y="237602"/>
                    </a:lnTo>
                    <a:close/>
                  </a:path>
                </a:pathLst>
              </a:custGeom>
              <a:solidFill>
                <a:srgbClr val="FF8888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9525"/>
                <a:ext cx="503457" cy="24712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00"/>
                  </a:lnSpc>
                </a:pPr>
                <a:r>
                  <a:rPr lang="en-US" b="true" sz="2500" spc="125">
                    <a:solidFill>
                      <a:srgbClr val="000000"/>
                    </a:solidFill>
                    <a:latin typeface="Open Sans 1 Bold"/>
                    <a:ea typeface="Open Sans 1 Bold"/>
                    <a:cs typeface="Open Sans 1 Bold"/>
                    <a:sym typeface="Open Sans 1 Bold"/>
                  </a:rPr>
                  <a:t>Event A</a:t>
                </a: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753128" y="-28575"/>
              <a:ext cx="5215744" cy="771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2"/>
                </a:lnSpc>
                <a:spcBef>
                  <a:spcPct val="0"/>
                </a:spcBef>
              </a:pPr>
              <a:r>
                <a:rPr lang="en-US" sz="3656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Event Queue</a:t>
              </a:r>
            </a:p>
          </p:txBody>
        </p:sp>
        <p:grpSp>
          <p:nvGrpSpPr>
            <p:cNvPr name="Group 21" id="21"/>
            <p:cNvGrpSpPr/>
            <p:nvPr/>
          </p:nvGrpSpPr>
          <p:grpSpPr>
            <a:xfrm rot="0">
              <a:off x="2325604" y="1544372"/>
              <a:ext cx="2070794" cy="977290"/>
              <a:chOff x="0" y="0"/>
              <a:chExt cx="503457" cy="237602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503457" cy="237602"/>
              </a:xfrm>
              <a:custGeom>
                <a:avLst/>
                <a:gdLst/>
                <a:ahLst/>
                <a:cxnLst/>
                <a:rect r="r" b="b" t="t" l="l"/>
                <a:pathLst>
                  <a:path h="237602" w="503457">
                    <a:moveTo>
                      <a:pt x="0" y="0"/>
                    </a:moveTo>
                    <a:lnTo>
                      <a:pt x="503457" y="0"/>
                    </a:lnTo>
                    <a:lnTo>
                      <a:pt x="503457" y="237602"/>
                    </a:lnTo>
                    <a:lnTo>
                      <a:pt x="0" y="237602"/>
                    </a:lnTo>
                    <a:close/>
                  </a:path>
                </a:pathLst>
              </a:custGeom>
              <a:solidFill>
                <a:srgbClr val="FF8888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9525"/>
                <a:ext cx="503457" cy="24712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00"/>
                  </a:lnSpc>
                </a:pPr>
                <a:r>
                  <a:rPr lang="en-US" b="true" sz="2500" spc="125">
                    <a:solidFill>
                      <a:srgbClr val="000000"/>
                    </a:solidFill>
                    <a:latin typeface="Open Sans 1 Bold"/>
                    <a:ea typeface="Open Sans 1 Bold"/>
                    <a:cs typeface="Open Sans 1 Bold"/>
                    <a:sym typeface="Open Sans 1 Bold"/>
                  </a:rPr>
                  <a:t>Event B</a:t>
                </a: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16595" y="1544372"/>
              <a:ext cx="2070794" cy="977290"/>
              <a:chOff x="0" y="0"/>
              <a:chExt cx="503457" cy="237602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503457" cy="237602"/>
              </a:xfrm>
              <a:custGeom>
                <a:avLst/>
                <a:gdLst/>
                <a:ahLst/>
                <a:cxnLst/>
                <a:rect r="r" b="b" t="t" l="l"/>
                <a:pathLst>
                  <a:path h="237602" w="503457">
                    <a:moveTo>
                      <a:pt x="0" y="0"/>
                    </a:moveTo>
                    <a:lnTo>
                      <a:pt x="503457" y="0"/>
                    </a:lnTo>
                    <a:lnTo>
                      <a:pt x="503457" y="237602"/>
                    </a:lnTo>
                    <a:lnTo>
                      <a:pt x="0" y="237602"/>
                    </a:lnTo>
                    <a:close/>
                  </a:path>
                </a:pathLst>
              </a:custGeom>
              <a:solidFill>
                <a:srgbClr val="FF8888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9525"/>
                <a:ext cx="503457" cy="24712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00"/>
                  </a:lnSpc>
                </a:pPr>
                <a:r>
                  <a:rPr lang="en-US" b="true" sz="2500" spc="125">
                    <a:solidFill>
                      <a:srgbClr val="000000"/>
                    </a:solidFill>
                    <a:latin typeface="Open Sans 1 Bold"/>
                    <a:ea typeface="Open Sans 1 Bold"/>
                    <a:cs typeface="Open Sans 1 Bold"/>
                    <a:sym typeface="Open Sans 1 Bold"/>
                  </a:rPr>
                  <a:t>Event C</a:t>
                </a:r>
              </a:p>
            </p:txBody>
          </p:sp>
        </p:grpSp>
        <p:sp>
          <p:nvSpPr>
            <p:cNvPr name="AutoShape 27" id="27"/>
            <p:cNvSpPr/>
            <p:nvPr/>
          </p:nvSpPr>
          <p:spPr>
            <a:xfrm>
              <a:off x="0" y="2894583"/>
              <a:ext cx="6705407" cy="0"/>
            </a:xfrm>
            <a:prstGeom prst="line">
              <a:avLst/>
            </a:prstGeom>
            <a:ln cap="flat" w="103184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2572918" y="4419736"/>
            <a:ext cx="2193526" cy="2193526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888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  <a:r>
                <a:rPr lang="en-US" sz="3000" spc="150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채널 A</a:t>
              </a:r>
            </a:p>
          </p:txBody>
        </p:sp>
      </p:grpSp>
      <p:sp>
        <p:nvSpPr>
          <p:cNvPr name="AutoShape 31" id="31"/>
          <p:cNvSpPr/>
          <p:nvPr/>
        </p:nvSpPr>
        <p:spPr>
          <a:xfrm flipV="true">
            <a:off x="5334314" y="4853779"/>
            <a:ext cx="3308432" cy="579442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3299068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Netty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4766444" y="1362075"/>
            <a:ext cx="12492856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1374178" y="8138943"/>
            <a:ext cx="3248965" cy="1623799"/>
            <a:chOff x="0" y="0"/>
            <a:chExt cx="855694" cy="4276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55694" cy="427667"/>
            </a:xfrm>
            <a:custGeom>
              <a:avLst/>
              <a:gdLst/>
              <a:ahLst/>
              <a:cxnLst/>
              <a:rect r="r" b="b" t="t" l="l"/>
              <a:pathLst>
                <a:path h="427667" w="855694">
                  <a:moveTo>
                    <a:pt x="114379" y="0"/>
                  </a:moveTo>
                  <a:lnTo>
                    <a:pt x="741316" y="0"/>
                  </a:lnTo>
                  <a:cubicBezTo>
                    <a:pt x="804485" y="0"/>
                    <a:pt x="855694" y="51209"/>
                    <a:pt x="855694" y="114379"/>
                  </a:cubicBezTo>
                  <a:lnTo>
                    <a:pt x="855694" y="313288"/>
                  </a:lnTo>
                  <a:cubicBezTo>
                    <a:pt x="855694" y="343624"/>
                    <a:pt x="843644" y="372716"/>
                    <a:pt x="822194" y="394166"/>
                  </a:cubicBezTo>
                  <a:cubicBezTo>
                    <a:pt x="800743" y="415617"/>
                    <a:pt x="771651" y="427667"/>
                    <a:pt x="741316" y="427667"/>
                  </a:cubicBezTo>
                  <a:lnTo>
                    <a:pt x="114379" y="427667"/>
                  </a:lnTo>
                  <a:cubicBezTo>
                    <a:pt x="51209" y="427667"/>
                    <a:pt x="0" y="376458"/>
                    <a:pt x="0" y="313288"/>
                  </a:cubicBezTo>
                  <a:lnTo>
                    <a:pt x="0" y="114379"/>
                  </a:lnTo>
                  <a:cubicBezTo>
                    <a:pt x="0" y="51209"/>
                    <a:pt x="51209" y="0"/>
                    <a:pt x="114379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855694" cy="427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  <a:r>
                <a:rPr lang="en-US" b="true" sz="2499" spc="12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Event Loop B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01403" y="1714533"/>
            <a:ext cx="7194513" cy="5410405"/>
            <a:chOff x="0" y="0"/>
            <a:chExt cx="9592684" cy="7213874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9592684" cy="7213874"/>
              <a:chOff x="0" y="0"/>
              <a:chExt cx="1670976" cy="125660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670976" cy="1256604"/>
              </a:xfrm>
              <a:custGeom>
                <a:avLst/>
                <a:gdLst/>
                <a:ahLst/>
                <a:cxnLst/>
                <a:rect r="r" b="b" t="t" l="l"/>
                <a:pathLst>
                  <a:path h="1256604" w="1670976">
                    <a:moveTo>
                      <a:pt x="58572" y="0"/>
                    </a:moveTo>
                    <a:lnTo>
                      <a:pt x="1612403" y="0"/>
                    </a:lnTo>
                    <a:cubicBezTo>
                      <a:pt x="1627938" y="0"/>
                      <a:pt x="1642836" y="6171"/>
                      <a:pt x="1653820" y="17155"/>
                    </a:cubicBezTo>
                    <a:cubicBezTo>
                      <a:pt x="1664805" y="28140"/>
                      <a:pt x="1670976" y="43038"/>
                      <a:pt x="1670976" y="58572"/>
                    </a:cubicBezTo>
                    <a:lnTo>
                      <a:pt x="1670976" y="1198032"/>
                    </a:lnTo>
                    <a:cubicBezTo>
                      <a:pt x="1670976" y="1213566"/>
                      <a:pt x="1664805" y="1228464"/>
                      <a:pt x="1653820" y="1239449"/>
                    </a:cubicBezTo>
                    <a:cubicBezTo>
                      <a:pt x="1642836" y="1250433"/>
                      <a:pt x="1627938" y="1256604"/>
                      <a:pt x="1612403" y="1256604"/>
                    </a:cubicBezTo>
                    <a:lnTo>
                      <a:pt x="58572" y="1256604"/>
                    </a:lnTo>
                    <a:cubicBezTo>
                      <a:pt x="43038" y="1256604"/>
                      <a:pt x="28140" y="1250433"/>
                      <a:pt x="17155" y="1239449"/>
                    </a:cubicBezTo>
                    <a:cubicBezTo>
                      <a:pt x="6171" y="1228464"/>
                      <a:pt x="0" y="1213566"/>
                      <a:pt x="0" y="1198032"/>
                    </a:cubicBezTo>
                    <a:lnTo>
                      <a:pt x="0" y="58572"/>
                    </a:lnTo>
                    <a:cubicBezTo>
                      <a:pt x="0" y="43038"/>
                      <a:pt x="6171" y="28140"/>
                      <a:pt x="17155" y="17155"/>
                    </a:cubicBezTo>
                    <a:cubicBezTo>
                      <a:pt x="28140" y="6171"/>
                      <a:pt x="43038" y="0"/>
                      <a:pt x="58572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1670976" cy="12566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9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2170688" y="226568"/>
              <a:ext cx="5251309" cy="1094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33"/>
                </a:lnSpc>
                <a:spcBef>
                  <a:spcPct val="0"/>
                </a:spcBef>
              </a:pPr>
              <a:r>
                <a:rPr lang="en-US" sz="5102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Event Loop A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373459" y="3284156"/>
            <a:ext cx="5516274" cy="2209631"/>
            <a:chOff x="0" y="0"/>
            <a:chExt cx="7355032" cy="2946175"/>
          </a:xfrm>
        </p:grpSpPr>
        <p:sp>
          <p:nvSpPr>
            <p:cNvPr name="AutoShape 16" id="16"/>
            <p:cNvSpPr/>
            <p:nvPr/>
          </p:nvSpPr>
          <p:spPr>
            <a:xfrm>
              <a:off x="18157" y="1145380"/>
              <a:ext cx="7336875" cy="0"/>
            </a:xfrm>
            <a:prstGeom prst="line">
              <a:avLst/>
            </a:prstGeom>
            <a:ln cap="flat" w="103184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7" id="17"/>
            <p:cNvGrpSpPr/>
            <p:nvPr/>
          </p:nvGrpSpPr>
          <p:grpSpPr>
            <a:xfrm rot="0">
              <a:off x="5071068" y="1544372"/>
              <a:ext cx="2265807" cy="977290"/>
              <a:chOff x="0" y="0"/>
              <a:chExt cx="550869" cy="237602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550869" cy="237602"/>
              </a:xfrm>
              <a:custGeom>
                <a:avLst/>
                <a:gdLst/>
                <a:ahLst/>
                <a:cxnLst/>
                <a:rect r="r" b="b" t="t" l="l"/>
                <a:pathLst>
                  <a:path h="237602" w="550869">
                    <a:moveTo>
                      <a:pt x="0" y="0"/>
                    </a:moveTo>
                    <a:lnTo>
                      <a:pt x="550869" y="0"/>
                    </a:lnTo>
                    <a:lnTo>
                      <a:pt x="550869" y="237602"/>
                    </a:lnTo>
                    <a:lnTo>
                      <a:pt x="0" y="237602"/>
                    </a:lnTo>
                    <a:close/>
                  </a:path>
                </a:pathLst>
              </a:custGeom>
              <a:solidFill>
                <a:srgbClr val="FF8888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9525"/>
                <a:ext cx="550869" cy="24712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00"/>
                  </a:lnSpc>
                </a:pPr>
                <a:r>
                  <a:rPr lang="en-US" b="true" sz="2500" spc="125">
                    <a:solidFill>
                      <a:srgbClr val="000000"/>
                    </a:solidFill>
                    <a:latin typeface="Open Sans 1 Bold"/>
                    <a:ea typeface="Open Sans 1 Bold"/>
                    <a:cs typeface="Open Sans 1 Bold"/>
                    <a:sym typeface="Open Sans 1 Bold"/>
                  </a:rPr>
                  <a:t>Event A</a:t>
                </a: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824053" y="-28575"/>
              <a:ext cx="5706926" cy="771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2"/>
                </a:lnSpc>
                <a:spcBef>
                  <a:spcPct val="0"/>
                </a:spcBef>
              </a:pPr>
              <a:r>
                <a:rPr lang="en-US" sz="3656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Event Queue</a:t>
              </a:r>
            </a:p>
          </p:txBody>
        </p:sp>
        <p:grpSp>
          <p:nvGrpSpPr>
            <p:cNvPr name="Group 21" id="21"/>
            <p:cNvGrpSpPr/>
            <p:nvPr/>
          </p:nvGrpSpPr>
          <p:grpSpPr>
            <a:xfrm rot="0">
              <a:off x="2544613" y="1544372"/>
              <a:ext cx="2265807" cy="977290"/>
              <a:chOff x="0" y="0"/>
              <a:chExt cx="550869" cy="237602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550869" cy="237602"/>
              </a:xfrm>
              <a:custGeom>
                <a:avLst/>
                <a:gdLst/>
                <a:ahLst/>
                <a:cxnLst/>
                <a:rect r="r" b="b" t="t" l="l"/>
                <a:pathLst>
                  <a:path h="237602" w="550869">
                    <a:moveTo>
                      <a:pt x="0" y="0"/>
                    </a:moveTo>
                    <a:lnTo>
                      <a:pt x="550869" y="0"/>
                    </a:lnTo>
                    <a:lnTo>
                      <a:pt x="550869" y="237602"/>
                    </a:lnTo>
                    <a:lnTo>
                      <a:pt x="0" y="237602"/>
                    </a:ln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9525"/>
                <a:ext cx="550869" cy="24712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00"/>
                  </a:lnSpc>
                </a:pPr>
                <a:r>
                  <a:rPr lang="en-US" b="true" sz="2500" spc="125">
                    <a:solidFill>
                      <a:srgbClr val="000000"/>
                    </a:solidFill>
                    <a:latin typeface="Open Sans 1 Bold"/>
                    <a:ea typeface="Open Sans 1 Bold"/>
                    <a:cs typeface="Open Sans 1 Bold"/>
                    <a:sym typeface="Open Sans 1 Bold"/>
                  </a:rPr>
                  <a:t>Event A</a:t>
                </a: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18157" y="1544372"/>
              <a:ext cx="2265807" cy="977290"/>
              <a:chOff x="0" y="0"/>
              <a:chExt cx="550869" cy="237602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550869" cy="237602"/>
              </a:xfrm>
              <a:custGeom>
                <a:avLst/>
                <a:gdLst/>
                <a:ahLst/>
                <a:cxnLst/>
                <a:rect r="r" b="b" t="t" l="l"/>
                <a:pathLst>
                  <a:path h="237602" w="550869">
                    <a:moveTo>
                      <a:pt x="0" y="0"/>
                    </a:moveTo>
                    <a:lnTo>
                      <a:pt x="550869" y="0"/>
                    </a:lnTo>
                    <a:lnTo>
                      <a:pt x="550869" y="237602"/>
                    </a:lnTo>
                    <a:lnTo>
                      <a:pt x="0" y="237602"/>
                    </a:lnTo>
                    <a:close/>
                  </a:path>
                </a:pathLst>
              </a:custGeom>
              <a:solidFill>
                <a:srgbClr val="FF8888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9525"/>
                <a:ext cx="550869" cy="24712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00"/>
                  </a:lnSpc>
                </a:pPr>
                <a:r>
                  <a:rPr lang="en-US" b="true" sz="2500" spc="125">
                    <a:solidFill>
                      <a:srgbClr val="000000"/>
                    </a:solidFill>
                    <a:latin typeface="Open Sans 1 Bold"/>
                    <a:ea typeface="Open Sans 1 Bold"/>
                    <a:cs typeface="Open Sans 1 Bold"/>
                    <a:sym typeface="Open Sans 1 Bold"/>
                  </a:rPr>
                  <a:t>Event B</a:t>
                </a:r>
              </a:p>
            </p:txBody>
          </p:sp>
        </p:grpSp>
        <p:sp>
          <p:nvSpPr>
            <p:cNvPr name="AutoShape 27" id="27"/>
            <p:cNvSpPr/>
            <p:nvPr/>
          </p:nvSpPr>
          <p:spPr>
            <a:xfrm>
              <a:off x="0" y="2894583"/>
              <a:ext cx="7336875" cy="0"/>
            </a:xfrm>
            <a:prstGeom prst="line">
              <a:avLst/>
            </a:prstGeom>
            <a:ln cap="flat" w="103184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2572918" y="2187393"/>
            <a:ext cx="2193526" cy="2193526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888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  <a:r>
                <a:rPr lang="en-US" sz="3000" spc="150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채널 A</a:t>
              </a:r>
            </a:p>
          </p:txBody>
        </p:sp>
      </p:grpSp>
      <p:sp>
        <p:nvSpPr>
          <p:cNvPr name="AutoShape 31" id="31"/>
          <p:cNvSpPr/>
          <p:nvPr/>
        </p:nvSpPr>
        <p:spPr>
          <a:xfrm flipV="true">
            <a:off x="5334314" y="5185720"/>
            <a:ext cx="3308432" cy="579442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2" id="32"/>
          <p:cNvGrpSpPr/>
          <p:nvPr/>
        </p:nvGrpSpPr>
        <p:grpSpPr>
          <a:xfrm rot="0">
            <a:off x="2572918" y="4853779"/>
            <a:ext cx="2193526" cy="2193526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  <a:r>
                <a:rPr lang="en-US" sz="3000" spc="150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채널 B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572918" y="7523555"/>
            <a:ext cx="2193526" cy="2193526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  <a:r>
                <a:rPr lang="en-US" sz="3000" spc="150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채널 C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>
            <a:off x="5341581" y="3326398"/>
            <a:ext cx="3310167" cy="569447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9" id="39"/>
          <p:cNvSpPr/>
          <p:nvPr/>
        </p:nvSpPr>
        <p:spPr>
          <a:xfrm>
            <a:off x="5343533" y="8874344"/>
            <a:ext cx="3355305" cy="152996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3299068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리뷰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4766444" y="1362075"/>
            <a:ext cx="12492856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536656" y="2600416"/>
            <a:ext cx="9780256" cy="37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499" spc="124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JSP/Servlet 엔진으로서 </a:t>
            </a:r>
            <a:r>
              <a:rPr lang="en-US" b="true" sz="2499" spc="124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WAS의 역할</a:t>
            </a:r>
            <a:r>
              <a:rPr lang="en-US" b="true" sz="2499" spc="124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수행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36656" y="3343366"/>
            <a:ext cx="6503657" cy="37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499" spc="124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Cross-Platform 지원, 무료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36656" y="4086250"/>
            <a:ext cx="6503657" cy="37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499" spc="124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Coyote, Catalina, Jasper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36656" y="4876825"/>
            <a:ext cx="10237456" cy="37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499" spc="124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NIO Connector  →  </a:t>
            </a:r>
            <a:r>
              <a:rPr lang="en-US" b="true" sz="2499" spc="124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max-connection</a:t>
            </a:r>
            <a:r>
              <a:rPr lang="en-US" b="true" sz="2499" spc="124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까지 처리 가능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36656" y="6362659"/>
            <a:ext cx="9780256" cy="37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499" spc="124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비동기</a:t>
            </a:r>
            <a:r>
              <a:rPr lang="en-US" b="true" sz="2499" spc="124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이벤트 기반 네트워크</a:t>
            </a:r>
            <a:r>
              <a:rPr lang="en-US" b="true" sz="2499" spc="124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애플리케이션 프레임워크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36656" y="7153168"/>
            <a:ext cx="11837656" cy="37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499" spc="124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유지보수를 고려한 고성능 프로토콜 서버와 클라이언트를 빠르게 개발 가능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36656" y="7943676"/>
            <a:ext cx="11837656" cy="37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499" spc="124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단일 쓰레드, 다중 쓰레드 모두 지원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536656" y="8734185"/>
            <a:ext cx="11837656" cy="37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499" spc="124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이벤트 루프마다 별도의 이벤트 큐 보유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13688" y="2581349"/>
            <a:ext cx="6503657" cy="37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499" spc="124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Tomcat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13688" y="6362659"/>
            <a:ext cx="6503657" cy="37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499" spc="124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Netty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3299068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토의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4766444" y="1362075"/>
            <a:ext cx="12492856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023938" y="4853021"/>
            <a:ext cx="14240123" cy="1663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11"/>
              </a:lnSpc>
              <a:spcBef>
                <a:spcPct val="0"/>
              </a:spcBef>
            </a:pPr>
            <a:r>
              <a:rPr lang="en-US" b="true" sz="5426" spc="271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max-connections 값을 설정할 때</a:t>
            </a:r>
          </a:p>
          <a:p>
            <a:pPr algn="ctr">
              <a:lnSpc>
                <a:spcPts val="6511"/>
              </a:lnSpc>
              <a:spcBef>
                <a:spcPct val="0"/>
              </a:spcBef>
            </a:pPr>
            <a:r>
              <a:rPr lang="en-US" b="true" sz="5426" spc="271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고려해야할 사항은 어떤게 있을까?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3299068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Ref.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4766444" y="1362075"/>
            <a:ext cx="12492856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33220" y="4729904"/>
            <a:ext cx="13464304" cy="148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 spc="124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https://velog.io/@akfls221/JAVA-NIO%EC%9D%98-Tomcat%EC%97%90%EC%84%9C%EC%9D%98-%EB%8F%99%EC%9E%91</a:t>
            </a:r>
          </a:p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 spc="124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https://sihyung92.oopy.io/spring/1</a:t>
            </a:r>
          </a:p>
          <a:p>
            <a:pPr algn="l" marL="539749" indent="-269875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124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https://internet-craft.tistory.com/99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9170" y="4594225"/>
            <a:ext cx="10749660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b="true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감사합니다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Tomcat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7600950" y="3600450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88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196018" y="3600450"/>
            <a:ext cx="3086100" cy="30861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88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001500" y="3600450"/>
            <a:ext cx="3086100" cy="30861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88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957840" y="4762483"/>
            <a:ext cx="3131958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Catalina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747707" y="4762483"/>
            <a:ext cx="3065204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Coyote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655881" y="4762483"/>
            <a:ext cx="2935785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Jasper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18890" y="7279723"/>
            <a:ext cx="2854126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TCP를 통한</a:t>
            </a:r>
          </a:p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프로토콜 지원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754166" y="7279723"/>
            <a:ext cx="2779667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자바 서블릿</a:t>
            </a:r>
          </a:p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호스팅 환경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116937" y="7527373"/>
            <a:ext cx="297066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JSP 페이지 처리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Catalina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3494949" y="3882519"/>
            <a:ext cx="666388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코어 컴포넌트 담당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06808" y="3511044"/>
            <a:ext cx="5539733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서블릿의 실질적인 </a:t>
            </a:r>
          </a:p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구동을 제공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Catalina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205725" y="6755388"/>
            <a:ext cx="11578015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  <a:spcBef>
                <a:spcPct val="0"/>
              </a:spcBef>
            </a:pPr>
            <a:r>
              <a:rPr lang="en-US" b="true" sz="60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톰캣 서버 가동 = 카탈리나 구동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94949" y="3882519"/>
            <a:ext cx="666388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코어 컴포넌트 담당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06808" y="3511044"/>
            <a:ext cx="5539733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서블릿의 실질적인 </a:t>
            </a:r>
          </a:p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구동을 제공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Catalina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467376" y="2266409"/>
            <a:ext cx="3944186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3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server.xml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9177" y="3071152"/>
            <a:ext cx="13998588" cy="112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</a:t>
            </a: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메인 config 파일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카탈리나 초기 상태, 톰캣 부팅 시 구성 요소 빌드 순서 정의 등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67376" y="4505001"/>
            <a:ext cx="3944186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3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context.xml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9177" y="5309744"/>
            <a:ext cx="13051621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톰캣에 구동되는 웹앱에 대해 로드 될 정보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67376" y="6170169"/>
            <a:ext cx="3944186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3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web.xml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39177" y="6974911"/>
            <a:ext cx="12477879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톰캣 환경설정 파일. 버퍼 크기, 디버깅 레벨, 클래스 패스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67376" y="7835336"/>
            <a:ext cx="6797611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3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logging.properties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39177" y="8640079"/>
            <a:ext cx="13998588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임계값, 로그값의 위치 같은 카탈리나의 로깅 기능 구성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Catalina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467376" y="2646700"/>
            <a:ext cx="3944186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3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catalina.policy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9177" y="3451443"/>
            <a:ext cx="14912732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톰캣의 코어 보안 정책, 시스템 코드, 웹앱, 카탈리나 자체의 권한이 정의됨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67376" y="4597618"/>
            <a:ext cx="6166124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3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catalina.properties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9177" y="5402361"/>
            <a:ext cx="12477879" cy="112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카탈리나 클래스를 위한 표준 자바 프로퍼티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보안 패키지 리스트, 클래스 로더 패스 등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67376" y="7120036"/>
            <a:ext cx="6166124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3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tomcat-users.xml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39177" y="7924779"/>
            <a:ext cx="12477879" cy="112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톰캣 서버의 유저, 패스워드, 롤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데이터에 엑세스하는 JNDI, JDBC 등에 대한 정보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48410" y="4594242"/>
            <a:ext cx="12591181" cy="104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b="true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Boot &amp; Tomcat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DAGRwgksJFo</dc:identifier>
  <dcterms:modified xsi:type="dcterms:W3CDTF">2011-08-01T06:04:30Z</dcterms:modified>
  <cp:revision>1</cp:revision>
  <dc:title>Tomcat</dc:title>
</cp:coreProperties>
</file>