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embeddedFontLst>
    <p:embeddedFont>
      <p:font typeface="Arimo" panose="020B0600000101010101" charset="0"/>
      <p:regular r:id="rId29"/>
    </p:embeddedFont>
    <p:embeddedFont>
      <p:font typeface="Arimo Bold" panose="020B0600000101010101" charset="0"/>
      <p:regular r:id="rId30"/>
    </p:embeddedFont>
    <p:embeddedFont>
      <p:font typeface="Bryndan Write" panose="020B0600000101010101" charset="0"/>
      <p:regular r:id="rId31"/>
    </p:embeddedFont>
    <p:embeddedFont>
      <p:font typeface="Gochi Hand" panose="020B0600000101010101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3616204" y="4430929"/>
            <a:ext cx="11055591" cy="704128"/>
            <a:chOff x="0" y="0"/>
            <a:chExt cx="2911761" cy="1854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11761" cy="185449"/>
            </a:xfrm>
            <a:custGeom>
              <a:avLst/>
              <a:gdLst/>
              <a:ahLst/>
              <a:cxnLst/>
              <a:rect l="l" t="t" r="r" b="b"/>
              <a:pathLst>
                <a:path w="2911761" h="185449">
                  <a:moveTo>
                    <a:pt x="0" y="0"/>
                  </a:moveTo>
                  <a:lnTo>
                    <a:pt x="2911761" y="0"/>
                  </a:lnTo>
                  <a:lnTo>
                    <a:pt x="2911761" y="185449"/>
                  </a:lnTo>
                  <a:lnTo>
                    <a:pt x="0" y="18544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911761" cy="233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538446" y="9105900"/>
            <a:ext cx="3778168" cy="473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35"/>
              </a:lnSpc>
              <a:spcBef>
                <a:spcPct val="0"/>
              </a:spcBef>
            </a:pPr>
            <a:r>
              <a:rPr lang="en-US" sz="2739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발표자: 이수현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31887" y="3934628"/>
            <a:ext cx="11424225" cy="1680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84"/>
              </a:lnSpc>
              <a:spcBef>
                <a:spcPct val="0"/>
              </a:spcBef>
            </a:pPr>
            <a:r>
              <a:rPr lang="en-US" sz="11784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Transaction</a:t>
            </a:r>
          </a:p>
        </p:txBody>
      </p:sp>
      <p:sp>
        <p:nvSpPr>
          <p:cNvPr id="8" name="Freeform 8"/>
          <p:cNvSpPr/>
          <p:nvPr/>
        </p:nvSpPr>
        <p:spPr>
          <a:xfrm rot="-193124">
            <a:off x="15131509" y="9613805"/>
            <a:ext cx="2592041" cy="131958"/>
          </a:xfrm>
          <a:custGeom>
            <a:avLst/>
            <a:gdLst/>
            <a:ahLst/>
            <a:cxnLst/>
            <a:rect l="l" t="t" r="r" b="b"/>
            <a:pathLst>
              <a:path w="2592041" h="131958">
                <a:moveTo>
                  <a:pt x="0" y="0"/>
                </a:moveTo>
                <a:lnTo>
                  <a:pt x="2592041" y="0"/>
                </a:lnTo>
                <a:lnTo>
                  <a:pt x="2592041" y="131959"/>
                </a:lnTo>
                <a:lnTo>
                  <a:pt x="0" y="131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 rot="-792103">
            <a:off x="14189470" y="3188225"/>
            <a:ext cx="964652" cy="1070348"/>
          </a:xfrm>
          <a:custGeom>
            <a:avLst/>
            <a:gdLst/>
            <a:ahLst/>
            <a:cxnLst/>
            <a:rect l="l" t="t" r="r" b="b"/>
            <a:pathLst>
              <a:path w="964652" h="1070348">
                <a:moveTo>
                  <a:pt x="0" y="0"/>
                </a:moveTo>
                <a:lnTo>
                  <a:pt x="964651" y="0"/>
                </a:lnTo>
                <a:lnTo>
                  <a:pt x="964651" y="1070348"/>
                </a:lnTo>
                <a:lnTo>
                  <a:pt x="0" y="10703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 rot="462849" flipH="1">
            <a:off x="3139293" y="3151442"/>
            <a:ext cx="953823" cy="1058333"/>
          </a:xfrm>
          <a:custGeom>
            <a:avLst/>
            <a:gdLst/>
            <a:ahLst/>
            <a:cxnLst/>
            <a:rect l="l" t="t" r="r" b="b"/>
            <a:pathLst>
              <a:path w="953823" h="1058333">
                <a:moveTo>
                  <a:pt x="953823" y="0"/>
                </a:moveTo>
                <a:lnTo>
                  <a:pt x="0" y="0"/>
                </a:lnTo>
                <a:lnTo>
                  <a:pt x="0" y="1058333"/>
                </a:lnTo>
                <a:lnTo>
                  <a:pt x="953823" y="1058333"/>
                </a:lnTo>
                <a:lnTo>
                  <a:pt x="9538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16039008" y="4546091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 rot="10493798">
            <a:off x="-1445640" y="86416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-6080215" flipH="1">
            <a:off x="-981093" y="-337126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3"/>
                </a:lnTo>
                <a:lnTo>
                  <a:pt x="3194332" y="3652563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-6080215" flipH="1">
            <a:off x="15916079" y="7432019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3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3" y="3652562"/>
                </a:lnTo>
                <a:lnTo>
                  <a:pt x="319433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533088" y="2235193"/>
            <a:ext cx="3912145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5999">
                <a:solidFill>
                  <a:srgbClr val="FF66C4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  <a:r>
              <a:rPr lang="en-US" sz="59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tomicity</a:t>
            </a:r>
          </a:p>
          <a:p>
            <a:pPr marL="0" lvl="0" indent="0" algn="just">
              <a:lnSpc>
                <a:spcPts val="5999"/>
              </a:lnSpc>
              <a:spcBef>
                <a:spcPct val="0"/>
              </a:spcBef>
            </a:pPr>
            <a:endParaRPr lang="en-US" sz="5999">
              <a:solidFill>
                <a:srgbClr val="000000"/>
              </a:solidFill>
              <a:latin typeface="Bryndan Write"/>
              <a:ea typeface="Bryndan Write"/>
              <a:cs typeface="Bryndan Write"/>
              <a:sym typeface="Bryndan Writ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33088" y="3946004"/>
            <a:ext cx="3912145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5999">
                <a:solidFill>
                  <a:srgbClr val="FF66C4"/>
                </a:solidFill>
                <a:latin typeface="Bryndan Write"/>
                <a:ea typeface="Bryndan Write"/>
                <a:cs typeface="Bryndan Write"/>
                <a:sym typeface="Bryndan Write"/>
              </a:rPr>
              <a:t>C</a:t>
            </a:r>
            <a:r>
              <a:rPr lang="en-US" sz="59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onsistenty</a:t>
            </a:r>
          </a:p>
          <a:p>
            <a:pPr marL="0" lvl="0" indent="0" algn="just">
              <a:lnSpc>
                <a:spcPts val="5999"/>
              </a:lnSpc>
              <a:spcBef>
                <a:spcPct val="0"/>
              </a:spcBef>
            </a:pPr>
            <a:endParaRPr lang="en-US" sz="5999">
              <a:solidFill>
                <a:srgbClr val="000000"/>
              </a:solidFill>
              <a:latin typeface="Bryndan Write"/>
              <a:ea typeface="Bryndan Write"/>
              <a:cs typeface="Bryndan Write"/>
              <a:sym typeface="Bryndan Writ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33088" y="5655424"/>
            <a:ext cx="3912145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5999">
                <a:solidFill>
                  <a:srgbClr val="FF66C4"/>
                </a:solidFill>
                <a:latin typeface="Bryndan Write"/>
                <a:ea typeface="Bryndan Write"/>
                <a:cs typeface="Bryndan Write"/>
                <a:sym typeface="Bryndan Write"/>
              </a:rPr>
              <a:t>I</a:t>
            </a:r>
            <a:r>
              <a:rPr lang="en-US" sz="59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solation</a:t>
            </a:r>
          </a:p>
          <a:p>
            <a:pPr marL="0" lvl="0" indent="0" algn="just">
              <a:lnSpc>
                <a:spcPts val="5999"/>
              </a:lnSpc>
              <a:spcBef>
                <a:spcPct val="0"/>
              </a:spcBef>
            </a:pPr>
            <a:endParaRPr lang="en-US" sz="5999">
              <a:solidFill>
                <a:srgbClr val="000000"/>
              </a:solidFill>
              <a:latin typeface="Bryndan Write"/>
              <a:ea typeface="Bryndan Write"/>
              <a:cs typeface="Bryndan Write"/>
              <a:sym typeface="Bryndan Writ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533088" y="7364844"/>
            <a:ext cx="3912145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5999">
                <a:solidFill>
                  <a:srgbClr val="FF66C4"/>
                </a:solidFill>
                <a:latin typeface="Bryndan Write"/>
                <a:ea typeface="Bryndan Write"/>
                <a:cs typeface="Bryndan Write"/>
                <a:sym typeface="Bryndan Write"/>
              </a:rPr>
              <a:t>D</a:t>
            </a:r>
            <a:r>
              <a:rPr lang="en-US" sz="59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urability</a:t>
            </a:r>
          </a:p>
          <a:p>
            <a:pPr marL="0" lvl="0" indent="0" algn="just">
              <a:lnSpc>
                <a:spcPts val="5999"/>
              </a:lnSpc>
              <a:spcBef>
                <a:spcPct val="0"/>
              </a:spcBef>
            </a:pPr>
            <a:endParaRPr lang="en-US" sz="5999">
              <a:solidFill>
                <a:srgbClr val="000000"/>
              </a:solidFill>
              <a:latin typeface="Bryndan Write"/>
              <a:ea typeface="Bryndan Write"/>
              <a:cs typeface="Bryndan Write"/>
              <a:sym typeface="Bryndan Write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847264" y="3944810"/>
            <a:ext cx="4830154" cy="3145638"/>
          </a:xfrm>
          <a:custGeom>
            <a:avLst/>
            <a:gdLst/>
            <a:ahLst/>
            <a:cxnLst/>
            <a:rect l="l" t="t" r="r" b="b"/>
            <a:pathLst>
              <a:path w="4830154" h="3145638">
                <a:moveTo>
                  <a:pt x="0" y="0"/>
                </a:moveTo>
                <a:lnTo>
                  <a:pt x="4830153" y="0"/>
                </a:lnTo>
                <a:lnTo>
                  <a:pt x="4830153" y="3145638"/>
                </a:lnTo>
                <a:lnTo>
                  <a:pt x="0" y="31456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674945" y="4431433"/>
            <a:ext cx="5060491" cy="2057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56"/>
              </a:lnSpc>
            </a:pPr>
            <a:r>
              <a:rPr lang="en-US" sz="12484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ACID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69294" y="2905232"/>
            <a:ext cx="6005143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83"/>
              </a:lnSpc>
              <a:spcBef>
                <a:spcPct val="0"/>
              </a:spcBef>
            </a:pPr>
            <a:r>
              <a:rPr lang="en-US" sz="4883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트랜잭션의</a:t>
            </a:r>
            <a:r>
              <a:rPr lang="en-US" sz="4883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883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특성</a:t>
            </a:r>
            <a:endParaRPr lang="en-US" sz="4883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359767" y="2316784"/>
            <a:ext cx="5568465" cy="589745"/>
            <a:chOff x="0" y="0"/>
            <a:chExt cx="2292534" cy="2427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92534" cy="242798"/>
            </a:xfrm>
            <a:custGeom>
              <a:avLst/>
              <a:gdLst/>
              <a:ahLst/>
              <a:cxnLst/>
              <a:rect l="l" t="t" r="r" b="b"/>
              <a:pathLst>
                <a:path w="2292534" h="242798">
                  <a:moveTo>
                    <a:pt x="0" y="0"/>
                  </a:moveTo>
                  <a:lnTo>
                    <a:pt x="2292534" y="0"/>
                  </a:lnTo>
                  <a:lnTo>
                    <a:pt x="2292534" y="242798"/>
                  </a:lnTo>
                  <a:lnTo>
                    <a:pt x="0" y="242798"/>
                  </a:lnTo>
                  <a:close/>
                </a:path>
              </a:pathLst>
            </a:custGeom>
            <a:solidFill>
              <a:srgbClr val="FF66C4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292534" cy="290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80966" y="2106733"/>
            <a:ext cx="4526068" cy="103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Atomicity</a:t>
            </a:r>
          </a:p>
        </p:txBody>
      </p:sp>
      <p:sp>
        <p:nvSpPr>
          <p:cNvPr id="7" name="Freeform 7"/>
          <p:cNvSpPr/>
          <p:nvPr/>
        </p:nvSpPr>
        <p:spPr>
          <a:xfrm>
            <a:off x="15996843" y="2124016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628809">
            <a:off x="-1452104" y="-1095831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7203013" y="3164205"/>
            <a:ext cx="3881974" cy="49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83"/>
              </a:lnSpc>
              <a:spcBef>
                <a:spcPct val="0"/>
              </a:spcBef>
            </a:pPr>
            <a:r>
              <a:rPr lang="en-US" sz="3683" dirty="0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(</a:t>
            </a:r>
            <a:r>
              <a:rPr lang="en-US" sz="3683" dirty="0" err="1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원자성</a:t>
            </a:r>
            <a:r>
              <a:rPr lang="en-US" sz="3683" dirty="0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1157" y="4133791"/>
            <a:ext cx="13174894" cy="2924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467" lvl="1" indent="-396733" algn="l">
              <a:lnSpc>
                <a:spcPts val="4630"/>
              </a:lnSpc>
              <a:buFont typeface="Arial"/>
              <a:buChar char="•"/>
            </a:pP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All or Nothing</a:t>
            </a:r>
          </a:p>
          <a:p>
            <a:pPr algn="l">
              <a:lnSpc>
                <a:spcPts val="4630"/>
              </a:lnSpc>
            </a:pP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793467" lvl="1" indent="-396733" algn="l">
              <a:lnSpc>
                <a:spcPts val="4630"/>
              </a:lnSpc>
              <a:buFont typeface="Arial"/>
              <a:buChar char="•"/>
            </a:pP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트랜잭션이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데이터베이스에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모두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반영되던가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아니면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전혀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반영되지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않아야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한다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359767" y="2316784"/>
            <a:ext cx="5568465" cy="589745"/>
            <a:chOff x="0" y="0"/>
            <a:chExt cx="2292534" cy="2427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92534" cy="242798"/>
            </a:xfrm>
            <a:custGeom>
              <a:avLst/>
              <a:gdLst/>
              <a:ahLst/>
              <a:cxnLst/>
              <a:rect l="l" t="t" r="r" b="b"/>
              <a:pathLst>
                <a:path w="2292534" h="242798">
                  <a:moveTo>
                    <a:pt x="0" y="0"/>
                  </a:moveTo>
                  <a:lnTo>
                    <a:pt x="2292534" y="0"/>
                  </a:lnTo>
                  <a:lnTo>
                    <a:pt x="2292534" y="242798"/>
                  </a:lnTo>
                  <a:lnTo>
                    <a:pt x="0" y="242798"/>
                  </a:lnTo>
                  <a:close/>
                </a:path>
              </a:pathLst>
            </a:custGeom>
            <a:solidFill>
              <a:srgbClr val="FF66C4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292534" cy="290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689646" y="2097208"/>
            <a:ext cx="5047267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Consistency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91157" y="4133791"/>
            <a:ext cx="13705686" cy="466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467" lvl="1" indent="-396733" algn="l">
              <a:lnSpc>
                <a:spcPts val="4630"/>
              </a:lnSpc>
              <a:buFont typeface="Arial"/>
              <a:buChar char="•"/>
            </a:pPr>
            <a:r>
              <a:rPr lang="en-US" sz="3675" spc="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트랜잭션의 작업 처리 결과는 항상 일관성 있어야 한다.</a:t>
            </a:r>
          </a:p>
          <a:p>
            <a:pPr algn="l">
              <a:lnSpc>
                <a:spcPts val="4630"/>
              </a:lnSpc>
            </a:pPr>
            <a:endParaRPr lang="en-US" sz="3675" spc="91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793467" lvl="1" indent="-396733" algn="l">
              <a:lnSpc>
                <a:spcPts val="4630"/>
              </a:lnSpc>
              <a:buFont typeface="Arial"/>
              <a:buChar char="•"/>
            </a:pPr>
            <a:r>
              <a:rPr lang="en-US" sz="3675" spc="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트랜잭션이 일어난 이후의 데이터베이스는 데이터베이스의 제약이나 규칙을 만족해야 한다.</a:t>
            </a:r>
          </a:p>
          <a:p>
            <a:pPr marL="1586933" lvl="2" indent="-528978" algn="l">
              <a:lnSpc>
                <a:spcPts val="4630"/>
              </a:lnSpc>
              <a:buFont typeface="Arial"/>
              <a:buChar char="⚬"/>
            </a:pPr>
            <a:r>
              <a:rPr lang="en-US" sz="3675" spc="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송금 시 금액의 데이터 타입을 정수형(integer)에서 문자열(string)로 변경할 수 없다.</a:t>
            </a:r>
          </a:p>
          <a:p>
            <a:pPr algn="l">
              <a:lnSpc>
                <a:spcPts val="4630"/>
              </a:lnSpc>
            </a:pPr>
            <a:endParaRPr lang="en-US" sz="3675" spc="91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endParaRPr lang="en-US" sz="3675" spc="91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5996843" y="2124016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 rot="-628809">
            <a:off x="-1452104" y="-1095831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7203013" y="3164205"/>
            <a:ext cx="3881974" cy="49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83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(일관성)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608248" y="22448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3592939" y="22448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959678" y="3727525"/>
            <a:ext cx="112824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99050" y="3758478"/>
            <a:ext cx="1371286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47389" y="5319352"/>
            <a:ext cx="4185872" cy="69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36"/>
              </a:lnSpc>
              <a:spcBef>
                <a:spcPct val="0"/>
              </a:spcBef>
            </a:pPr>
            <a:r>
              <a:rPr lang="en-US" sz="4235" spc="10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잔액: 10만원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608248" y="22448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3592939" y="22448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7818190" y="3449565"/>
            <a:ext cx="3453064" cy="1029641"/>
          </a:xfrm>
          <a:custGeom>
            <a:avLst/>
            <a:gdLst/>
            <a:ahLst/>
            <a:cxnLst/>
            <a:rect l="l" t="t" r="r" b="b"/>
            <a:pathLst>
              <a:path w="3453064" h="1029641">
                <a:moveTo>
                  <a:pt x="0" y="0"/>
                </a:moveTo>
                <a:lnTo>
                  <a:pt x="3453064" y="0"/>
                </a:lnTo>
                <a:lnTo>
                  <a:pt x="3453064" y="1029641"/>
                </a:lnTo>
                <a:lnTo>
                  <a:pt x="0" y="1029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3959678" y="3727525"/>
            <a:ext cx="112824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99050" y="3758478"/>
            <a:ext cx="1371286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02581" y="2818899"/>
            <a:ext cx="2189083" cy="70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88"/>
              </a:lnSpc>
              <a:spcBef>
                <a:spcPct val="0"/>
              </a:spcBef>
            </a:pPr>
            <a:r>
              <a:rPr lang="en-US" sz="4435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30만원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47389" y="5319352"/>
            <a:ext cx="4185872" cy="69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36"/>
              </a:lnSpc>
              <a:spcBef>
                <a:spcPct val="0"/>
              </a:spcBef>
            </a:pPr>
            <a:r>
              <a:rPr lang="en-US" sz="4235" strike="sngStrike" spc="10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잔액: 10만원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47389" y="6347782"/>
            <a:ext cx="4185872" cy="69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36"/>
              </a:lnSpc>
              <a:spcBef>
                <a:spcPct val="0"/>
              </a:spcBef>
            </a:pPr>
            <a:r>
              <a:rPr lang="en-US" sz="4235" spc="105">
                <a:solidFill>
                  <a:srgbClr val="FF5757"/>
                </a:solidFill>
                <a:latin typeface="Arimo"/>
                <a:ea typeface="Arimo"/>
                <a:cs typeface="Arimo"/>
                <a:sym typeface="Arimo"/>
              </a:rPr>
              <a:t>잔액: -20만원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144000" y="5736602"/>
            <a:ext cx="6504978" cy="3316565"/>
            <a:chOff x="0" y="0"/>
            <a:chExt cx="1713245" cy="8734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13245" cy="873498"/>
            </a:xfrm>
            <a:custGeom>
              <a:avLst/>
              <a:gdLst/>
              <a:ahLst/>
              <a:cxnLst/>
              <a:rect l="l" t="t" r="r" b="b"/>
              <a:pathLst>
                <a:path w="1713245" h="873498">
                  <a:moveTo>
                    <a:pt x="0" y="0"/>
                  </a:moveTo>
                  <a:lnTo>
                    <a:pt x="1713245" y="0"/>
                  </a:lnTo>
                  <a:lnTo>
                    <a:pt x="1713245" y="873498"/>
                  </a:lnTo>
                  <a:lnTo>
                    <a:pt x="0" y="873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713245" cy="921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942633" y="6067425"/>
            <a:ext cx="5065752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CREATE TABLE accounts (</a:t>
            </a:r>
          </a:p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  ...,</a:t>
            </a:r>
          </a:p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  balance INT,</a:t>
            </a:r>
          </a:p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  </a:t>
            </a:r>
            <a:r>
              <a:rPr lang="en-US" sz="3499">
                <a:solidFill>
                  <a:srgbClr val="FF914D"/>
                </a:solidFill>
                <a:latin typeface="Bryndan Write"/>
                <a:ea typeface="Bryndan Write"/>
                <a:cs typeface="Bryndan Write"/>
                <a:sym typeface="Bryndan Write"/>
              </a:rPr>
              <a:t>check (balance &gt;= 0)</a:t>
            </a:r>
          </a:p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)</a:t>
            </a:r>
          </a:p>
          <a:p>
            <a:pPr algn="l">
              <a:lnSpc>
                <a:spcPts val="4199"/>
              </a:lnSpc>
            </a:pPr>
            <a:endParaRPr lang="en-US" sz="3499">
              <a:solidFill>
                <a:srgbClr val="000000"/>
              </a:solidFill>
              <a:latin typeface="Bryndan Write"/>
              <a:ea typeface="Bryndan Write"/>
              <a:cs typeface="Bryndan Write"/>
              <a:sym typeface="Bryndan Writ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359767" y="2316784"/>
            <a:ext cx="5568465" cy="589745"/>
            <a:chOff x="0" y="0"/>
            <a:chExt cx="2292534" cy="2427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92534" cy="242798"/>
            </a:xfrm>
            <a:custGeom>
              <a:avLst/>
              <a:gdLst/>
              <a:ahLst/>
              <a:cxnLst/>
              <a:rect l="l" t="t" r="r" b="b"/>
              <a:pathLst>
                <a:path w="2292534" h="242798">
                  <a:moveTo>
                    <a:pt x="0" y="0"/>
                  </a:moveTo>
                  <a:lnTo>
                    <a:pt x="2292534" y="0"/>
                  </a:lnTo>
                  <a:lnTo>
                    <a:pt x="2292534" y="242798"/>
                  </a:lnTo>
                  <a:lnTo>
                    <a:pt x="0" y="242798"/>
                  </a:lnTo>
                  <a:close/>
                </a:path>
              </a:pathLst>
            </a:custGeom>
            <a:solidFill>
              <a:srgbClr val="FF66C4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292534" cy="290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80966" y="2116258"/>
            <a:ext cx="452606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Isolation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5996843" y="2124016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628809">
            <a:off x="-1452104" y="-1095831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7203013" y="3164205"/>
            <a:ext cx="3881974" cy="49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83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(독립성)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1157" y="5005328"/>
            <a:ext cx="13174894" cy="118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467" lvl="1" indent="-396733" algn="l">
              <a:lnSpc>
                <a:spcPts val="4630"/>
              </a:lnSpc>
              <a:spcBef>
                <a:spcPct val="0"/>
              </a:spcBef>
              <a:buFont typeface="Arial"/>
              <a:buChar char="•"/>
            </a:pPr>
            <a:r>
              <a:rPr lang="en-US" sz="3675" spc="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둘 이상의 트랜잭션이 동시에 실행되고 있을 경우, 어떤 트랜잭션도, 다른 트랜잭션의 연산에 끼어들 수 없다.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225560" y="2804203"/>
            <a:ext cx="1581042" cy="2339297"/>
          </a:xfrm>
          <a:custGeom>
            <a:avLst/>
            <a:gdLst/>
            <a:ahLst/>
            <a:cxnLst/>
            <a:rect l="l" t="t" r="r" b="b"/>
            <a:pathLst>
              <a:path w="1581042" h="2339297">
                <a:moveTo>
                  <a:pt x="0" y="0"/>
                </a:moveTo>
                <a:lnTo>
                  <a:pt x="1581042" y="0"/>
                </a:lnTo>
                <a:lnTo>
                  <a:pt x="1581042" y="2339297"/>
                </a:lnTo>
                <a:lnTo>
                  <a:pt x="0" y="23392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5355439" y="4112347"/>
            <a:ext cx="2341759" cy="698270"/>
          </a:xfrm>
          <a:custGeom>
            <a:avLst/>
            <a:gdLst/>
            <a:ahLst/>
            <a:cxnLst/>
            <a:rect l="l" t="t" r="r" b="b"/>
            <a:pathLst>
              <a:path w="2341759" h="698270">
                <a:moveTo>
                  <a:pt x="0" y="0"/>
                </a:moveTo>
                <a:lnTo>
                  <a:pt x="2341759" y="0"/>
                </a:lnTo>
                <a:lnTo>
                  <a:pt x="2341759" y="698269"/>
                </a:lnTo>
                <a:lnTo>
                  <a:pt x="0" y="6982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432907" y="3990523"/>
            <a:ext cx="1128248" cy="1008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3"/>
              </a:lnSpc>
              <a:spcBef>
                <a:spcPct val="0"/>
              </a:spcBef>
            </a:pPr>
            <a:r>
              <a:rPr lang="en-US" sz="70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55136" y="3623276"/>
            <a:ext cx="2189083" cy="69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36"/>
              </a:lnSpc>
              <a:spcBef>
                <a:spcPct val="0"/>
              </a:spcBef>
            </a:pPr>
            <a:r>
              <a:rPr lang="en-US" sz="4235" spc="10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10만원</a:t>
            </a:r>
          </a:p>
        </p:txBody>
      </p:sp>
      <p:sp>
        <p:nvSpPr>
          <p:cNvPr id="7" name="Freeform 7"/>
          <p:cNvSpPr/>
          <p:nvPr/>
        </p:nvSpPr>
        <p:spPr>
          <a:xfrm>
            <a:off x="8354423" y="2804203"/>
            <a:ext cx="1581042" cy="2339297"/>
          </a:xfrm>
          <a:custGeom>
            <a:avLst/>
            <a:gdLst/>
            <a:ahLst/>
            <a:cxnLst/>
            <a:rect l="l" t="t" r="r" b="b"/>
            <a:pathLst>
              <a:path w="1581042" h="2339297">
                <a:moveTo>
                  <a:pt x="0" y="0"/>
                </a:moveTo>
                <a:lnTo>
                  <a:pt x="1581042" y="0"/>
                </a:lnTo>
                <a:lnTo>
                  <a:pt x="1581042" y="2339297"/>
                </a:lnTo>
                <a:lnTo>
                  <a:pt x="0" y="23392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8561770" y="3990523"/>
            <a:ext cx="1128248" cy="1008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3"/>
              </a:lnSpc>
              <a:spcBef>
                <a:spcPct val="0"/>
              </a:spcBef>
            </a:pPr>
            <a:r>
              <a:rPr lang="en-US" sz="70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C</a:t>
            </a:r>
          </a:p>
        </p:txBody>
      </p:sp>
      <p:sp>
        <p:nvSpPr>
          <p:cNvPr id="9" name="Freeform 9"/>
          <p:cNvSpPr/>
          <p:nvPr/>
        </p:nvSpPr>
        <p:spPr>
          <a:xfrm>
            <a:off x="13478765" y="2804203"/>
            <a:ext cx="1581042" cy="2339297"/>
          </a:xfrm>
          <a:custGeom>
            <a:avLst/>
            <a:gdLst/>
            <a:ahLst/>
            <a:cxnLst/>
            <a:rect l="l" t="t" r="r" b="b"/>
            <a:pathLst>
              <a:path w="1581042" h="2339297">
                <a:moveTo>
                  <a:pt x="0" y="0"/>
                </a:moveTo>
                <a:lnTo>
                  <a:pt x="1581043" y="0"/>
                </a:lnTo>
                <a:lnTo>
                  <a:pt x="1581043" y="2339297"/>
                </a:lnTo>
                <a:lnTo>
                  <a:pt x="0" y="23392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13686113" y="3990523"/>
            <a:ext cx="1128248" cy="1008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3"/>
              </a:lnSpc>
              <a:spcBef>
                <a:spcPct val="0"/>
              </a:spcBef>
            </a:pPr>
            <a:r>
              <a:rPr lang="en-US" sz="70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B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0564115" y="4097676"/>
            <a:ext cx="2341759" cy="698270"/>
          </a:xfrm>
          <a:custGeom>
            <a:avLst/>
            <a:gdLst/>
            <a:ahLst/>
            <a:cxnLst/>
            <a:rect l="l" t="t" r="r" b="b"/>
            <a:pathLst>
              <a:path w="2341759" h="698270">
                <a:moveTo>
                  <a:pt x="0" y="0"/>
                </a:moveTo>
                <a:lnTo>
                  <a:pt x="2341759" y="0"/>
                </a:lnTo>
                <a:lnTo>
                  <a:pt x="2341759" y="698270"/>
                </a:lnTo>
                <a:lnTo>
                  <a:pt x="0" y="6982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11203958" y="3651851"/>
            <a:ext cx="2189083" cy="69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36"/>
              </a:lnSpc>
              <a:spcBef>
                <a:spcPct val="0"/>
              </a:spcBef>
            </a:pPr>
            <a:r>
              <a:rPr lang="en-US" sz="4235" spc="10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10만원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01973" y="5651070"/>
            <a:ext cx="4185872" cy="69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36"/>
              </a:lnSpc>
              <a:spcBef>
                <a:spcPct val="0"/>
              </a:spcBef>
            </a:pPr>
            <a:r>
              <a:rPr lang="en-US" sz="4235" strike="sngStrike" spc="10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잔액: 10만원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801973" y="6679500"/>
            <a:ext cx="4185872" cy="69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36"/>
              </a:lnSpc>
              <a:spcBef>
                <a:spcPct val="0"/>
              </a:spcBef>
            </a:pPr>
            <a:r>
              <a:rPr lang="en-US" sz="4235" spc="105">
                <a:solidFill>
                  <a:srgbClr val="004AAD"/>
                </a:solidFill>
                <a:latin typeface="Arimo"/>
                <a:ea typeface="Arimo"/>
                <a:cs typeface="Arimo"/>
                <a:sym typeface="Arimo"/>
              </a:rPr>
              <a:t>잔액: 20만원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359767" y="2316784"/>
            <a:ext cx="5568465" cy="589745"/>
            <a:chOff x="0" y="0"/>
            <a:chExt cx="2292534" cy="2427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92534" cy="242798"/>
            </a:xfrm>
            <a:custGeom>
              <a:avLst/>
              <a:gdLst/>
              <a:ahLst/>
              <a:cxnLst/>
              <a:rect l="l" t="t" r="r" b="b"/>
              <a:pathLst>
                <a:path w="2292534" h="242798">
                  <a:moveTo>
                    <a:pt x="0" y="0"/>
                  </a:moveTo>
                  <a:lnTo>
                    <a:pt x="2292534" y="0"/>
                  </a:lnTo>
                  <a:lnTo>
                    <a:pt x="2292534" y="242798"/>
                  </a:lnTo>
                  <a:lnTo>
                    <a:pt x="0" y="242798"/>
                  </a:lnTo>
                  <a:close/>
                </a:path>
              </a:pathLst>
            </a:custGeom>
            <a:solidFill>
              <a:srgbClr val="FF66C4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292534" cy="290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80966" y="2116258"/>
            <a:ext cx="452606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Isolation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5996843" y="2124016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628809">
            <a:off x="-1452104" y="-1095831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7203013" y="3164205"/>
            <a:ext cx="3881974" cy="49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83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(독립성)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53029" y="4699958"/>
            <a:ext cx="12607329" cy="118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467" lvl="1" indent="-396733" algn="l">
              <a:lnSpc>
                <a:spcPts val="4630"/>
              </a:lnSpc>
              <a:buFont typeface="Arial"/>
              <a:buChar char="•"/>
            </a:pPr>
            <a:r>
              <a:rPr lang="en-US" sz="3675" spc="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Isolation을 strict 하게 지키려면 동시성이 매우 떨어진다.</a:t>
            </a:r>
          </a:p>
          <a:p>
            <a:pPr algn="l">
              <a:lnSpc>
                <a:spcPts val="4630"/>
              </a:lnSpc>
              <a:spcBef>
                <a:spcPct val="0"/>
              </a:spcBef>
            </a:pPr>
            <a:endParaRPr lang="en-US" sz="3675" spc="91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156260" y="6655074"/>
            <a:ext cx="8600866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4400" spc="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=&gt; Isolation Level (</a:t>
            </a:r>
            <a:r>
              <a:rPr lang="en-US" sz="4400" spc="99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격리</a:t>
            </a:r>
            <a:r>
              <a:rPr lang="en-US" sz="4400" spc="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400" spc="99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수준</a:t>
            </a:r>
            <a:r>
              <a:rPr lang="en-US" sz="4400" spc="99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359767" y="2316784"/>
            <a:ext cx="5568465" cy="589745"/>
            <a:chOff x="0" y="0"/>
            <a:chExt cx="2292534" cy="2427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92534" cy="242798"/>
            </a:xfrm>
            <a:custGeom>
              <a:avLst/>
              <a:gdLst/>
              <a:ahLst/>
              <a:cxnLst/>
              <a:rect l="l" t="t" r="r" b="b"/>
              <a:pathLst>
                <a:path w="2292534" h="242798">
                  <a:moveTo>
                    <a:pt x="0" y="0"/>
                  </a:moveTo>
                  <a:lnTo>
                    <a:pt x="2292534" y="0"/>
                  </a:lnTo>
                  <a:lnTo>
                    <a:pt x="2292534" y="242798"/>
                  </a:lnTo>
                  <a:lnTo>
                    <a:pt x="0" y="242798"/>
                  </a:lnTo>
                  <a:close/>
                </a:path>
              </a:pathLst>
            </a:custGeom>
            <a:solidFill>
              <a:srgbClr val="FF66C4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292534" cy="290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80966" y="2125783"/>
            <a:ext cx="452606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Durability</a:t>
            </a:r>
          </a:p>
        </p:txBody>
      </p:sp>
      <p:sp>
        <p:nvSpPr>
          <p:cNvPr id="7" name="Freeform 7"/>
          <p:cNvSpPr/>
          <p:nvPr/>
        </p:nvSpPr>
        <p:spPr>
          <a:xfrm>
            <a:off x="15996843" y="2124016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628809">
            <a:off x="-1452104" y="-1095831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7203013" y="3164205"/>
            <a:ext cx="3881974" cy="49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83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(지속성)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91157" y="4624328"/>
            <a:ext cx="13174894" cy="118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467" lvl="1" indent="-396733" algn="l">
              <a:lnSpc>
                <a:spcPts val="4630"/>
              </a:lnSpc>
              <a:spcBef>
                <a:spcPct val="0"/>
              </a:spcBef>
              <a:buFont typeface="Arial"/>
              <a:buChar char="•"/>
            </a:pPr>
            <a:r>
              <a:rPr lang="en-US" sz="3675" spc="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트랜잭션이 성공적으로 완료되었으면, 결과는 영구적으로 반영되어야 한다.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200400" y="4351667"/>
            <a:ext cx="1349701" cy="1343702"/>
          </a:xfrm>
          <a:custGeom>
            <a:avLst/>
            <a:gdLst/>
            <a:ahLst/>
            <a:cxnLst/>
            <a:rect l="l" t="t" r="r" b="b"/>
            <a:pathLst>
              <a:path w="1349701" h="1343702">
                <a:moveTo>
                  <a:pt x="0" y="0"/>
                </a:moveTo>
                <a:lnTo>
                  <a:pt x="1349700" y="0"/>
                </a:lnTo>
                <a:lnTo>
                  <a:pt x="1349700" y="1343703"/>
                </a:lnTo>
                <a:lnTo>
                  <a:pt x="0" y="1343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4773201" y="4686300"/>
            <a:ext cx="10602236" cy="685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64"/>
              </a:lnSpc>
              <a:spcBef>
                <a:spcPct val="0"/>
              </a:spcBef>
            </a:pPr>
            <a:r>
              <a:rPr lang="en-US" sz="4575" b="1" spc="114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Spring에서</a:t>
            </a:r>
            <a:r>
              <a:rPr lang="en-US" sz="4575" b="1" spc="114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575" b="1" spc="114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트랜잭션을</a:t>
            </a:r>
            <a:r>
              <a:rPr lang="en-US" sz="4575" b="1" spc="114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575" b="1" spc="114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사용하는</a:t>
            </a:r>
            <a:r>
              <a:rPr lang="en-US" sz="4575" b="1" spc="114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575" b="1" spc="114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방법</a:t>
            </a:r>
            <a:endParaRPr lang="en-US" sz="4575" b="1" spc="114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4861876" y="2137888"/>
            <a:ext cx="8564248" cy="461597"/>
            <a:chOff x="0" y="0"/>
            <a:chExt cx="3525896" cy="190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25896" cy="190039"/>
            </a:xfrm>
            <a:custGeom>
              <a:avLst/>
              <a:gdLst/>
              <a:ahLst/>
              <a:cxnLst/>
              <a:rect l="l" t="t" r="r" b="b"/>
              <a:pathLst>
                <a:path w="3525896" h="190039">
                  <a:moveTo>
                    <a:pt x="0" y="0"/>
                  </a:moveTo>
                  <a:lnTo>
                    <a:pt x="3525896" y="0"/>
                  </a:lnTo>
                  <a:lnTo>
                    <a:pt x="3525896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25896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00682" y="3847072"/>
            <a:ext cx="13705686" cy="350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467" lvl="1" indent="-396733" algn="l">
              <a:lnSpc>
                <a:spcPts val="4630"/>
              </a:lnSpc>
              <a:buFont typeface="Arial"/>
              <a:buChar char="•"/>
            </a:pP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여러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개의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작업을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하나로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묶은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실행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유닛</a:t>
            </a: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630"/>
              </a:lnSpc>
            </a:pP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793467" lvl="1" indent="-396733" algn="l">
              <a:lnSpc>
                <a:spcPts val="4630"/>
              </a:lnSpc>
              <a:buFont typeface="Arial"/>
              <a:buChar char="•"/>
            </a:pP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데이터베이스의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상태를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변환시키는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기능을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수행하기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위한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하나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이상의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쿼리를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모아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놓은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하나의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작업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단위</a:t>
            </a: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630"/>
              </a:lnSpc>
            </a:pP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 rot="6636849" flipH="1">
            <a:off x="15807292" y="311607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10493798">
            <a:off x="-2346937" y="530804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469908" y="1842801"/>
            <a:ext cx="5348183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 dirty="0">
                <a:solidFill>
                  <a:srgbClr val="000000"/>
                </a:solidFill>
                <a:latin typeface="Bryndan Write" panose="020B0600000101010101" charset="0"/>
                <a:ea typeface="Arimo" panose="020B0600000101010101" charset="0"/>
                <a:cs typeface="Arimo" panose="020B0600000101010101" charset="0"/>
                <a:sym typeface="Bryndan Write"/>
              </a:rPr>
              <a:t>Transaction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2916223" y="2879545"/>
            <a:ext cx="12947525" cy="5410504"/>
          </a:xfrm>
          <a:custGeom>
            <a:avLst/>
            <a:gdLst/>
            <a:ahLst/>
            <a:cxnLst/>
            <a:rect l="l" t="t" r="r" b="b"/>
            <a:pathLst>
              <a:path w="12947525" h="5410504">
                <a:moveTo>
                  <a:pt x="0" y="0"/>
                </a:moveTo>
                <a:lnTo>
                  <a:pt x="12947526" y="0"/>
                </a:lnTo>
                <a:lnTo>
                  <a:pt x="12947526" y="5410504"/>
                </a:lnTo>
                <a:lnTo>
                  <a:pt x="0" y="541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320548" y="1488207"/>
            <a:ext cx="12669788" cy="59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83"/>
              </a:lnSpc>
              <a:spcBef>
                <a:spcPct val="0"/>
              </a:spcBef>
            </a:pPr>
            <a:r>
              <a:rPr lang="en-US" sz="43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PlatformTransactionManager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953696" y="1537113"/>
            <a:ext cx="14380608" cy="7212774"/>
          </a:xfrm>
          <a:custGeom>
            <a:avLst/>
            <a:gdLst/>
            <a:ahLst/>
            <a:cxnLst/>
            <a:rect l="l" t="t" r="r" b="b"/>
            <a:pathLst>
              <a:path w="14380608" h="7212774">
                <a:moveTo>
                  <a:pt x="0" y="0"/>
                </a:moveTo>
                <a:lnTo>
                  <a:pt x="14380608" y="0"/>
                </a:lnTo>
                <a:lnTo>
                  <a:pt x="14380608" y="7212774"/>
                </a:lnTo>
                <a:lnTo>
                  <a:pt x="0" y="7212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4743991" y="2362270"/>
            <a:ext cx="9336200" cy="545974"/>
            <a:chOff x="0" y="0"/>
            <a:chExt cx="3843708" cy="224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43708" cy="224777"/>
            </a:xfrm>
            <a:custGeom>
              <a:avLst/>
              <a:gdLst/>
              <a:ahLst/>
              <a:cxnLst/>
              <a:rect l="l" t="t" r="r" b="b"/>
              <a:pathLst>
                <a:path w="3843708" h="224777">
                  <a:moveTo>
                    <a:pt x="0" y="0"/>
                  </a:moveTo>
                  <a:lnTo>
                    <a:pt x="3843708" y="0"/>
                  </a:lnTo>
                  <a:lnTo>
                    <a:pt x="3843708" y="224777"/>
                  </a:lnTo>
                  <a:lnTo>
                    <a:pt x="0" y="224777"/>
                  </a:lnTo>
                  <a:close/>
                </a:path>
              </a:pathLst>
            </a:custGeom>
            <a:solidFill>
              <a:srgbClr val="FFED00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843708" cy="272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46744" y="2216051"/>
            <a:ext cx="953069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83"/>
              </a:lnSpc>
              <a:spcBef>
                <a:spcPct val="0"/>
              </a:spcBef>
            </a:pPr>
            <a:r>
              <a:rPr lang="en-US" sz="6383" dirty="0">
                <a:solidFill>
                  <a:srgbClr val="000000"/>
                </a:solidFill>
                <a:latin typeface="Arimo" panose="020B0600000101010101" charset="0"/>
                <a:ea typeface="Arimo" panose="020B0600000101010101" charset="0"/>
                <a:cs typeface="Arimo" panose="020B0600000101010101" charset="0"/>
                <a:sym typeface="Bryndan Write"/>
              </a:rPr>
              <a:t>Transaction </a:t>
            </a:r>
            <a:r>
              <a:rPr lang="en-US" sz="6383" dirty="0" err="1">
                <a:solidFill>
                  <a:srgbClr val="000000"/>
                </a:solidFill>
                <a:latin typeface="Arimo" panose="020B0600000101010101" charset="0"/>
                <a:ea typeface="Arimo" panose="020B0600000101010101" charset="0"/>
                <a:cs typeface="Arimo" panose="020B0600000101010101" charset="0"/>
                <a:sym typeface="Bryndan Write"/>
              </a:rPr>
              <a:t>경계</a:t>
            </a:r>
            <a:r>
              <a:rPr lang="en-US" sz="6383" dirty="0">
                <a:solidFill>
                  <a:srgbClr val="000000"/>
                </a:solidFill>
                <a:latin typeface="Arimo" panose="020B0600000101010101" charset="0"/>
                <a:ea typeface="Arimo" panose="020B0600000101010101" charset="0"/>
                <a:cs typeface="Arimo" panose="020B0600000101010101" charset="0"/>
                <a:sym typeface="Bryndan Write"/>
              </a:rPr>
              <a:t> </a:t>
            </a:r>
            <a:r>
              <a:rPr lang="en-US" sz="6383" dirty="0" err="1">
                <a:solidFill>
                  <a:srgbClr val="000000"/>
                </a:solidFill>
                <a:latin typeface="Arimo" panose="020B0600000101010101" charset="0"/>
                <a:ea typeface="Arimo" panose="020B0600000101010101" charset="0"/>
                <a:cs typeface="Arimo" panose="020B0600000101010101" charset="0"/>
                <a:sym typeface="Bryndan Write"/>
              </a:rPr>
              <a:t>설정</a:t>
            </a:r>
            <a:endParaRPr lang="en-US" sz="6383" dirty="0">
              <a:solidFill>
                <a:srgbClr val="000000"/>
              </a:solidFill>
              <a:latin typeface="Arimo" panose="020B0600000101010101" charset="0"/>
              <a:ea typeface="Arimo" panose="020B0600000101010101" charset="0"/>
              <a:cs typeface="Arimo" panose="020B0600000101010101" charset="0"/>
              <a:sym typeface="Bryndan Write"/>
            </a:endParaRPr>
          </a:p>
        </p:txBody>
      </p:sp>
      <p:sp>
        <p:nvSpPr>
          <p:cNvPr id="7" name="Freeform 7"/>
          <p:cNvSpPr/>
          <p:nvPr/>
        </p:nvSpPr>
        <p:spPr>
          <a:xfrm rot="-9140863" flipH="1">
            <a:off x="1693858" y="-1335233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3"/>
                </a:lnTo>
                <a:lnTo>
                  <a:pt x="3194332" y="3652563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-6080215" flipH="1">
            <a:off x="15662134" y="8460719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4646744" y="4383031"/>
            <a:ext cx="9993547" cy="147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467" lvl="1" indent="-396733" algn="l">
              <a:lnSpc>
                <a:spcPts val="4630"/>
              </a:lnSpc>
              <a:buAutoNum type="arabicPeriod"/>
            </a:pPr>
            <a:r>
              <a:rPr lang="en-US" sz="3675" spc="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Transaction Template (Transaction Script)</a:t>
            </a:r>
          </a:p>
          <a:p>
            <a:pPr marL="793467" lvl="1" indent="-396733" algn="l">
              <a:lnSpc>
                <a:spcPts val="9187"/>
              </a:lnSpc>
              <a:buAutoNum type="arabicPeriod"/>
            </a:pPr>
            <a:r>
              <a:rPr lang="en-US" sz="3675" spc="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선언적 트랜잭션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6497053" cy="10287000"/>
          </a:xfrm>
          <a:custGeom>
            <a:avLst/>
            <a:gdLst/>
            <a:ahLst/>
            <a:cxnLst/>
            <a:rect l="l" t="t" r="r" b="b"/>
            <a:pathLst>
              <a:path w="6497053" h="10287000">
                <a:moveTo>
                  <a:pt x="0" y="0"/>
                </a:moveTo>
                <a:lnTo>
                  <a:pt x="6497053" y="0"/>
                </a:lnTo>
                <a:lnTo>
                  <a:pt x="64970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8627674" y="1095375"/>
            <a:ext cx="7415203" cy="1149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3"/>
              </a:lnSpc>
            </a:pPr>
            <a:r>
              <a:rPr lang="en-US" sz="4383" b="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Transaction Template</a:t>
            </a:r>
          </a:p>
          <a:p>
            <a:pPr marL="0" lvl="0" indent="0" algn="ctr">
              <a:lnSpc>
                <a:spcPts val="4383"/>
              </a:lnSpc>
              <a:spcBef>
                <a:spcPct val="0"/>
              </a:spcBef>
            </a:pPr>
            <a:r>
              <a:rPr lang="en-US" sz="4383" b="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(Transaction Script)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8954" y="4399637"/>
            <a:ext cx="9993547" cy="230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0751" lvl="1" indent="-310375" algn="l">
              <a:lnSpc>
                <a:spcPts val="4600"/>
              </a:lnSpc>
              <a:buAutoNum type="arabicPeriod"/>
            </a:pP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DB를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연결하고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트랜잭션을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시작하는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코드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필요</a:t>
            </a:r>
            <a:endParaRPr lang="en-US" sz="2875" spc="7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20751" lvl="1" indent="-310375" algn="l">
              <a:lnSpc>
                <a:spcPts val="4600"/>
              </a:lnSpc>
              <a:buAutoNum type="arabicPeriod"/>
            </a:pP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DB를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액세스하는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코드와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그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결과를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가지고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비즈니스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로직을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적용하는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코드가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뒤엉켜서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등장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marL="620751" lvl="1" indent="-310375" algn="l">
              <a:lnSpc>
                <a:spcPts val="4600"/>
              </a:lnSpc>
              <a:buAutoNum type="arabicPeriod"/>
            </a:pP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중복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현상이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빈번하게</a:t>
            </a:r>
            <a:r>
              <a:rPr lang="en-US" sz="2875" spc="7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5" spc="7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발생</a:t>
            </a:r>
            <a:endParaRPr lang="en-US" sz="2875" spc="7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44930" y="3559056"/>
            <a:ext cx="1409069" cy="522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00"/>
              </a:lnSpc>
            </a:pPr>
            <a:r>
              <a:rPr lang="en-US" sz="2875" b="1" spc="7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문제점</a:t>
            </a:r>
            <a:endParaRPr lang="en-US" sz="2875" b="1" spc="7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2353759" y="3580472"/>
            <a:ext cx="14603365" cy="3126057"/>
          </a:xfrm>
          <a:custGeom>
            <a:avLst/>
            <a:gdLst/>
            <a:ahLst/>
            <a:cxnLst/>
            <a:rect l="l" t="t" r="r" b="b"/>
            <a:pathLst>
              <a:path w="14603365" h="3126057">
                <a:moveTo>
                  <a:pt x="0" y="0"/>
                </a:moveTo>
                <a:lnTo>
                  <a:pt x="14603365" y="0"/>
                </a:lnTo>
                <a:lnTo>
                  <a:pt x="14603365" y="3126056"/>
                </a:lnTo>
                <a:lnTo>
                  <a:pt x="0" y="3126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320548" y="1488207"/>
            <a:ext cx="12669788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83"/>
              </a:lnSpc>
              <a:spcBef>
                <a:spcPct val="0"/>
              </a:spcBef>
            </a:pPr>
            <a:r>
              <a:rPr lang="en-US" sz="4383" b="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선언적</a:t>
            </a:r>
            <a:r>
              <a:rPr lang="en-US" sz="4383" b="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83" b="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트랜잭션</a:t>
            </a:r>
            <a:r>
              <a:rPr lang="en-US" sz="4383" b="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3320548" y="1488207"/>
            <a:ext cx="12669788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83"/>
              </a:lnSpc>
              <a:spcBef>
                <a:spcPct val="0"/>
              </a:spcBef>
            </a:pPr>
            <a:r>
              <a:rPr lang="en-US" sz="4383" b="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@Transactional </a:t>
            </a:r>
            <a:r>
              <a:rPr lang="en-US" sz="4383" b="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동작</a:t>
            </a:r>
            <a:r>
              <a:rPr lang="en-US" sz="4383" b="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83" b="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방식</a:t>
            </a:r>
            <a:endParaRPr lang="en-US" sz="4383" b="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51385" y="2926366"/>
            <a:ext cx="14408113" cy="487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3930" lvl="1" indent="-331965" algn="l">
              <a:lnSpc>
                <a:spcPts val="3874"/>
              </a:lnSpc>
              <a:buFont typeface="Arial"/>
              <a:buChar char="•"/>
            </a:pPr>
            <a:r>
              <a:rPr lang="en-US" sz="3075" spc="7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클래스, 메소드에 @Transactional이 선언되면 해당 클래스에 트랜잭션이 적용된 프록시 객체 생성</a:t>
            </a:r>
          </a:p>
          <a:p>
            <a:pPr algn="l">
              <a:lnSpc>
                <a:spcPts val="3874"/>
              </a:lnSpc>
            </a:pPr>
            <a:endParaRPr lang="en-US" sz="3075" spc="76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63930" lvl="1" indent="-331965" algn="l">
              <a:lnSpc>
                <a:spcPts val="3874"/>
              </a:lnSpc>
              <a:buFont typeface="Arial"/>
              <a:buChar char="•"/>
            </a:pPr>
            <a:r>
              <a:rPr lang="en-US" sz="3075" spc="7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프록시 객체는 @Transactional이 포함된 메서드가 호출될 경우, 트랜잭션을 시작하고 Commit or Rollback을 수행</a:t>
            </a:r>
          </a:p>
          <a:p>
            <a:pPr algn="l">
              <a:lnSpc>
                <a:spcPts val="3874"/>
              </a:lnSpc>
            </a:pPr>
            <a:endParaRPr lang="en-US" sz="3075" spc="76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63930" lvl="1" indent="-331965" algn="l">
              <a:lnSpc>
                <a:spcPts val="3874"/>
              </a:lnSpc>
              <a:buFont typeface="Arial"/>
              <a:buChar char="•"/>
            </a:pPr>
            <a:r>
              <a:rPr lang="en-US" sz="3075" spc="7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CheckedException or 예외가 없을 때는 Commit</a:t>
            </a:r>
          </a:p>
          <a:p>
            <a:pPr algn="l">
              <a:lnSpc>
                <a:spcPts val="3874"/>
              </a:lnSpc>
            </a:pPr>
            <a:endParaRPr lang="en-US" sz="3075" spc="76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63930" lvl="1" indent="-331965" algn="l">
              <a:lnSpc>
                <a:spcPts val="3874"/>
              </a:lnSpc>
              <a:buFont typeface="Arial"/>
              <a:buChar char="•"/>
            </a:pPr>
            <a:r>
              <a:rPr lang="en-US" sz="3075" spc="7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UncheckedException이 발생하면 Rollback</a:t>
            </a:r>
          </a:p>
          <a:p>
            <a:pPr algn="l">
              <a:lnSpc>
                <a:spcPts val="3874"/>
              </a:lnSpc>
            </a:pPr>
            <a:endParaRPr lang="en-US" sz="3075" spc="76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4743581" y="4761500"/>
            <a:ext cx="8800838" cy="764001"/>
            <a:chOff x="0" y="0"/>
            <a:chExt cx="1483434" cy="1287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83434" cy="128777"/>
            </a:xfrm>
            <a:custGeom>
              <a:avLst/>
              <a:gdLst/>
              <a:ahLst/>
              <a:cxnLst/>
              <a:rect l="l" t="t" r="r" b="b"/>
              <a:pathLst>
                <a:path w="1483434" h="128777">
                  <a:moveTo>
                    <a:pt x="0" y="0"/>
                  </a:moveTo>
                  <a:lnTo>
                    <a:pt x="1483434" y="0"/>
                  </a:lnTo>
                  <a:lnTo>
                    <a:pt x="1483434" y="128777"/>
                  </a:lnTo>
                  <a:lnTo>
                    <a:pt x="0" y="128777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83434" cy="176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07972" y="4238609"/>
            <a:ext cx="7872055" cy="1619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25"/>
              </a:lnSpc>
              <a:spcBef>
                <a:spcPct val="0"/>
              </a:spcBef>
            </a:pPr>
            <a:r>
              <a:rPr lang="en-US" sz="9375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 rot="3657861">
            <a:off x="8192430" y="-748589"/>
            <a:ext cx="3174467" cy="3364079"/>
          </a:xfrm>
          <a:custGeom>
            <a:avLst/>
            <a:gdLst/>
            <a:ahLst/>
            <a:cxnLst/>
            <a:rect l="l" t="t" r="r" b="b"/>
            <a:pathLst>
              <a:path w="3174467" h="3364079">
                <a:moveTo>
                  <a:pt x="0" y="0"/>
                </a:moveTo>
                <a:lnTo>
                  <a:pt x="3174468" y="0"/>
                </a:lnTo>
                <a:lnTo>
                  <a:pt x="3174468" y="3364078"/>
                </a:lnTo>
                <a:lnTo>
                  <a:pt x="0" y="3364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608248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3592939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7818190" y="3259065"/>
            <a:ext cx="3453064" cy="1029641"/>
          </a:xfrm>
          <a:custGeom>
            <a:avLst/>
            <a:gdLst/>
            <a:ahLst/>
            <a:cxnLst/>
            <a:rect l="l" t="t" r="r" b="b"/>
            <a:pathLst>
              <a:path w="3453064" h="1029641">
                <a:moveTo>
                  <a:pt x="0" y="0"/>
                </a:moveTo>
                <a:lnTo>
                  <a:pt x="3453064" y="0"/>
                </a:lnTo>
                <a:lnTo>
                  <a:pt x="3453064" y="1029641"/>
                </a:lnTo>
                <a:lnTo>
                  <a:pt x="0" y="1029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3959678" y="3537025"/>
            <a:ext cx="112824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99050" y="3567978"/>
            <a:ext cx="1371286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31131" y="2571249"/>
            <a:ext cx="2189083" cy="70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88"/>
              </a:lnSpc>
              <a:spcBef>
                <a:spcPct val="0"/>
              </a:spcBef>
            </a:pPr>
            <a:r>
              <a:rPr lang="en-US" sz="4435" spc="1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10만원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9227" y="7375974"/>
            <a:ext cx="8954911" cy="718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lang="en-US" sz="43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B의</a:t>
            </a:r>
            <a:r>
              <a:rPr lang="en-US" sz="43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계좌에</a:t>
            </a:r>
            <a:r>
              <a:rPr lang="en-US" sz="43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10만원을 </a:t>
            </a:r>
            <a:r>
              <a:rPr lang="en-US" sz="43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입금한다</a:t>
            </a:r>
            <a:r>
              <a:rPr lang="en-US" sz="43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53000" y="6080807"/>
            <a:ext cx="9528569" cy="718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49949" lvl="1" indent="-474975" algn="ctr">
              <a:lnSpc>
                <a:spcPts val="6159"/>
              </a:lnSpc>
              <a:buAutoNum type="arabicPeriod"/>
            </a:pPr>
            <a:r>
              <a:rPr lang="en-US" sz="43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A의</a:t>
            </a:r>
            <a:r>
              <a:rPr lang="en-US" sz="43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계좌에서</a:t>
            </a:r>
            <a:r>
              <a:rPr lang="en-US" sz="43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10만원을 </a:t>
            </a:r>
            <a:r>
              <a:rPr lang="en-US" sz="43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출금한다</a:t>
            </a:r>
            <a:r>
              <a:rPr lang="en-US" sz="43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608248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3592939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7818190" y="3259065"/>
            <a:ext cx="3453064" cy="1029641"/>
          </a:xfrm>
          <a:custGeom>
            <a:avLst/>
            <a:gdLst/>
            <a:ahLst/>
            <a:cxnLst/>
            <a:rect l="l" t="t" r="r" b="b"/>
            <a:pathLst>
              <a:path w="3453064" h="1029641">
                <a:moveTo>
                  <a:pt x="0" y="0"/>
                </a:moveTo>
                <a:lnTo>
                  <a:pt x="3453064" y="0"/>
                </a:lnTo>
                <a:lnTo>
                  <a:pt x="3453064" y="1029641"/>
                </a:lnTo>
                <a:lnTo>
                  <a:pt x="0" y="1029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3959678" y="3537025"/>
            <a:ext cx="112824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99050" y="3567978"/>
            <a:ext cx="1371286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31131" y="2571249"/>
            <a:ext cx="2189083" cy="70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88"/>
              </a:lnSpc>
              <a:spcBef>
                <a:spcPct val="0"/>
              </a:spcBef>
            </a:pPr>
            <a:r>
              <a:rPr lang="en-US" sz="4435" spc="11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10만원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27678" y="7557240"/>
            <a:ext cx="7857015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UPDATE accounts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 balance = balance + 100000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WHERE user = 'B';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27678" y="5606046"/>
            <a:ext cx="5559147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UPDATE accounts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 balance = balance - 100000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WHERE user = 'A';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608248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3592939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7818190" y="3259065"/>
            <a:ext cx="3453064" cy="1029641"/>
          </a:xfrm>
          <a:custGeom>
            <a:avLst/>
            <a:gdLst/>
            <a:ahLst/>
            <a:cxnLst/>
            <a:rect l="l" t="t" r="r" b="b"/>
            <a:pathLst>
              <a:path w="3453064" h="1029641">
                <a:moveTo>
                  <a:pt x="0" y="0"/>
                </a:moveTo>
                <a:lnTo>
                  <a:pt x="3453064" y="0"/>
                </a:lnTo>
                <a:lnTo>
                  <a:pt x="3453064" y="1029641"/>
                </a:lnTo>
                <a:lnTo>
                  <a:pt x="0" y="1029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3959678" y="3537025"/>
            <a:ext cx="112824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99050" y="3567978"/>
            <a:ext cx="1371286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31131" y="2506860"/>
            <a:ext cx="2189083" cy="73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44"/>
              </a:lnSpc>
              <a:spcBef>
                <a:spcPct val="0"/>
              </a:spcBef>
            </a:pPr>
            <a:r>
              <a:rPr lang="en-US" sz="4440" spc="125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10만원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3376" y="6940197"/>
            <a:ext cx="2509098" cy="627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32"/>
              </a:lnSpc>
              <a:spcBef>
                <a:spcPct val="0"/>
              </a:spcBef>
            </a:pPr>
            <a:r>
              <a:rPr lang="en-US" sz="3835" spc="95">
                <a:solidFill>
                  <a:srgbClr val="FF3131"/>
                </a:solidFill>
                <a:latin typeface="Arimo Bold"/>
                <a:ea typeface="Arimo Bold"/>
                <a:cs typeface="Arimo Bold"/>
                <a:sym typeface="Arimo Bold"/>
              </a:rPr>
              <a:t>오류 발생!!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27678" y="7558671"/>
            <a:ext cx="7857015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UPDATE accounts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 balance = balance + 100000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WHERE user = 'B';</a:t>
            </a:r>
          </a:p>
        </p:txBody>
      </p:sp>
      <p:sp>
        <p:nvSpPr>
          <p:cNvPr id="11" name="Freeform 11"/>
          <p:cNvSpPr/>
          <p:nvPr/>
        </p:nvSpPr>
        <p:spPr>
          <a:xfrm>
            <a:off x="8431131" y="7654087"/>
            <a:ext cx="1292468" cy="1171243"/>
          </a:xfrm>
          <a:custGeom>
            <a:avLst/>
            <a:gdLst/>
            <a:ahLst/>
            <a:cxnLst/>
            <a:rect l="l" t="t" r="r" b="b"/>
            <a:pathLst>
              <a:path w="1292468" h="1171243">
                <a:moveTo>
                  <a:pt x="0" y="0"/>
                </a:moveTo>
                <a:lnTo>
                  <a:pt x="1292467" y="0"/>
                </a:lnTo>
                <a:lnTo>
                  <a:pt x="1292467" y="1171243"/>
                </a:lnTo>
                <a:lnTo>
                  <a:pt x="0" y="11712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6727678" y="5606046"/>
            <a:ext cx="5559147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UPDATE accounts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 balance = balance - 100000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WHERE user = 'A';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034260" y="5295900"/>
            <a:ext cx="6908152" cy="3883894"/>
            <a:chOff x="0" y="0"/>
            <a:chExt cx="1819431" cy="10229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19431" cy="1022918"/>
            </a:xfrm>
            <a:custGeom>
              <a:avLst/>
              <a:gdLst/>
              <a:ahLst/>
              <a:cxnLst/>
              <a:rect l="l" t="t" r="r" b="b"/>
              <a:pathLst>
                <a:path w="1819431" h="1022918">
                  <a:moveTo>
                    <a:pt x="0" y="0"/>
                  </a:moveTo>
                  <a:lnTo>
                    <a:pt x="1819431" y="0"/>
                  </a:lnTo>
                  <a:lnTo>
                    <a:pt x="1819431" y="1022918"/>
                  </a:lnTo>
                  <a:lnTo>
                    <a:pt x="0" y="10229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914D"/>
              </a:solidFill>
              <a:prstDash val="dash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819431" cy="1070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848600" y="4457700"/>
            <a:ext cx="3150264" cy="634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sz="4399" dirty="0">
                <a:solidFill>
                  <a:srgbClr val="FF914D"/>
                </a:solidFill>
                <a:latin typeface="Bryndan Write"/>
                <a:ea typeface="Bryndan Write"/>
                <a:cs typeface="Bryndan Write"/>
                <a:sym typeface="Bryndan Write"/>
              </a:rPr>
              <a:t>Transaction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3608248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3592939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7818190" y="3259065"/>
            <a:ext cx="3453064" cy="1029641"/>
          </a:xfrm>
          <a:custGeom>
            <a:avLst/>
            <a:gdLst/>
            <a:ahLst/>
            <a:cxnLst/>
            <a:rect l="l" t="t" r="r" b="b"/>
            <a:pathLst>
              <a:path w="3453064" h="1029641">
                <a:moveTo>
                  <a:pt x="0" y="0"/>
                </a:moveTo>
                <a:lnTo>
                  <a:pt x="3453064" y="0"/>
                </a:lnTo>
                <a:lnTo>
                  <a:pt x="3453064" y="1029641"/>
                </a:lnTo>
                <a:lnTo>
                  <a:pt x="0" y="1029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959678" y="3537025"/>
            <a:ext cx="112824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899050" y="3567978"/>
            <a:ext cx="1371286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B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31131" y="2506860"/>
            <a:ext cx="2189083" cy="72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44"/>
              </a:lnSpc>
              <a:spcBef>
                <a:spcPct val="0"/>
              </a:spcBef>
            </a:pPr>
            <a:r>
              <a:rPr lang="en-US" sz="4440" spc="125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10만원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27678" y="7558671"/>
            <a:ext cx="622425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UPDATE accounts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 balance = balance + 100000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WHERE user = 'B';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27678" y="5606046"/>
            <a:ext cx="5559147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UPDATE accounts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 balance = balance - 100000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WHERE user = 'A';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034260" y="5295900"/>
            <a:ext cx="6908152" cy="3883894"/>
            <a:chOff x="0" y="0"/>
            <a:chExt cx="1819431" cy="10229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19431" cy="1022918"/>
            </a:xfrm>
            <a:custGeom>
              <a:avLst/>
              <a:gdLst/>
              <a:ahLst/>
              <a:cxnLst/>
              <a:rect l="l" t="t" r="r" b="b"/>
              <a:pathLst>
                <a:path w="1819431" h="1022918">
                  <a:moveTo>
                    <a:pt x="0" y="0"/>
                  </a:moveTo>
                  <a:lnTo>
                    <a:pt x="1819431" y="0"/>
                  </a:lnTo>
                  <a:lnTo>
                    <a:pt x="1819431" y="1022918"/>
                  </a:lnTo>
                  <a:lnTo>
                    <a:pt x="0" y="10229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914D"/>
              </a:solidFill>
              <a:prstDash val="dash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819431" cy="1070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848600" y="4457700"/>
            <a:ext cx="3150264" cy="634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sz="4399" dirty="0">
                <a:solidFill>
                  <a:srgbClr val="FF914D"/>
                </a:solidFill>
                <a:latin typeface="Bryndan Write"/>
                <a:ea typeface="Bryndan Write"/>
                <a:cs typeface="Bryndan Write"/>
                <a:sym typeface="Bryndan Write"/>
              </a:rPr>
              <a:t>Transaction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3608248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3592939" y="2054375"/>
            <a:ext cx="1888257" cy="2793850"/>
          </a:xfrm>
          <a:custGeom>
            <a:avLst/>
            <a:gdLst/>
            <a:ahLst/>
            <a:cxnLst/>
            <a:rect l="l" t="t" r="r" b="b"/>
            <a:pathLst>
              <a:path w="1888257" h="2793850">
                <a:moveTo>
                  <a:pt x="0" y="0"/>
                </a:moveTo>
                <a:lnTo>
                  <a:pt x="1888257" y="0"/>
                </a:lnTo>
                <a:lnTo>
                  <a:pt x="1888257" y="2793850"/>
                </a:lnTo>
                <a:lnTo>
                  <a:pt x="0" y="279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7818190" y="3259065"/>
            <a:ext cx="3453064" cy="1029641"/>
          </a:xfrm>
          <a:custGeom>
            <a:avLst/>
            <a:gdLst/>
            <a:ahLst/>
            <a:cxnLst/>
            <a:rect l="l" t="t" r="r" b="b"/>
            <a:pathLst>
              <a:path w="3453064" h="1029641">
                <a:moveTo>
                  <a:pt x="0" y="0"/>
                </a:moveTo>
                <a:lnTo>
                  <a:pt x="3453064" y="0"/>
                </a:lnTo>
                <a:lnTo>
                  <a:pt x="3453064" y="1029641"/>
                </a:lnTo>
                <a:lnTo>
                  <a:pt x="0" y="1029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959678" y="3537025"/>
            <a:ext cx="1128248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899050" y="3567978"/>
            <a:ext cx="1371286" cy="102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>
                <a:solidFill>
                  <a:srgbClr val="6CE5E8"/>
                </a:solidFill>
                <a:latin typeface="Bryndan Write"/>
                <a:ea typeface="Bryndan Write"/>
                <a:cs typeface="Bryndan Write"/>
                <a:sym typeface="Bryndan Write"/>
              </a:rPr>
              <a:t>B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31131" y="2506860"/>
            <a:ext cx="2189083" cy="72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44"/>
              </a:lnSpc>
              <a:spcBef>
                <a:spcPct val="0"/>
              </a:spcBef>
            </a:pPr>
            <a:r>
              <a:rPr lang="en-US" sz="4440" spc="125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10만원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27678" y="7558671"/>
            <a:ext cx="622425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UPDATE accounts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 balance = balance + 100000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WHERE user = 'B';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27678" y="5606046"/>
            <a:ext cx="5559147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UPDATE accounts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 balance = balance - 100000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WHERE user = 'A';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484122" y="6138754"/>
            <a:ext cx="195292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>
                <a:solidFill>
                  <a:srgbClr val="00BF63"/>
                </a:solidFill>
                <a:latin typeface="Bryndan Write"/>
                <a:ea typeface="Bryndan Write"/>
                <a:cs typeface="Bryndan Write"/>
                <a:sym typeface="Bryndan Write"/>
              </a:rPr>
              <a:t>COMMIT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183756" y="7986604"/>
            <a:ext cx="2939737" cy="693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FF3131"/>
                </a:solidFill>
                <a:latin typeface="Bryndan Write"/>
                <a:ea typeface="Bryndan Write"/>
                <a:cs typeface="Bryndan Write"/>
                <a:sym typeface="Bryndan Write"/>
              </a:rPr>
              <a:t>ROLLBACK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69482" y="5679464"/>
            <a:ext cx="2939738" cy="437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20"/>
              </a:lnSpc>
              <a:spcBef>
                <a:spcPct val="0"/>
              </a:spcBef>
            </a:pPr>
            <a:r>
              <a:rPr lang="en-US" sz="2635" spc="6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트랜잭션 성공 시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319562" y="7563774"/>
            <a:ext cx="2939738" cy="437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20"/>
              </a:lnSpc>
              <a:spcBef>
                <a:spcPct val="0"/>
              </a:spcBef>
            </a:pPr>
            <a:r>
              <a:rPr lang="en-US" sz="2635" spc="6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트랜잭션 실패 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4861876" y="2137888"/>
            <a:ext cx="8564248" cy="461597"/>
            <a:chOff x="0" y="0"/>
            <a:chExt cx="3525896" cy="190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25896" cy="190039"/>
            </a:xfrm>
            <a:custGeom>
              <a:avLst/>
              <a:gdLst/>
              <a:ahLst/>
              <a:cxnLst/>
              <a:rect l="l" t="t" r="r" b="b"/>
              <a:pathLst>
                <a:path w="3525896" h="190039">
                  <a:moveTo>
                    <a:pt x="0" y="0"/>
                  </a:moveTo>
                  <a:lnTo>
                    <a:pt x="3525896" y="0"/>
                  </a:lnTo>
                  <a:lnTo>
                    <a:pt x="3525896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25896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91157" y="3753482"/>
            <a:ext cx="13705686" cy="176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467" lvl="1" indent="-396733" algn="l">
              <a:lnSpc>
                <a:spcPts val="4630"/>
              </a:lnSpc>
              <a:buFont typeface="Arial"/>
              <a:buChar char="•"/>
            </a:pP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은행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거래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생산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및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재고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관리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예약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시스템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등 한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단위로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처리해야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하는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경우에</a:t>
            </a:r>
            <a:r>
              <a:rPr lang="en-US" sz="3675" spc="91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75" spc="91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사용</a:t>
            </a: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endParaRPr lang="en-US" sz="3675" spc="91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 rot="6636849" flipH="1">
            <a:off x="15807292" y="311607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10493798">
            <a:off x="-2346937" y="530804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469908" y="1842801"/>
            <a:ext cx="5348183" cy="103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en-US" sz="7283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Transaction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59" b="-9259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5866939" y="2553632"/>
            <a:ext cx="6554123" cy="461597"/>
            <a:chOff x="0" y="0"/>
            <a:chExt cx="2698329" cy="190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98329" cy="190039"/>
            </a:xfrm>
            <a:custGeom>
              <a:avLst/>
              <a:gdLst/>
              <a:ahLst/>
              <a:cxnLst/>
              <a:rect l="l" t="t" r="r" b="b"/>
              <a:pathLst>
                <a:path w="2698329" h="19003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6636849" flipH="1">
            <a:off x="15807292" y="311607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 rot="10493798">
            <a:off x="-2346937" y="530804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369977" y="3868077"/>
            <a:ext cx="15548047" cy="4123239"/>
          </a:xfrm>
          <a:custGeom>
            <a:avLst/>
            <a:gdLst/>
            <a:ahLst/>
            <a:cxnLst/>
            <a:rect l="l" t="t" r="r" b="b"/>
            <a:pathLst>
              <a:path w="15548047" h="4123239">
                <a:moveTo>
                  <a:pt x="0" y="0"/>
                </a:moveTo>
                <a:lnTo>
                  <a:pt x="15548046" y="0"/>
                </a:lnTo>
                <a:lnTo>
                  <a:pt x="15548046" y="4123239"/>
                </a:lnTo>
                <a:lnTo>
                  <a:pt x="0" y="4123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208104" y="2476500"/>
            <a:ext cx="6005143" cy="74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83"/>
              </a:lnSpc>
              <a:spcBef>
                <a:spcPct val="0"/>
              </a:spcBef>
            </a:pPr>
            <a:r>
              <a:rPr lang="en-US" sz="5583" b="1" dirty="0" err="1">
                <a:solidFill>
                  <a:srgbClr val="000000"/>
                </a:solidFill>
                <a:latin typeface="Arimo" panose="020B0600000101010101" charset="0"/>
                <a:ea typeface="Arimo" panose="020B0600000101010101" charset="0"/>
                <a:cs typeface="Arimo" panose="020B0600000101010101" charset="0"/>
                <a:sym typeface="Gochi Hand"/>
              </a:rPr>
              <a:t>트랜잭션의</a:t>
            </a:r>
            <a:r>
              <a:rPr lang="en-US" sz="5583" b="1" dirty="0">
                <a:solidFill>
                  <a:srgbClr val="000000"/>
                </a:solidFill>
                <a:latin typeface="Arimo" panose="020B0600000101010101" charset="0"/>
                <a:ea typeface="Arimo" panose="020B0600000101010101" charset="0"/>
                <a:cs typeface="Arimo" panose="020B0600000101010101" charset="0"/>
                <a:sym typeface="Gochi Hand"/>
              </a:rPr>
              <a:t> </a:t>
            </a:r>
            <a:r>
              <a:rPr lang="en-US" sz="5583" b="1" dirty="0" err="1">
                <a:solidFill>
                  <a:srgbClr val="000000"/>
                </a:solidFill>
                <a:latin typeface="Arimo" panose="020B0600000101010101" charset="0"/>
                <a:ea typeface="Arimo" panose="020B0600000101010101" charset="0"/>
                <a:cs typeface="Arimo" panose="020B0600000101010101" charset="0"/>
                <a:sym typeface="Gochi Hand"/>
              </a:rPr>
              <a:t>상태</a:t>
            </a:r>
            <a:endParaRPr lang="en-US" sz="5583" b="1" dirty="0">
              <a:solidFill>
                <a:srgbClr val="000000"/>
              </a:solidFill>
              <a:latin typeface="Arimo" panose="020B0600000101010101" charset="0"/>
              <a:ea typeface="Arimo" panose="020B0600000101010101" charset="0"/>
              <a:cs typeface="Arimo" panose="020B0600000101010101" charset="0"/>
              <a:sym typeface="Gochi H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803575" y="9779890"/>
            <a:ext cx="5589200" cy="42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0"/>
              </a:lnSpc>
              <a:spcBef>
                <a:spcPct val="0"/>
              </a:spcBef>
            </a:pPr>
            <a:r>
              <a:rPr lang="en-US" sz="2675" spc="66">
                <a:solidFill>
                  <a:srgbClr val="000000"/>
                </a:solidFill>
                <a:latin typeface="Gochi Hand"/>
                <a:ea typeface="Gochi Hand"/>
                <a:cs typeface="Gochi Hand"/>
                <a:sym typeface="Gochi Hand"/>
              </a:rPr>
              <a:t>https://akasai.space/db/about_acid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485</Words>
  <Application>Microsoft Office PowerPoint</Application>
  <PresentationFormat>Custom</PresentationFormat>
  <Paragraphs>128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Bryndan Write</vt:lpstr>
      <vt:lpstr>Calibri</vt:lpstr>
      <vt:lpstr>Arial</vt:lpstr>
      <vt:lpstr>Arimo Bold</vt:lpstr>
      <vt:lpstr>Gochi Hand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Doodle Business Opportunity Presentation</dc:title>
  <cp:lastModifiedBy>Suhyeon Lee</cp:lastModifiedBy>
  <cp:revision>3</cp:revision>
  <dcterms:created xsi:type="dcterms:W3CDTF">2006-08-16T00:00:00Z</dcterms:created>
  <dcterms:modified xsi:type="dcterms:W3CDTF">2024-08-01T04:24:38Z</dcterms:modified>
  <dc:identifier>DAGMfVHH1pA</dc:identifier>
</cp:coreProperties>
</file>