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6858000" cy="9144000"/>
  <p:embeddedFontLst>
    <p:embeddedFont>
      <p:font typeface="Open Sans 1 Bold" charset="1" panose="020B0806030504020204"/>
      <p:regular r:id="rId51"/>
    </p:embeddedFont>
    <p:embeddedFont>
      <p:font typeface="Open Sans 2 Bold" charset="1" panose="00000000000000000000"/>
      <p:regular r:id="rId52"/>
    </p:embeddedFont>
    <p:embeddedFont>
      <p:font typeface="Open Sans 1" charset="1" panose="020B0606030504020204"/>
      <p:regular r:id="rId54"/>
    </p:embeddedFont>
    <p:embeddedFont>
      <p:font typeface="Arimo" charset="1" panose="020B0604020202020204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notesMasters/notesMaster1.xml" Type="http://schemas.openxmlformats.org/officeDocument/2006/relationships/notesMaster"/><Relationship Id="rId49" Target="theme/theme2.xml" Type="http://schemas.openxmlformats.org/officeDocument/2006/relationships/theme"/><Relationship Id="rId5" Target="tableStyles.xml" Type="http://schemas.openxmlformats.org/officeDocument/2006/relationships/tableStyles"/><Relationship Id="rId50" Target="notesSlides/notesSlide1.xml" Type="http://schemas.openxmlformats.org/officeDocument/2006/relationships/notes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notesSlides/notesSlide2.xml" Type="http://schemas.openxmlformats.org/officeDocument/2006/relationships/notesSlide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notesSlides/notesSlide3.xml" Type="http://schemas.openxmlformats.org/officeDocument/2006/relationships/notesSlide"/><Relationship Id="rId57" Target="notesSlides/notesSlide4.xml" Type="http://schemas.openxmlformats.org/officeDocument/2006/relationships/notesSlide"/><Relationship Id="rId58" Target="notesSlides/notesSlide5.xml" Type="http://schemas.openxmlformats.org/officeDocument/2006/relationships/notesSlide"/><Relationship Id="rId59" Target="notesSlides/notesSlide6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7.xml" Type="http://schemas.openxmlformats.org/officeDocument/2006/relationships/notesSlide"/><Relationship Id="rId61" Target="notesSlides/notesSlide8.xml" Type="http://schemas.openxmlformats.org/officeDocument/2006/relationships/notesSlide"/><Relationship Id="rId62" Target="notesSlides/notesSlide9.xml" Type="http://schemas.openxmlformats.org/officeDocument/2006/relationships/notes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초반엔 글로 설명이 되어있어서 바로 이해되지 않을 수 있지만,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인터페이스와 추상 클래스는 많은 분들이 혼동하시는데요,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내부 모든 메소드가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일종의 계약서</a:t>
            </a:r>
          </a:p>
          <a:p>
            <a:r>
              <a:rPr lang="en-US"/>
              <a:t>구현에 상관없이 일관된 계약을 제공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어디서든 해당 메서드에 접근 가능해야 함.</a:t>
            </a:r>
          </a:p>
          <a:p>
            <a:r>
              <a:rPr lang="en-US"/>
              <a:t>인터페이스의 목적과 맞지 않.</a:t>
            </a:r>
          </a:p>
          <a:p>
            <a:r>
              <a:rPr lang="en-US"/>
              <a:t>외부와의 계약을 정의하는 것.</a:t>
            </a:r>
          </a:p>
          <a:p>
            <a:r>
              <a:rPr lang="en-US"/>
              <a:t>계약의 모든 요소는 외부에서 접근 가능해야.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상속에 얽매이지 않는 인터페이스에 추상 메서드를 선언하고 필요한 경우에만 이를 구현하게 한다면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다중 상속 볼 수 있어.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swimming 이라는 행동을 명시.</a:t>
            </a:r>
          </a:p>
          <a:p>
            <a:r>
              <a:rPr lang="en-US"/>
              <a:t>구현하는건 구현체에 맡기고 신경쓰지 않음.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객체의 상태 변화를 위해 사용.</a:t>
            </a:r>
          </a:p>
          <a:p>
            <a:r>
              <a:rPr lang="en-US"/>
              <a:t>interface에서는 static 필드를 갖기 때문에 상속받은 클래스들이 공통된 값을 다룬다는 것과 상반됨.</a:t>
            </a:r>
          </a:p>
          <a:p>
            <a:r>
              <a:rPr lang="en-US"/>
              <a:t>객체마다 개별적으로 값을 관리.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5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59560" y="8578486"/>
            <a:ext cx="2599740" cy="67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1"/>
              </a:lnSpc>
            </a:pPr>
            <a:r>
              <a:rPr lang="en-US" sz="3972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송정훈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3035" y="9017934"/>
            <a:ext cx="133350" cy="1333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47947" y="3981450"/>
            <a:ext cx="1439753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7"/>
              </a:lnSpc>
            </a:pPr>
            <a:r>
              <a:rPr lang="en-US" sz="7664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인터페이스와 추상 클래스의 차이</a:t>
            </a:r>
          </a:p>
        </p:txBody>
      </p:sp>
      <p:sp>
        <p:nvSpPr>
          <p:cNvPr name="AutoShape 7" id="7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94533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7376" y="2129660"/>
            <a:ext cx="15468600" cy="177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7216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어플리케이션의 기능을 정의하고, 그 구현 방식이나 대상에 대해 추상화 할 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7376" y="4239123"/>
            <a:ext cx="15468600" cy="85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7216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서로 </a:t>
            </a:r>
            <a:r>
              <a:rPr lang="en-US" sz="44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관련성이 없는 클래스들을 묶어 주고</a:t>
            </a: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싶을 때 (형제 관계)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7376" y="5431426"/>
            <a:ext cx="15468600" cy="85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7216"/>
              </a:lnSpc>
              <a:buFont typeface="Arial"/>
              <a:buChar char="•"/>
            </a:pPr>
            <a:r>
              <a:rPr lang="en-US" sz="44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다중 상속</a:t>
            </a: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을 통한 추상화 설계를 해야할 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6623730"/>
            <a:ext cx="15468600" cy="177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7216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특정 데이터 타입의 행동을 명시하고, 어디서 구현되는지는 신경쓰지 않는 경우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7376" y="8730335"/>
            <a:ext cx="15468600" cy="85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7216"/>
              </a:lnSpc>
              <a:buFont typeface="Arial"/>
              <a:buChar char="•"/>
            </a:pPr>
            <a:r>
              <a:rPr lang="en-US" sz="44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구현 객체가 같은 동작을 한다는 것을 보장</a:t>
            </a:r>
            <a:r>
              <a:rPr lang="en-US" sz="4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하기 위해 사용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161" y="3511515"/>
            <a:ext cx="10300426" cy="4402863"/>
          </a:xfrm>
          <a:custGeom>
            <a:avLst/>
            <a:gdLst/>
            <a:ahLst/>
            <a:cxnLst/>
            <a:rect r="r" b="b" t="t" l="l"/>
            <a:pathLst>
              <a:path h="4402863" w="10300426">
                <a:moveTo>
                  <a:pt x="0" y="0"/>
                </a:moveTo>
                <a:lnTo>
                  <a:pt x="10300425" y="0"/>
                </a:lnTo>
                <a:lnTo>
                  <a:pt x="10300425" y="4402863"/>
                </a:lnTo>
                <a:lnTo>
                  <a:pt x="0" y="44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4833" y="3104204"/>
            <a:ext cx="6153033" cy="5217484"/>
          </a:xfrm>
          <a:custGeom>
            <a:avLst/>
            <a:gdLst/>
            <a:ahLst/>
            <a:cxnLst/>
            <a:rect r="r" b="b" t="t" l="l"/>
            <a:pathLst>
              <a:path h="5217484" w="6153033">
                <a:moveTo>
                  <a:pt x="0" y="0"/>
                </a:moveTo>
                <a:lnTo>
                  <a:pt x="6153033" y="0"/>
                </a:lnTo>
                <a:lnTo>
                  <a:pt x="6153033" y="5217484"/>
                </a:lnTo>
                <a:lnTo>
                  <a:pt x="0" y="5217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161" y="3511515"/>
            <a:ext cx="10300426" cy="4402863"/>
          </a:xfrm>
          <a:custGeom>
            <a:avLst/>
            <a:gdLst/>
            <a:ahLst/>
            <a:cxnLst/>
            <a:rect r="r" b="b" t="t" l="l"/>
            <a:pathLst>
              <a:path h="4402863" w="10300426">
                <a:moveTo>
                  <a:pt x="0" y="0"/>
                </a:moveTo>
                <a:lnTo>
                  <a:pt x="10300425" y="0"/>
                </a:lnTo>
                <a:lnTo>
                  <a:pt x="10300425" y="4402863"/>
                </a:lnTo>
                <a:lnTo>
                  <a:pt x="0" y="44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7821" y="4814373"/>
            <a:ext cx="2940118" cy="1797147"/>
          </a:xfrm>
          <a:custGeom>
            <a:avLst/>
            <a:gdLst/>
            <a:ahLst/>
            <a:cxnLst/>
            <a:rect r="r" b="b" t="t" l="l"/>
            <a:pathLst>
              <a:path h="1797147" w="2940118">
                <a:moveTo>
                  <a:pt x="0" y="0"/>
                </a:moveTo>
                <a:lnTo>
                  <a:pt x="2940117" y="0"/>
                </a:lnTo>
                <a:lnTo>
                  <a:pt x="2940117" y="1797147"/>
                </a:lnTo>
                <a:lnTo>
                  <a:pt x="0" y="1797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22249" y="5212950"/>
            <a:ext cx="434909" cy="95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+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161" y="3511515"/>
            <a:ext cx="10300426" cy="4402863"/>
          </a:xfrm>
          <a:custGeom>
            <a:avLst/>
            <a:gdLst/>
            <a:ahLst/>
            <a:cxnLst/>
            <a:rect r="r" b="b" t="t" l="l"/>
            <a:pathLst>
              <a:path h="4402863" w="10300426">
                <a:moveTo>
                  <a:pt x="0" y="0"/>
                </a:moveTo>
                <a:lnTo>
                  <a:pt x="10300425" y="0"/>
                </a:lnTo>
                <a:lnTo>
                  <a:pt x="10300425" y="4402863"/>
                </a:lnTo>
                <a:lnTo>
                  <a:pt x="0" y="44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7821" y="4814373"/>
            <a:ext cx="2940118" cy="1797147"/>
          </a:xfrm>
          <a:custGeom>
            <a:avLst/>
            <a:gdLst/>
            <a:ahLst/>
            <a:cxnLst/>
            <a:rect r="r" b="b" t="t" l="l"/>
            <a:pathLst>
              <a:path h="1797147" w="2940118">
                <a:moveTo>
                  <a:pt x="0" y="0"/>
                </a:moveTo>
                <a:lnTo>
                  <a:pt x="2940117" y="0"/>
                </a:lnTo>
                <a:lnTo>
                  <a:pt x="2940117" y="1797147"/>
                </a:lnTo>
                <a:lnTo>
                  <a:pt x="0" y="1797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044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22249" y="5212950"/>
            <a:ext cx="434909" cy="95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+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041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161" y="3511515"/>
            <a:ext cx="10300426" cy="4402863"/>
          </a:xfrm>
          <a:custGeom>
            <a:avLst/>
            <a:gdLst/>
            <a:ahLst/>
            <a:cxnLst/>
            <a:rect r="r" b="b" t="t" l="l"/>
            <a:pathLst>
              <a:path h="4402863" w="10300426">
                <a:moveTo>
                  <a:pt x="0" y="0"/>
                </a:moveTo>
                <a:lnTo>
                  <a:pt x="10300425" y="0"/>
                </a:lnTo>
                <a:lnTo>
                  <a:pt x="10300425" y="4402863"/>
                </a:lnTo>
                <a:lnTo>
                  <a:pt x="0" y="44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7821" y="4814373"/>
            <a:ext cx="2940118" cy="1797147"/>
          </a:xfrm>
          <a:custGeom>
            <a:avLst/>
            <a:gdLst/>
            <a:ahLst/>
            <a:cxnLst/>
            <a:rect r="r" b="b" t="t" l="l"/>
            <a:pathLst>
              <a:path h="1797147" w="2940118">
                <a:moveTo>
                  <a:pt x="0" y="0"/>
                </a:moveTo>
                <a:lnTo>
                  <a:pt x="2940117" y="0"/>
                </a:lnTo>
                <a:lnTo>
                  <a:pt x="2940117" y="1797147"/>
                </a:lnTo>
                <a:lnTo>
                  <a:pt x="0" y="1797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044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22249" y="5212950"/>
            <a:ext cx="434909" cy="95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+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041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51710" y="3761324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161" y="3511515"/>
            <a:ext cx="10300426" cy="4402863"/>
          </a:xfrm>
          <a:custGeom>
            <a:avLst/>
            <a:gdLst/>
            <a:ahLst/>
            <a:cxnLst/>
            <a:rect r="r" b="b" t="t" l="l"/>
            <a:pathLst>
              <a:path h="4402863" w="10300426">
                <a:moveTo>
                  <a:pt x="0" y="0"/>
                </a:moveTo>
                <a:lnTo>
                  <a:pt x="10300425" y="0"/>
                </a:lnTo>
                <a:lnTo>
                  <a:pt x="10300425" y="4402863"/>
                </a:lnTo>
                <a:lnTo>
                  <a:pt x="0" y="44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044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04110" y="6826896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51710" y="3761324"/>
            <a:ext cx="2261951" cy="1209116"/>
          </a:xfrm>
          <a:custGeom>
            <a:avLst/>
            <a:gdLst/>
            <a:ahLst/>
            <a:cxnLst/>
            <a:rect r="r" b="b" t="t" l="l"/>
            <a:pathLst>
              <a:path h="1209116" w="2261951">
                <a:moveTo>
                  <a:pt x="0" y="0"/>
                </a:moveTo>
                <a:lnTo>
                  <a:pt x="2261951" y="0"/>
                </a:lnTo>
                <a:lnTo>
                  <a:pt x="2261951" y="1209116"/>
                </a:lnTo>
                <a:lnTo>
                  <a:pt x="0" y="12091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61636" y="2079871"/>
            <a:ext cx="5894352" cy="7735509"/>
          </a:xfrm>
          <a:custGeom>
            <a:avLst/>
            <a:gdLst/>
            <a:ahLst/>
            <a:cxnLst/>
            <a:rect r="r" b="b" t="t" l="l"/>
            <a:pathLst>
              <a:path h="7735509" w="5894352">
                <a:moveTo>
                  <a:pt x="0" y="0"/>
                </a:moveTo>
                <a:lnTo>
                  <a:pt x="5894352" y="0"/>
                </a:lnTo>
                <a:lnTo>
                  <a:pt x="5894352" y="7735509"/>
                </a:lnTo>
                <a:lnTo>
                  <a:pt x="0" y="7735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9354" y="3850657"/>
            <a:ext cx="9322088" cy="3575879"/>
          </a:xfrm>
          <a:custGeom>
            <a:avLst/>
            <a:gdLst/>
            <a:ahLst/>
            <a:cxnLst/>
            <a:rect r="r" b="b" t="t" l="l"/>
            <a:pathLst>
              <a:path h="3575879" w="9322088">
                <a:moveTo>
                  <a:pt x="0" y="0"/>
                </a:moveTo>
                <a:lnTo>
                  <a:pt x="9322088" y="0"/>
                </a:lnTo>
                <a:lnTo>
                  <a:pt x="9322088" y="3575879"/>
                </a:lnTo>
                <a:lnTo>
                  <a:pt x="0" y="3575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81442" y="2034409"/>
            <a:ext cx="6884719" cy="7909692"/>
          </a:xfrm>
          <a:custGeom>
            <a:avLst/>
            <a:gdLst/>
            <a:ahLst/>
            <a:cxnLst/>
            <a:rect r="r" b="b" t="t" l="l"/>
            <a:pathLst>
              <a:path h="7909692" w="6884719">
                <a:moveTo>
                  <a:pt x="0" y="0"/>
                </a:moveTo>
                <a:lnTo>
                  <a:pt x="6884719" y="0"/>
                </a:lnTo>
                <a:lnTo>
                  <a:pt x="6884719" y="7909691"/>
                </a:lnTo>
                <a:lnTo>
                  <a:pt x="0" y="7909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91580" y="2814694"/>
            <a:ext cx="10872096" cy="5800611"/>
          </a:xfrm>
          <a:custGeom>
            <a:avLst/>
            <a:gdLst/>
            <a:ahLst/>
            <a:cxnLst/>
            <a:rect r="r" b="b" t="t" l="l"/>
            <a:pathLst>
              <a:path h="5800611" w="10872096">
                <a:moveTo>
                  <a:pt x="0" y="0"/>
                </a:moveTo>
                <a:lnTo>
                  <a:pt x="10872096" y="0"/>
                </a:lnTo>
                <a:lnTo>
                  <a:pt x="10872096" y="5800612"/>
                </a:lnTo>
                <a:lnTo>
                  <a:pt x="0" y="5800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9052" y="3299203"/>
            <a:ext cx="8225094" cy="4488694"/>
          </a:xfrm>
          <a:custGeom>
            <a:avLst/>
            <a:gdLst/>
            <a:ahLst/>
            <a:cxnLst/>
            <a:rect r="r" b="b" t="t" l="l"/>
            <a:pathLst>
              <a:path h="4488694" w="8225094">
                <a:moveTo>
                  <a:pt x="0" y="0"/>
                </a:moveTo>
                <a:lnTo>
                  <a:pt x="8225094" y="0"/>
                </a:lnTo>
                <a:lnTo>
                  <a:pt x="8225094" y="4488694"/>
                </a:lnTo>
                <a:lnTo>
                  <a:pt x="0" y="448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899153"/>
            <a:ext cx="8521858" cy="5836585"/>
          </a:xfrm>
          <a:custGeom>
            <a:avLst/>
            <a:gdLst/>
            <a:ahLst/>
            <a:cxnLst/>
            <a:rect r="r" b="b" t="t" l="l"/>
            <a:pathLst>
              <a:path h="5836585" w="8521858">
                <a:moveTo>
                  <a:pt x="0" y="0"/>
                </a:moveTo>
                <a:lnTo>
                  <a:pt x="8521858" y="0"/>
                </a:lnTo>
                <a:lnTo>
                  <a:pt x="8521858" y="5836585"/>
                </a:lnTo>
                <a:lnTo>
                  <a:pt x="0" y="5836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70194" y="5817445"/>
            <a:ext cx="4637573" cy="1970452"/>
            <a:chOff x="0" y="0"/>
            <a:chExt cx="6183430" cy="2627269"/>
          </a:xfrm>
        </p:grpSpPr>
        <p:sp>
          <p:nvSpPr>
            <p:cNvPr name="AutoShape 9" id="9"/>
            <p:cNvSpPr/>
            <p:nvPr/>
          </p:nvSpPr>
          <p:spPr>
            <a:xfrm flipV="true">
              <a:off x="63218" y="63218"/>
              <a:ext cx="0" cy="2500834"/>
            </a:xfrm>
            <a:prstGeom prst="line">
              <a:avLst/>
            </a:prstGeom>
            <a:ln cap="flat" w="12643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8944" y="63218"/>
              <a:ext cx="6165543" cy="0"/>
            </a:xfrm>
            <a:prstGeom prst="line">
              <a:avLst/>
            </a:prstGeom>
            <a:ln cap="flat" w="12643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8944" y="2564051"/>
              <a:ext cx="6165543" cy="0"/>
            </a:xfrm>
            <a:prstGeom prst="line">
              <a:avLst/>
            </a:prstGeom>
            <a:ln cap="flat" w="12643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6120213" y="63218"/>
              <a:ext cx="0" cy="2500834"/>
            </a:xfrm>
            <a:prstGeom prst="line">
              <a:avLst/>
            </a:prstGeom>
            <a:ln cap="flat" w="12643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9077325" y="4112877"/>
            <a:ext cx="8683783" cy="4527453"/>
            <a:chOff x="0" y="0"/>
            <a:chExt cx="11578377" cy="6036603"/>
          </a:xfrm>
        </p:grpSpPr>
        <p:sp>
          <p:nvSpPr>
            <p:cNvPr name="AutoShape 14" id="14"/>
            <p:cNvSpPr/>
            <p:nvPr/>
          </p:nvSpPr>
          <p:spPr>
            <a:xfrm flipV="true">
              <a:off x="101922" y="100022"/>
              <a:ext cx="0" cy="583656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100022"/>
              <a:ext cx="11578377" cy="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0" y="5936582"/>
              <a:ext cx="11578377" cy="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1476455" y="100022"/>
              <a:ext cx="0" cy="583656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9573" y="2235988"/>
            <a:ext cx="13568854" cy="7212812"/>
          </a:xfrm>
          <a:custGeom>
            <a:avLst/>
            <a:gdLst/>
            <a:ahLst/>
            <a:cxnLst/>
            <a:rect r="r" b="b" t="t" l="l"/>
            <a:pathLst>
              <a:path h="7212812" w="13568854">
                <a:moveTo>
                  <a:pt x="0" y="0"/>
                </a:moveTo>
                <a:lnTo>
                  <a:pt x="13568854" y="0"/>
                </a:lnTo>
                <a:lnTo>
                  <a:pt x="13568854" y="7212812"/>
                </a:lnTo>
                <a:lnTo>
                  <a:pt x="0" y="721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905679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vs 추상 클래스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공통점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38635" y="3220042"/>
            <a:ext cx="9410730" cy="4491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추상 메소드</a:t>
            </a:r>
          </a:p>
          <a:p>
            <a:pPr algn="l">
              <a:lnSpc>
                <a:spcPts val="9028"/>
              </a:lnSpc>
            </a:pP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인스턴스화 X</a:t>
            </a:r>
          </a:p>
          <a:p>
            <a:pPr algn="l">
              <a:lnSpc>
                <a:spcPts val="9028"/>
              </a:lnSpc>
            </a:pP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구현체의 인스턴스 사용</a:t>
            </a:r>
          </a:p>
          <a:p>
            <a:pPr algn="l">
              <a:lnSpc>
                <a:spcPts val="9028"/>
              </a:lnSpc>
            </a:pP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53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반드시 추상 메소드 구현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7376" y="2543943"/>
            <a:ext cx="6414532" cy="6530109"/>
          </a:xfrm>
          <a:custGeom>
            <a:avLst/>
            <a:gdLst/>
            <a:ahLst/>
            <a:cxnLst/>
            <a:rect r="r" b="b" t="t" l="l"/>
            <a:pathLst>
              <a:path h="6530109" w="6414532">
                <a:moveTo>
                  <a:pt x="0" y="0"/>
                </a:moveTo>
                <a:lnTo>
                  <a:pt x="6414532" y="0"/>
                </a:lnTo>
                <a:lnTo>
                  <a:pt x="6414532" y="6530109"/>
                </a:lnTo>
                <a:lnTo>
                  <a:pt x="0" y="6530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029099"/>
            <a:ext cx="7972149" cy="7559796"/>
          </a:xfrm>
          <a:custGeom>
            <a:avLst/>
            <a:gdLst/>
            <a:ahLst/>
            <a:cxnLst/>
            <a:rect r="r" b="b" t="t" l="l"/>
            <a:pathLst>
              <a:path h="7559796" w="7972149">
                <a:moveTo>
                  <a:pt x="0" y="0"/>
                </a:moveTo>
                <a:lnTo>
                  <a:pt x="7972149" y="0"/>
                </a:lnTo>
                <a:lnTo>
                  <a:pt x="7972149" y="7559797"/>
                </a:lnTo>
                <a:lnTo>
                  <a:pt x="0" y="7559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자유로운 타입 묶음 &amp; 다중 상속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51753" y="4344875"/>
            <a:ext cx="3946135" cy="4725778"/>
            <a:chOff x="0" y="0"/>
            <a:chExt cx="5261514" cy="6301037"/>
          </a:xfrm>
        </p:grpSpPr>
        <p:sp>
          <p:nvSpPr>
            <p:cNvPr name="AutoShape 9" id="9"/>
            <p:cNvSpPr/>
            <p:nvPr/>
          </p:nvSpPr>
          <p:spPr>
            <a:xfrm flipV="true">
              <a:off x="100022" y="100022"/>
              <a:ext cx="0" cy="6100994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54668" y="100022"/>
              <a:ext cx="5152178" cy="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54668" y="6201015"/>
              <a:ext cx="5152178" cy="0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5161492" y="100022"/>
              <a:ext cx="0" cy="6100994"/>
            </a:xfrm>
            <a:prstGeom prst="line">
              <a:avLst/>
            </a:prstGeom>
            <a:ln cap="flat" w="200044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13" id="13"/>
          <p:cNvSpPr/>
          <p:nvPr/>
        </p:nvSpPr>
        <p:spPr>
          <a:xfrm>
            <a:off x="14192365" y="3295942"/>
            <a:ext cx="2483008" cy="0"/>
          </a:xfrm>
          <a:prstGeom prst="line">
            <a:avLst/>
          </a:prstGeom>
          <a:ln cap="flat" w="762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268565" y="5732798"/>
            <a:ext cx="2483008" cy="0"/>
          </a:xfrm>
          <a:prstGeom prst="line">
            <a:avLst/>
          </a:prstGeom>
          <a:ln cap="flat" w="762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1365" y="8514097"/>
            <a:ext cx="1281264" cy="0"/>
          </a:xfrm>
          <a:prstGeom prst="line">
            <a:avLst/>
          </a:prstGeom>
          <a:ln cap="flat" w="762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7376" y="4640642"/>
            <a:ext cx="5052326" cy="2121419"/>
          </a:xfrm>
          <a:custGeom>
            <a:avLst/>
            <a:gdLst/>
            <a:ahLst/>
            <a:cxnLst/>
            <a:rect r="r" b="b" t="t" l="l"/>
            <a:pathLst>
              <a:path h="2121419" w="5052326">
                <a:moveTo>
                  <a:pt x="0" y="0"/>
                </a:moveTo>
                <a:lnTo>
                  <a:pt x="5052326" y="0"/>
                </a:lnTo>
                <a:lnTo>
                  <a:pt x="5052326" y="2121419"/>
                </a:lnTo>
                <a:lnTo>
                  <a:pt x="0" y="2121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41041" y="2682827"/>
            <a:ext cx="2940118" cy="1797147"/>
          </a:xfrm>
          <a:custGeom>
            <a:avLst/>
            <a:gdLst/>
            <a:ahLst/>
            <a:cxnLst/>
            <a:rect r="r" b="b" t="t" l="l"/>
            <a:pathLst>
              <a:path h="1797147" w="2940118">
                <a:moveTo>
                  <a:pt x="0" y="0"/>
                </a:moveTo>
                <a:lnTo>
                  <a:pt x="2940118" y="0"/>
                </a:lnTo>
                <a:lnTo>
                  <a:pt x="2940118" y="1797147"/>
                </a:lnTo>
                <a:lnTo>
                  <a:pt x="0" y="1797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41041" y="6762061"/>
            <a:ext cx="3044289" cy="1845600"/>
          </a:xfrm>
          <a:custGeom>
            <a:avLst/>
            <a:gdLst/>
            <a:ahLst/>
            <a:cxnLst/>
            <a:rect r="r" b="b" t="t" l="l"/>
            <a:pathLst>
              <a:path h="1845600" w="3044289">
                <a:moveTo>
                  <a:pt x="0" y="0"/>
                </a:moveTo>
                <a:lnTo>
                  <a:pt x="3044289" y="0"/>
                </a:lnTo>
                <a:lnTo>
                  <a:pt x="3044289" y="1845600"/>
                </a:lnTo>
                <a:lnTo>
                  <a:pt x="0" y="184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특정 행동 명시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906322" y="3562350"/>
            <a:ext cx="3668839" cy="2100902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>
            <a:off x="6906322" y="5653727"/>
            <a:ext cx="3668839" cy="2118436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70419" y="3774504"/>
            <a:ext cx="6347161" cy="2737991"/>
          </a:xfrm>
          <a:custGeom>
            <a:avLst/>
            <a:gdLst/>
            <a:ahLst/>
            <a:cxnLst/>
            <a:rect r="r" b="b" t="t" l="l"/>
            <a:pathLst>
              <a:path h="2737991" w="6347161">
                <a:moveTo>
                  <a:pt x="0" y="0"/>
                </a:moveTo>
                <a:lnTo>
                  <a:pt x="6347162" y="0"/>
                </a:lnTo>
                <a:lnTo>
                  <a:pt x="6347162" y="2737992"/>
                </a:lnTo>
                <a:lnTo>
                  <a:pt x="0" y="273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836335" y="2895600"/>
            <a:ext cx="2615330" cy="1756512"/>
            <a:chOff x="0" y="0"/>
            <a:chExt cx="3487106" cy="23420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87106" cy="2342016"/>
            </a:xfrm>
            <a:custGeom>
              <a:avLst/>
              <a:gdLst/>
              <a:ahLst/>
              <a:cxnLst/>
              <a:rect r="r" b="b" t="t" l="l"/>
              <a:pathLst>
                <a:path h="2342016" w="3487106">
                  <a:moveTo>
                    <a:pt x="0" y="0"/>
                  </a:moveTo>
                  <a:lnTo>
                    <a:pt x="3487106" y="0"/>
                  </a:lnTo>
                  <a:lnTo>
                    <a:pt x="3487106" y="2342016"/>
                  </a:lnTo>
                  <a:lnTo>
                    <a:pt x="0" y="2342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93406" y="675796"/>
              <a:ext cx="2700294" cy="952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Animal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36335" y="6667500"/>
            <a:ext cx="2615330" cy="1756512"/>
            <a:chOff x="0" y="0"/>
            <a:chExt cx="3487106" cy="2342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7106" cy="2342016"/>
            </a:xfrm>
            <a:custGeom>
              <a:avLst/>
              <a:gdLst/>
              <a:ahLst/>
              <a:cxnLst/>
              <a:rect r="r" b="b" t="t" l="l"/>
              <a:pathLst>
                <a:path h="2342016" w="3487106">
                  <a:moveTo>
                    <a:pt x="0" y="0"/>
                  </a:moveTo>
                  <a:lnTo>
                    <a:pt x="3487106" y="0"/>
                  </a:lnTo>
                  <a:lnTo>
                    <a:pt x="3487106" y="2342016"/>
                  </a:lnTo>
                  <a:lnTo>
                    <a:pt x="0" y="2342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393406" y="675796"/>
              <a:ext cx="2700294" cy="952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Snake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73885" y="6667500"/>
            <a:ext cx="2615330" cy="1756512"/>
            <a:chOff x="0" y="0"/>
            <a:chExt cx="3487106" cy="23420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87106" cy="2342016"/>
            </a:xfrm>
            <a:custGeom>
              <a:avLst/>
              <a:gdLst/>
              <a:ahLst/>
              <a:cxnLst/>
              <a:rect r="r" b="b" t="t" l="l"/>
              <a:pathLst>
                <a:path h="2342016" w="3487106">
                  <a:moveTo>
                    <a:pt x="0" y="0"/>
                  </a:moveTo>
                  <a:lnTo>
                    <a:pt x="3487106" y="0"/>
                  </a:lnTo>
                  <a:lnTo>
                    <a:pt x="3487106" y="2342016"/>
                  </a:lnTo>
                  <a:lnTo>
                    <a:pt x="0" y="2342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93406" y="675796"/>
              <a:ext cx="2700294" cy="952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Lion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194740" y="6667500"/>
            <a:ext cx="2615330" cy="1756512"/>
          </a:xfrm>
          <a:custGeom>
            <a:avLst/>
            <a:gdLst/>
            <a:ahLst/>
            <a:cxnLst/>
            <a:rect r="r" b="b" t="t" l="l"/>
            <a:pathLst>
              <a:path h="1756512" w="2615330">
                <a:moveTo>
                  <a:pt x="0" y="0"/>
                </a:moveTo>
                <a:lnTo>
                  <a:pt x="2615330" y="0"/>
                </a:lnTo>
                <a:lnTo>
                  <a:pt x="2615330" y="1756512"/>
                </a:lnTo>
                <a:lnTo>
                  <a:pt x="0" y="175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342267" y="7164822"/>
            <a:ext cx="2320275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Chicken</a:t>
            </a:r>
          </a:p>
        </p:txBody>
      </p:sp>
      <p:sp>
        <p:nvSpPr>
          <p:cNvPr name="AutoShape 17" id="17"/>
          <p:cNvSpPr/>
          <p:nvPr/>
        </p:nvSpPr>
        <p:spPr>
          <a:xfrm flipH="true">
            <a:off x="9144000" y="4895850"/>
            <a:ext cx="0" cy="152400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H="true">
            <a:off x="5609407" y="4944655"/>
            <a:ext cx="3515552" cy="137160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>
            <a:off x="9165016" y="4943837"/>
            <a:ext cx="3418586" cy="1372417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1219" y="2059704"/>
            <a:ext cx="9005562" cy="7577851"/>
          </a:xfrm>
          <a:custGeom>
            <a:avLst/>
            <a:gdLst/>
            <a:ahLst/>
            <a:cxnLst/>
            <a:rect r="r" b="b" t="t" l="l"/>
            <a:pathLst>
              <a:path h="7577851" w="9005562">
                <a:moveTo>
                  <a:pt x="0" y="0"/>
                </a:moveTo>
                <a:lnTo>
                  <a:pt x="9005562" y="0"/>
                </a:lnTo>
                <a:lnTo>
                  <a:pt x="9005562" y="7577851"/>
                </a:lnTo>
                <a:lnTo>
                  <a:pt x="0" y="7577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68173" y="2132631"/>
            <a:ext cx="9551655" cy="7487619"/>
          </a:xfrm>
          <a:custGeom>
            <a:avLst/>
            <a:gdLst/>
            <a:ahLst/>
            <a:cxnLst/>
            <a:rect r="r" b="b" t="t" l="l"/>
            <a:pathLst>
              <a:path h="7487619" w="9551655">
                <a:moveTo>
                  <a:pt x="0" y="0"/>
                </a:moveTo>
                <a:lnTo>
                  <a:pt x="9551654" y="0"/>
                </a:lnTo>
                <a:lnTo>
                  <a:pt x="9551654" y="7487619"/>
                </a:lnTo>
                <a:lnTo>
                  <a:pt x="0" y="7487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63972" y="2313425"/>
            <a:ext cx="8859298" cy="6944875"/>
          </a:xfrm>
          <a:custGeom>
            <a:avLst/>
            <a:gdLst/>
            <a:ahLst/>
            <a:cxnLst/>
            <a:rect r="r" b="b" t="t" l="l"/>
            <a:pathLst>
              <a:path h="6944875" w="8859298">
                <a:moveTo>
                  <a:pt x="0" y="0"/>
                </a:moveTo>
                <a:lnTo>
                  <a:pt x="8859298" y="0"/>
                </a:lnTo>
                <a:lnTo>
                  <a:pt x="8859298" y="6944875"/>
                </a:lnTo>
                <a:lnTo>
                  <a:pt x="0" y="694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74019" y="2439527"/>
            <a:ext cx="7953609" cy="6692671"/>
          </a:xfrm>
          <a:custGeom>
            <a:avLst/>
            <a:gdLst/>
            <a:ahLst/>
            <a:cxnLst/>
            <a:rect r="r" b="b" t="t" l="l"/>
            <a:pathLst>
              <a:path h="6692671" w="7953609">
                <a:moveTo>
                  <a:pt x="0" y="0"/>
                </a:moveTo>
                <a:lnTo>
                  <a:pt x="7953609" y="0"/>
                </a:lnTo>
                <a:lnTo>
                  <a:pt x="7953609" y="6692671"/>
                </a:lnTo>
                <a:lnTo>
                  <a:pt x="0" y="6692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83877" y="3196050"/>
            <a:ext cx="14120245" cy="4554918"/>
          </a:xfrm>
          <a:custGeom>
            <a:avLst/>
            <a:gdLst/>
            <a:ahLst/>
            <a:cxnLst/>
            <a:rect r="r" b="b" t="t" l="l"/>
            <a:pathLst>
              <a:path h="4554918" w="14120245">
                <a:moveTo>
                  <a:pt x="0" y="0"/>
                </a:moveTo>
                <a:lnTo>
                  <a:pt x="14120246" y="0"/>
                </a:lnTo>
                <a:lnTo>
                  <a:pt x="14120246" y="4554918"/>
                </a:lnTo>
                <a:lnTo>
                  <a:pt x="0" y="4554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사용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- 마커 인터페이스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7376" y="2069981"/>
            <a:ext cx="15468638" cy="173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0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상속 받을 클래스들이 공통으로 갖는 메소드와 필드가 많아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중복 멤버 통합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을 할 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7376" y="4030127"/>
            <a:ext cx="15468638" cy="173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0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public 이외의 접근자(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protected, private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) 선언이 필요할 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7376" y="5871541"/>
            <a:ext cx="15468638" cy="83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0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non-static, non-final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필드 선언이 필요할 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6974470"/>
            <a:ext cx="15468638" cy="83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0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구현 세부 정보의 일부 기능만 지정했을 때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7376" y="8077398"/>
            <a:ext cx="15468638" cy="173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0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하위 클래스가 오버라이드하여 기능들을 공유하기 위한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상속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개념을 사용할 때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97632" y="2414377"/>
            <a:ext cx="5046368" cy="6365680"/>
          </a:xfrm>
          <a:custGeom>
            <a:avLst/>
            <a:gdLst/>
            <a:ahLst/>
            <a:cxnLst/>
            <a:rect r="r" b="b" t="t" l="l"/>
            <a:pathLst>
              <a:path h="6365680" w="5046368">
                <a:moveTo>
                  <a:pt x="0" y="0"/>
                </a:moveTo>
                <a:lnTo>
                  <a:pt x="5046368" y="0"/>
                </a:lnTo>
                <a:lnTo>
                  <a:pt x="5046368" y="6365681"/>
                </a:lnTo>
                <a:lnTo>
                  <a:pt x="0" y="6365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414377"/>
            <a:ext cx="5015385" cy="6365680"/>
          </a:xfrm>
          <a:custGeom>
            <a:avLst/>
            <a:gdLst/>
            <a:ahLst/>
            <a:cxnLst/>
            <a:rect r="r" b="b" t="t" l="l"/>
            <a:pathLst>
              <a:path h="6365680" w="5015385">
                <a:moveTo>
                  <a:pt x="0" y="0"/>
                </a:moveTo>
                <a:lnTo>
                  <a:pt x="5015385" y="0"/>
                </a:lnTo>
                <a:lnTo>
                  <a:pt x="5015385" y="6365681"/>
                </a:lnTo>
                <a:lnTo>
                  <a:pt x="0" y="6365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중복 멤버 통합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150141" y="2060987"/>
          <a:ext cx="10454977" cy="7905750"/>
        </p:xfrm>
        <a:graphic>
          <a:graphicData uri="http://schemas.openxmlformats.org/drawingml/2006/table">
            <a:tbl>
              <a:tblPr/>
              <a:tblGrid>
                <a:gridCol w="3484992"/>
                <a:gridCol w="3484992"/>
                <a:gridCol w="3484992"/>
              </a:tblGrid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 Bold"/>
                          <a:ea typeface="Open Sans 1 Bold"/>
                          <a:cs typeface="Open Sans 1 Bold"/>
                          <a:sym typeface="Open Sans 1 Bold"/>
                        </a:rPr>
                        <a:t>인터페이스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 Bold"/>
                          <a:ea typeface="Open Sans 1 Bold"/>
                          <a:cs typeface="Open Sans 1 Bold"/>
                          <a:sym typeface="Open Sans 1 Bold"/>
                        </a:rPr>
                        <a:t>추상 클래스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사용 키워드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interface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abstract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사용 가능 변수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static final (</a:t>
                      </a:r>
                      <a:r>
                        <a:rPr lang="en-US" sz="2399">
                          <a:solidFill>
                            <a:srgbClr val="EA5355"/>
                          </a:solidFill>
                          <a:latin typeface="Open Sans 1 Bold"/>
                          <a:ea typeface="Open Sans 1 Bold"/>
                          <a:cs typeface="Open Sans 1 Bold"/>
                          <a:sym typeface="Open Sans 1 Bold"/>
                        </a:rPr>
                        <a:t>상수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제한 없음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사용 가능 접근 제어자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EA5355"/>
                          </a:solidFill>
                          <a:latin typeface="Open Sans 1 Bold"/>
                          <a:ea typeface="Open Sans 1 Bold"/>
                          <a:cs typeface="Open Sans 1 Bold"/>
                          <a:sym typeface="Open Sans 1 Bold"/>
                        </a:rPr>
                        <a:t>public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제한 없음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0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사용 가능 메소드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abstract, default, static, private 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제한 없음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상속 키워드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implements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extends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다중 상속 가능 여부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EA5355"/>
                          </a:solidFill>
                          <a:latin typeface="Open Sans 1 Bold"/>
                          <a:ea typeface="Open Sans 1 Bold"/>
                          <a:cs typeface="Open Sans 1 Bold"/>
                          <a:sym typeface="Open Sans 1 Bold"/>
                        </a:rPr>
                        <a:t>불가능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467376" y="990600"/>
            <a:ext cx="9075590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vs 추상 클래스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차이점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97632" y="2414377"/>
            <a:ext cx="5046368" cy="6365680"/>
          </a:xfrm>
          <a:custGeom>
            <a:avLst/>
            <a:gdLst/>
            <a:ahLst/>
            <a:cxnLst/>
            <a:rect r="r" b="b" t="t" l="l"/>
            <a:pathLst>
              <a:path h="6365680" w="5046368">
                <a:moveTo>
                  <a:pt x="0" y="0"/>
                </a:moveTo>
                <a:lnTo>
                  <a:pt x="5046368" y="0"/>
                </a:lnTo>
                <a:lnTo>
                  <a:pt x="5046368" y="6365681"/>
                </a:lnTo>
                <a:lnTo>
                  <a:pt x="0" y="6365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414377"/>
            <a:ext cx="5015385" cy="6365680"/>
          </a:xfrm>
          <a:custGeom>
            <a:avLst/>
            <a:gdLst/>
            <a:ahLst/>
            <a:cxnLst/>
            <a:rect r="r" b="b" t="t" l="l"/>
            <a:pathLst>
              <a:path h="6365680" w="5015385">
                <a:moveTo>
                  <a:pt x="0" y="0"/>
                </a:moveTo>
                <a:lnTo>
                  <a:pt x="5015385" y="0"/>
                </a:lnTo>
                <a:lnTo>
                  <a:pt x="5015385" y="6365681"/>
                </a:lnTo>
                <a:lnTo>
                  <a:pt x="0" y="6365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중복 멤버 통합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23669" y="6301392"/>
            <a:ext cx="9161236" cy="1713122"/>
            <a:chOff x="0" y="0"/>
            <a:chExt cx="12214981" cy="2284163"/>
          </a:xfrm>
        </p:grpSpPr>
        <p:sp>
          <p:nvSpPr>
            <p:cNvPr name="AutoShape 9" id="9"/>
            <p:cNvSpPr/>
            <p:nvPr/>
          </p:nvSpPr>
          <p:spPr>
            <a:xfrm flipV="true">
              <a:off x="107526" y="76200"/>
              <a:ext cx="0" cy="2131763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0" y="76200"/>
              <a:ext cx="12214981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2207963"/>
              <a:ext cx="12214981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2107455" y="76200"/>
              <a:ext cx="0" cy="2131763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936443" y="3098122"/>
            <a:ext cx="7995900" cy="2142363"/>
            <a:chOff x="0" y="0"/>
            <a:chExt cx="10661200" cy="2856484"/>
          </a:xfrm>
        </p:grpSpPr>
        <p:sp>
          <p:nvSpPr>
            <p:cNvPr name="AutoShape 14" id="14"/>
            <p:cNvSpPr/>
            <p:nvPr/>
          </p:nvSpPr>
          <p:spPr>
            <a:xfrm flipV="true">
              <a:off x="93849" y="76200"/>
              <a:ext cx="0" cy="2704084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76200"/>
              <a:ext cx="1066120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0" y="2780284"/>
              <a:ext cx="1066120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0567351" y="76200"/>
              <a:ext cx="0" cy="2704084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60596" y="3144327"/>
            <a:ext cx="5854568" cy="4869424"/>
          </a:xfrm>
          <a:custGeom>
            <a:avLst/>
            <a:gdLst/>
            <a:ahLst/>
            <a:cxnLst/>
            <a:rect r="r" b="b" t="t" l="l"/>
            <a:pathLst>
              <a:path h="4869424" w="5854568">
                <a:moveTo>
                  <a:pt x="0" y="0"/>
                </a:moveTo>
                <a:lnTo>
                  <a:pt x="5854568" y="0"/>
                </a:lnTo>
                <a:lnTo>
                  <a:pt x="5854568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중복 멤버 통합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82827" y="2733905"/>
            <a:ext cx="10061753" cy="6365680"/>
            <a:chOff x="0" y="0"/>
            <a:chExt cx="13415671" cy="8487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28491" cy="8487574"/>
            </a:xfrm>
            <a:custGeom>
              <a:avLst/>
              <a:gdLst/>
              <a:ahLst/>
              <a:cxnLst/>
              <a:rect r="r" b="b" t="t" l="l"/>
              <a:pathLst>
                <a:path h="8487574" w="6728491">
                  <a:moveTo>
                    <a:pt x="0" y="0"/>
                  </a:moveTo>
                  <a:lnTo>
                    <a:pt x="6728491" y="0"/>
                  </a:lnTo>
                  <a:lnTo>
                    <a:pt x="6728491" y="8487574"/>
                  </a:lnTo>
                  <a:lnTo>
                    <a:pt x="0" y="8487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728491" y="0"/>
              <a:ext cx="6687179" cy="8487574"/>
            </a:xfrm>
            <a:custGeom>
              <a:avLst/>
              <a:gdLst/>
              <a:ahLst/>
              <a:cxnLst/>
              <a:rect r="r" b="b" t="t" l="l"/>
              <a:pathLst>
                <a:path h="8487574" w="6687179">
                  <a:moveTo>
                    <a:pt x="0" y="0"/>
                  </a:moveTo>
                  <a:lnTo>
                    <a:pt x="6687180" y="0"/>
                  </a:lnTo>
                  <a:lnTo>
                    <a:pt x="6687180" y="8487574"/>
                  </a:lnTo>
                  <a:lnTo>
                    <a:pt x="0" y="8487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 flipV="true">
              <a:off x="1075576" y="5258886"/>
              <a:ext cx="0" cy="2131763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968050" y="5258886"/>
              <a:ext cx="12214981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968050" y="7390650"/>
              <a:ext cx="12214981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3075505" y="5258886"/>
              <a:ext cx="0" cy="2131763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1212264" y="987859"/>
              <a:ext cx="0" cy="2704084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1118416" y="987859"/>
              <a:ext cx="1066120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118416" y="3691942"/>
              <a:ext cx="1066120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1685767" y="987859"/>
              <a:ext cx="0" cy="2704084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18" id="18"/>
          <p:cNvSpPr/>
          <p:nvPr/>
        </p:nvSpPr>
        <p:spPr>
          <a:xfrm>
            <a:off x="10104151" y="5579039"/>
            <a:ext cx="2037735" cy="0"/>
          </a:xfrm>
          <a:prstGeom prst="line">
            <a:avLst/>
          </a:prstGeom>
          <a:ln cap="flat" w="219075">
            <a:solidFill>
              <a:srgbClr val="EA5355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00448" y="3122294"/>
            <a:ext cx="5854568" cy="4869424"/>
          </a:xfrm>
          <a:custGeom>
            <a:avLst/>
            <a:gdLst/>
            <a:ahLst/>
            <a:cxnLst/>
            <a:rect r="r" b="b" t="t" l="l"/>
            <a:pathLst>
              <a:path h="4869424" w="5854568">
                <a:moveTo>
                  <a:pt x="0" y="0"/>
                </a:moveTo>
                <a:lnTo>
                  <a:pt x="5854568" y="0"/>
                </a:lnTo>
                <a:lnTo>
                  <a:pt x="5854568" y="4869425"/>
                </a:lnTo>
                <a:lnTo>
                  <a:pt x="0" y="486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64147" y="2025130"/>
            <a:ext cx="6504649" cy="7233170"/>
          </a:xfrm>
          <a:custGeom>
            <a:avLst/>
            <a:gdLst/>
            <a:ahLst/>
            <a:cxnLst/>
            <a:rect r="r" b="b" t="t" l="l"/>
            <a:pathLst>
              <a:path h="7233170" w="6504649">
                <a:moveTo>
                  <a:pt x="0" y="0"/>
                </a:moveTo>
                <a:lnTo>
                  <a:pt x="6504649" y="0"/>
                </a:lnTo>
                <a:lnTo>
                  <a:pt x="6504649" y="7233170"/>
                </a:lnTo>
                <a:lnTo>
                  <a:pt x="0" y="7233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중복 멤버 통합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public 이외의 접근자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57964" y="3906720"/>
            <a:ext cx="10972356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캡슐화</a:t>
            </a: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통해 클래스의 내부 구현 보호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7174" y="5903923"/>
            <a:ext cx="12353652" cy="16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하위 클래스에게 </a:t>
            </a:r>
            <a:r>
              <a:rPr lang="en-US" sz="50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특정 멤버에 대한 접근 권한</a:t>
            </a: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을 부여하거나 제한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462" y="3245862"/>
            <a:ext cx="9406809" cy="5329119"/>
          </a:xfrm>
          <a:custGeom>
            <a:avLst/>
            <a:gdLst/>
            <a:ahLst/>
            <a:cxnLst/>
            <a:rect r="r" b="b" t="t" l="l"/>
            <a:pathLst>
              <a:path h="5329119" w="9406809">
                <a:moveTo>
                  <a:pt x="0" y="0"/>
                </a:moveTo>
                <a:lnTo>
                  <a:pt x="9406809" y="0"/>
                </a:lnTo>
                <a:lnTo>
                  <a:pt x="9406809" y="5329119"/>
                </a:lnTo>
                <a:lnTo>
                  <a:pt x="0" y="532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21654" y="3245862"/>
            <a:ext cx="8466346" cy="5100056"/>
          </a:xfrm>
          <a:custGeom>
            <a:avLst/>
            <a:gdLst/>
            <a:ahLst/>
            <a:cxnLst/>
            <a:rect r="r" b="b" t="t" l="l"/>
            <a:pathLst>
              <a:path h="5100056" w="8466346">
                <a:moveTo>
                  <a:pt x="0" y="0"/>
                </a:moveTo>
                <a:lnTo>
                  <a:pt x="8466346" y="0"/>
                </a:lnTo>
                <a:lnTo>
                  <a:pt x="8466346" y="5100056"/>
                </a:lnTo>
                <a:lnTo>
                  <a:pt x="0" y="5100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public 이외의 접근자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non-static, non-final 필드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44730" y="3512268"/>
            <a:ext cx="8753863" cy="146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클래스의 각 객체가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독립적인 상태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유지할 때 필요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44730" y="6418626"/>
            <a:ext cx="8753863" cy="146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객체의 필드 값이 생성 이후에도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수정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될 수 있을 때 필요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90533" y="3883677"/>
            <a:ext cx="352307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non-static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1924" y="6779144"/>
            <a:ext cx="337168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non-final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4804" y="3419512"/>
            <a:ext cx="16598391" cy="4403150"/>
          </a:xfrm>
          <a:custGeom>
            <a:avLst/>
            <a:gdLst/>
            <a:ahLst/>
            <a:cxnLst/>
            <a:rect r="r" b="b" t="t" l="l"/>
            <a:pathLst>
              <a:path h="4403150" w="16598391">
                <a:moveTo>
                  <a:pt x="0" y="0"/>
                </a:moveTo>
                <a:lnTo>
                  <a:pt x="16598392" y="0"/>
                </a:lnTo>
                <a:lnTo>
                  <a:pt x="16598392" y="4403150"/>
                </a:lnTo>
                <a:lnTo>
                  <a:pt x="0" y="440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사용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non-static, non-final 필드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9814" y="2944862"/>
            <a:ext cx="9528373" cy="409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50"/>
              </a:lnSpc>
            </a:pPr>
            <a:r>
              <a:rPr lang="en-US" sz="6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왜 클래스는 단일 상속만 가능한데, </a:t>
            </a: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인터페이스는 2개 이상</a:t>
            </a:r>
            <a:r>
              <a:rPr lang="en-US" sz="6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구현이 가능할까?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13720504" cy="146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왜 클래스는 단일 상속만 가능한데, 인터페이스는 2개 이상 구현이 가능할까?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38243" y="5330949"/>
            <a:ext cx="4842119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클래스 다중 상속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45761" y="4959540"/>
            <a:ext cx="4842119" cy="146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다이아몬드 문제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발생 가능</a:t>
            </a:r>
          </a:p>
        </p:txBody>
      </p:sp>
      <p:sp>
        <p:nvSpPr>
          <p:cNvPr name="AutoShape 8" id="8"/>
          <p:cNvSpPr/>
          <p:nvPr/>
        </p:nvSpPr>
        <p:spPr>
          <a:xfrm>
            <a:off x="7946469" y="5711883"/>
            <a:ext cx="2395062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27131" y="3172385"/>
            <a:ext cx="6205834" cy="6085915"/>
          </a:xfrm>
          <a:custGeom>
            <a:avLst/>
            <a:gdLst/>
            <a:ahLst/>
            <a:cxnLst/>
            <a:rect r="r" b="b" t="t" l="l"/>
            <a:pathLst>
              <a:path h="6085915" w="6205834">
                <a:moveTo>
                  <a:pt x="0" y="0"/>
                </a:moveTo>
                <a:lnTo>
                  <a:pt x="6205834" y="0"/>
                </a:lnTo>
                <a:lnTo>
                  <a:pt x="6205834" y="6085915"/>
                </a:lnTo>
                <a:lnTo>
                  <a:pt x="0" y="608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13720504" cy="146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왜 클래스는 단일 상속만 가능한데, 인터페이스는 2개 이상 구현이 가능할까?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- 다이아몬드 문제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특징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7900" y="2209316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public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abstract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900" y="3289693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public static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final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상수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7900" y="4370070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클래스에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다중 구현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지원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7900" y="5448300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인터페이스끼리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다중 상속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7900" y="6526530"/>
            <a:ext cx="13792200" cy="158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static , default , private 제어자를 붙여 클래스 같이 구체적인 메서드를 가질 수 있음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리뷰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250104" y="2862827"/>
            <a:ext cx="1194596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공통점 : 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추상 메소드를 통해 추상화, 인스턴스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50104" y="4539095"/>
            <a:ext cx="11092514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인터페이스 : 상수, public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추상 클래스 : 다중 상속 X (다이아몬드 문제)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50104" y="6956715"/>
            <a:ext cx="1244408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인터페이스 : 구현체의 동작 보장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추상 클래스 : 중복 멤버 통합, 클래스 연관 관계 구축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토의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874747" y="3784857"/>
            <a:ext cx="11051918" cy="3261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8"/>
              </a:lnSpc>
            </a:pP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인터페이스와 추상 클래스를 함께 사용하는 경우도 있습니다.</a:t>
            </a:r>
          </a:p>
          <a:p>
            <a:pPr algn="ctr" marL="0" indent="0" lvl="0">
              <a:lnSpc>
                <a:spcPts val="8808"/>
              </a:lnSpc>
            </a:pP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어떤 경우에 사용할까요?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14057" y="4344988"/>
            <a:ext cx="4859885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감사합니다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66437" y="4254256"/>
            <a:ext cx="3955127" cy="4299051"/>
          </a:xfrm>
          <a:custGeom>
            <a:avLst/>
            <a:gdLst/>
            <a:ahLst/>
            <a:cxnLst/>
            <a:rect r="r" b="b" t="t" l="l"/>
            <a:pathLst>
              <a:path h="4299051" w="3955127">
                <a:moveTo>
                  <a:pt x="0" y="0"/>
                </a:moveTo>
                <a:lnTo>
                  <a:pt x="3955126" y="0"/>
                </a:lnTo>
                <a:lnTo>
                  <a:pt x="3955126" y="4299051"/>
                </a:lnTo>
                <a:lnTo>
                  <a:pt x="0" y="4299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특징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900" y="2261495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public static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2587" y="5903785"/>
            <a:ext cx="2877640" cy="95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변경 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18156" y="4209551"/>
            <a:ext cx="3955127" cy="4299051"/>
          </a:xfrm>
          <a:custGeom>
            <a:avLst/>
            <a:gdLst/>
            <a:ahLst/>
            <a:cxnLst/>
            <a:rect r="r" b="b" t="t" l="l"/>
            <a:pathLst>
              <a:path h="4299051" w="3955127">
                <a:moveTo>
                  <a:pt x="0" y="0"/>
                </a:moveTo>
                <a:lnTo>
                  <a:pt x="3955127" y="0"/>
                </a:lnTo>
                <a:lnTo>
                  <a:pt x="3955127" y="4299051"/>
                </a:lnTo>
                <a:lnTo>
                  <a:pt x="0" y="4299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39422">
            <a:off x="3509786" y="5482876"/>
            <a:ext cx="4132531" cy="1752402"/>
          </a:xfrm>
          <a:custGeom>
            <a:avLst/>
            <a:gdLst/>
            <a:ahLst/>
            <a:cxnLst/>
            <a:rect r="r" b="b" t="t" l="l"/>
            <a:pathLst>
              <a:path h="1752402" w="4132531">
                <a:moveTo>
                  <a:pt x="0" y="0"/>
                </a:moveTo>
                <a:lnTo>
                  <a:pt x="4132531" y="0"/>
                </a:lnTo>
                <a:lnTo>
                  <a:pt x="4132531" y="1752402"/>
                </a:lnTo>
                <a:lnTo>
                  <a:pt x="0" y="1752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특징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7900" y="2261495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public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static final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특징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7900" y="2261495"/>
            <a:ext cx="137922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434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public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static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final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35444" y="4630821"/>
            <a:ext cx="4933189" cy="194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0"/>
              </a:lnSpc>
            </a:pPr>
            <a:r>
              <a:rPr lang="en-US" sz="1115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객체 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인터페이스 특징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7900" y="2333245"/>
            <a:ext cx="13792200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부모 자식 관계에 얽매이지 않고,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공통 기능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이 필요할 때마다 추상 메소드를 정의하여 자유롭게 사용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900" y="4866647"/>
            <a:ext cx="13792200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클래스와 별도로 구현 객체가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같은 동작을 한다는 것을 보장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하기 위해 사용하는 것에 초점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7900" y="7400298"/>
            <a:ext cx="137922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보통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xxxable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의 네이밍 규칙을 따름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추상 클래스 특징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1530" y="2543506"/>
            <a:ext cx="13792200" cy="86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38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하위 클래스들의 공통점들을 모아 추상화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1530" y="3655988"/>
            <a:ext cx="13792200" cy="86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380"/>
              </a:lnSpc>
              <a:buFont typeface="Arial"/>
              <a:buChar char="•"/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단일 상속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만 허용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1530" y="4768471"/>
            <a:ext cx="13792200" cy="179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38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추상 메소드 외에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일반적인 필드, 메소드, 생성자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가질 수 있음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1530" y="6812271"/>
            <a:ext cx="13792200" cy="86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38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중복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되는 클래스 멤버들을 </a:t>
            </a:r>
            <a:r>
              <a:rPr lang="en-US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통합 및 확장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가능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1530" y="7922754"/>
            <a:ext cx="13792200" cy="86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380"/>
              </a:lnSpc>
              <a:buFont typeface="Arial"/>
              <a:buChar char="•"/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클래스 간의 연관 관계를 구축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하는 것에 초점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DAGPH6zmhwY</dc:identifier>
  <dcterms:modified xsi:type="dcterms:W3CDTF">2011-08-01T06:04:30Z</dcterms:modified>
  <cp:revision>1</cp:revision>
  <dc:title>인터페이스와 추상 클래스의 차이</dc:title>
</cp:coreProperties>
</file>