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0" r:id="rId11"/>
    <p:sldId id="261" r:id="rId12"/>
    <p:sldId id="271" r:id="rId13"/>
    <p:sldId id="272" r:id="rId14"/>
    <p:sldId id="273" r:id="rId15"/>
    <p:sldId id="262" r:id="rId16"/>
    <p:sldId id="274" r:id="rId17"/>
    <p:sldId id="275" r:id="rId18"/>
    <p:sldId id="276" r:id="rId19"/>
    <p:sldId id="263" r:id="rId20"/>
    <p:sldId id="278" r:id="rId21"/>
    <p:sldId id="280" r:id="rId22"/>
    <p:sldId id="279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4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0" autoAdjust="0"/>
    <p:restoredTop sz="94694"/>
  </p:normalViewPr>
  <p:slideViewPr>
    <p:cSldViewPr snapToGrid="0">
      <p:cViewPr varScale="1">
        <p:scale>
          <a:sx n="80" d="100"/>
          <a:sy n="80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0B85D-E4C7-2CCC-A48D-0CA15602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CA6A1-D34A-DBD7-AC05-54BDE531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E35D-CF65-1042-AD81-AB0B1A3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8C4DB-4035-6C92-93BD-99A8B06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DC420-36C4-DBE0-551E-A89551B7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4CF3-D08E-D66E-E590-4224B3F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E4313-D128-C655-FB43-98668B90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2E35E-E117-094A-BD7F-70B0F43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94648-A07E-9F58-E7EA-05BD2E2A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3072B-8F7E-C9FD-E140-77B9206D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26F4F1-72C1-080D-EA20-6A2B61845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72AC2-8F7F-4DD9-AEE2-8962BAF1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42664-3A38-66AE-26A1-DEA60E6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9D504-95BD-2511-7A79-55D230E1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91269-A244-A42F-E0EB-CD38C4B4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B775-239B-BB7A-AED1-C08D39DE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B5077-5399-7A58-F6B4-BD8059D0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380F-E04E-0B20-6DCA-8077E8CA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8DC43-A828-A51F-BE5A-F860D586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7E8C1-1B02-8DB9-6CE5-80443691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B5143-E16F-DA49-0986-5856C24B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8577F-8FB0-5C2A-4B44-0D8169DC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51343-E91C-9094-3CC0-4721EDE0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DAD0D-D951-7722-6521-AFC69952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2EFD2-CE53-7C40-FBF4-0482825B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67DD-8CF0-F6E8-B3B4-4C4EF23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D29CD-BC28-81F9-51B1-E14BB281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03A01-446C-6005-73B4-32BF08C38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11FC1-02A5-9A82-7253-360576AA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8D431-68C0-86D0-9BE8-6EB174AE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C57EB-5A17-BC21-3C48-9757ECA8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CA69D-7BDA-03FD-5038-1A138FCF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0664F-0E76-E68E-CE2A-ED11F339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E00F0-AE53-17A0-F033-1809300AD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88B955-3EB0-8AC2-BECD-2A188C1E7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14B71-9D7E-C245-7E77-15B798FC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84F9C4-D8B6-C8FE-A432-F4F5758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2DFB2E-4351-94F4-8ED5-ECE45C85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114AF-AF04-BC5A-9E11-25DDF4B4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6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FF73-259C-74BE-0B32-0D54EA12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B6930-4D94-9C84-8A03-670431D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26A67-A477-164F-3867-F3D19526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28C98-6766-93FA-423E-82F019F5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1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4ED3CD-33A8-EC99-C23B-F4E36ECC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808C9-B6F1-677C-AA2C-B1CEB984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C7533-3E39-223A-ADF5-AB79D5C5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6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CCB89-1327-DB28-0B94-3B0B9229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39014-9AFF-5F06-B6FE-7E60E4E7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5BFFF-F419-D955-F600-30BB5CE2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1B936-1DFF-D799-A6BA-B82D6D14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52362-D3C0-F5C3-E8DB-3EAC5581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F8BF2-CF89-E14F-696B-38471BAC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2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54F7-04F6-2540-A308-0510FB98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6C83B0-A0C8-69FB-82D7-C0BDEBCF6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0F3EF-742C-A15C-18E2-8FB799E9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011AE-889B-232A-CC81-2AF99D7E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E957D-AC53-C2A2-1E71-54DAE55C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D15F5-2B2F-D269-FBAF-C630E3CA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9F5289-94AE-03B8-8114-C0BBD645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6A5D6-518B-82C1-A134-C967BFBA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52A21-8932-47BA-2956-07EA5C456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0D0A-15FB-472B-83C0-2D6AB7FC369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AB353-3BD9-40D5-874F-F9A9C7C7F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9A533-ED78-8F41-2753-B6A6A7FF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866F5-E1EF-4555-A6BE-107FD8BB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DF76E-641D-C01F-EB15-A7A04F6CFAEB}"/>
              </a:ext>
            </a:extLst>
          </p:cNvPr>
          <p:cNvSpPr txBox="1"/>
          <p:nvPr/>
        </p:nvSpPr>
        <p:spPr>
          <a:xfrm>
            <a:off x="3828231" y="2743199"/>
            <a:ext cx="4535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83A46-4E11-76F4-7A78-523F26C95003}"/>
              </a:ext>
            </a:extLst>
          </p:cNvPr>
          <p:cNvSpPr txBox="1"/>
          <p:nvPr/>
        </p:nvSpPr>
        <p:spPr>
          <a:xfrm>
            <a:off x="5465057" y="410496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김관우</a:t>
            </a:r>
          </a:p>
        </p:txBody>
      </p:sp>
    </p:spTree>
    <p:extLst>
      <p:ext uri="{BB962C8B-B14F-4D97-AF65-F5344CB8AC3E}">
        <p14:creationId xmlns:p14="http://schemas.microsoft.com/office/powerpoint/2010/main" val="3423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770249" y="2410323"/>
            <a:ext cx="6651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Union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399CB-37D7-1EF0-6DD0-E18A76531ECD}"/>
              </a:ext>
            </a:extLst>
          </p:cNvPr>
          <p:cNvSpPr txBox="1"/>
          <p:nvPr/>
        </p:nvSpPr>
        <p:spPr>
          <a:xfrm>
            <a:off x="2964179" y="3425986"/>
            <a:ext cx="626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Union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명령어를 이용한 </a:t>
            </a:r>
            <a:r>
              <a:rPr lang="en-US" altLang="ko-KR" sz="2000" b="0" i="0"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SQL Injection</a:t>
            </a:r>
            <a:endParaRPr lang="ko-KR" altLang="en-US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15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UNION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DED393B-4C88-9FA0-7B50-BB7AC58B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2675374"/>
            <a:ext cx="10550769" cy="15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15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UNION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DED393B-4C88-9FA0-7B50-BB7AC58B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827964"/>
            <a:ext cx="10550769" cy="15072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4992A3-0CFD-963A-CE55-363CF5506FCD}"/>
              </a:ext>
            </a:extLst>
          </p:cNvPr>
          <p:cNvSpPr/>
          <p:nvPr/>
        </p:nvSpPr>
        <p:spPr>
          <a:xfrm>
            <a:off x="2063260" y="4581649"/>
            <a:ext cx="8065477" cy="4272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</a:rPr>
              <a:t>‘ UNION SELECT null, id, passwd FROM Users --</a:t>
            </a:r>
            <a:endParaRPr lang="ko-KR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15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UNION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980677-9DF4-253E-6520-B8E700E0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3041452"/>
            <a:ext cx="9612923" cy="13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15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UNION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980677-9DF4-253E-6520-B8E700E0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1939482"/>
            <a:ext cx="9612923" cy="138756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96CEEEE-D8E7-47BA-6C56-C4D71C595F12}"/>
              </a:ext>
            </a:extLst>
          </p:cNvPr>
          <p:cNvSpPr/>
          <p:nvPr/>
        </p:nvSpPr>
        <p:spPr>
          <a:xfrm>
            <a:off x="5884983" y="3710265"/>
            <a:ext cx="422031" cy="8088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B6A5F-B09F-C74B-9C5A-9834373A7D4C}"/>
              </a:ext>
            </a:extLst>
          </p:cNvPr>
          <p:cNvSpPr/>
          <p:nvPr/>
        </p:nvSpPr>
        <p:spPr>
          <a:xfrm>
            <a:off x="4589582" y="4902380"/>
            <a:ext cx="3012831" cy="4272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</a:rPr>
              <a:t>ID + PASSWORD</a:t>
            </a:r>
            <a:endParaRPr lang="ko-KR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7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499148" y="2413337"/>
            <a:ext cx="9193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Boolean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F93CB-BECF-E187-E19E-E42B6DDBD275}"/>
              </a:ext>
            </a:extLst>
          </p:cNvPr>
          <p:cNvSpPr txBox="1"/>
          <p:nvPr/>
        </p:nvSpPr>
        <p:spPr>
          <a:xfrm>
            <a:off x="2964179" y="3425986"/>
            <a:ext cx="6263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쿼리의 참과 거짓에 대한 반응을 구분할 수 있을 때 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되는 기술</a:t>
            </a:r>
          </a:p>
        </p:txBody>
      </p:sp>
    </p:spTree>
    <p:extLst>
      <p:ext uri="{BB962C8B-B14F-4D97-AF65-F5344CB8AC3E}">
        <p14:creationId xmlns:p14="http://schemas.microsoft.com/office/powerpoint/2010/main" val="278265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235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Boolean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1783BA-7FF8-A2A1-79BB-F4468800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2787116"/>
            <a:ext cx="8890781" cy="1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235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Boolean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1783BA-7FF8-A2A1-79BB-F4468800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86" y="1907885"/>
            <a:ext cx="8890781" cy="1283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AE9068-E4C8-6D6D-259C-BF8CC5D00F1F}"/>
              </a:ext>
            </a:extLst>
          </p:cNvPr>
          <p:cNvSpPr/>
          <p:nvPr/>
        </p:nvSpPr>
        <p:spPr>
          <a:xfrm>
            <a:off x="1337655" y="4039436"/>
            <a:ext cx="9516689" cy="13121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</a:rPr>
              <a:t>Abc123’ and ASCI(SUBSTR(SELECT name FROM information_schema.tables WHERE table_type=‘base table’ limit 0,1),1,1)) &gt;  100 --</a:t>
            </a:r>
            <a:endParaRPr lang="ko-KR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7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519106" y="36503"/>
            <a:ext cx="9235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Boolean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4717C46-D8F8-A932-12AE-7F71631D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8" y="2067829"/>
            <a:ext cx="9847384" cy="1664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0363A-7F03-35B1-AA4E-3738B7B7B1B4}"/>
              </a:ext>
            </a:extLst>
          </p:cNvPr>
          <p:cNvSpPr txBox="1"/>
          <p:nvPr/>
        </p:nvSpPr>
        <p:spPr>
          <a:xfrm>
            <a:off x="3005057" y="4422576"/>
            <a:ext cx="6263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 글자 씩 끊어온 값을 아스키 코드로 변환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임의의 숫자와 비교하여 참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거짓을 판별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이를 통해 정보를 탈취</a:t>
            </a:r>
          </a:p>
        </p:txBody>
      </p:sp>
    </p:spTree>
    <p:extLst>
      <p:ext uri="{BB962C8B-B14F-4D97-AF65-F5344CB8AC3E}">
        <p14:creationId xmlns:p14="http://schemas.microsoft.com/office/powerpoint/2010/main" val="381221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2413337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9F146-2046-941C-52C0-A4B04CA329DD}"/>
              </a:ext>
            </a:extLst>
          </p:cNvPr>
          <p:cNvSpPr txBox="1"/>
          <p:nvPr/>
        </p:nvSpPr>
        <p:spPr>
          <a:xfrm>
            <a:off x="2964179" y="3425986"/>
            <a:ext cx="6263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쿼리의 참과 거짓에 대한 반응을 구분할 수 없을 때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응답 시간의 차이로 참 거짓을 판별하는 기술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0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017476-F5F4-5EDD-354D-C35D4A06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49" y="2705771"/>
            <a:ext cx="8510702" cy="2611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BC0D8A-C7CD-E86D-5C42-B13E81015F56}"/>
              </a:ext>
            </a:extLst>
          </p:cNvPr>
          <p:cNvSpPr txBox="1"/>
          <p:nvPr/>
        </p:nvSpPr>
        <p:spPr>
          <a:xfrm>
            <a:off x="4560162" y="1230922"/>
            <a:ext cx="307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컴하하 유머</a:t>
            </a:r>
          </a:p>
        </p:txBody>
      </p:sp>
    </p:spTree>
    <p:extLst>
      <p:ext uri="{BB962C8B-B14F-4D97-AF65-F5344CB8AC3E}">
        <p14:creationId xmlns:p14="http://schemas.microsoft.com/office/powerpoint/2010/main" val="320730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19A60F-7DC8-BE7D-43AE-F219FA9A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2787116"/>
            <a:ext cx="8890781" cy="1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19A60F-7DC8-BE7D-43AE-F219FA9A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2787116"/>
            <a:ext cx="8890781" cy="1283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5C1DCA-B241-CF8F-C620-48796D06FD26}"/>
              </a:ext>
            </a:extLst>
          </p:cNvPr>
          <p:cNvSpPr/>
          <p:nvPr/>
        </p:nvSpPr>
        <p:spPr>
          <a:xfrm>
            <a:off x="1337654" y="4848329"/>
            <a:ext cx="9516689" cy="13121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</a:rPr>
              <a:t>abc123’ and (LENGTH(DATABASE())=5 AND SLEEP(5)) --</a:t>
            </a:r>
            <a:endParaRPr lang="ko-KR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3DFEA2A-C13A-8898-5447-DBF5616C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4" y="2644689"/>
            <a:ext cx="10867292" cy="1568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F514F5-8CDB-98E0-A175-3FDF8BFB7F82}"/>
              </a:ext>
            </a:extLst>
          </p:cNvPr>
          <p:cNvSpPr txBox="1"/>
          <p:nvPr/>
        </p:nvSpPr>
        <p:spPr>
          <a:xfrm>
            <a:off x="2964180" y="4516232"/>
            <a:ext cx="6263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 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이름이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 때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초동안 지연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지연된 경우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이름이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글자라는 뜻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21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F514F5-8CDB-98E0-A175-3FDF8BFB7F82}"/>
              </a:ext>
            </a:extLst>
          </p:cNvPr>
          <p:cNvSpPr txBox="1"/>
          <p:nvPr/>
        </p:nvSpPr>
        <p:spPr>
          <a:xfrm>
            <a:off x="2557682" y="4498647"/>
            <a:ext cx="70766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이름을 추측하는 쿼리를 작성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글자부터 하나씩 구분해서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지연이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되면 이름 추측 성공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8C3A2-6262-7AE0-CA30-3A58270E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2533509"/>
            <a:ext cx="9777046" cy="11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F514F5-8CDB-98E0-A175-3FDF8BFB7F82}"/>
              </a:ext>
            </a:extLst>
          </p:cNvPr>
          <p:cNvSpPr txBox="1"/>
          <p:nvPr/>
        </p:nvSpPr>
        <p:spPr>
          <a:xfrm>
            <a:off x="2557682" y="4498647"/>
            <a:ext cx="70766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이름을 추측하는 쿼리를 작성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글자부터 하나씩 구분해서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지연이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되면 이름 추측 성공</a:t>
            </a:r>
            <a:endParaRPr lang="en-US" altLang="ko-KR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8C3A2-6262-7AE0-CA30-3A58270E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2533509"/>
            <a:ext cx="9777046" cy="11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962240" y="36503"/>
            <a:ext cx="8267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CEE18-C346-455D-3444-78C1F0D04163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F514F5-8CDB-98E0-A175-3FDF8BFB7F82}"/>
              </a:ext>
            </a:extLst>
          </p:cNvPr>
          <p:cNvSpPr txBox="1"/>
          <p:nvPr/>
        </p:nvSpPr>
        <p:spPr>
          <a:xfrm>
            <a:off x="2259961" y="3429000"/>
            <a:ext cx="7672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마찬가지로 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Table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-&gt; 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Column </a:t>
            </a:r>
            <a:r>
              <a:rPr lang="ko-KR" altLang="en-US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이름 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-&gt; 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Column </a:t>
            </a:r>
            <a:r>
              <a:rPr lang="ko-KR" altLang="en-US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내용</a:t>
            </a:r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순으로 </a:t>
            </a:r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길이와 내용을 추측할 수 있다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08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273318" y="2921168"/>
            <a:ext cx="764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</a:t>
            </a:r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방어 방법</a:t>
            </a:r>
          </a:p>
        </p:txBody>
      </p:sp>
    </p:spTree>
    <p:extLst>
      <p:ext uri="{BB962C8B-B14F-4D97-AF65-F5344CB8AC3E}">
        <p14:creationId xmlns:p14="http://schemas.microsoft.com/office/powerpoint/2010/main" val="48971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4201891" y="424153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입력값 검증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B09F2B-438D-2410-CC14-F8494D4F114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681254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94238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/*, –, ‘, “, ?, #, (, ), ;, @, =, *, +, union, select, drop, update, from, where, join,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substr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user_tables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user_table_columns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information_schema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sysobject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Fira Sans" panose="020F0502020204030204" pitchFamily="34" charset="0"/>
                        </a:rPr>
                        <a:t>table_schema</a:t>
                      </a:r>
                      <a:r>
                        <a:rPr lang="en-US" dirty="0">
                          <a:effectLst/>
                          <a:latin typeface="Fira Sans" panose="020F0502020204030204" pitchFamily="34" charset="0"/>
                        </a:rPr>
                        <a:t>, declare, dual,…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6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4201891" y="424153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입력값 검증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B09F2B-438D-2410-CC14-F8494D4F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69702"/>
              </p:ext>
            </p:extLst>
          </p:nvPr>
        </p:nvGraphicFramePr>
        <p:xfrm>
          <a:off x="1137139" y="1479959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94238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Fira Sans" panose="020F0502020204030204" pitchFamily="34" charset="0"/>
                        </a:rPr>
                        <a:t>/*, –, ‘, “, ?, #, (, ), ;, @, =, *, +, union, select, drop, update, from, where, join, substr, user_tables, user_table_columns, information_schema, sysobject, table_schema, declare, dual,…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127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FF81F0A-539D-0F80-CD30-BAFF78EF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83" y="2701789"/>
            <a:ext cx="8264712" cy="34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999639" y="441737"/>
            <a:ext cx="6192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저장 프로시져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C1810-FE54-046A-49F6-DBE3F8438492}"/>
              </a:ext>
            </a:extLst>
          </p:cNvPr>
          <p:cNvSpPr txBox="1"/>
          <p:nvPr/>
        </p:nvSpPr>
        <p:spPr>
          <a:xfrm>
            <a:off x="2259960" y="2954215"/>
            <a:ext cx="76720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Query</a:t>
            </a:r>
            <a:r>
              <a:rPr lang="ko-KR" altLang="en-US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형식을 미리 지정</a:t>
            </a:r>
            <a:endParaRPr lang="en-US" altLang="ko-KR" sz="2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지정된 형식의 데이터가 아니면 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Query</a:t>
            </a:r>
            <a:r>
              <a:rPr lang="ko-KR" altLang="en-US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실행되지 않는다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ctr"/>
            <a:endParaRPr lang="en-US" altLang="ko-KR" sz="2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=== </a:t>
            </a:r>
            <a:r>
              <a:rPr lang="en-US" altLang="ko-KR" sz="24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PreparedStatement</a:t>
            </a:r>
            <a:r>
              <a:rPr lang="en-US" altLang="ko-KR" sz="2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3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3828231" y="1224115"/>
            <a:ext cx="4535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45E3D53-07AD-6D86-1A66-11FC57A05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150" y="4964450"/>
            <a:ext cx="1179697" cy="1179697"/>
          </a:xfrm>
          <a:prstGeom prst="rect">
            <a:avLst/>
          </a:prstGeom>
        </p:spPr>
      </p:pic>
      <p:pic>
        <p:nvPicPr>
          <p:cNvPr id="6" name="그래픽 5" descr="모스 코드 단색으로 채워진">
            <a:extLst>
              <a:ext uri="{FF2B5EF4-FFF2-40B4-BE49-F238E27FC236}">
                <a16:creationId xmlns:a16="http://schemas.microsoft.com/office/drawing/2014/main" id="{3458BDFF-EA64-2B99-FDD1-DB1603F54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150" y="2980974"/>
            <a:ext cx="1179697" cy="1179697"/>
          </a:xfrm>
          <a:prstGeom prst="rect">
            <a:avLst/>
          </a:prstGeom>
        </p:spPr>
      </p:pic>
      <p:pic>
        <p:nvPicPr>
          <p:cNvPr id="9" name="그래픽 8" descr="남성 프로그래머 단색으로 채워진">
            <a:extLst>
              <a:ext uri="{FF2B5EF4-FFF2-40B4-BE49-F238E27FC236}">
                <a16:creationId xmlns:a16="http://schemas.microsoft.com/office/drawing/2014/main" id="{9E874C35-0E12-441B-B8F9-52646BB71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9637" y="3886200"/>
            <a:ext cx="1179697" cy="1179697"/>
          </a:xfrm>
          <a:prstGeom prst="rect">
            <a:avLst/>
          </a:prstGeom>
        </p:spPr>
      </p:pic>
      <p:pic>
        <p:nvPicPr>
          <p:cNvPr id="12" name="그래픽 11" descr="데이터베이스 단색으로 채워진">
            <a:extLst>
              <a:ext uri="{FF2B5EF4-FFF2-40B4-BE49-F238E27FC236}">
                <a16:creationId xmlns:a16="http://schemas.microsoft.com/office/drawing/2014/main" id="{07699DF3-BF3B-B43E-4797-EC86FD743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3999" y="3886200"/>
            <a:ext cx="1179697" cy="1179697"/>
          </a:xfrm>
          <a:prstGeom prst="rect">
            <a:avLst/>
          </a:prstGeom>
        </p:spPr>
      </p:pic>
      <p:pic>
        <p:nvPicPr>
          <p:cNvPr id="14" name="그래픽 13" descr="바늘 단색으로 채워진">
            <a:extLst>
              <a:ext uri="{FF2B5EF4-FFF2-40B4-BE49-F238E27FC236}">
                <a16:creationId xmlns:a16="http://schemas.microsoft.com/office/drawing/2014/main" id="{57431CDE-F527-3344-C9F4-4B618B48B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4439" y="3303117"/>
            <a:ext cx="914400" cy="914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A4616C-AAA2-F21E-D0B8-759206BAC66F}"/>
              </a:ext>
            </a:extLst>
          </p:cNvPr>
          <p:cNvCxnSpPr/>
          <p:nvPr/>
        </p:nvCxnSpPr>
        <p:spPr>
          <a:xfrm flipH="1">
            <a:off x="2403696" y="4106896"/>
            <a:ext cx="68973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54B3C7-F612-AD0A-A279-461E15D1C800}"/>
              </a:ext>
            </a:extLst>
          </p:cNvPr>
          <p:cNvCxnSpPr>
            <a:cxnSpLocks/>
          </p:cNvCxnSpPr>
          <p:nvPr/>
        </p:nvCxnSpPr>
        <p:spPr>
          <a:xfrm>
            <a:off x="2541639" y="4867572"/>
            <a:ext cx="68973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27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999639" y="441737"/>
            <a:ext cx="6192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저장 프로시져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EA6B2-3383-7A79-C97B-4A0C2188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51" y="1793630"/>
            <a:ext cx="8876698" cy="40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4367000" y="454989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ORM 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98241-EFE3-8FD1-0084-C3F58D1B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096100"/>
            <a:ext cx="7772400" cy="31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6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3429244" y="458713"/>
            <a:ext cx="5333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파라미터 바인딩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0966C-0989-1A6F-4D26-05D03BBD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603112"/>
            <a:ext cx="7772400" cy="16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1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74843" y="506839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Q. $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의 차이점 </a:t>
            </a:r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??</a:t>
            </a:r>
            <a:endParaRPr lang="ko-KR" altLang="en-US" sz="6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0966C-0989-1A6F-4D26-05D03BBD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260212"/>
            <a:ext cx="7772400" cy="16517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98030E-FED8-3A8A-86DA-B3623ED7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537502"/>
            <a:ext cx="7772400" cy="14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3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74843" y="506839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Q. $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의 차이점 </a:t>
            </a:r>
            <a:r>
              <a:rPr lang="en-US" altLang="ko-KR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??</a:t>
            </a:r>
            <a:endParaRPr lang="ko-KR" altLang="en-US" sz="6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6A2B5-38A2-0A3C-6FF5-3B4E35697185}"/>
              </a:ext>
            </a:extLst>
          </p:cNvPr>
          <p:cNvSpPr txBox="1"/>
          <p:nvPr/>
        </p:nvSpPr>
        <p:spPr>
          <a:xfrm>
            <a:off x="703877" y="2835442"/>
            <a:ext cx="4557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파라미터가 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String </a:t>
            </a:r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형태로 들어와 자동으로 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Parameter</a:t>
            </a:r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형태가 된다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쿼리 주입을 예방할 수 있어서 보안측면에서 유리</a:t>
            </a:r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6B761-673B-9CC5-9C57-99AA0BE0B334}"/>
              </a:ext>
            </a:extLst>
          </p:cNvPr>
          <p:cNvSpPr txBox="1"/>
          <p:nvPr/>
        </p:nvSpPr>
        <p:spPr>
          <a:xfrm>
            <a:off x="6930191" y="2735179"/>
            <a:ext cx="45579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파라미터가 바로 출력된다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해당 컬럼의 자료형에 맞추어 파라미터의 자료형이 변경된다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쿼리 주입을 예방할 수 없어서 보안측면에서 불리하다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테이블</a:t>
            </a:r>
            <a:r>
              <a:rPr lang="en-US" altLang="ko-KR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컬럼명을 전달할 때 사용</a:t>
            </a:r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CAAD4-500A-8E31-0A37-EB234AAC553B}"/>
              </a:ext>
            </a:extLst>
          </p:cNvPr>
          <p:cNvSpPr txBox="1"/>
          <p:nvPr/>
        </p:nvSpPr>
        <p:spPr>
          <a:xfrm>
            <a:off x="2226033" y="2150404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#{}</a:t>
            </a:r>
            <a:endParaRPr lang="ko-KR" altLang="en-US" sz="32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DB7BF-901A-1149-5C34-A87D81861BC9}"/>
              </a:ext>
            </a:extLst>
          </p:cNvPr>
          <p:cNvSpPr txBox="1"/>
          <p:nvPr/>
        </p:nvSpPr>
        <p:spPr>
          <a:xfrm>
            <a:off x="8786594" y="2150403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${}</a:t>
            </a:r>
            <a:endParaRPr lang="ko-KR" altLang="en-US" sz="32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23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197864" y="1885798"/>
            <a:ext cx="979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불필요한 에러 메시지 노출 금지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FBB11-DF03-3FCD-ACE9-9EF0075F35A3}"/>
              </a:ext>
            </a:extLst>
          </p:cNvPr>
          <p:cNvSpPr txBox="1"/>
          <p:nvPr/>
        </p:nvSpPr>
        <p:spPr>
          <a:xfrm>
            <a:off x="768259" y="3081897"/>
            <a:ext cx="10655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방화벽 사용하여 데이터 전송 차단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9101-B821-CA4A-87F8-8FE6D1C29543}"/>
              </a:ext>
            </a:extLst>
          </p:cNvPr>
          <p:cNvSpPr txBox="1"/>
          <p:nvPr/>
        </p:nvSpPr>
        <p:spPr>
          <a:xfrm>
            <a:off x="3342681" y="4277996"/>
            <a:ext cx="5506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입력값</a:t>
            </a:r>
            <a:r>
              <a:rPr lang="ko-KR" altLang="en-US" sz="6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Times New Roman" panose="02020603050405020304" pitchFamily="18" charset="0"/>
              </a:rPr>
              <a:t> 길이 제한</a:t>
            </a:r>
          </a:p>
        </p:txBody>
      </p:sp>
    </p:spTree>
    <p:extLst>
      <p:ext uri="{BB962C8B-B14F-4D97-AF65-F5344CB8AC3E}">
        <p14:creationId xmlns:p14="http://schemas.microsoft.com/office/powerpoint/2010/main" val="24295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1488649" y="2410323"/>
            <a:ext cx="9214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Normal(Error)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399CB-37D7-1EF0-6DD0-E18A76531ECD}"/>
              </a:ext>
            </a:extLst>
          </p:cNvPr>
          <p:cNvSpPr txBox="1"/>
          <p:nvPr/>
        </p:nvSpPr>
        <p:spPr>
          <a:xfrm>
            <a:off x="2964180" y="3432014"/>
            <a:ext cx="6263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i="0"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논리적 에러를 이용한 </a:t>
            </a:r>
            <a:r>
              <a:rPr lang="en-US" altLang="ko-KR" sz="2000" b="0" i="0"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SQL Injection</a:t>
            </a:r>
            <a:r>
              <a:rPr lang="ko-KR" altLang="en-US" sz="2000" b="0" i="0"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 가장 많이 쓰이고 대중적인 공격 기법이다</a:t>
            </a:r>
            <a:r>
              <a:rPr lang="en-US" altLang="ko-KR" sz="2000" b="0" i="0"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57050" y="0"/>
            <a:ext cx="7077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CA8C2-1F42-8067-8F22-EE14B04A3625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0B8711-64EC-0D73-63CE-D33E3D7D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2787116"/>
            <a:ext cx="8890781" cy="1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57050" y="0"/>
            <a:ext cx="7077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CA8C2-1F42-8067-8F22-EE14B04A3625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0B8711-64EC-0D73-63CE-D33E3D7D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1717972"/>
            <a:ext cx="8890781" cy="128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809A04-F052-4F2D-6151-EA0F0FBA738B}"/>
              </a:ext>
            </a:extLst>
          </p:cNvPr>
          <p:cNvSpPr/>
          <p:nvPr/>
        </p:nvSpPr>
        <p:spPr>
          <a:xfrm>
            <a:off x="4480560" y="4206510"/>
            <a:ext cx="3474720" cy="4272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‘ OR 1=1 --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EA63EA-AB04-E0C9-99D8-7F7076F731F6}"/>
              </a:ext>
            </a:extLst>
          </p:cNvPr>
          <p:cNvSpPr/>
          <p:nvPr/>
        </p:nvSpPr>
        <p:spPr>
          <a:xfrm>
            <a:off x="4480560" y="4994080"/>
            <a:ext cx="3474720" cy="42726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***********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F8AD0-FF57-4BA4-6042-1B3AEC3BA6A5}"/>
              </a:ext>
            </a:extLst>
          </p:cNvPr>
          <p:cNvSpPr txBox="1"/>
          <p:nvPr/>
        </p:nvSpPr>
        <p:spPr>
          <a:xfrm>
            <a:off x="4480560" y="383717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B2DA2-8919-EB33-9265-89B4496C355A}"/>
              </a:ext>
            </a:extLst>
          </p:cNvPr>
          <p:cNvSpPr txBox="1"/>
          <p:nvPr/>
        </p:nvSpPr>
        <p:spPr>
          <a:xfrm>
            <a:off x="4480560" y="4641756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A413FFE-67FE-26C5-D2BB-A257D10629EA}"/>
              </a:ext>
            </a:extLst>
          </p:cNvPr>
          <p:cNvSpPr/>
          <p:nvPr/>
        </p:nvSpPr>
        <p:spPr>
          <a:xfrm flipV="1">
            <a:off x="6011774" y="3177499"/>
            <a:ext cx="412292" cy="8323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0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57050" y="0"/>
            <a:ext cx="7077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CA8C2-1F42-8067-8F22-EE14B04A3625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D848DF2-D9BD-FE66-DC09-4E7548F9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1" y="2702549"/>
            <a:ext cx="10062117" cy="14529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F59B69-C14C-6F3B-ED01-8D67A735E39A}"/>
              </a:ext>
            </a:extLst>
          </p:cNvPr>
          <p:cNvSpPr/>
          <p:nvPr/>
        </p:nvSpPr>
        <p:spPr>
          <a:xfrm>
            <a:off x="6378499" y="3417849"/>
            <a:ext cx="3434576" cy="440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C2062-3305-4AAE-21AD-D8D7828C02D0}"/>
              </a:ext>
            </a:extLst>
          </p:cNvPr>
          <p:cNvSpPr/>
          <p:nvPr/>
        </p:nvSpPr>
        <p:spPr>
          <a:xfrm>
            <a:off x="4672361" y="3428999"/>
            <a:ext cx="1661532" cy="429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4E365-F181-5805-D933-B428DE4EA54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5133734" y="3858321"/>
            <a:ext cx="369393" cy="10774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82705D-FF8A-0830-61BF-7F7F2848002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95787" y="3858321"/>
            <a:ext cx="312233" cy="10124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A5D89-600B-97E0-BF1F-6C49743CC69A}"/>
              </a:ext>
            </a:extLst>
          </p:cNvPr>
          <p:cNvSpPr txBox="1"/>
          <p:nvPr/>
        </p:nvSpPr>
        <p:spPr>
          <a:xfrm>
            <a:off x="7956614" y="4938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주석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FB99A-DB03-C435-EF34-F13A21B63EEA}"/>
              </a:ext>
            </a:extLst>
          </p:cNvPr>
          <p:cNvSpPr txBox="1"/>
          <p:nvPr/>
        </p:nvSpPr>
        <p:spPr>
          <a:xfrm>
            <a:off x="4616605" y="4935769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TRUE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841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57050" y="0"/>
            <a:ext cx="7077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CA8C2-1F42-8067-8F22-EE14B04A3625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D848DF2-D9BD-FE66-DC09-4E7548F9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1" y="2702549"/>
            <a:ext cx="10062117" cy="14529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F59B69-C14C-6F3B-ED01-8D67A735E39A}"/>
              </a:ext>
            </a:extLst>
          </p:cNvPr>
          <p:cNvSpPr/>
          <p:nvPr/>
        </p:nvSpPr>
        <p:spPr>
          <a:xfrm>
            <a:off x="6378499" y="3417849"/>
            <a:ext cx="3434576" cy="440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C2062-3305-4AAE-21AD-D8D7828C02D0}"/>
              </a:ext>
            </a:extLst>
          </p:cNvPr>
          <p:cNvSpPr/>
          <p:nvPr/>
        </p:nvSpPr>
        <p:spPr>
          <a:xfrm>
            <a:off x="4672361" y="3428999"/>
            <a:ext cx="1661532" cy="429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4E365-F181-5805-D933-B428DE4EA54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5133734" y="3858321"/>
            <a:ext cx="369393" cy="10774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82705D-FF8A-0830-61BF-7F7F2848002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95787" y="3858321"/>
            <a:ext cx="312233" cy="10124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A5D89-600B-97E0-BF1F-6C49743CC69A}"/>
              </a:ext>
            </a:extLst>
          </p:cNvPr>
          <p:cNvSpPr txBox="1"/>
          <p:nvPr/>
        </p:nvSpPr>
        <p:spPr>
          <a:xfrm>
            <a:off x="7956614" y="4938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주석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FB99A-DB03-C435-EF34-F13A21B63EEA}"/>
              </a:ext>
            </a:extLst>
          </p:cNvPr>
          <p:cNvSpPr txBox="1"/>
          <p:nvPr/>
        </p:nvSpPr>
        <p:spPr>
          <a:xfrm>
            <a:off x="4616605" y="4935769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TRUE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7900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AB126-8094-DF90-CF41-1F5252E8E16C}"/>
              </a:ext>
            </a:extLst>
          </p:cNvPr>
          <p:cNvSpPr txBox="1"/>
          <p:nvPr/>
        </p:nvSpPr>
        <p:spPr>
          <a:xfrm>
            <a:off x="2557050" y="0"/>
            <a:ext cx="7077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Normal SQL Injection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CA8C2-1F42-8067-8F22-EE14B04A3625}"/>
              </a:ext>
            </a:extLst>
          </p:cNvPr>
          <p:cNvCxnSpPr/>
          <p:nvPr/>
        </p:nvCxnSpPr>
        <p:spPr>
          <a:xfrm>
            <a:off x="940191" y="1052166"/>
            <a:ext cx="10311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5EFDB6-508E-3B9D-2FFE-E6A293061015}"/>
              </a:ext>
            </a:extLst>
          </p:cNvPr>
          <p:cNvSpPr txBox="1"/>
          <p:nvPr/>
        </p:nvSpPr>
        <p:spPr>
          <a:xfrm>
            <a:off x="2964180" y="2427070"/>
            <a:ext cx="626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모든 정보를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9A555-2D51-F40D-4186-9640FECE61F8}"/>
              </a:ext>
            </a:extLst>
          </p:cNvPr>
          <p:cNvSpPr txBox="1"/>
          <p:nvPr/>
        </p:nvSpPr>
        <p:spPr>
          <a:xfrm>
            <a:off x="2964180" y="3429000"/>
            <a:ext cx="626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보통 첫 번째 계정이 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admin</a:t>
            </a:r>
            <a:endParaRPr lang="ko-KR" altLang="en-US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620CE-5526-0BA8-378B-1C762C17D3B4}"/>
              </a:ext>
            </a:extLst>
          </p:cNvPr>
          <p:cNvSpPr txBox="1"/>
          <p:nvPr/>
        </p:nvSpPr>
        <p:spPr>
          <a:xfrm>
            <a:off x="2964180" y="4430930"/>
            <a:ext cx="626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Admin</a:t>
            </a:r>
            <a:r>
              <a:rPr lang="ko-KR" altLang="en-US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계정으로 로그인 하게 된다</a:t>
            </a:r>
            <a:r>
              <a:rPr lang="en-US" altLang="ko-KR" sz="20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20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EA419E-1356-148A-0FAD-47F106210ADC}"/>
              </a:ext>
            </a:extLst>
          </p:cNvPr>
          <p:cNvCxnSpPr>
            <a:cxnSpLocks/>
          </p:cNvCxnSpPr>
          <p:nvPr/>
        </p:nvCxnSpPr>
        <p:spPr>
          <a:xfrm>
            <a:off x="6096000" y="2927541"/>
            <a:ext cx="0" cy="39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68627C-8D34-DD82-9A62-AE4F101149C9}"/>
              </a:ext>
            </a:extLst>
          </p:cNvPr>
          <p:cNvCxnSpPr>
            <a:cxnSpLocks/>
          </p:cNvCxnSpPr>
          <p:nvPr/>
        </p:nvCxnSpPr>
        <p:spPr>
          <a:xfrm>
            <a:off x="6096000" y="3916283"/>
            <a:ext cx="0" cy="39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2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523</Words>
  <Application>Microsoft Macintosh PowerPoint</Application>
  <PresentationFormat>와이드스크린</PresentationFormat>
  <Paragraphs>94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나눔바른고딕 UltraLight</vt:lpstr>
      <vt:lpstr>맑은 고딕</vt:lpstr>
      <vt:lpstr>Arial</vt:lpstr>
      <vt:lpstr>Fira Sans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Kwanwoo Kim</dc:creator>
  <cp:lastModifiedBy>김관우</cp:lastModifiedBy>
  <cp:revision>6</cp:revision>
  <dcterms:created xsi:type="dcterms:W3CDTF">2024-07-31T09:27:59Z</dcterms:created>
  <dcterms:modified xsi:type="dcterms:W3CDTF">2024-08-01T05:36:19Z</dcterms:modified>
</cp:coreProperties>
</file>