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Open Sans 1 Bold" charset="1" panose="020B0806030504020204"/>
      <p:regular r:id="rId26"/>
    </p:embeddedFont>
    <p:embeddedFont>
      <p:font typeface="Open Sans 2 Bold" charset="1" panose="00000000000000000000"/>
      <p:regular r:id="rId27"/>
    </p:embeddedFont>
    <p:embeddedFont>
      <p:font typeface="Open Sans 1" charset="1" panose="020B0606030504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59560" y="8578486"/>
            <a:ext cx="2599740" cy="679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1"/>
              </a:lnSpc>
            </a:pPr>
            <a:r>
              <a:rPr lang="en-US" sz="3972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송정훈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833035" y="9017934"/>
            <a:ext cx="133350" cy="13335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47947" y="3981450"/>
            <a:ext cx="976618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7"/>
              </a:lnSpc>
            </a:pPr>
            <a:r>
              <a:rPr lang="en-US" sz="7664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RDB와 NOSQL의 차이</a:t>
            </a:r>
          </a:p>
        </p:txBody>
      </p:sp>
      <p:sp>
        <p:nvSpPr>
          <p:cNvPr name="AutoShape 7" id="7"/>
          <p:cNvSpPr/>
          <p:nvPr/>
        </p:nvSpPr>
        <p:spPr>
          <a:xfrm>
            <a:off x="1819372" y="3585071"/>
            <a:ext cx="3963441" cy="0"/>
          </a:xfrm>
          <a:prstGeom prst="line">
            <a:avLst/>
          </a:prstGeom>
          <a:ln cap="flat" w="11430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MySQL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22824" y="3373755"/>
            <a:ext cx="10242352" cy="341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99"/>
              </a:lnSpc>
            </a:pPr>
            <a:r>
              <a:rPr lang="en-US" sz="45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- REPEATABLE READ</a:t>
            </a:r>
          </a:p>
          <a:p>
            <a:pPr algn="l">
              <a:lnSpc>
                <a:spcPts val="6899"/>
              </a:lnSpc>
            </a:pPr>
            <a:r>
              <a:rPr lang="en-US" sz="45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- </a:t>
            </a:r>
            <a:r>
              <a:rPr lang="en-US" sz="4599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관계형</a:t>
            </a:r>
            <a:r>
              <a:rPr lang="en-US" sz="45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으로 표현하는 것이 효율적인 경우</a:t>
            </a:r>
          </a:p>
          <a:p>
            <a:pPr algn="l">
              <a:lnSpc>
                <a:spcPts val="6899"/>
              </a:lnSpc>
            </a:pPr>
            <a:r>
              <a:rPr lang="en-US" sz="45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- </a:t>
            </a:r>
            <a:r>
              <a:rPr lang="en-US" sz="4599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OLTP</a:t>
            </a:r>
            <a:r>
              <a:rPr lang="en-US" sz="45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의 역할을 해야할 때</a:t>
            </a:r>
          </a:p>
          <a:p>
            <a:pPr algn="l">
              <a:lnSpc>
                <a:spcPts val="6899"/>
              </a:lnSpc>
            </a:pPr>
            <a:r>
              <a:rPr lang="en-US" sz="45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- </a:t>
            </a:r>
            <a:r>
              <a:rPr lang="en-US" sz="4599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ACID</a:t>
            </a:r>
            <a:r>
              <a:rPr lang="en-US" sz="45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가 보장되어야 할 때 (Dirty read …)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NoSQL (Not only SQL)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86546" y="4826816"/>
            <a:ext cx="10582169" cy="295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정확한 데이터 구조를 알 수 없고, 데이터가 변경/확장 될 수 있는 경우</a:t>
            </a:r>
          </a:p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데이터 Update가 적고, DB를 Scale-out 해야 되는 시스템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76131" y="2842351"/>
            <a:ext cx="7335738" cy="84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9"/>
              </a:lnSpc>
              <a:spcBef>
                <a:spcPct val="0"/>
              </a:spcBef>
            </a:pPr>
            <a:r>
              <a:rPr lang="en-US" sz="52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관계형이 </a:t>
            </a:r>
            <a:r>
              <a:rPr lang="en-US" sz="52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아닌</a:t>
            </a:r>
            <a:r>
              <a:rPr lang="en-US" sz="52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데이터 모델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60502" y="3335078"/>
            <a:ext cx="12966996" cy="4162017"/>
          </a:xfrm>
          <a:custGeom>
            <a:avLst/>
            <a:gdLst/>
            <a:ahLst/>
            <a:cxnLst/>
            <a:rect r="r" b="b" t="t" l="l"/>
            <a:pathLst>
              <a:path h="4162017" w="12966996">
                <a:moveTo>
                  <a:pt x="0" y="0"/>
                </a:moveTo>
                <a:lnTo>
                  <a:pt x="12966996" y="0"/>
                </a:lnTo>
                <a:lnTo>
                  <a:pt x="12966996" y="4162017"/>
                </a:lnTo>
                <a:lnTo>
                  <a:pt x="0" y="4162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NoSQL 모델 종류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NoSQL 특징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328485" y="2719566"/>
            <a:ext cx="3191197" cy="319119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41467" lIns="41467" bIns="41467" rIns="41467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626600" y="3673815"/>
            <a:ext cx="2594969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ACID, 트랜잭션 지원 제한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597091" y="2719566"/>
            <a:ext cx="3191197" cy="319119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41467" lIns="41467" bIns="41467" rIns="41467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832205" y="3673815"/>
            <a:ext cx="2720969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유연한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스키마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768317" y="2719566"/>
            <a:ext cx="3191197" cy="319119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41467" lIns="41467" bIns="41467" rIns="41467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334183" y="3675158"/>
            <a:ext cx="2059467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컬렉션 간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규칙 X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5471192" y="5612517"/>
            <a:ext cx="3191197" cy="319119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41467" lIns="41467" bIns="41467" rIns="41467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769307" y="6876328"/>
            <a:ext cx="259496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대용량 데이터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624879" y="5612517"/>
            <a:ext cx="3191197" cy="319119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41467" lIns="41467" bIns="41467" rIns="41467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922993" y="6876328"/>
            <a:ext cx="259496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분산형 구조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92233" y="3319040"/>
            <a:ext cx="6460540" cy="799672"/>
            <a:chOff x="0" y="0"/>
            <a:chExt cx="1701542" cy="2106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01541" cy="210613"/>
            </a:xfrm>
            <a:custGeom>
              <a:avLst/>
              <a:gdLst/>
              <a:ahLst/>
              <a:cxnLst/>
              <a:rect r="r" b="b" t="t" l="l"/>
              <a:pathLst>
                <a:path h="210613" w="1701541">
                  <a:moveTo>
                    <a:pt x="0" y="0"/>
                  </a:moveTo>
                  <a:lnTo>
                    <a:pt x="1701541" y="0"/>
                  </a:lnTo>
                  <a:lnTo>
                    <a:pt x="1701541" y="210613"/>
                  </a:lnTo>
                  <a:lnTo>
                    <a:pt x="0" y="21061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701542" cy="23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5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NoSQL 특징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99444" y="4443190"/>
            <a:ext cx="5846118" cy="355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저렴한 비용으로 분산 처리, 병렬 처리</a:t>
            </a:r>
          </a:p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설계 비용 감소</a:t>
            </a:r>
          </a:p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효과적인 빅데이터 처리</a:t>
            </a:r>
          </a:p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가변적인 구조로 데이터 저장</a:t>
            </a:r>
          </a:p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데이터 모델의 유연한 변화 가능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36463" y="4443190"/>
            <a:ext cx="4410521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중복 데이터</a:t>
            </a:r>
          </a:p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제한된 ACID, 트랜잭션 지원</a:t>
            </a:r>
          </a:p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복잡한 쿼리 지원 부족</a:t>
            </a:r>
          </a:p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표준화 부족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911454" y="3319040"/>
            <a:ext cx="6460540" cy="799672"/>
            <a:chOff x="0" y="0"/>
            <a:chExt cx="1701542" cy="2106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01541" cy="210613"/>
            </a:xfrm>
            <a:custGeom>
              <a:avLst/>
              <a:gdLst/>
              <a:ahLst/>
              <a:cxnLst/>
              <a:rect r="r" b="b" t="t" l="l"/>
              <a:pathLst>
                <a:path h="210613" w="1701541">
                  <a:moveTo>
                    <a:pt x="0" y="0"/>
                  </a:moveTo>
                  <a:lnTo>
                    <a:pt x="1701541" y="0"/>
                  </a:lnTo>
                  <a:lnTo>
                    <a:pt x="1701541" y="210613"/>
                  </a:lnTo>
                  <a:lnTo>
                    <a:pt x="0" y="21061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701542" cy="23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5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141080" y="3426776"/>
            <a:ext cx="817811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장점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04792" y="3426776"/>
            <a:ext cx="817811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MongoDB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331494" y="3262628"/>
            <a:ext cx="5420596" cy="5420596"/>
          </a:xfrm>
          <a:custGeom>
            <a:avLst/>
            <a:gdLst/>
            <a:ahLst/>
            <a:cxnLst/>
            <a:rect r="r" b="b" t="t" l="l"/>
            <a:pathLst>
              <a:path h="5420596" w="5420596">
                <a:moveTo>
                  <a:pt x="0" y="0"/>
                </a:moveTo>
                <a:lnTo>
                  <a:pt x="5420596" y="0"/>
                </a:lnTo>
                <a:lnTo>
                  <a:pt x="5420596" y="5420596"/>
                </a:lnTo>
                <a:lnTo>
                  <a:pt x="0" y="5420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811547" y="3409477"/>
            <a:ext cx="7925267" cy="422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Document 모델</a:t>
            </a:r>
          </a:p>
          <a:p>
            <a:pPr algn="ctr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중간 분석 데이터를 넣어두고, 꺼내 쓰기 편리</a:t>
            </a:r>
          </a:p>
          <a:p>
            <a:pPr algn="ctr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복잡한 쿼리문</a:t>
            </a:r>
          </a:p>
          <a:p>
            <a:pPr algn="ctr" marL="0" indent="0" lvl="0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최종적으로 사용할 데이터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Redis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929818" y="3995539"/>
            <a:ext cx="4223949" cy="3629076"/>
          </a:xfrm>
          <a:custGeom>
            <a:avLst/>
            <a:gdLst/>
            <a:ahLst/>
            <a:cxnLst/>
            <a:rect r="r" b="b" t="t" l="l"/>
            <a:pathLst>
              <a:path h="3629076" w="4223949">
                <a:moveTo>
                  <a:pt x="0" y="0"/>
                </a:moveTo>
                <a:lnTo>
                  <a:pt x="4223948" y="0"/>
                </a:lnTo>
                <a:lnTo>
                  <a:pt x="4223948" y="3629076"/>
                </a:lnTo>
                <a:lnTo>
                  <a:pt x="0" y="362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874083" y="4097369"/>
            <a:ext cx="7925267" cy="250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인메모리 key-value 모델</a:t>
            </a:r>
          </a:p>
          <a:p>
            <a:pPr algn="ctr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매우 빠른 데이터 접근과 대기시간</a:t>
            </a:r>
          </a:p>
          <a:p>
            <a:pPr algn="ctr" marL="0" indent="0" lvl="0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데이터 캐시, 메시지 브로커, 대기열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ArangoDB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67376" y="5143500"/>
            <a:ext cx="6775585" cy="1019161"/>
          </a:xfrm>
          <a:custGeom>
            <a:avLst/>
            <a:gdLst/>
            <a:ahLst/>
            <a:cxnLst/>
            <a:rect r="r" b="b" t="t" l="l"/>
            <a:pathLst>
              <a:path h="1019161" w="6775585">
                <a:moveTo>
                  <a:pt x="0" y="0"/>
                </a:moveTo>
                <a:lnTo>
                  <a:pt x="6775585" y="0"/>
                </a:lnTo>
                <a:lnTo>
                  <a:pt x="6775585" y="1019161"/>
                </a:lnTo>
                <a:lnTo>
                  <a:pt x="0" y="1019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983520" y="3446455"/>
            <a:ext cx="7925267" cy="422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멀티 모델 </a:t>
            </a:r>
          </a:p>
          <a:p>
            <a:pPr algn="ctr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(Document, Graph, Key-Value)</a:t>
            </a:r>
          </a:p>
          <a:p>
            <a:pPr algn="ctr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AQL 지원</a:t>
            </a:r>
          </a:p>
          <a:p>
            <a:pPr algn="ctr" marL="0" indent="0" lvl="0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그래프 모델은 데이터 분석의 깊이가 깊어질수록 진가를 발휘한다.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ArangoDB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67376" y="5143500"/>
            <a:ext cx="6775585" cy="1019161"/>
          </a:xfrm>
          <a:custGeom>
            <a:avLst/>
            <a:gdLst/>
            <a:ahLst/>
            <a:cxnLst/>
            <a:rect r="r" b="b" t="t" l="l"/>
            <a:pathLst>
              <a:path h="1019161" w="6775585">
                <a:moveTo>
                  <a:pt x="0" y="0"/>
                </a:moveTo>
                <a:lnTo>
                  <a:pt x="6775585" y="0"/>
                </a:lnTo>
                <a:lnTo>
                  <a:pt x="6775585" y="1019161"/>
                </a:lnTo>
                <a:lnTo>
                  <a:pt x="0" y="1019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4303705"/>
            <a:ext cx="7471884" cy="250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내 </a:t>
            </a:r>
            <a:r>
              <a:rPr lang="en-US" sz="3999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친구</a:t>
            </a: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의 </a:t>
            </a:r>
            <a:r>
              <a:rPr lang="en-US" sz="3999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친구</a:t>
            </a: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가 좋아하는 </a:t>
            </a:r>
            <a:r>
              <a:rPr lang="en-US" sz="3999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영화</a:t>
            </a: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의 </a:t>
            </a:r>
            <a:r>
              <a:rPr lang="en-US" sz="3999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감독</a:t>
            </a: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이 만든 다른 </a:t>
            </a:r>
            <a:r>
              <a:rPr lang="en-US" sz="3999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영화</a:t>
            </a: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들의 </a:t>
            </a:r>
            <a:r>
              <a:rPr lang="en-US" sz="3999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주연</a:t>
            </a: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들의 목록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토의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985373" y="3394653"/>
            <a:ext cx="11051918" cy="3261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08"/>
              </a:lnSpc>
            </a:pPr>
            <a:r>
              <a:rPr lang="en-US" sz="5181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지난 </a:t>
            </a:r>
            <a:r>
              <a:rPr lang="en-US" sz="5181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한 달</a:t>
            </a:r>
            <a:r>
              <a:rPr lang="en-US" sz="5181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간 방문한 적이 있는 유저 중, </a:t>
            </a:r>
            <a:r>
              <a:rPr lang="en-US" sz="5181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오늘 재방문</a:t>
            </a:r>
            <a:r>
              <a:rPr lang="en-US" sz="5181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한 유저들이 </a:t>
            </a:r>
            <a:r>
              <a:rPr lang="en-US" sz="5181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최초</a:t>
            </a:r>
            <a:r>
              <a:rPr lang="en-US" sz="5181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로 이 웹사이트에 방문한 경로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RDB (Relational DataBase)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034533" y="3547901"/>
            <a:ext cx="3191197" cy="319119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41467" lIns="41467" bIns="41467" rIns="41467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332648" y="4813056"/>
            <a:ext cx="259496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관계형 모델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548401" y="3547901"/>
            <a:ext cx="3191197" cy="319119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41467" lIns="41467" bIns="41467" rIns="41467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63574" y="3547901"/>
            <a:ext cx="3191197" cy="319119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41467" lIns="41467" bIns="41467" rIns="41467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783515" y="4502150"/>
            <a:ext cx="2720969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명확한 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데이터 구조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29439" y="4503493"/>
            <a:ext cx="2059467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Update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용이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64229" y="4344988"/>
            <a:ext cx="4359543" cy="12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50"/>
              </a:lnSpc>
            </a:pPr>
            <a:r>
              <a:rPr lang="en-US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감사합니다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3819200"/>
            <a:ext cx="7595486" cy="3144178"/>
          </a:xfrm>
          <a:custGeom>
            <a:avLst/>
            <a:gdLst/>
            <a:ahLst/>
            <a:cxnLst/>
            <a:rect r="r" b="b" t="t" l="l"/>
            <a:pathLst>
              <a:path h="3144178" w="7595486">
                <a:moveTo>
                  <a:pt x="0" y="0"/>
                </a:moveTo>
                <a:lnTo>
                  <a:pt x="7595486" y="0"/>
                </a:lnTo>
                <a:lnTo>
                  <a:pt x="7595486" y="3144178"/>
                </a:lnTo>
                <a:lnTo>
                  <a:pt x="0" y="3144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RDB 특징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19630" y="3578364"/>
            <a:ext cx="6586872" cy="358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2차원 데이터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상호 관련성 있는 테이블 집합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스키마 변경 어려움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ACID 특성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890037" y="2066280"/>
            <a:ext cx="8625439" cy="6650018"/>
          </a:xfrm>
          <a:custGeom>
            <a:avLst/>
            <a:gdLst/>
            <a:ahLst/>
            <a:cxnLst/>
            <a:rect r="r" b="b" t="t" l="l"/>
            <a:pathLst>
              <a:path h="6650018" w="8625439">
                <a:moveTo>
                  <a:pt x="0" y="0"/>
                </a:moveTo>
                <a:lnTo>
                  <a:pt x="8625439" y="0"/>
                </a:lnTo>
                <a:lnTo>
                  <a:pt x="8625439" y="6650017"/>
                </a:lnTo>
                <a:lnTo>
                  <a:pt x="0" y="6650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RDB 특징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19630" y="3578364"/>
            <a:ext cx="6586872" cy="358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2차원 데이터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상호 관련성 있는 테이블 집합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스키마 변경 어려움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ACID 성질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92233" y="3319040"/>
            <a:ext cx="6460540" cy="799672"/>
            <a:chOff x="0" y="0"/>
            <a:chExt cx="1701542" cy="2106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01541" cy="210613"/>
            </a:xfrm>
            <a:custGeom>
              <a:avLst/>
              <a:gdLst/>
              <a:ahLst/>
              <a:cxnLst/>
              <a:rect r="r" b="b" t="t" l="l"/>
              <a:pathLst>
                <a:path h="210613" w="1701541">
                  <a:moveTo>
                    <a:pt x="0" y="0"/>
                  </a:moveTo>
                  <a:lnTo>
                    <a:pt x="1701541" y="0"/>
                  </a:lnTo>
                  <a:lnTo>
                    <a:pt x="1701541" y="210613"/>
                  </a:lnTo>
                  <a:lnTo>
                    <a:pt x="0" y="21061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701542" cy="23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5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RDB 특징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03252" y="4443190"/>
            <a:ext cx="4438501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명확히 정의된 스키마</a:t>
            </a:r>
          </a:p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데이터 무결성</a:t>
            </a:r>
          </a:p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빠른 데이터 분류, 정렬, 탐색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40644" y="4443190"/>
            <a:ext cx="3002161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어려운 스키마 수정</a:t>
            </a:r>
          </a:p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복잡한 쿼리</a:t>
            </a:r>
          </a:p>
          <a:p>
            <a:pPr algn="ctr">
              <a:lnSpc>
                <a:spcPts val="57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Scale-up 비용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911454" y="3319040"/>
            <a:ext cx="6460540" cy="799672"/>
            <a:chOff x="0" y="0"/>
            <a:chExt cx="1701542" cy="2106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01541" cy="210613"/>
            </a:xfrm>
            <a:custGeom>
              <a:avLst/>
              <a:gdLst/>
              <a:ahLst/>
              <a:cxnLst/>
              <a:rect r="r" b="b" t="t" l="l"/>
              <a:pathLst>
                <a:path h="210613" w="1701541">
                  <a:moveTo>
                    <a:pt x="0" y="0"/>
                  </a:moveTo>
                  <a:lnTo>
                    <a:pt x="1701541" y="0"/>
                  </a:lnTo>
                  <a:lnTo>
                    <a:pt x="1701541" y="210613"/>
                  </a:lnTo>
                  <a:lnTo>
                    <a:pt x="0" y="21061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701542" cy="23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5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141080" y="3426776"/>
            <a:ext cx="817811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장점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04792" y="3426776"/>
            <a:ext cx="817811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단점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샤딩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16543" y="3255483"/>
            <a:ext cx="11922175" cy="3713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0"/>
              </a:lnSpc>
            </a:pPr>
            <a:r>
              <a:rPr lang="en-US" sz="760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데이터베이스의 </a:t>
            </a:r>
            <a:r>
              <a:rPr lang="en-US" sz="7608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데이터</a:t>
            </a:r>
            <a:r>
              <a:rPr lang="en-US" sz="760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를 </a:t>
            </a:r>
          </a:p>
          <a:p>
            <a:pPr algn="ctr">
              <a:lnSpc>
                <a:spcPts val="9890"/>
              </a:lnSpc>
            </a:pPr>
            <a:r>
              <a:rPr lang="en-US" sz="760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여러 개의 작은 단위로 나누어 </a:t>
            </a:r>
          </a:p>
          <a:p>
            <a:pPr algn="ctr">
              <a:lnSpc>
                <a:spcPts val="9890"/>
              </a:lnSpc>
              <a:spcBef>
                <a:spcPct val="0"/>
              </a:spcBef>
            </a:pPr>
            <a:r>
              <a:rPr lang="en-US" sz="7608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분산 저장</a:t>
            </a:r>
            <a:r>
              <a:rPr lang="en-US" sz="760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하는 방법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샤딩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16543" y="3255483"/>
            <a:ext cx="11922175" cy="3713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0"/>
              </a:lnSpc>
            </a:pPr>
            <a:r>
              <a:rPr lang="en-US" sz="760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데이터베이스의 </a:t>
            </a:r>
            <a:r>
              <a:rPr lang="en-US" sz="7608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데이터</a:t>
            </a:r>
            <a:r>
              <a:rPr lang="en-US" sz="760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를 </a:t>
            </a:r>
          </a:p>
          <a:p>
            <a:pPr algn="ctr">
              <a:lnSpc>
                <a:spcPts val="9890"/>
              </a:lnSpc>
            </a:pPr>
            <a:r>
              <a:rPr lang="en-US" sz="760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여러 개의 작은 단위로 나누어 </a:t>
            </a:r>
          </a:p>
          <a:p>
            <a:pPr algn="ctr">
              <a:lnSpc>
                <a:spcPts val="9890"/>
              </a:lnSpc>
              <a:spcBef>
                <a:spcPct val="0"/>
              </a:spcBef>
            </a:pPr>
            <a:r>
              <a:rPr lang="en-US" sz="7608">
                <a:solidFill>
                  <a:srgbClr val="EA5355"/>
                </a:solidFill>
                <a:latin typeface="Open Sans 1"/>
                <a:ea typeface="Open Sans 1"/>
                <a:cs typeface="Open Sans 1"/>
                <a:sym typeface="Open Sans 1"/>
              </a:rPr>
              <a:t>분산 저장</a:t>
            </a:r>
            <a:r>
              <a:rPr lang="en-US" sz="760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하는 방법</a:t>
            </a:r>
          </a:p>
        </p:txBody>
      </p:sp>
      <p:sp>
        <p:nvSpPr>
          <p:cNvPr name="AutoShape 7" id="7"/>
          <p:cNvSpPr/>
          <p:nvPr/>
        </p:nvSpPr>
        <p:spPr>
          <a:xfrm>
            <a:off x="8169451" y="8286637"/>
            <a:ext cx="120817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9377630" y="7539215"/>
            <a:ext cx="5360851" cy="143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2"/>
              </a:lnSpc>
            </a:pPr>
            <a:r>
              <a:rPr lang="en-US" sz="4386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수평적 확장</a:t>
            </a:r>
          </a:p>
          <a:p>
            <a:pPr algn="ctr">
              <a:lnSpc>
                <a:spcPts val="5702"/>
              </a:lnSpc>
              <a:spcBef>
                <a:spcPct val="0"/>
              </a:spcBef>
            </a:pPr>
            <a:r>
              <a:rPr lang="en-US" sz="4386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대규모 데이터 처리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64728" y="2112243"/>
            <a:ext cx="7625804" cy="6062514"/>
          </a:xfrm>
          <a:custGeom>
            <a:avLst/>
            <a:gdLst/>
            <a:ahLst/>
            <a:cxnLst/>
            <a:rect r="r" b="b" t="t" l="l"/>
            <a:pathLst>
              <a:path h="6062514" w="7625804">
                <a:moveTo>
                  <a:pt x="0" y="0"/>
                </a:moveTo>
                <a:lnTo>
                  <a:pt x="7625804" y="0"/>
                </a:lnTo>
                <a:lnTo>
                  <a:pt x="7625804" y="6062514"/>
                </a:lnTo>
                <a:lnTo>
                  <a:pt x="0" y="6062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샤딩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89811" y="1714500"/>
            <a:ext cx="13708378" cy="7094086"/>
          </a:xfrm>
          <a:custGeom>
            <a:avLst/>
            <a:gdLst/>
            <a:ahLst/>
            <a:cxnLst/>
            <a:rect r="r" b="b" t="t" l="l"/>
            <a:pathLst>
              <a:path h="7094086" w="13708378">
                <a:moveTo>
                  <a:pt x="0" y="0"/>
                </a:moveTo>
                <a:lnTo>
                  <a:pt x="13708378" y="0"/>
                </a:lnTo>
                <a:lnTo>
                  <a:pt x="13708378" y="7094086"/>
                </a:lnTo>
                <a:lnTo>
                  <a:pt x="0" y="7094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7376" y="990600"/>
            <a:ext cx="7910254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샤딩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DAGMg2Agiig</dc:identifier>
  <dcterms:modified xsi:type="dcterms:W3CDTF">2011-08-01T06:04:30Z</dcterms:modified>
  <cp:revision>1</cp:revision>
  <dc:title>RDB와 NoSQL의 차이</dc:title>
</cp:coreProperties>
</file>