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x="18288000" cy="10287000"/>
  <p:notesSz cx="6858000" cy="9144000"/>
  <p:embeddedFontLst>
    <p:embeddedFont>
      <p:font typeface="Open Sans 1 Bold" charset="1" panose="020B0806030504020204"/>
      <p:regular r:id="rId62"/>
    </p:embeddedFont>
    <p:embeddedFont>
      <p:font typeface="Open Sans 2 Bold" charset="1" panose="00000000000000000000"/>
      <p:regular r:id="rId63"/>
    </p:embeddedFont>
    <p:embeddedFont>
      <p:font typeface="Open Sans 1" charset="1" panose="020B0606030504020204"/>
      <p:regular r:id="rId6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slides/slide47.xml" Type="http://schemas.openxmlformats.org/officeDocument/2006/relationships/slide"/><Relationship Id="rId53" Target="slides/slide48.xml" Type="http://schemas.openxmlformats.org/officeDocument/2006/relationships/slide"/><Relationship Id="rId54" Target="slides/slide49.xml" Type="http://schemas.openxmlformats.org/officeDocument/2006/relationships/slide"/><Relationship Id="rId55" Target="slides/slide50.xml" Type="http://schemas.openxmlformats.org/officeDocument/2006/relationships/slide"/><Relationship Id="rId56" Target="slides/slide51.xml" Type="http://schemas.openxmlformats.org/officeDocument/2006/relationships/slide"/><Relationship Id="rId57" Target="slides/slide52.xml" Type="http://schemas.openxmlformats.org/officeDocument/2006/relationships/slide"/><Relationship Id="rId58" Target="slides/slide53.xml" Type="http://schemas.openxmlformats.org/officeDocument/2006/relationships/slide"/><Relationship Id="rId59" Target="slides/slide54.xml" Type="http://schemas.openxmlformats.org/officeDocument/2006/relationships/slide"/><Relationship Id="rId6" Target="slides/slide1.xml" Type="http://schemas.openxmlformats.org/officeDocument/2006/relationships/slide"/><Relationship Id="rId60" Target="slides/slide55.xml" Type="http://schemas.openxmlformats.org/officeDocument/2006/relationships/slide"/><Relationship Id="rId61" Target="slides/slide56.xml" Type="http://schemas.openxmlformats.org/officeDocument/2006/relationships/slide"/><Relationship Id="rId62" Target="fonts/font62.fntdata" Type="http://schemas.openxmlformats.org/officeDocument/2006/relationships/font"/><Relationship Id="rId63" Target="fonts/font63.fntdata" Type="http://schemas.openxmlformats.org/officeDocument/2006/relationships/font"/><Relationship Id="rId64" Target="fonts/font64.fntdata" Type="http://schemas.openxmlformats.org/officeDocument/2006/relationships/font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4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4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/Relationships>
</file>

<file path=ppt/slides/_rels/slide4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5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5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659560" y="8654686"/>
            <a:ext cx="2599740" cy="603614"/>
            <a:chOff x="0" y="0"/>
            <a:chExt cx="3466320" cy="80481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76200"/>
              <a:ext cx="3466320" cy="8810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61"/>
                </a:lnSpc>
              </a:pPr>
              <a:r>
                <a:rPr lang="en-US" sz="3972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송정훈</a:t>
              </a:r>
            </a:p>
          </p:txBody>
        </p:sp>
        <p:grpSp>
          <p:nvGrpSpPr>
            <p:cNvPr name="Group 4" id="4"/>
            <p:cNvGrpSpPr/>
            <p:nvPr/>
          </p:nvGrpSpPr>
          <p:grpSpPr>
            <a:xfrm rot="0">
              <a:off x="2897966" y="484331"/>
              <a:ext cx="177800" cy="177800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5355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800"/>
                  </a:lnSpc>
                </a:pPr>
              </a:p>
            </p:txBody>
          </p:sp>
        </p:grpSp>
      </p:grpSp>
      <p:sp>
        <p:nvSpPr>
          <p:cNvPr name="TextBox 7" id="7"/>
          <p:cNvSpPr txBox="true"/>
          <p:nvPr/>
        </p:nvSpPr>
        <p:spPr>
          <a:xfrm rot="0">
            <a:off x="1847947" y="3981450"/>
            <a:ext cx="4515335" cy="1827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61"/>
              </a:lnSpc>
            </a:pPr>
            <a:r>
              <a:rPr lang="en-US" sz="12051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VIEW</a:t>
            </a:r>
          </a:p>
        </p:txBody>
      </p:sp>
      <p:sp>
        <p:nvSpPr>
          <p:cNvPr name="AutoShape 8" id="8"/>
          <p:cNvSpPr/>
          <p:nvPr/>
        </p:nvSpPr>
        <p:spPr>
          <a:xfrm>
            <a:off x="1819372" y="3585071"/>
            <a:ext cx="3963441" cy="0"/>
          </a:xfrm>
          <a:prstGeom prst="line">
            <a:avLst/>
          </a:prstGeom>
          <a:ln cap="flat" w="11430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저장 과정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192754" y="3662976"/>
            <a:ext cx="16054856" cy="2961048"/>
          </a:xfrm>
          <a:custGeom>
            <a:avLst/>
            <a:gdLst/>
            <a:ahLst/>
            <a:cxnLst/>
            <a:rect r="r" b="b" t="t" l="l"/>
            <a:pathLst>
              <a:path h="2961048" w="16054856">
                <a:moveTo>
                  <a:pt x="0" y="0"/>
                </a:moveTo>
                <a:lnTo>
                  <a:pt x="16054856" y="0"/>
                </a:lnTo>
                <a:lnTo>
                  <a:pt x="16054856" y="2961048"/>
                </a:lnTo>
                <a:lnTo>
                  <a:pt x="0" y="29610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저장 과정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691875" y="3389159"/>
            <a:ext cx="17455087" cy="1754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96"/>
              </a:lnSpc>
              <a:spcBef>
                <a:spcPct val="0"/>
              </a:spcBef>
            </a:pPr>
            <a:r>
              <a:rPr lang="en-US" sz="3612">
                <a:solidFill>
                  <a:srgbClr val="0CC0DF"/>
                </a:solidFill>
                <a:latin typeface="Open Sans 1"/>
                <a:ea typeface="Open Sans 1"/>
                <a:cs typeface="Open Sans 1"/>
                <a:sym typeface="Open Sans 1"/>
              </a:rPr>
              <a:t>select</a:t>
            </a:r>
            <a:r>
              <a:rPr lang="en-US" sz="3612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`ssafydb`.`departments`.`department_id` </a:t>
            </a:r>
            <a:r>
              <a:rPr lang="en-US" sz="3612">
                <a:solidFill>
                  <a:srgbClr val="0CC0DF"/>
                </a:solidFill>
                <a:latin typeface="Open Sans 1"/>
                <a:ea typeface="Open Sans 1"/>
                <a:cs typeface="Open Sans 1"/>
                <a:sym typeface="Open Sans 1"/>
              </a:rPr>
              <a:t>AS</a:t>
            </a:r>
            <a:r>
              <a:rPr lang="en-US" sz="3612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`department_id`,</a:t>
            </a:r>
          </a:p>
          <a:p>
            <a:pPr algn="l">
              <a:lnSpc>
                <a:spcPts val="4696"/>
              </a:lnSpc>
              <a:spcBef>
                <a:spcPct val="0"/>
              </a:spcBef>
            </a:pPr>
            <a:r>
              <a:rPr lang="en-US" sz="3612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          `ssafydb`.`departments`.`department_name` </a:t>
            </a:r>
            <a:r>
              <a:rPr lang="en-US" sz="3612">
                <a:solidFill>
                  <a:srgbClr val="0CC0DF"/>
                </a:solidFill>
                <a:latin typeface="Open Sans 1"/>
                <a:ea typeface="Open Sans 1"/>
                <a:cs typeface="Open Sans 1"/>
                <a:sym typeface="Open Sans 1"/>
              </a:rPr>
              <a:t>AS</a:t>
            </a:r>
            <a:r>
              <a:rPr lang="en-US" sz="3612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`department_name` </a:t>
            </a:r>
          </a:p>
          <a:p>
            <a:pPr algn="l">
              <a:lnSpc>
                <a:spcPts val="4696"/>
              </a:lnSpc>
              <a:spcBef>
                <a:spcPct val="0"/>
              </a:spcBef>
            </a:pPr>
            <a:r>
              <a:rPr lang="en-US" sz="3612">
                <a:solidFill>
                  <a:srgbClr val="0CC0DF"/>
                </a:solidFill>
                <a:latin typeface="Open Sans 1"/>
                <a:ea typeface="Open Sans 1"/>
                <a:cs typeface="Open Sans 1"/>
                <a:sym typeface="Open Sans 1"/>
              </a:rPr>
              <a:t>from</a:t>
            </a:r>
            <a:r>
              <a:rPr lang="en-US" sz="3612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`ssafydb`.`departments`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630090" y="6615730"/>
            <a:ext cx="13027819" cy="2080359"/>
          </a:xfrm>
          <a:custGeom>
            <a:avLst/>
            <a:gdLst/>
            <a:ahLst/>
            <a:cxnLst/>
            <a:rect r="r" b="b" t="t" l="l"/>
            <a:pathLst>
              <a:path h="2080359" w="13027819">
                <a:moveTo>
                  <a:pt x="0" y="0"/>
                </a:moveTo>
                <a:lnTo>
                  <a:pt x="13027820" y="0"/>
                </a:lnTo>
                <a:lnTo>
                  <a:pt x="13027820" y="2080358"/>
                </a:lnTo>
                <a:lnTo>
                  <a:pt x="0" y="20803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68119" y="4594225"/>
            <a:ext cx="8951762" cy="1041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0"/>
              </a:lnSpc>
              <a:spcBef>
                <a:spcPct val="0"/>
              </a:spcBef>
            </a:pPr>
            <a:r>
              <a:rPr lang="en-US" sz="6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특징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특징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3919761" y="2179320"/>
            <a:ext cx="10448479" cy="7078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87449" indent="-593725" lvl="1">
              <a:lnSpc>
                <a:spcPts val="8084"/>
              </a:lnSpc>
              <a:buAutoNum type="arabicPeriod" startAt="1"/>
            </a:pPr>
            <a:r>
              <a:rPr lang="en-US" sz="54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기본 테이블과 같은 형태의 구조</a:t>
            </a:r>
          </a:p>
          <a:p>
            <a:pPr algn="l" marL="1187449" indent="-593725" lvl="1">
              <a:lnSpc>
                <a:spcPts val="8084"/>
              </a:lnSpc>
              <a:buAutoNum type="arabicPeriod" startAt="1"/>
            </a:pPr>
            <a:r>
              <a:rPr lang="en-US" sz="54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물리적 구현 X</a:t>
            </a:r>
          </a:p>
          <a:p>
            <a:pPr algn="l" marL="1187449" indent="-593725" lvl="1">
              <a:lnSpc>
                <a:spcPts val="8084"/>
              </a:lnSpc>
              <a:buAutoNum type="arabicPeriod" startAt="1"/>
            </a:pPr>
            <a:r>
              <a:rPr lang="en-US" sz="54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논리적 독립성</a:t>
            </a:r>
          </a:p>
          <a:p>
            <a:pPr algn="l" marL="1187449" indent="-593725" lvl="1">
              <a:lnSpc>
                <a:spcPts val="8084"/>
              </a:lnSpc>
              <a:buAutoNum type="arabicPeriod" startAt="1"/>
            </a:pPr>
            <a:r>
              <a:rPr lang="en-US" sz="54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관리 용이, 간단한 쿼리</a:t>
            </a:r>
          </a:p>
          <a:p>
            <a:pPr algn="l" marL="1187449" indent="-593725" lvl="1">
              <a:lnSpc>
                <a:spcPts val="8084"/>
              </a:lnSpc>
              <a:buAutoNum type="arabicPeriod" startAt="1"/>
            </a:pPr>
            <a:r>
              <a:rPr lang="en-US" sz="54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데이터 보호</a:t>
            </a:r>
          </a:p>
          <a:p>
            <a:pPr algn="l" marL="1187449" indent="-593725" lvl="1">
              <a:lnSpc>
                <a:spcPts val="8084"/>
              </a:lnSpc>
              <a:buAutoNum type="arabicPeriod" startAt="1"/>
            </a:pPr>
            <a:r>
              <a:rPr lang="en-US" sz="54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연산 제한</a:t>
            </a:r>
          </a:p>
          <a:p>
            <a:pPr algn="l" marL="1187449" indent="-593725" lvl="1">
              <a:lnSpc>
                <a:spcPts val="8084"/>
              </a:lnSpc>
              <a:buAutoNum type="arabicPeriod" startAt="1"/>
            </a:pPr>
            <a:r>
              <a:rPr lang="en-US" sz="54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다른 뷰의 기초 뷰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특징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4366320" y="4027968"/>
            <a:ext cx="9555361" cy="3695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CC0DF"/>
                </a:solidFill>
                <a:latin typeface="Open Sans 1"/>
                <a:ea typeface="Open Sans 1"/>
                <a:cs typeface="Open Sans 1"/>
                <a:sym typeface="Open Sans 1"/>
              </a:rPr>
              <a:t>CREATE VIEW</a:t>
            </a: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서울고객(성명, 전화번호)</a:t>
            </a:r>
          </a:p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CC0DF"/>
                </a:solidFill>
                <a:latin typeface="Open Sans 1"/>
                <a:ea typeface="Open Sans 1"/>
                <a:cs typeface="Open Sans 1"/>
                <a:sym typeface="Open Sans 1"/>
              </a:rPr>
              <a:t>AS </a:t>
            </a:r>
          </a:p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CC0DF"/>
                </a:solidFill>
                <a:latin typeface="Open Sans 1"/>
                <a:ea typeface="Open Sans 1"/>
                <a:cs typeface="Open Sans 1"/>
                <a:sym typeface="Open Sans 1"/>
              </a:rPr>
              <a:t>SELECT</a:t>
            </a: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성명, 전화번호</a:t>
            </a:r>
          </a:p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CC0DF"/>
                </a:solidFill>
                <a:latin typeface="Open Sans 1"/>
                <a:ea typeface="Open Sans 1"/>
                <a:cs typeface="Open Sans 1"/>
                <a:sym typeface="Open Sans 1"/>
              </a:rPr>
              <a:t>FROM</a:t>
            </a: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고객</a:t>
            </a:r>
          </a:p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CC0DF"/>
                </a:solidFill>
                <a:latin typeface="Open Sans 1"/>
                <a:ea typeface="Open Sans 1"/>
                <a:cs typeface="Open Sans 1"/>
                <a:sym typeface="Open Sans 1"/>
              </a:rPr>
              <a:t>WHERE</a:t>
            </a: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주소 = </a:t>
            </a:r>
            <a:r>
              <a:rPr lang="en-US" sz="4500">
                <a:solidFill>
                  <a:srgbClr val="7ED957"/>
                </a:solidFill>
                <a:latin typeface="Open Sans 1"/>
                <a:ea typeface="Open Sans 1"/>
                <a:cs typeface="Open Sans 1"/>
                <a:sym typeface="Open Sans 1"/>
              </a:rPr>
              <a:t>'서울시'</a:t>
            </a: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;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4153680" y="6259810"/>
            <a:ext cx="3233816" cy="766365"/>
            <a:chOff x="0" y="0"/>
            <a:chExt cx="4311755" cy="1021819"/>
          </a:xfrm>
        </p:grpSpPr>
        <p:sp>
          <p:nvSpPr>
            <p:cNvPr name="AutoShape 9" id="9"/>
            <p:cNvSpPr/>
            <p:nvPr/>
          </p:nvSpPr>
          <p:spPr>
            <a:xfrm flipV="true">
              <a:off x="37956" y="37956"/>
              <a:ext cx="0" cy="945908"/>
            </a:xfrm>
            <a:prstGeom prst="line">
              <a:avLst/>
            </a:prstGeom>
            <a:ln cap="flat" w="75911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0" id="10"/>
            <p:cNvSpPr/>
            <p:nvPr/>
          </p:nvSpPr>
          <p:spPr>
            <a:xfrm>
              <a:off x="0" y="37956"/>
              <a:ext cx="4311755" cy="0"/>
            </a:xfrm>
            <a:prstGeom prst="line">
              <a:avLst/>
            </a:prstGeom>
            <a:ln cap="flat" w="75911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>
              <a:off x="0" y="983864"/>
              <a:ext cx="4311755" cy="0"/>
            </a:xfrm>
            <a:prstGeom prst="line">
              <a:avLst/>
            </a:prstGeom>
            <a:ln cap="flat" w="75911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flipV="true">
              <a:off x="4273799" y="37956"/>
              <a:ext cx="0" cy="945908"/>
            </a:xfrm>
            <a:prstGeom prst="line">
              <a:avLst/>
            </a:prstGeom>
            <a:ln cap="flat" w="75911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3" id="13"/>
          <p:cNvSpPr txBox="true"/>
          <p:nvPr/>
        </p:nvSpPr>
        <p:spPr>
          <a:xfrm rot="0">
            <a:off x="1028700" y="2283883"/>
            <a:ext cx="7521983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1. 기본 테이블과 같은 형태의 구조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특징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028700" y="2283883"/>
            <a:ext cx="7521983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2. 물리적 구현 X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4006686" y="3782483"/>
            <a:ext cx="10274628" cy="1583057"/>
            <a:chOff x="0" y="0"/>
            <a:chExt cx="13699504" cy="2110742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483871"/>
              <a:ext cx="4404320" cy="952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50"/>
                </a:lnSpc>
                <a:spcBef>
                  <a:spcPct val="0"/>
                </a:spcBef>
              </a:pPr>
              <a:r>
                <a:rPr lang="en-US" sz="4500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가상의 테이블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9798223" y="483871"/>
              <a:ext cx="3901281" cy="952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50"/>
                </a:lnSpc>
                <a:spcBef>
                  <a:spcPct val="0"/>
                </a:spcBef>
              </a:pPr>
              <a:r>
                <a:rPr lang="en-US" sz="4500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물리적 구현 </a:t>
              </a:r>
            </a:p>
          </p:txBody>
        </p:sp>
        <p:sp>
          <p:nvSpPr>
            <p:cNvPr name="AutoShape 11" id="11"/>
            <p:cNvSpPr/>
            <p:nvPr/>
          </p:nvSpPr>
          <p:spPr>
            <a:xfrm>
              <a:off x="5136371" y="1055371"/>
              <a:ext cx="3778600" cy="0"/>
            </a:xfrm>
            <a:prstGeom prst="line">
              <a:avLst/>
            </a:prstGeom>
            <a:ln cap="flat" w="152400">
              <a:solidFill>
                <a:srgbClr val="000000"/>
              </a:solidFill>
              <a:prstDash val="solid"/>
              <a:headEnd type="none" len="sm" w="sm"/>
              <a:tailEnd type="triangle" len="med" w="lg"/>
            </a:ln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5962568" y="0"/>
              <a:ext cx="2126206" cy="2110742"/>
            </a:xfrm>
            <a:custGeom>
              <a:avLst/>
              <a:gdLst/>
              <a:ahLst/>
              <a:cxnLst/>
              <a:rect r="r" b="b" t="t" l="l"/>
              <a:pathLst>
                <a:path h="2110742" w="2126206">
                  <a:moveTo>
                    <a:pt x="0" y="0"/>
                  </a:moveTo>
                  <a:lnTo>
                    <a:pt x="2126206" y="0"/>
                  </a:lnTo>
                  <a:lnTo>
                    <a:pt x="2126206" y="2110742"/>
                  </a:lnTo>
                  <a:lnTo>
                    <a:pt x="0" y="21107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특징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028700" y="2283883"/>
            <a:ext cx="7521983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2. 물리적 구현 X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4006686" y="3782483"/>
            <a:ext cx="10274628" cy="1583057"/>
            <a:chOff x="0" y="0"/>
            <a:chExt cx="13699504" cy="2110742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483871"/>
              <a:ext cx="4404320" cy="952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50"/>
                </a:lnSpc>
                <a:spcBef>
                  <a:spcPct val="0"/>
                </a:spcBef>
              </a:pPr>
              <a:r>
                <a:rPr lang="en-US" sz="4500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가상의 테이블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9798223" y="483871"/>
              <a:ext cx="3901281" cy="952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50"/>
                </a:lnSpc>
                <a:spcBef>
                  <a:spcPct val="0"/>
                </a:spcBef>
              </a:pPr>
              <a:r>
                <a:rPr lang="en-US" sz="4500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물리적 구현 </a:t>
              </a:r>
            </a:p>
          </p:txBody>
        </p:sp>
        <p:sp>
          <p:nvSpPr>
            <p:cNvPr name="AutoShape 11" id="11"/>
            <p:cNvSpPr/>
            <p:nvPr/>
          </p:nvSpPr>
          <p:spPr>
            <a:xfrm>
              <a:off x="5136371" y="1055371"/>
              <a:ext cx="3778600" cy="0"/>
            </a:xfrm>
            <a:prstGeom prst="line">
              <a:avLst/>
            </a:prstGeom>
            <a:ln cap="flat" w="152400">
              <a:solidFill>
                <a:srgbClr val="000000"/>
              </a:solidFill>
              <a:prstDash val="solid"/>
              <a:headEnd type="none" len="sm" w="sm"/>
              <a:tailEnd type="triangle" len="med" w="lg"/>
            </a:ln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5962568" y="0"/>
              <a:ext cx="2126206" cy="2110742"/>
            </a:xfrm>
            <a:custGeom>
              <a:avLst/>
              <a:gdLst/>
              <a:ahLst/>
              <a:cxnLst/>
              <a:rect r="r" b="b" t="t" l="l"/>
              <a:pathLst>
                <a:path h="2110742" w="2126206">
                  <a:moveTo>
                    <a:pt x="0" y="0"/>
                  </a:moveTo>
                  <a:lnTo>
                    <a:pt x="2126206" y="0"/>
                  </a:lnTo>
                  <a:lnTo>
                    <a:pt x="2126206" y="2110742"/>
                  </a:lnTo>
                  <a:lnTo>
                    <a:pt x="0" y="21107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6843772" y="6184690"/>
            <a:ext cx="4600455" cy="1926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20"/>
              </a:lnSpc>
              <a:spcBef>
                <a:spcPct val="0"/>
              </a:spcBef>
            </a:pPr>
            <a:r>
              <a:rPr lang="en-US" sz="11861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백업 ??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특징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028700" y="2283883"/>
            <a:ext cx="7521983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2. 물리적 구현 X (백업)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4410318" y="3458716"/>
            <a:ext cx="12371416" cy="1082310"/>
            <a:chOff x="0" y="0"/>
            <a:chExt cx="3258315" cy="28505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58315" cy="285053"/>
            </a:xfrm>
            <a:custGeom>
              <a:avLst/>
              <a:gdLst/>
              <a:ahLst/>
              <a:cxnLst/>
              <a:rect r="r" b="b" t="t" l="l"/>
              <a:pathLst>
                <a:path h="285053" w="3258315">
                  <a:moveTo>
                    <a:pt x="0" y="0"/>
                  </a:moveTo>
                  <a:lnTo>
                    <a:pt x="3258315" y="0"/>
                  </a:lnTo>
                  <a:lnTo>
                    <a:pt x="3258315" y="285053"/>
                  </a:lnTo>
                  <a:lnTo>
                    <a:pt x="0" y="2850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3258315" cy="285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06266" y="3458716"/>
            <a:ext cx="4421995" cy="1082310"/>
            <a:chOff x="0" y="0"/>
            <a:chExt cx="1164641" cy="28505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64641" cy="285053"/>
            </a:xfrm>
            <a:custGeom>
              <a:avLst/>
              <a:gdLst/>
              <a:ahLst/>
              <a:cxnLst/>
              <a:rect r="r" b="b" t="t" l="l"/>
              <a:pathLst>
                <a:path h="285053" w="1164641">
                  <a:moveTo>
                    <a:pt x="0" y="0"/>
                  </a:moveTo>
                  <a:lnTo>
                    <a:pt x="1164641" y="0"/>
                  </a:lnTo>
                  <a:lnTo>
                    <a:pt x="1164641" y="285053"/>
                  </a:lnTo>
                  <a:lnTo>
                    <a:pt x="0" y="285053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1164641" cy="285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6415138" y="3771688"/>
            <a:ext cx="11269165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DB 백업 시 메타데이터도 함께 백업되므로, 뷰의 정의도 같이 백업됨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127868" y="3687551"/>
            <a:ext cx="3178792" cy="608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40"/>
              </a:lnSpc>
              <a:spcBef>
                <a:spcPct val="0"/>
              </a:spcBef>
            </a:pPr>
            <a:r>
              <a:rPr lang="en-US" sz="3800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전체 DB 백업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4410318" y="5426852"/>
            <a:ext cx="12371416" cy="1082310"/>
            <a:chOff x="0" y="0"/>
            <a:chExt cx="3258315" cy="28505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258315" cy="285053"/>
            </a:xfrm>
            <a:custGeom>
              <a:avLst/>
              <a:gdLst/>
              <a:ahLst/>
              <a:cxnLst/>
              <a:rect r="r" b="b" t="t" l="l"/>
              <a:pathLst>
                <a:path h="285053" w="3258315">
                  <a:moveTo>
                    <a:pt x="0" y="0"/>
                  </a:moveTo>
                  <a:lnTo>
                    <a:pt x="3258315" y="0"/>
                  </a:lnTo>
                  <a:lnTo>
                    <a:pt x="3258315" y="285053"/>
                  </a:lnTo>
                  <a:lnTo>
                    <a:pt x="0" y="2850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0"/>
              <a:ext cx="3258315" cy="285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506266" y="5426852"/>
            <a:ext cx="4421995" cy="1082310"/>
            <a:chOff x="0" y="0"/>
            <a:chExt cx="1164641" cy="28505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164641" cy="285053"/>
            </a:xfrm>
            <a:custGeom>
              <a:avLst/>
              <a:gdLst/>
              <a:ahLst/>
              <a:cxnLst/>
              <a:rect r="r" b="b" t="t" l="l"/>
              <a:pathLst>
                <a:path h="285053" w="1164641">
                  <a:moveTo>
                    <a:pt x="0" y="0"/>
                  </a:moveTo>
                  <a:lnTo>
                    <a:pt x="1164641" y="0"/>
                  </a:lnTo>
                  <a:lnTo>
                    <a:pt x="1164641" y="285053"/>
                  </a:lnTo>
                  <a:lnTo>
                    <a:pt x="0" y="285053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0"/>
              <a:ext cx="1164641" cy="285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6415138" y="5722044"/>
            <a:ext cx="1108155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테이블, 뷰, 인덱스 등 데이터베이스 구조와 정의를 백업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127868" y="5655686"/>
            <a:ext cx="3178792" cy="608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40"/>
              </a:lnSpc>
              <a:spcBef>
                <a:spcPct val="0"/>
              </a:spcBef>
            </a:pPr>
            <a:r>
              <a:rPr lang="en-US" sz="3800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스키마 백업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4410318" y="7394987"/>
            <a:ext cx="12371416" cy="1082310"/>
            <a:chOff x="0" y="0"/>
            <a:chExt cx="3258315" cy="28505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258315" cy="285053"/>
            </a:xfrm>
            <a:custGeom>
              <a:avLst/>
              <a:gdLst/>
              <a:ahLst/>
              <a:cxnLst/>
              <a:rect r="r" b="b" t="t" l="l"/>
              <a:pathLst>
                <a:path h="285053" w="3258315">
                  <a:moveTo>
                    <a:pt x="0" y="0"/>
                  </a:moveTo>
                  <a:lnTo>
                    <a:pt x="3258315" y="0"/>
                  </a:lnTo>
                  <a:lnTo>
                    <a:pt x="3258315" y="285053"/>
                  </a:lnTo>
                  <a:lnTo>
                    <a:pt x="0" y="2850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0"/>
              <a:ext cx="3258315" cy="285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506266" y="7394987"/>
            <a:ext cx="4421995" cy="1082310"/>
            <a:chOff x="0" y="0"/>
            <a:chExt cx="1164641" cy="28505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164641" cy="285053"/>
            </a:xfrm>
            <a:custGeom>
              <a:avLst/>
              <a:gdLst/>
              <a:ahLst/>
              <a:cxnLst/>
              <a:rect r="r" b="b" t="t" l="l"/>
              <a:pathLst>
                <a:path h="285053" w="1164641">
                  <a:moveTo>
                    <a:pt x="0" y="0"/>
                  </a:moveTo>
                  <a:lnTo>
                    <a:pt x="1164641" y="0"/>
                  </a:lnTo>
                  <a:lnTo>
                    <a:pt x="1164641" y="285053"/>
                  </a:lnTo>
                  <a:lnTo>
                    <a:pt x="0" y="285053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0"/>
              <a:ext cx="1164641" cy="285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6415138" y="7690179"/>
            <a:ext cx="1108155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해당 뷰의 정의를 쿼리하여 스크립트 파일에 저장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127868" y="7623822"/>
            <a:ext cx="3178792" cy="608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40"/>
              </a:lnSpc>
              <a:spcBef>
                <a:spcPct val="0"/>
              </a:spcBef>
            </a:pPr>
            <a:r>
              <a:rPr lang="en-US" sz="3800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특정 뷰 백업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특징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371428" y="3439583"/>
            <a:ext cx="12371416" cy="1082310"/>
            <a:chOff x="0" y="0"/>
            <a:chExt cx="3258315" cy="28505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58315" cy="285053"/>
            </a:xfrm>
            <a:custGeom>
              <a:avLst/>
              <a:gdLst/>
              <a:ahLst/>
              <a:cxnLst/>
              <a:rect r="r" b="b" t="t" l="l"/>
              <a:pathLst>
                <a:path h="285053" w="3258315">
                  <a:moveTo>
                    <a:pt x="0" y="0"/>
                  </a:moveTo>
                  <a:lnTo>
                    <a:pt x="3258315" y="0"/>
                  </a:lnTo>
                  <a:lnTo>
                    <a:pt x="3258315" y="285053"/>
                  </a:lnTo>
                  <a:lnTo>
                    <a:pt x="0" y="2850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0"/>
              <a:ext cx="3258315" cy="285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467376" y="3439583"/>
            <a:ext cx="4421995" cy="1082310"/>
            <a:chOff x="0" y="0"/>
            <a:chExt cx="1164641" cy="28505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64641" cy="285053"/>
            </a:xfrm>
            <a:custGeom>
              <a:avLst/>
              <a:gdLst/>
              <a:ahLst/>
              <a:cxnLst/>
              <a:rect r="r" b="b" t="t" l="l"/>
              <a:pathLst>
                <a:path h="285053" w="1164641">
                  <a:moveTo>
                    <a:pt x="0" y="0"/>
                  </a:moveTo>
                  <a:lnTo>
                    <a:pt x="1164641" y="0"/>
                  </a:lnTo>
                  <a:lnTo>
                    <a:pt x="1164641" y="285053"/>
                  </a:lnTo>
                  <a:lnTo>
                    <a:pt x="0" y="285053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0"/>
              <a:ext cx="1164641" cy="285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4740853" y="5388669"/>
            <a:ext cx="8806294" cy="968692"/>
          </a:xfrm>
          <a:custGeom>
            <a:avLst/>
            <a:gdLst/>
            <a:ahLst/>
            <a:cxnLst/>
            <a:rect r="r" b="b" t="t" l="l"/>
            <a:pathLst>
              <a:path h="968692" w="8806294">
                <a:moveTo>
                  <a:pt x="0" y="0"/>
                </a:moveTo>
                <a:lnTo>
                  <a:pt x="8806294" y="0"/>
                </a:lnTo>
                <a:lnTo>
                  <a:pt x="8806294" y="968692"/>
                </a:lnTo>
                <a:lnTo>
                  <a:pt x="0" y="9686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73471" y="7243509"/>
            <a:ext cx="16541058" cy="743021"/>
          </a:xfrm>
          <a:custGeom>
            <a:avLst/>
            <a:gdLst/>
            <a:ahLst/>
            <a:cxnLst/>
            <a:rect r="r" b="b" t="t" l="l"/>
            <a:pathLst>
              <a:path h="743021" w="16541058">
                <a:moveTo>
                  <a:pt x="0" y="0"/>
                </a:moveTo>
                <a:lnTo>
                  <a:pt x="16541058" y="0"/>
                </a:lnTo>
                <a:lnTo>
                  <a:pt x="16541058" y="743020"/>
                </a:lnTo>
                <a:lnTo>
                  <a:pt x="0" y="7430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2283883"/>
            <a:ext cx="7521983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2. 물리적 구현 X (백업)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376248" y="3734775"/>
            <a:ext cx="1108155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해당 뷰의 정의를 쿼리하여 스크립트 파일에 저장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088978" y="3668418"/>
            <a:ext cx="3178792" cy="608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40"/>
              </a:lnSpc>
              <a:spcBef>
                <a:spcPct val="0"/>
              </a:spcBef>
            </a:pPr>
            <a:r>
              <a:rPr lang="en-US" sz="3800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특정 뷰 백업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특징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028700" y="2283883"/>
            <a:ext cx="7521983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3. 논리적 독립성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465524" y="3652737"/>
            <a:ext cx="9356952" cy="2273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66"/>
              </a:lnSpc>
              <a:spcBef>
                <a:spcPct val="0"/>
              </a:spcBef>
            </a:pPr>
            <a:r>
              <a:rPr lang="en-US" sz="4972" spc="248">
                <a:solidFill>
                  <a:srgbClr val="EA5355"/>
                </a:solidFill>
                <a:latin typeface="Open Sans 1"/>
                <a:ea typeface="Open Sans 1"/>
                <a:cs typeface="Open Sans 1"/>
                <a:sym typeface="Open Sans 1"/>
              </a:rPr>
              <a:t>물리적</a:t>
            </a:r>
            <a:r>
              <a:rPr lang="en-US" sz="4972" spc="248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데이터 구조의 변경이 </a:t>
            </a:r>
          </a:p>
          <a:p>
            <a:pPr algn="ctr">
              <a:lnSpc>
                <a:spcPts val="5966"/>
              </a:lnSpc>
              <a:spcBef>
                <a:spcPct val="0"/>
              </a:spcBef>
            </a:pPr>
            <a:r>
              <a:rPr lang="en-US" sz="4972" spc="248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논리적 데이터 접근 방식에 </a:t>
            </a:r>
          </a:p>
          <a:p>
            <a:pPr algn="ctr">
              <a:lnSpc>
                <a:spcPts val="5966"/>
              </a:lnSpc>
              <a:spcBef>
                <a:spcPct val="0"/>
              </a:spcBef>
            </a:pPr>
            <a:r>
              <a:rPr lang="en-US" sz="4972" spc="248">
                <a:solidFill>
                  <a:srgbClr val="EA5355"/>
                </a:solidFill>
                <a:latin typeface="Open Sans 1"/>
                <a:ea typeface="Open Sans 1"/>
                <a:cs typeface="Open Sans 1"/>
                <a:sym typeface="Open Sans 1"/>
              </a:rPr>
              <a:t>영향을 미치지 않도록 보장</a:t>
            </a:r>
            <a:r>
              <a:rPr lang="en-US" sz="4972" spc="248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하는 것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315973" y="6884670"/>
            <a:ext cx="4107250" cy="1764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31"/>
              </a:lnSpc>
              <a:spcBef>
                <a:spcPct val="0"/>
              </a:spcBef>
            </a:pPr>
            <a:r>
              <a:rPr lang="en-US" sz="3859" spc="192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성능 최적화</a:t>
            </a:r>
          </a:p>
          <a:p>
            <a:pPr algn="ctr">
              <a:lnSpc>
                <a:spcPts val="4631"/>
              </a:lnSpc>
              <a:spcBef>
                <a:spcPct val="0"/>
              </a:spcBef>
            </a:pPr>
            <a:r>
              <a:rPr lang="en-US" sz="3859" spc="192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자유로운 구조 변경</a:t>
            </a:r>
          </a:p>
          <a:p>
            <a:pPr algn="ctr">
              <a:lnSpc>
                <a:spcPts val="4631"/>
              </a:lnSpc>
              <a:spcBef>
                <a:spcPct val="0"/>
              </a:spcBef>
            </a:pPr>
            <a:r>
              <a:rPr lang="en-US" sz="3859" spc="192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일관된 데이터 접근</a:t>
            </a:r>
          </a:p>
        </p:txBody>
      </p:sp>
      <p:sp>
        <p:nvSpPr>
          <p:cNvPr name="AutoShape 10" id="10"/>
          <p:cNvSpPr/>
          <p:nvPr/>
        </p:nvSpPr>
        <p:spPr>
          <a:xfrm>
            <a:off x="7165300" y="6884670"/>
            <a:ext cx="1442533" cy="882258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View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4292575" y="4179350"/>
            <a:ext cx="9702850" cy="186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87"/>
              </a:lnSpc>
            </a:pPr>
            <a:r>
              <a:rPr lang="en-US" sz="575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SQL 쿼리의 결과 셋을 기반으로 </a:t>
            </a:r>
          </a:p>
          <a:p>
            <a:pPr algn="ctr">
              <a:lnSpc>
                <a:spcPts val="7487"/>
              </a:lnSpc>
              <a:spcBef>
                <a:spcPct val="0"/>
              </a:spcBef>
            </a:pPr>
            <a:r>
              <a:rPr lang="en-US" sz="575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만들어진 일종의 </a:t>
            </a:r>
            <a:r>
              <a:rPr lang="en-US" sz="5759">
                <a:solidFill>
                  <a:srgbClr val="EA5355"/>
                </a:solidFill>
                <a:latin typeface="Open Sans 1"/>
                <a:ea typeface="Open Sans 1"/>
                <a:cs typeface="Open Sans 1"/>
                <a:sym typeface="Open Sans 1"/>
              </a:rPr>
              <a:t>가상 테이블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특징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028700" y="2283883"/>
            <a:ext cx="7521983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3. 논리적 독립성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69078" y="4474454"/>
            <a:ext cx="4017020" cy="1828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spc="3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Customer</a:t>
            </a:r>
          </a:p>
          <a:p>
            <a:pPr algn="ctr">
              <a:lnSpc>
                <a:spcPts val="7200"/>
              </a:lnSpc>
              <a:spcBef>
                <a:spcPct val="0"/>
              </a:spcBef>
            </a:pPr>
            <a:r>
              <a:rPr lang="en-US" sz="6000" spc="3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테이블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368176" y="4474454"/>
            <a:ext cx="7026920" cy="1828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spc="3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ActiveCustomers</a:t>
            </a:r>
          </a:p>
          <a:p>
            <a:pPr algn="ctr">
              <a:lnSpc>
                <a:spcPts val="7200"/>
              </a:lnSpc>
              <a:spcBef>
                <a:spcPct val="0"/>
              </a:spcBef>
            </a:pPr>
            <a:r>
              <a:rPr lang="en-US" sz="6000" spc="3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뷰</a:t>
            </a:r>
          </a:p>
        </p:txBody>
      </p:sp>
      <p:sp>
        <p:nvSpPr>
          <p:cNvPr name="AutoShape 10" id="10"/>
          <p:cNvSpPr/>
          <p:nvPr/>
        </p:nvSpPr>
        <p:spPr>
          <a:xfrm>
            <a:off x="6644600" y="5446004"/>
            <a:ext cx="2083758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특징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028700" y="2283883"/>
            <a:ext cx="7521983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3. 논리적 독립성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2954366" y="6443959"/>
            <a:ext cx="2446443" cy="894998"/>
            <a:chOff x="0" y="0"/>
            <a:chExt cx="3261924" cy="119333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439543" y="79140"/>
              <a:ext cx="2382838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00"/>
                </a:lnSpc>
                <a:spcBef>
                  <a:spcPct val="0"/>
                </a:spcBef>
              </a:pPr>
              <a:r>
                <a:rPr lang="en-US" sz="5000" spc="250">
                  <a:solidFill>
                    <a:srgbClr val="EA5355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index</a:t>
              </a:r>
            </a:p>
          </p:txBody>
        </p:sp>
        <p:sp>
          <p:nvSpPr>
            <p:cNvPr name="AutoShape 10" id="10"/>
            <p:cNvSpPr/>
            <p:nvPr/>
          </p:nvSpPr>
          <p:spPr>
            <a:xfrm flipV="true">
              <a:off x="28714" y="28714"/>
              <a:ext cx="0" cy="1135902"/>
            </a:xfrm>
            <a:prstGeom prst="line">
              <a:avLst/>
            </a:prstGeom>
            <a:ln cap="flat" w="57428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>
              <a:off x="0" y="28714"/>
              <a:ext cx="3261924" cy="0"/>
            </a:xfrm>
            <a:prstGeom prst="line">
              <a:avLst/>
            </a:prstGeom>
            <a:ln cap="flat" w="57428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>
              <a:off x="0" y="1164616"/>
              <a:ext cx="3261924" cy="0"/>
            </a:xfrm>
            <a:prstGeom prst="line">
              <a:avLst/>
            </a:prstGeom>
            <a:ln cap="flat" w="57428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" id="13"/>
            <p:cNvSpPr/>
            <p:nvPr/>
          </p:nvSpPr>
          <p:spPr>
            <a:xfrm flipV="true">
              <a:off x="3233209" y="28714"/>
              <a:ext cx="0" cy="1135902"/>
            </a:xfrm>
            <a:prstGeom prst="line">
              <a:avLst/>
            </a:prstGeom>
            <a:ln cap="flat" w="57428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4" id="14"/>
          <p:cNvSpPr txBox="true"/>
          <p:nvPr/>
        </p:nvSpPr>
        <p:spPr>
          <a:xfrm rot="0">
            <a:off x="2169078" y="4474454"/>
            <a:ext cx="4017020" cy="1828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spc="3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Customer</a:t>
            </a:r>
          </a:p>
          <a:p>
            <a:pPr algn="ctr">
              <a:lnSpc>
                <a:spcPts val="7200"/>
              </a:lnSpc>
              <a:spcBef>
                <a:spcPct val="0"/>
              </a:spcBef>
            </a:pPr>
            <a:r>
              <a:rPr lang="en-US" sz="6000" spc="3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테이블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368176" y="4474454"/>
            <a:ext cx="7026920" cy="1828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spc="3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ActiveCustomers</a:t>
            </a:r>
          </a:p>
          <a:p>
            <a:pPr algn="ctr">
              <a:lnSpc>
                <a:spcPts val="7200"/>
              </a:lnSpc>
              <a:spcBef>
                <a:spcPct val="0"/>
              </a:spcBef>
            </a:pPr>
            <a:r>
              <a:rPr lang="en-US" sz="6000" spc="3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뷰</a:t>
            </a:r>
          </a:p>
        </p:txBody>
      </p:sp>
      <p:sp>
        <p:nvSpPr>
          <p:cNvPr name="AutoShape 16" id="16"/>
          <p:cNvSpPr/>
          <p:nvPr/>
        </p:nvSpPr>
        <p:spPr>
          <a:xfrm>
            <a:off x="6644600" y="5446004"/>
            <a:ext cx="2083758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특징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028700" y="2283883"/>
            <a:ext cx="7521983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4. 관리 용이, 간단한 쿼리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61471" y="3829342"/>
            <a:ext cx="7365057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spc="250">
                <a:solidFill>
                  <a:srgbClr val="EA5355"/>
                </a:solidFill>
                <a:latin typeface="Open Sans 1"/>
                <a:ea typeface="Open Sans 1"/>
                <a:cs typeface="Open Sans 1"/>
                <a:sym typeface="Open Sans 1"/>
              </a:rPr>
              <a:t>필요한 데이터</a:t>
            </a:r>
            <a:r>
              <a:rPr lang="en-US" sz="5000" spc="25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만 뷰로 정의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14888" y="6182309"/>
            <a:ext cx="5242024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 spc="1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여러 테이블을 조인하는</a:t>
            </a:r>
          </a:p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 spc="1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길고 </a:t>
            </a:r>
            <a:r>
              <a:rPr lang="en-US" sz="3999" spc="199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복잡한 쿼리</a:t>
            </a:r>
          </a:p>
        </p:txBody>
      </p:sp>
      <p:sp>
        <p:nvSpPr>
          <p:cNvPr name="AutoShape 10" id="10"/>
          <p:cNvSpPr/>
          <p:nvPr/>
        </p:nvSpPr>
        <p:spPr>
          <a:xfrm>
            <a:off x="8291991" y="6782384"/>
            <a:ext cx="2083758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1" id="11"/>
          <p:cNvSpPr txBox="true"/>
          <p:nvPr/>
        </p:nvSpPr>
        <p:spPr>
          <a:xfrm rot="0">
            <a:off x="10909148" y="6170410"/>
            <a:ext cx="3677330" cy="1212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95"/>
              </a:lnSpc>
              <a:spcBef>
                <a:spcPct val="0"/>
              </a:spcBef>
            </a:pPr>
            <a:r>
              <a:rPr lang="en-US" sz="8079" spc="403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View !!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특징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028700" y="2283883"/>
            <a:ext cx="7521983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5. 데이터 보호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569129" y="4840269"/>
            <a:ext cx="4670971" cy="1828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  <a:spcBef>
                <a:spcPct val="0"/>
              </a:spcBef>
            </a:pPr>
            <a:r>
              <a:rPr lang="en-US" sz="6000" spc="3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민감한 </a:t>
            </a:r>
            <a:r>
              <a:rPr lang="en-US" sz="6000" spc="3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데이터</a:t>
            </a:r>
          </a:p>
          <a:p>
            <a:pPr algn="ctr">
              <a:lnSpc>
                <a:spcPts val="7200"/>
              </a:lnSpc>
              <a:spcBef>
                <a:spcPct val="0"/>
              </a:spcBef>
            </a:pPr>
            <a:r>
              <a:rPr lang="en-US" sz="6000" spc="3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안전하게 </a:t>
            </a:r>
            <a:r>
              <a:rPr lang="en-US" sz="6000" spc="300">
                <a:solidFill>
                  <a:srgbClr val="EA5355"/>
                </a:solidFill>
                <a:latin typeface="Open Sans 1"/>
                <a:ea typeface="Open Sans 1"/>
                <a:cs typeface="Open Sans 1"/>
                <a:sym typeface="Open Sans 1"/>
              </a:rPr>
              <a:t>보호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050150" y="4840269"/>
            <a:ext cx="4670971" cy="1828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spc="3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뷰를 통해서만</a:t>
            </a:r>
          </a:p>
          <a:p>
            <a:pPr algn="ctr">
              <a:lnSpc>
                <a:spcPts val="7200"/>
              </a:lnSpc>
              <a:spcBef>
                <a:spcPct val="0"/>
              </a:spcBef>
            </a:pPr>
            <a:r>
              <a:rPr lang="en-US" sz="6000" spc="3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데이터 접근</a:t>
            </a:r>
          </a:p>
        </p:txBody>
      </p:sp>
      <p:sp>
        <p:nvSpPr>
          <p:cNvPr name="AutoShape 10" id="10"/>
          <p:cNvSpPr/>
          <p:nvPr/>
        </p:nvSpPr>
        <p:spPr>
          <a:xfrm>
            <a:off x="8102121" y="5754669"/>
            <a:ext cx="2083758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특징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028700" y="2283883"/>
            <a:ext cx="7521983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6. 연산 제한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88263" y="4772017"/>
            <a:ext cx="11911474" cy="1430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3"/>
              </a:lnSpc>
              <a:spcBef>
                <a:spcPct val="0"/>
              </a:spcBef>
            </a:pPr>
            <a:r>
              <a:rPr lang="en-US" sz="4694" spc="234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기본 테이블의 </a:t>
            </a:r>
            <a:r>
              <a:rPr lang="en-US" sz="4694" spc="234">
                <a:solidFill>
                  <a:srgbClr val="EA5355"/>
                </a:solidFill>
                <a:latin typeface="Open Sans 1"/>
                <a:ea typeface="Open Sans 1"/>
                <a:cs typeface="Open Sans 1"/>
                <a:sym typeface="Open Sans 1"/>
              </a:rPr>
              <a:t>기본키</a:t>
            </a:r>
            <a:r>
              <a:rPr lang="en-US" sz="4694" spc="234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를 포함한 속성 집합으로</a:t>
            </a:r>
          </a:p>
          <a:p>
            <a:pPr algn="ctr">
              <a:lnSpc>
                <a:spcPts val="5633"/>
              </a:lnSpc>
              <a:spcBef>
                <a:spcPct val="0"/>
              </a:spcBef>
            </a:pPr>
            <a:r>
              <a:rPr lang="en-US" sz="4694" spc="234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뷰를 구성해야만 삽입, 삭제, 갱신이 가능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특징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028700" y="2283883"/>
            <a:ext cx="7521983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6. 연산 제한 (기본키 없는 경우)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4410318" y="3458716"/>
            <a:ext cx="12371416" cy="1082310"/>
            <a:chOff x="0" y="0"/>
            <a:chExt cx="3258315" cy="28505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58315" cy="285053"/>
            </a:xfrm>
            <a:custGeom>
              <a:avLst/>
              <a:gdLst/>
              <a:ahLst/>
              <a:cxnLst/>
              <a:rect r="r" b="b" t="t" l="l"/>
              <a:pathLst>
                <a:path h="285053" w="3258315">
                  <a:moveTo>
                    <a:pt x="0" y="0"/>
                  </a:moveTo>
                  <a:lnTo>
                    <a:pt x="3258315" y="0"/>
                  </a:lnTo>
                  <a:lnTo>
                    <a:pt x="3258315" y="285053"/>
                  </a:lnTo>
                  <a:lnTo>
                    <a:pt x="0" y="2850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3258315" cy="285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06266" y="3458716"/>
            <a:ext cx="4421995" cy="1082310"/>
            <a:chOff x="0" y="0"/>
            <a:chExt cx="1164641" cy="28505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64641" cy="285053"/>
            </a:xfrm>
            <a:custGeom>
              <a:avLst/>
              <a:gdLst/>
              <a:ahLst/>
              <a:cxnLst/>
              <a:rect r="r" b="b" t="t" l="l"/>
              <a:pathLst>
                <a:path h="285053" w="1164641">
                  <a:moveTo>
                    <a:pt x="0" y="0"/>
                  </a:moveTo>
                  <a:lnTo>
                    <a:pt x="1164641" y="0"/>
                  </a:lnTo>
                  <a:lnTo>
                    <a:pt x="1164641" y="285053"/>
                  </a:lnTo>
                  <a:lnTo>
                    <a:pt x="0" y="285053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1164641" cy="285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6415138" y="3771688"/>
            <a:ext cx="11269165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데이터 변경을 방지하여 민감한 정보 보호한다. (ex) 급여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18431" y="3742697"/>
            <a:ext cx="3397666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보안 및 데이터 보호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4410318" y="5426852"/>
            <a:ext cx="12371416" cy="1082310"/>
            <a:chOff x="0" y="0"/>
            <a:chExt cx="3258315" cy="28505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258315" cy="285053"/>
            </a:xfrm>
            <a:custGeom>
              <a:avLst/>
              <a:gdLst/>
              <a:ahLst/>
              <a:cxnLst/>
              <a:rect r="r" b="b" t="t" l="l"/>
              <a:pathLst>
                <a:path h="285053" w="3258315">
                  <a:moveTo>
                    <a:pt x="0" y="0"/>
                  </a:moveTo>
                  <a:lnTo>
                    <a:pt x="3258315" y="0"/>
                  </a:lnTo>
                  <a:lnTo>
                    <a:pt x="3258315" y="285053"/>
                  </a:lnTo>
                  <a:lnTo>
                    <a:pt x="0" y="2850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0"/>
              <a:ext cx="3258315" cy="285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506266" y="5426852"/>
            <a:ext cx="4421995" cy="1082310"/>
            <a:chOff x="0" y="0"/>
            <a:chExt cx="1164641" cy="28505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164641" cy="285053"/>
            </a:xfrm>
            <a:custGeom>
              <a:avLst/>
              <a:gdLst/>
              <a:ahLst/>
              <a:cxnLst/>
              <a:rect r="r" b="b" t="t" l="l"/>
              <a:pathLst>
                <a:path h="285053" w="1164641">
                  <a:moveTo>
                    <a:pt x="0" y="0"/>
                  </a:moveTo>
                  <a:lnTo>
                    <a:pt x="1164641" y="0"/>
                  </a:lnTo>
                  <a:lnTo>
                    <a:pt x="1164641" y="285053"/>
                  </a:lnTo>
                  <a:lnTo>
                    <a:pt x="0" y="285053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0"/>
              <a:ext cx="1164641" cy="285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6415138" y="5722044"/>
            <a:ext cx="1108155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의도치 않게 데이터 변경을 시도하는 것을 방지한다.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127868" y="5655686"/>
            <a:ext cx="3178792" cy="608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40"/>
              </a:lnSpc>
              <a:spcBef>
                <a:spcPct val="0"/>
              </a:spcBef>
            </a:pPr>
            <a:r>
              <a:rPr lang="en-US" sz="3800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데이터 무결성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4410318" y="7394987"/>
            <a:ext cx="12371416" cy="1082310"/>
            <a:chOff x="0" y="0"/>
            <a:chExt cx="3258315" cy="28505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258315" cy="285053"/>
            </a:xfrm>
            <a:custGeom>
              <a:avLst/>
              <a:gdLst/>
              <a:ahLst/>
              <a:cxnLst/>
              <a:rect r="r" b="b" t="t" l="l"/>
              <a:pathLst>
                <a:path h="285053" w="3258315">
                  <a:moveTo>
                    <a:pt x="0" y="0"/>
                  </a:moveTo>
                  <a:lnTo>
                    <a:pt x="3258315" y="0"/>
                  </a:lnTo>
                  <a:lnTo>
                    <a:pt x="3258315" y="285053"/>
                  </a:lnTo>
                  <a:lnTo>
                    <a:pt x="0" y="2850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0"/>
              <a:ext cx="3258315" cy="285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506266" y="7394987"/>
            <a:ext cx="4421995" cy="1082310"/>
            <a:chOff x="0" y="0"/>
            <a:chExt cx="1164641" cy="28505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164641" cy="285053"/>
            </a:xfrm>
            <a:custGeom>
              <a:avLst/>
              <a:gdLst/>
              <a:ahLst/>
              <a:cxnLst/>
              <a:rect r="r" b="b" t="t" l="l"/>
              <a:pathLst>
                <a:path h="285053" w="1164641">
                  <a:moveTo>
                    <a:pt x="0" y="0"/>
                  </a:moveTo>
                  <a:lnTo>
                    <a:pt x="1164641" y="0"/>
                  </a:lnTo>
                  <a:lnTo>
                    <a:pt x="1164641" y="285053"/>
                  </a:lnTo>
                  <a:lnTo>
                    <a:pt x="0" y="285053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0"/>
              <a:ext cx="1164641" cy="285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6415138" y="7690179"/>
            <a:ext cx="1108155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용도에 따라 기본키가 필요하지 않을 수도 있다.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127868" y="7623822"/>
            <a:ext cx="3178792" cy="608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40"/>
              </a:lnSpc>
              <a:spcBef>
                <a:spcPct val="0"/>
              </a:spcBef>
            </a:pPr>
            <a:r>
              <a:rPr lang="en-US" sz="3800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특정 용도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특징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028700" y="2283883"/>
            <a:ext cx="7521983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7. 다른 뷰의 기초 뷰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234511" y="5143500"/>
            <a:ext cx="1818977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  <a:spcBef>
                <a:spcPct val="0"/>
              </a:spcBef>
            </a:pPr>
            <a:r>
              <a:rPr lang="en-US" sz="6000" spc="3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748770" y="5143500"/>
            <a:ext cx="1818977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  <a:spcBef>
                <a:spcPct val="0"/>
              </a:spcBef>
            </a:pPr>
            <a:r>
              <a:rPr lang="en-US" sz="6000" spc="3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415903" y="5143500"/>
            <a:ext cx="2123033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  <a:spcBef>
                <a:spcPct val="0"/>
              </a:spcBef>
            </a:pPr>
            <a:r>
              <a:rPr lang="en-US" sz="6000" spc="3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Table</a:t>
            </a:r>
          </a:p>
        </p:txBody>
      </p:sp>
      <p:sp>
        <p:nvSpPr>
          <p:cNvPr name="AutoShape 11" id="11"/>
          <p:cNvSpPr/>
          <p:nvPr/>
        </p:nvSpPr>
        <p:spPr>
          <a:xfrm flipV="true">
            <a:off x="5991545" y="5638800"/>
            <a:ext cx="1771145" cy="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2" id="12"/>
          <p:cNvSpPr/>
          <p:nvPr/>
        </p:nvSpPr>
        <p:spPr>
          <a:xfrm flipV="true">
            <a:off x="10521437" y="5638800"/>
            <a:ext cx="1771145" cy="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68119" y="4594225"/>
            <a:ext cx="8951762" cy="1041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0"/>
              </a:lnSpc>
              <a:spcBef>
                <a:spcPct val="0"/>
              </a:spcBef>
            </a:pPr>
            <a:r>
              <a:rPr lang="en-US" sz="6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장단점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장점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925791" y="2784691"/>
            <a:ext cx="14436418" cy="545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87449" indent="-593725" lvl="1">
              <a:lnSpc>
                <a:spcPts val="8744"/>
              </a:lnSpc>
              <a:buAutoNum type="arabicPeriod" startAt="1"/>
            </a:pPr>
            <a:r>
              <a:rPr lang="en-US" sz="54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논리적 데이터 독립성 제공</a:t>
            </a:r>
          </a:p>
          <a:p>
            <a:pPr algn="l" marL="1187449" indent="-593725" lvl="1">
              <a:lnSpc>
                <a:spcPts val="8744"/>
              </a:lnSpc>
              <a:buAutoNum type="arabicPeriod" startAt="1"/>
            </a:pPr>
            <a:r>
              <a:rPr lang="en-US" sz="54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동일 데이터에 대해 동시에 여러 사용자에게 상이한 응용이나 요구를 지원</a:t>
            </a:r>
          </a:p>
          <a:p>
            <a:pPr algn="l" marL="1187449" indent="-593725" lvl="1">
              <a:lnSpc>
                <a:spcPts val="8744"/>
              </a:lnSpc>
              <a:buAutoNum type="arabicPeriod" startAt="1"/>
            </a:pPr>
            <a:r>
              <a:rPr lang="en-US" sz="54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간단한 데이터 관리</a:t>
            </a:r>
          </a:p>
          <a:p>
            <a:pPr algn="l" marL="1187449" indent="-593725" lvl="1">
              <a:lnSpc>
                <a:spcPts val="8744"/>
              </a:lnSpc>
              <a:buAutoNum type="arabicPeriod" startAt="1"/>
            </a:pPr>
            <a:r>
              <a:rPr lang="en-US" sz="54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접근 제어를 통한 자동 보안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단점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4880598" y="3781912"/>
            <a:ext cx="8526803" cy="3242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87449" indent="-593725" lvl="1">
              <a:lnSpc>
                <a:spcPts val="8744"/>
              </a:lnSpc>
              <a:buAutoNum type="arabicPeriod" startAt="1"/>
            </a:pPr>
            <a:r>
              <a:rPr lang="en-US" sz="54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독립적인 인덱스 X</a:t>
            </a:r>
          </a:p>
          <a:p>
            <a:pPr algn="l" marL="1187449" indent="-593725" lvl="1">
              <a:lnSpc>
                <a:spcPts val="8744"/>
              </a:lnSpc>
              <a:buAutoNum type="arabicPeriod" startAt="1"/>
            </a:pPr>
            <a:r>
              <a:rPr lang="en-US" sz="54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Alter가 불가능</a:t>
            </a:r>
          </a:p>
          <a:p>
            <a:pPr algn="l" marL="1187449" indent="-593725" lvl="1">
              <a:lnSpc>
                <a:spcPts val="8744"/>
              </a:lnSpc>
              <a:buAutoNum type="arabicPeriod" startAt="1"/>
            </a:pPr>
            <a:r>
              <a:rPr lang="en-US" sz="54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삽입, 삭제, 갱신 제약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가상 테이블?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3920799" y="3419632"/>
            <a:ext cx="10446401" cy="3447735"/>
            <a:chOff x="0" y="0"/>
            <a:chExt cx="13928535" cy="4596980"/>
          </a:xfrm>
        </p:grpSpPr>
        <p:sp>
          <p:nvSpPr>
            <p:cNvPr name="AutoShape 8" id="8"/>
            <p:cNvSpPr/>
            <p:nvPr/>
          </p:nvSpPr>
          <p:spPr>
            <a:xfrm>
              <a:off x="4263145" y="1159292"/>
              <a:ext cx="3778600" cy="0"/>
            </a:xfrm>
            <a:prstGeom prst="line">
              <a:avLst/>
            </a:prstGeom>
            <a:ln cap="flat" w="152400">
              <a:solidFill>
                <a:srgbClr val="000000"/>
              </a:solidFill>
              <a:prstDash val="solid"/>
              <a:headEnd type="none" len="sm" w="sm"/>
              <a:tailEnd type="triangle" len="med" w="lg"/>
            </a:ln>
          </p:spPr>
        </p:sp>
        <p:sp>
          <p:nvSpPr>
            <p:cNvPr name="AutoShape 9" id="9"/>
            <p:cNvSpPr/>
            <p:nvPr/>
          </p:nvSpPr>
          <p:spPr>
            <a:xfrm>
              <a:off x="4263145" y="4093213"/>
              <a:ext cx="3778600" cy="0"/>
            </a:xfrm>
            <a:prstGeom prst="line">
              <a:avLst/>
            </a:prstGeom>
            <a:ln cap="flat" w="152400">
              <a:solidFill>
                <a:srgbClr val="000000"/>
              </a:solidFill>
              <a:prstDash val="solid"/>
              <a:headEnd type="none" len="sm" w="sm"/>
              <a:tailEnd type="triangle" len="med" w="lg"/>
            </a:ln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4907682" y="0"/>
              <a:ext cx="2335568" cy="2318582"/>
            </a:xfrm>
            <a:custGeom>
              <a:avLst/>
              <a:gdLst/>
              <a:ahLst/>
              <a:cxnLst/>
              <a:rect r="r" b="b" t="t" l="l"/>
              <a:pathLst>
                <a:path h="2318582" w="2335568">
                  <a:moveTo>
                    <a:pt x="0" y="0"/>
                  </a:moveTo>
                  <a:lnTo>
                    <a:pt x="2335568" y="0"/>
                  </a:lnTo>
                  <a:lnTo>
                    <a:pt x="2335568" y="2318582"/>
                  </a:lnTo>
                  <a:lnTo>
                    <a:pt x="0" y="23185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0" y="607899"/>
              <a:ext cx="2336602" cy="10551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499"/>
                </a:lnSpc>
                <a:spcBef>
                  <a:spcPct val="0"/>
                </a:spcBef>
              </a:pPr>
              <a:r>
                <a:rPr lang="en-US" sz="4999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데이터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9814330" y="598374"/>
              <a:ext cx="4114205" cy="1064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5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물리적 저장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389434" y="3541821"/>
              <a:ext cx="1557734" cy="10551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499"/>
                </a:lnSpc>
                <a:spcBef>
                  <a:spcPct val="0"/>
                </a:spcBef>
              </a:pPr>
              <a:r>
                <a:rPr lang="en-US" sz="4999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쿼리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9814330" y="3532296"/>
              <a:ext cx="4114205" cy="1064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5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메타 데이터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단점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028700" y="2283883"/>
            <a:ext cx="7521983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1. 독립적인 인덱스 X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22320" y="4016799"/>
            <a:ext cx="3303240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99"/>
              </a:lnSpc>
              <a:spcBef>
                <a:spcPct val="0"/>
              </a:spcBef>
            </a:pPr>
            <a:r>
              <a:rPr lang="en-US" sz="59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인덱스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226314" y="4007274"/>
            <a:ext cx="2925961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물리적</a:t>
            </a:r>
          </a:p>
        </p:txBody>
      </p:sp>
      <p:sp>
        <p:nvSpPr>
          <p:cNvPr name="AutoShape 10" id="10"/>
          <p:cNvSpPr/>
          <p:nvPr/>
        </p:nvSpPr>
        <p:spPr>
          <a:xfrm>
            <a:off x="7858964" y="4574012"/>
            <a:ext cx="2833950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단점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028700" y="2283883"/>
            <a:ext cx="7521983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1. 독립적인 인덱스 X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22320" y="4016799"/>
            <a:ext cx="3303240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99"/>
              </a:lnSpc>
              <a:spcBef>
                <a:spcPct val="0"/>
              </a:spcBef>
            </a:pPr>
            <a:r>
              <a:rPr lang="en-US" sz="59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인덱스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226314" y="4007274"/>
            <a:ext cx="2925961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물리적</a:t>
            </a:r>
          </a:p>
        </p:txBody>
      </p:sp>
      <p:sp>
        <p:nvSpPr>
          <p:cNvPr name="AutoShape 10" id="10"/>
          <p:cNvSpPr/>
          <p:nvPr/>
        </p:nvSpPr>
        <p:spPr>
          <a:xfrm>
            <a:off x="7858964" y="4574012"/>
            <a:ext cx="2833950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1891968" y="3730096"/>
            <a:ext cx="1594654" cy="1583057"/>
          </a:xfrm>
          <a:custGeom>
            <a:avLst/>
            <a:gdLst/>
            <a:ahLst/>
            <a:cxnLst/>
            <a:rect r="r" b="b" t="t" l="l"/>
            <a:pathLst>
              <a:path h="1583057" w="1594654">
                <a:moveTo>
                  <a:pt x="0" y="0"/>
                </a:moveTo>
                <a:lnTo>
                  <a:pt x="1594654" y="0"/>
                </a:lnTo>
                <a:lnTo>
                  <a:pt x="1594654" y="1583056"/>
                </a:lnTo>
                <a:lnTo>
                  <a:pt x="0" y="1583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단점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028700" y="2283883"/>
            <a:ext cx="7521983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1. 독립적인 인덱스 X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22320" y="4016799"/>
            <a:ext cx="3303240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99"/>
              </a:lnSpc>
              <a:spcBef>
                <a:spcPct val="0"/>
              </a:spcBef>
            </a:pPr>
            <a:r>
              <a:rPr lang="en-US" sz="59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인덱스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226314" y="4007274"/>
            <a:ext cx="2925961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물리적</a:t>
            </a:r>
          </a:p>
        </p:txBody>
      </p:sp>
      <p:sp>
        <p:nvSpPr>
          <p:cNvPr name="AutoShape 10" id="10"/>
          <p:cNvSpPr/>
          <p:nvPr/>
        </p:nvSpPr>
        <p:spPr>
          <a:xfrm>
            <a:off x="7858964" y="4574012"/>
            <a:ext cx="2833950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1891968" y="3730096"/>
            <a:ext cx="1594654" cy="1583057"/>
          </a:xfrm>
          <a:custGeom>
            <a:avLst/>
            <a:gdLst/>
            <a:ahLst/>
            <a:cxnLst/>
            <a:rect r="r" b="b" t="t" l="l"/>
            <a:pathLst>
              <a:path h="1583057" w="1594654">
                <a:moveTo>
                  <a:pt x="0" y="0"/>
                </a:moveTo>
                <a:lnTo>
                  <a:pt x="1594654" y="0"/>
                </a:lnTo>
                <a:lnTo>
                  <a:pt x="1594654" y="1583056"/>
                </a:lnTo>
                <a:lnTo>
                  <a:pt x="0" y="1583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150879" y="6184690"/>
            <a:ext cx="5986241" cy="1926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20"/>
              </a:lnSpc>
              <a:spcBef>
                <a:spcPct val="0"/>
              </a:spcBef>
            </a:pPr>
            <a:r>
              <a:rPr lang="en-US" sz="11861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최적화 ??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단점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028700" y="2283883"/>
            <a:ext cx="7521983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1. 독립적인 인덱스 X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14123" y="4536989"/>
            <a:ext cx="4017020" cy="1828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spc="3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Customer</a:t>
            </a:r>
          </a:p>
          <a:p>
            <a:pPr algn="ctr">
              <a:lnSpc>
                <a:spcPts val="7200"/>
              </a:lnSpc>
              <a:spcBef>
                <a:spcPct val="0"/>
              </a:spcBef>
            </a:pPr>
            <a:r>
              <a:rPr lang="en-US" sz="6000" spc="3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테이블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513221" y="4536989"/>
            <a:ext cx="7026920" cy="1828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spc="30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ActiveCustomers</a:t>
            </a:r>
          </a:p>
          <a:p>
            <a:pPr algn="ctr">
              <a:lnSpc>
                <a:spcPts val="7200"/>
              </a:lnSpc>
              <a:spcBef>
                <a:spcPct val="0"/>
              </a:spcBef>
            </a:pPr>
            <a:r>
              <a:rPr lang="en-US" sz="6000" spc="3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뷰</a:t>
            </a:r>
          </a:p>
        </p:txBody>
      </p:sp>
      <p:sp>
        <p:nvSpPr>
          <p:cNvPr name="AutoShape 10" id="10"/>
          <p:cNvSpPr/>
          <p:nvPr/>
        </p:nvSpPr>
        <p:spPr>
          <a:xfrm>
            <a:off x="6789645" y="5508539"/>
            <a:ext cx="2083758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1" id="11"/>
          <p:cNvGrpSpPr/>
          <p:nvPr/>
        </p:nvGrpSpPr>
        <p:grpSpPr>
          <a:xfrm rot="0">
            <a:off x="3099411" y="6522128"/>
            <a:ext cx="2446443" cy="894998"/>
            <a:chOff x="0" y="0"/>
            <a:chExt cx="3261924" cy="119333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439543" y="79140"/>
              <a:ext cx="2382838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00"/>
                </a:lnSpc>
                <a:spcBef>
                  <a:spcPct val="0"/>
                </a:spcBef>
              </a:pPr>
              <a:r>
                <a:rPr lang="en-US" sz="5000" spc="250">
                  <a:solidFill>
                    <a:srgbClr val="EA5355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index</a:t>
              </a:r>
            </a:p>
          </p:txBody>
        </p:sp>
        <p:sp>
          <p:nvSpPr>
            <p:cNvPr name="AutoShape 13" id="13"/>
            <p:cNvSpPr/>
            <p:nvPr/>
          </p:nvSpPr>
          <p:spPr>
            <a:xfrm flipV="true">
              <a:off x="28714" y="28714"/>
              <a:ext cx="0" cy="1135902"/>
            </a:xfrm>
            <a:prstGeom prst="line">
              <a:avLst/>
            </a:prstGeom>
            <a:ln cap="flat" w="57428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>
              <a:off x="0" y="28714"/>
              <a:ext cx="3261924" cy="0"/>
            </a:xfrm>
            <a:prstGeom prst="line">
              <a:avLst/>
            </a:prstGeom>
            <a:ln cap="flat" w="57428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>
              <a:off x="0" y="1164616"/>
              <a:ext cx="3261924" cy="0"/>
            </a:xfrm>
            <a:prstGeom prst="line">
              <a:avLst/>
            </a:prstGeom>
            <a:ln cap="flat" w="57428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 flipV="true">
              <a:off x="3233209" y="28714"/>
              <a:ext cx="0" cy="1135902"/>
            </a:xfrm>
            <a:prstGeom prst="line">
              <a:avLst/>
            </a:prstGeom>
            <a:ln cap="flat" w="57428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단점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028700" y="2283883"/>
            <a:ext cx="7521983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1. 독립적인 인덱스 X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12321" y="3792008"/>
            <a:ext cx="8063359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99"/>
              </a:lnSpc>
              <a:spcBef>
                <a:spcPct val="0"/>
              </a:spcBef>
            </a:pPr>
            <a:r>
              <a:rPr lang="en-US" sz="6499" spc="324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Materialized 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64063" y="6068483"/>
            <a:ext cx="4598443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spc="25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결과 </a:t>
            </a:r>
            <a:r>
              <a:rPr lang="en-US" sz="5000" spc="250">
                <a:solidFill>
                  <a:srgbClr val="EA5355"/>
                </a:solidFill>
                <a:latin typeface="Open Sans 1"/>
                <a:ea typeface="Open Sans 1"/>
                <a:cs typeface="Open Sans 1"/>
                <a:sym typeface="Open Sans 1"/>
              </a:rPr>
              <a:t>데이터</a:t>
            </a:r>
            <a:r>
              <a:rPr lang="en-US" sz="5000" spc="25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를 </a:t>
            </a:r>
            <a:r>
              <a:rPr lang="en-US" sz="5000" spc="250">
                <a:solidFill>
                  <a:srgbClr val="EA5355"/>
                </a:solidFill>
                <a:latin typeface="Open Sans 1"/>
                <a:ea typeface="Open Sans 1"/>
                <a:cs typeface="Open Sans 1"/>
                <a:sym typeface="Open Sans 1"/>
              </a:rPr>
              <a:t>물리적</a:t>
            </a:r>
            <a:r>
              <a:rPr lang="en-US" sz="5000" spc="25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으로 저장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67913" y="6011333"/>
            <a:ext cx="5320605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spc="25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미리 계산된 결과를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spc="25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빠르게 조회</a:t>
            </a:r>
          </a:p>
        </p:txBody>
      </p:sp>
      <p:sp>
        <p:nvSpPr>
          <p:cNvPr name="AutoShape 11" id="11"/>
          <p:cNvSpPr/>
          <p:nvPr/>
        </p:nvSpPr>
        <p:spPr>
          <a:xfrm>
            <a:off x="7774580" y="6782858"/>
            <a:ext cx="2083758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단점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028700" y="2283883"/>
            <a:ext cx="7521983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1. 독립적인 인덱스 X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12321" y="3792008"/>
            <a:ext cx="8063359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99"/>
              </a:lnSpc>
              <a:spcBef>
                <a:spcPct val="0"/>
              </a:spcBef>
            </a:pPr>
            <a:r>
              <a:rPr lang="en-US" sz="6499" spc="324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Materialized 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78770" y="5363633"/>
            <a:ext cx="13898938" cy="274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0" indent="-485775" lvl="1">
              <a:lnSpc>
                <a:spcPts val="5400"/>
              </a:lnSpc>
              <a:buFont typeface="Arial"/>
              <a:buChar char="•"/>
            </a:pPr>
            <a:r>
              <a:rPr lang="en-US" sz="4500" spc="225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주기적으로 갱신</a:t>
            </a:r>
          </a:p>
          <a:p>
            <a:pPr algn="l" marL="971550" indent="-485775" lvl="1">
              <a:lnSpc>
                <a:spcPts val="5400"/>
              </a:lnSpc>
              <a:buFont typeface="Arial"/>
              <a:buChar char="•"/>
            </a:pPr>
            <a:r>
              <a:rPr lang="en-US" sz="4500" spc="225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실시간 데이터가 필요하지 않고, </a:t>
            </a:r>
            <a:r>
              <a:rPr lang="en-US" sz="4500" spc="225">
                <a:solidFill>
                  <a:srgbClr val="EA5355"/>
                </a:solidFill>
                <a:latin typeface="Open Sans 1"/>
                <a:ea typeface="Open Sans 1"/>
                <a:cs typeface="Open Sans 1"/>
                <a:sym typeface="Open Sans 1"/>
              </a:rPr>
              <a:t>일정 주기</a:t>
            </a:r>
            <a:r>
              <a:rPr lang="en-US" sz="4500" spc="225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의 최신 데이터가 필요한 보고서 작성에 적합</a:t>
            </a:r>
          </a:p>
          <a:p>
            <a:pPr algn="l" marL="971550" indent="-485775" lvl="1">
              <a:lnSpc>
                <a:spcPts val="5400"/>
              </a:lnSpc>
              <a:buFont typeface="Arial"/>
              <a:buChar char="•"/>
            </a:pPr>
            <a:r>
              <a:rPr lang="en-US" sz="4500" spc="225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추가적인 </a:t>
            </a:r>
            <a:r>
              <a:rPr lang="en-US" sz="4500" spc="225">
                <a:solidFill>
                  <a:srgbClr val="EA5355"/>
                </a:solidFill>
                <a:latin typeface="Open Sans 1"/>
                <a:ea typeface="Open Sans 1"/>
                <a:cs typeface="Open Sans 1"/>
                <a:sym typeface="Open Sans 1"/>
              </a:rPr>
              <a:t>저장 공간</a:t>
            </a:r>
            <a:r>
              <a:rPr lang="en-US" sz="4500" spc="225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이 필요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단점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122000" y="4752931"/>
            <a:ext cx="10043999" cy="4725295"/>
          </a:xfrm>
          <a:custGeom>
            <a:avLst/>
            <a:gdLst/>
            <a:ahLst/>
            <a:cxnLst/>
            <a:rect r="r" b="b" t="t" l="l"/>
            <a:pathLst>
              <a:path h="4725295" w="10043999">
                <a:moveTo>
                  <a:pt x="0" y="0"/>
                </a:moveTo>
                <a:lnTo>
                  <a:pt x="10044000" y="0"/>
                </a:lnTo>
                <a:lnTo>
                  <a:pt x="10044000" y="4725295"/>
                </a:lnTo>
                <a:lnTo>
                  <a:pt x="0" y="47252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2283883"/>
            <a:ext cx="7521983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2. Alter가 불가능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874747" y="3439583"/>
            <a:ext cx="4749685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 spc="1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뷰의 정의 변경 필요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702389" y="3439583"/>
            <a:ext cx="3643809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 spc="1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삭제 후 재생성</a:t>
            </a:r>
          </a:p>
        </p:txBody>
      </p:sp>
      <p:sp>
        <p:nvSpPr>
          <p:cNvPr name="AutoShape 11" id="11"/>
          <p:cNvSpPr/>
          <p:nvPr/>
        </p:nvSpPr>
        <p:spPr>
          <a:xfrm flipV="true">
            <a:off x="9026723" y="3763433"/>
            <a:ext cx="1369420" cy="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단점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028700" y="2283883"/>
            <a:ext cx="7521983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3. 삽입, 삭제, 갱신 제약</a:t>
            </a:r>
          </a:p>
        </p:txBody>
      </p:sp>
      <p:sp>
        <p:nvSpPr>
          <p:cNvPr name="AutoShape 8" id="8"/>
          <p:cNvSpPr/>
          <p:nvPr/>
        </p:nvSpPr>
        <p:spPr>
          <a:xfrm flipV="true">
            <a:off x="5286653" y="4560762"/>
            <a:ext cx="1369420" cy="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9" id="9"/>
          <p:cNvSpPr/>
          <p:nvPr/>
        </p:nvSpPr>
        <p:spPr>
          <a:xfrm flipV="true">
            <a:off x="5286653" y="6980078"/>
            <a:ext cx="1369420" cy="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0" id="10"/>
          <p:cNvSpPr txBox="true"/>
          <p:nvPr/>
        </p:nvSpPr>
        <p:spPr>
          <a:xfrm rot="0">
            <a:off x="1752375" y="4103562"/>
            <a:ext cx="2453580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  <a:spcBef>
                <a:spcPct val="0"/>
              </a:spcBef>
            </a:pPr>
            <a:r>
              <a:rPr lang="en-US" sz="6000" spc="3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단순 뷰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82835" y="6522878"/>
            <a:ext cx="3192661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  <a:spcBef>
                <a:spcPct val="0"/>
              </a:spcBef>
            </a:pPr>
            <a:r>
              <a:rPr lang="en-US" sz="6000" spc="3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복잡한 뷰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638530" y="3722562"/>
            <a:ext cx="8863608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5500" spc="275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INSERT, UPDATE, DELETE</a:t>
            </a:r>
          </a:p>
          <a:p>
            <a:pPr algn="ctr">
              <a:lnSpc>
                <a:spcPts val="6600"/>
              </a:lnSpc>
              <a:spcBef>
                <a:spcPct val="0"/>
              </a:spcBef>
            </a:pPr>
            <a:r>
              <a:rPr lang="en-US" sz="5500" spc="275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가능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638530" y="6141878"/>
            <a:ext cx="8863608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5500" spc="275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INSERT, UPDATE, DELETE</a:t>
            </a:r>
          </a:p>
          <a:p>
            <a:pPr algn="ctr">
              <a:lnSpc>
                <a:spcPts val="6600"/>
              </a:lnSpc>
              <a:spcBef>
                <a:spcPct val="0"/>
              </a:spcBef>
            </a:pPr>
            <a:r>
              <a:rPr lang="en-US" sz="5500" spc="275">
                <a:solidFill>
                  <a:srgbClr val="EA5355"/>
                </a:solidFill>
                <a:latin typeface="Open Sans 1"/>
                <a:ea typeface="Open Sans 1"/>
                <a:cs typeface="Open Sans 1"/>
                <a:sym typeface="Open Sans 1"/>
              </a:rPr>
              <a:t>불가능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123228" y="8343900"/>
            <a:ext cx="5284607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spc="15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복잡한 데이터 구조로 인해</a:t>
            </a:r>
          </a:p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 spc="15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연산의 </a:t>
            </a:r>
            <a:r>
              <a:rPr lang="en-US" sz="3000" spc="150">
                <a:solidFill>
                  <a:srgbClr val="EA5355"/>
                </a:solidFill>
                <a:latin typeface="Open Sans 1"/>
                <a:ea typeface="Open Sans 1"/>
                <a:cs typeface="Open Sans 1"/>
                <a:sym typeface="Open Sans 1"/>
              </a:rPr>
              <a:t>대상이 불명확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단점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918623" y="4245663"/>
            <a:ext cx="12450753" cy="4234520"/>
          </a:xfrm>
          <a:custGeom>
            <a:avLst/>
            <a:gdLst/>
            <a:ahLst/>
            <a:cxnLst/>
            <a:rect r="r" b="b" t="t" l="l"/>
            <a:pathLst>
              <a:path h="4234520" w="12450753">
                <a:moveTo>
                  <a:pt x="0" y="0"/>
                </a:moveTo>
                <a:lnTo>
                  <a:pt x="12450754" y="0"/>
                </a:lnTo>
                <a:lnTo>
                  <a:pt x="12450754" y="4234520"/>
                </a:lnTo>
                <a:lnTo>
                  <a:pt x="0" y="42345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2283883"/>
            <a:ext cx="7521983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3. 삽입, 삭제, 갱신 제약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67376" y="3251888"/>
            <a:ext cx="7521983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- Union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단점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084104" y="4245663"/>
            <a:ext cx="14119792" cy="4374241"/>
          </a:xfrm>
          <a:custGeom>
            <a:avLst/>
            <a:gdLst/>
            <a:ahLst/>
            <a:cxnLst/>
            <a:rect r="r" b="b" t="t" l="l"/>
            <a:pathLst>
              <a:path h="4374241" w="14119792">
                <a:moveTo>
                  <a:pt x="0" y="0"/>
                </a:moveTo>
                <a:lnTo>
                  <a:pt x="14119792" y="0"/>
                </a:lnTo>
                <a:lnTo>
                  <a:pt x="14119792" y="4374241"/>
                </a:lnTo>
                <a:lnTo>
                  <a:pt x="0" y="43742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2283883"/>
            <a:ext cx="7521983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3. 삽입, 삭제, 갱신 제약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67376" y="3251888"/>
            <a:ext cx="7521983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- Group by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저장 과정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2246403" y="2543637"/>
            <a:ext cx="13881795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-- 문법</a:t>
            </a:r>
          </a:p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CC0DF"/>
                </a:solidFill>
                <a:latin typeface="Open Sans 1"/>
                <a:ea typeface="Open Sans 1"/>
                <a:cs typeface="Open Sans 1"/>
                <a:sym typeface="Open Sans 1"/>
              </a:rPr>
              <a:t>CREATE VIEW</a:t>
            </a: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뷰이름(속성이름[,속성이름]) </a:t>
            </a:r>
            <a:r>
              <a:rPr lang="en-US" sz="4500">
                <a:solidFill>
                  <a:srgbClr val="0CC0DF"/>
                </a:solidFill>
                <a:latin typeface="Open Sans 1"/>
                <a:ea typeface="Open Sans 1"/>
                <a:cs typeface="Open Sans 1"/>
                <a:sym typeface="Open Sans 1"/>
              </a:rPr>
              <a:t>AS SELECT</a:t>
            </a: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문;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409620" y="4839162"/>
            <a:ext cx="9555361" cy="3695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CC0DF"/>
                </a:solidFill>
                <a:latin typeface="Open Sans 1"/>
                <a:ea typeface="Open Sans 1"/>
                <a:cs typeface="Open Sans 1"/>
                <a:sym typeface="Open Sans 1"/>
              </a:rPr>
              <a:t>CREATE VIEW</a:t>
            </a: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서울고객(성명, 전화번호)</a:t>
            </a:r>
          </a:p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CC0DF"/>
                </a:solidFill>
                <a:latin typeface="Open Sans 1"/>
                <a:ea typeface="Open Sans 1"/>
                <a:cs typeface="Open Sans 1"/>
                <a:sym typeface="Open Sans 1"/>
              </a:rPr>
              <a:t>AS </a:t>
            </a:r>
          </a:p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CC0DF"/>
                </a:solidFill>
                <a:latin typeface="Open Sans 1"/>
                <a:ea typeface="Open Sans 1"/>
                <a:cs typeface="Open Sans 1"/>
                <a:sym typeface="Open Sans 1"/>
              </a:rPr>
              <a:t>SELECT</a:t>
            </a: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성명, 전화번호</a:t>
            </a:r>
          </a:p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CC0DF"/>
                </a:solidFill>
                <a:latin typeface="Open Sans 1"/>
                <a:ea typeface="Open Sans 1"/>
                <a:cs typeface="Open Sans 1"/>
                <a:sym typeface="Open Sans 1"/>
              </a:rPr>
              <a:t>FROM</a:t>
            </a: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고객</a:t>
            </a:r>
          </a:p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CC0DF"/>
                </a:solidFill>
                <a:latin typeface="Open Sans 1"/>
                <a:ea typeface="Open Sans 1"/>
                <a:cs typeface="Open Sans 1"/>
                <a:sym typeface="Open Sans 1"/>
              </a:rPr>
              <a:t>WHERE</a:t>
            </a: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주소 = </a:t>
            </a:r>
            <a:r>
              <a:rPr lang="en-US" sz="4500">
                <a:solidFill>
                  <a:srgbClr val="7ED957"/>
                </a:solidFill>
                <a:latin typeface="Open Sans 1"/>
                <a:ea typeface="Open Sans 1"/>
                <a:cs typeface="Open Sans 1"/>
                <a:sym typeface="Open Sans 1"/>
              </a:rPr>
              <a:t>'서울시'</a:t>
            </a: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;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단점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065131" y="4245663"/>
            <a:ext cx="14157737" cy="4217198"/>
          </a:xfrm>
          <a:custGeom>
            <a:avLst/>
            <a:gdLst/>
            <a:ahLst/>
            <a:cxnLst/>
            <a:rect r="r" b="b" t="t" l="l"/>
            <a:pathLst>
              <a:path h="4217198" w="14157737">
                <a:moveTo>
                  <a:pt x="0" y="0"/>
                </a:moveTo>
                <a:lnTo>
                  <a:pt x="14157738" y="0"/>
                </a:lnTo>
                <a:lnTo>
                  <a:pt x="14157738" y="4217198"/>
                </a:lnTo>
                <a:lnTo>
                  <a:pt x="0" y="42171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2283883"/>
            <a:ext cx="7521983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3. 삽입, 삭제, 갱신 제약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67376" y="3251888"/>
            <a:ext cx="7521983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- 집계 함수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단점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206773" y="4245663"/>
            <a:ext cx="10687821" cy="5434870"/>
          </a:xfrm>
          <a:custGeom>
            <a:avLst/>
            <a:gdLst/>
            <a:ahLst/>
            <a:cxnLst/>
            <a:rect r="r" b="b" t="t" l="l"/>
            <a:pathLst>
              <a:path h="5434870" w="10687821">
                <a:moveTo>
                  <a:pt x="0" y="0"/>
                </a:moveTo>
                <a:lnTo>
                  <a:pt x="10687820" y="0"/>
                </a:lnTo>
                <a:lnTo>
                  <a:pt x="10687820" y="5434871"/>
                </a:lnTo>
                <a:lnTo>
                  <a:pt x="0" y="54348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2283883"/>
            <a:ext cx="7521983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3. 삽입, 삭제, 갱신 제약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67376" y="3251888"/>
            <a:ext cx="7521983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- 서브쿼리 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68119" y="4060825"/>
            <a:ext cx="8951762" cy="210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0"/>
              </a:lnSpc>
            </a:pPr>
            <a:r>
              <a:rPr lang="en-US" sz="6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View는 어떻게 항상</a:t>
            </a:r>
          </a:p>
          <a:p>
            <a:pPr algn="ctr">
              <a:lnSpc>
                <a:spcPts val="8450"/>
              </a:lnSpc>
              <a:spcBef>
                <a:spcPct val="0"/>
              </a:spcBef>
            </a:pPr>
            <a:r>
              <a:rPr lang="en-US" sz="6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최신의 데이터를 가질까?</a:t>
            </a: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53821" y="1315496"/>
            <a:ext cx="9780358" cy="210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0"/>
              </a:lnSpc>
            </a:pPr>
            <a:r>
              <a:rPr lang="en-US" sz="6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View는 어떻게 항상</a:t>
            </a:r>
          </a:p>
          <a:p>
            <a:pPr algn="ctr">
              <a:lnSpc>
                <a:spcPts val="8450"/>
              </a:lnSpc>
              <a:spcBef>
                <a:spcPct val="0"/>
              </a:spcBef>
            </a:pPr>
            <a:r>
              <a:rPr lang="en-US" sz="6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최신의 데이터를 가질까?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276702" y="5086350"/>
            <a:ext cx="11734596" cy="163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View를 사용할 때마다 매번 정의된 쿼리를 통해 View를 </a:t>
            </a:r>
            <a:r>
              <a:rPr lang="en-US" sz="5000">
                <a:solidFill>
                  <a:srgbClr val="EA5355"/>
                </a:solidFill>
                <a:latin typeface="Open Sans 1"/>
                <a:ea typeface="Open Sans 1"/>
                <a:cs typeface="Open Sans 1"/>
                <a:sym typeface="Open Sans 1"/>
              </a:rPr>
              <a:t>재생성</a:t>
            </a:r>
            <a:r>
              <a:rPr lang="en-US" sz="5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하기 때문이다.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78057" y="4060825"/>
            <a:ext cx="12731886" cy="210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0"/>
              </a:lnSpc>
            </a:pPr>
            <a:r>
              <a:rPr lang="en-US" sz="6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View에 연산이 일어난 경우,</a:t>
            </a:r>
          </a:p>
          <a:p>
            <a:pPr algn="ctr">
              <a:lnSpc>
                <a:spcPts val="8450"/>
              </a:lnSpc>
              <a:spcBef>
                <a:spcPct val="0"/>
              </a:spcBef>
            </a:pPr>
            <a:r>
              <a:rPr lang="en-US" sz="6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기초 테이블엔 어떤 변화가 일어날까?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41260" y="1386351"/>
            <a:ext cx="13005479" cy="210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0"/>
              </a:lnSpc>
            </a:pPr>
            <a:r>
              <a:rPr lang="en-US" sz="6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View에 연산이 일어난 경우,</a:t>
            </a:r>
          </a:p>
          <a:p>
            <a:pPr algn="ctr">
              <a:lnSpc>
                <a:spcPts val="8450"/>
              </a:lnSpc>
              <a:spcBef>
                <a:spcPct val="0"/>
              </a:spcBef>
            </a:pPr>
            <a:r>
              <a:rPr lang="en-US" sz="6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기초 테이블엔 어떤 변화가 일어날까?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276702" y="5758608"/>
            <a:ext cx="11734596" cy="163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기본적으로 단순 뷰에서는 삽입, 삭제, 갱신 연산이 기본 테이블에 반영된다.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41260" y="1386351"/>
            <a:ext cx="13005479" cy="210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0"/>
              </a:lnSpc>
            </a:pPr>
            <a:r>
              <a:rPr lang="en-US" sz="6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View에 연산이 일어난 경우,</a:t>
            </a:r>
          </a:p>
          <a:p>
            <a:pPr algn="ctr">
              <a:lnSpc>
                <a:spcPts val="8450"/>
              </a:lnSpc>
              <a:spcBef>
                <a:spcPct val="0"/>
              </a:spcBef>
            </a:pPr>
            <a:r>
              <a:rPr lang="en-US" sz="6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기초 테이블엔 어떤 변화가 일어날까?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11840" y="5019675"/>
            <a:ext cx="1652141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spc="25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97540" y="7140738"/>
            <a:ext cx="1880741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spc="25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Table</a:t>
            </a:r>
          </a:p>
        </p:txBody>
      </p:sp>
      <p:sp>
        <p:nvSpPr>
          <p:cNvPr name="AutoShape 5" id="5"/>
          <p:cNvSpPr/>
          <p:nvPr/>
        </p:nvSpPr>
        <p:spPr>
          <a:xfrm>
            <a:off x="2641260" y="5379557"/>
            <a:ext cx="0" cy="2121063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6048380" y="4503214"/>
            <a:ext cx="8464644" cy="1933548"/>
          </a:xfrm>
          <a:custGeom>
            <a:avLst/>
            <a:gdLst/>
            <a:ahLst/>
            <a:cxnLst/>
            <a:rect r="r" b="b" t="t" l="l"/>
            <a:pathLst>
              <a:path h="1933548" w="8464644">
                <a:moveTo>
                  <a:pt x="0" y="0"/>
                </a:moveTo>
                <a:lnTo>
                  <a:pt x="8464644" y="0"/>
                </a:lnTo>
                <a:lnTo>
                  <a:pt x="8464644" y="1933548"/>
                </a:lnTo>
                <a:lnTo>
                  <a:pt x="0" y="19335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048380" y="6846264"/>
            <a:ext cx="11210920" cy="1234536"/>
          </a:xfrm>
          <a:custGeom>
            <a:avLst/>
            <a:gdLst/>
            <a:ahLst/>
            <a:cxnLst/>
            <a:rect r="r" b="b" t="t" l="l"/>
            <a:pathLst>
              <a:path h="1234536" w="11210920">
                <a:moveTo>
                  <a:pt x="0" y="0"/>
                </a:moveTo>
                <a:lnTo>
                  <a:pt x="11210920" y="0"/>
                </a:lnTo>
                <a:lnTo>
                  <a:pt x="11210920" y="1234536"/>
                </a:lnTo>
                <a:lnTo>
                  <a:pt x="0" y="12345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803026" y="5469988"/>
            <a:ext cx="2495727" cy="913028"/>
            <a:chOff x="0" y="0"/>
            <a:chExt cx="3327636" cy="1217370"/>
          </a:xfrm>
        </p:grpSpPr>
        <p:sp>
          <p:nvSpPr>
            <p:cNvPr name="AutoShape 9" id="9"/>
            <p:cNvSpPr/>
            <p:nvPr/>
          </p:nvSpPr>
          <p:spPr>
            <a:xfrm flipV="true">
              <a:off x="29293" y="29293"/>
              <a:ext cx="0" cy="1158785"/>
            </a:xfrm>
            <a:prstGeom prst="line">
              <a:avLst/>
            </a:prstGeom>
            <a:ln cap="flat" w="58585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0" id="10"/>
            <p:cNvSpPr/>
            <p:nvPr/>
          </p:nvSpPr>
          <p:spPr>
            <a:xfrm>
              <a:off x="0" y="29293"/>
              <a:ext cx="3327636" cy="0"/>
            </a:xfrm>
            <a:prstGeom prst="line">
              <a:avLst/>
            </a:prstGeom>
            <a:ln cap="flat" w="58585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>
              <a:off x="0" y="1188077"/>
              <a:ext cx="3327636" cy="0"/>
            </a:xfrm>
            <a:prstGeom prst="line">
              <a:avLst/>
            </a:prstGeom>
            <a:ln cap="flat" w="58585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flipV="true">
              <a:off x="3298343" y="29293"/>
              <a:ext cx="0" cy="1158785"/>
            </a:xfrm>
            <a:prstGeom prst="line">
              <a:avLst/>
            </a:prstGeom>
            <a:ln cap="flat" w="58585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8875857" y="7463532"/>
            <a:ext cx="2057561" cy="752730"/>
            <a:chOff x="0" y="0"/>
            <a:chExt cx="2743414" cy="1003641"/>
          </a:xfrm>
        </p:grpSpPr>
        <p:sp>
          <p:nvSpPr>
            <p:cNvPr name="AutoShape 14" id="14"/>
            <p:cNvSpPr/>
            <p:nvPr/>
          </p:nvSpPr>
          <p:spPr>
            <a:xfrm flipV="true">
              <a:off x="24150" y="24150"/>
              <a:ext cx="0" cy="955341"/>
            </a:xfrm>
            <a:prstGeom prst="line">
              <a:avLst/>
            </a:prstGeom>
            <a:ln cap="flat" w="48300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>
              <a:off x="0" y="24150"/>
              <a:ext cx="2743414" cy="0"/>
            </a:xfrm>
            <a:prstGeom prst="line">
              <a:avLst/>
            </a:prstGeom>
            <a:ln cap="flat" w="48300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>
              <a:off x="0" y="979491"/>
              <a:ext cx="2743414" cy="0"/>
            </a:xfrm>
            <a:prstGeom prst="line">
              <a:avLst/>
            </a:prstGeom>
            <a:ln cap="flat" w="48300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 flipV="true">
              <a:off x="2719265" y="24150"/>
              <a:ext cx="0" cy="955341"/>
            </a:xfrm>
            <a:prstGeom prst="line">
              <a:avLst/>
            </a:prstGeom>
            <a:ln cap="flat" w="48300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45221" y="4873913"/>
            <a:ext cx="9797559" cy="2934753"/>
          </a:xfrm>
          <a:custGeom>
            <a:avLst/>
            <a:gdLst/>
            <a:ahLst/>
            <a:cxnLst/>
            <a:rect r="r" b="b" t="t" l="l"/>
            <a:pathLst>
              <a:path h="2934753" w="9797559">
                <a:moveTo>
                  <a:pt x="0" y="0"/>
                </a:moveTo>
                <a:lnTo>
                  <a:pt x="9797558" y="0"/>
                </a:lnTo>
                <a:lnTo>
                  <a:pt x="9797558" y="2934753"/>
                </a:lnTo>
                <a:lnTo>
                  <a:pt x="0" y="29347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41260" y="1386351"/>
            <a:ext cx="13005479" cy="210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0"/>
              </a:lnSpc>
            </a:pPr>
            <a:r>
              <a:rPr lang="en-US" sz="6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View에 연산이 일어난 경우,</a:t>
            </a:r>
          </a:p>
          <a:p>
            <a:pPr algn="ctr">
              <a:lnSpc>
                <a:spcPts val="8450"/>
              </a:lnSpc>
              <a:spcBef>
                <a:spcPct val="0"/>
              </a:spcBef>
            </a:pPr>
            <a:r>
              <a:rPr lang="en-US" sz="6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기초 테이블엔 어떤 변화가 일어날까?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1837439" y="5741140"/>
            <a:ext cx="2098360" cy="1200301"/>
            <a:chOff x="0" y="0"/>
            <a:chExt cx="2797814" cy="1600401"/>
          </a:xfrm>
        </p:grpSpPr>
        <p:sp>
          <p:nvSpPr>
            <p:cNvPr name="AutoShape 5" id="5"/>
            <p:cNvSpPr/>
            <p:nvPr/>
          </p:nvSpPr>
          <p:spPr>
            <a:xfrm flipV="true">
              <a:off x="38509" y="38509"/>
              <a:ext cx="0" cy="1523382"/>
            </a:xfrm>
            <a:prstGeom prst="line">
              <a:avLst/>
            </a:prstGeom>
            <a:ln cap="flat" w="77018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>
              <a:off x="14129" y="38509"/>
              <a:ext cx="2769555" cy="0"/>
            </a:xfrm>
            <a:prstGeom prst="line">
              <a:avLst/>
            </a:prstGeom>
            <a:ln cap="flat" w="77018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>
              <a:off x="14129" y="1561892"/>
              <a:ext cx="2769555" cy="0"/>
            </a:xfrm>
            <a:prstGeom prst="line">
              <a:avLst/>
            </a:prstGeom>
            <a:ln cap="flat" w="77018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flipV="true">
              <a:off x="2759305" y="38509"/>
              <a:ext cx="0" cy="1523382"/>
            </a:xfrm>
            <a:prstGeom prst="line">
              <a:avLst/>
            </a:prstGeom>
            <a:ln cap="flat" w="77018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96745" y="4566200"/>
            <a:ext cx="8795364" cy="1687999"/>
          </a:xfrm>
          <a:custGeom>
            <a:avLst/>
            <a:gdLst/>
            <a:ahLst/>
            <a:cxnLst/>
            <a:rect r="r" b="b" t="t" l="l"/>
            <a:pathLst>
              <a:path h="1687999" w="8795364">
                <a:moveTo>
                  <a:pt x="0" y="0"/>
                </a:moveTo>
                <a:lnTo>
                  <a:pt x="8795364" y="0"/>
                </a:lnTo>
                <a:lnTo>
                  <a:pt x="8795364" y="1688000"/>
                </a:lnTo>
                <a:lnTo>
                  <a:pt x="0" y="16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309770" y="5480549"/>
            <a:ext cx="1742129" cy="773651"/>
            <a:chOff x="0" y="0"/>
            <a:chExt cx="2322839" cy="1031535"/>
          </a:xfrm>
        </p:grpSpPr>
        <p:sp>
          <p:nvSpPr>
            <p:cNvPr name="AutoShape 4" id="4"/>
            <p:cNvSpPr/>
            <p:nvPr/>
          </p:nvSpPr>
          <p:spPr>
            <a:xfrm flipV="true">
              <a:off x="24821" y="24821"/>
              <a:ext cx="0" cy="981893"/>
            </a:xfrm>
            <a:prstGeom prst="line">
              <a:avLst/>
            </a:prstGeom>
            <a:ln cap="flat" w="49642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>
              <a:off x="4452" y="24821"/>
              <a:ext cx="2313936" cy="0"/>
            </a:xfrm>
            <a:prstGeom prst="line">
              <a:avLst/>
            </a:prstGeom>
            <a:ln cap="flat" w="49642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>
              <a:off x="4452" y="1006714"/>
              <a:ext cx="2313936" cy="0"/>
            </a:xfrm>
            <a:prstGeom prst="line">
              <a:avLst/>
            </a:prstGeom>
            <a:ln cap="flat" w="49642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 flipV="true">
              <a:off x="2298018" y="24821"/>
              <a:ext cx="0" cy="981893"/>
            </a:xfrm>
            <a:prstGeom prst="line">
              <a:avLst/>
            </a:prstGeom>
            <a:ln cap="flat" w="49642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5496745" y="6915251"/>
            <a:ext cx="11103630" cy="1248337"/>
          </a:xfrm>
          <a:custGeom>
            <a:avLst/>
            <a:gdLst/>
            <a:ahLst/>
            <a:cxnLst/>
            <a:rect r="r" b="b" t="t" l="l"/>
            <a:pathLst>
              <a:path h="1248337" w="11103630">
                <a:moveTo>
                  <a:pt x="0" y="0"/>
                </a:moveTo>
                <a:lnTo>
                  <a:pt x="11103630" y="0"/>
                </a:lnTo>
                <a:lnTo>
                  <a:pt x="11103630" y="1248337"/>
                </a:lnTo>
                <a:lnTo>
                  <a:pt x="0" y="12483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299818" y="7593351"/>
            <a:ext cx="1328784" cy="637824"/>
            <a:chOff x="0" y="0"/>
            <a:chExt cx="1771712" cy="850432"/>
          </a:xfrm>
        </p:grpSpPr>
        <p:sp>
          <p:nvSpPr>
            <p:cNvPr name="AutoShape 10" id="10"/>
            <p:cNvSpPr/>
            <p:nvPr/>
          </p:nvSpPr>
          <p:spPr>
            <a:xfrm flipV="true">
              <a:off x="20463" y="20463"/>
              <a:ext cx="0" cy="809505"/>
            </a:xfrm>
            <a:prstGeom prst="line">
              <a:avLst/>
            </a:prstGeom>
            <a:ln cap="flat" w="40926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>
              <a:off x="4954" y="20463"/>
              <a:ext cx="1761803" cy="0"/>
            </a:xfrm>
            <a:prstGeom prst="line">
              <a:avLst/>
            </a:prstGeom>
            <a:ln cap="flat" w="40926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>
              <a:off x="4954" y="829968"/>
              <a:ext cx="1761803" cy="0"/>
            </a:xfrm>
            <a:prstGeom prst="line">
              <a:avLst/>
            </a:prstGeom>
            <a:ln cap="flat" w="40926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" id="13"/>
            <p:cNvSpPr/>
            <p:nvPr/>
          </p:nvSpPr>
          <p:spPr>
            <a:xfrm flipV="true">
              <a:off x="1751249" y="20463"/>
              <a:ext cx="0" cy="809505"/>
            </a:xfrm>
            <a:prstGeom prst="line">
              <a:avLst/>
            </a:prstGeom>
            <a:ln cap="flat" w="40926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4" id="14"/>
          <p:cNvSpPr txBox="true"/>
          <p:nvPr/>
        </p:nvSpPr>
        <p:spPr>
          <a:xfrm rot="0">
            <a:off x="2641260" y="1386351"/>
            <a:ext cx="13005479" cy="210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0"/>
              </a:lnSpc>
            </a:pPr>
            <a:r>
              <a:rPr lang="en-US" sz="6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View에 연산이 일어난 경우,</a:t>
            </a:r>
          </a:p>
          <a:p>
            <a:pPr algn="ctr">
              <a:lnSpc>
                <a:spcPts val="8450"/>
              </a:lnSpc>
              <a:spcBef>
                <a:spcPct val="0"/>
              </a:spcBef>
            </a:pPr>
            <a:r>
              <a:rPr lang="en-US" sz="6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기초 테이블엔 어떤 변화가 일어날까?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111840" y="5019675"/>
            <a:ext cx="1652141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spc="25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View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997540" y="7140738"/>
            <a:ext cx="1880741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spc="25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Table</a:t>
            </a: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41260" y="1386351"/>
            <a:ext cx="13005479" cy="210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0"/>
              </a:lnSpc>
            </a:pPr>
            <a:r>
              <a:rPr lang="en-US" sz="6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View에 연산이 일어난 경우,</a:t>
            </a:r>
          </a:p>
          <a:p>
            <a:pPr algn="ctr">
              <a:lnSpc>
                <a:spcPts val="8450"/>
              </a:lnSpc>
              <a:spcBef>
                <a:spcPct val="0"/>
              </a:spcBef>
            </a:pPr>
            <a:r>
              <a:rPr lang="en-US" sz="6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기초 테이블엔 어떤 변화가 일어날까?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11840" y="5019675"/>
            <a:ext cx="1652141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spc="25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97540" y="7140738"/>
            <a:ext cx="1880741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spc="25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Table</a:t>
            </a:r>
          </a:p>
        </p:txBody>
      </p:sp>
      <p:sp>
        <p:nvSpPr>
          <p:cNvPr name="AutoShape 5" id="5"/>
          <p:cNvSpPr/>
          <p:nvPr/>
        </p:nvSpPr>
        <p:spPr>
          <a:xfrm flipH="true" flipV="true">
            <a:off x="2625627" y="5467350"/>
            <a:ext cx="15634" cy="210009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496745" y="4566200"/>
            <a:ext cx="8795364" cy="1687999"/>
          </a:xfrm>
          <a:custGeom>
            <a:avLst/>
            <a:gdLst/>
            <a:ahLst/>
            <a:cxnLst/>
            <a:rect r="r" b="b" t="t" l="l"/>
            <a:pathLst>
              <a:path h="1687999" w="8795364">
                <a:moveTo>
                  <a:pt x="0" y="0"/>
                </a:moveTo>
                <a:lnTo>
                  <a:pt x="8795364" y="0"/>
                </a:lnTo>
                <a:lnTo>
                  <a:pt x="8795364" y="1688000"/>
                </a:lnTo>
                <a:lnTo>
                  <a:pt x="0" y="16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309770" y="5480549"/>
            <a:ext cx="1742129" cy="773651"/>
            <a:chOff x="0" y="0"/>
            <a:chExt cx="2322839" cy="1031535"/>
          </a:xfrm>
        </p:grpSpPr>
        <p:sp>
          <p:nvSpPr>
            <p:cNvPr name="AutoShape 8" id="8"/>
            <p:cNvSpPr/>
            <p:nvPr/>
          </p:nvSpPr>
          <p:spPr>
            <a:xfrm flipV="true">
              <a:off x="24821" y="24821"/>
              <a:ext cx="0" cy="981893"/>
            </a:xfrm>
            <a:prstGeom prst="line">
              <a:avLst/>
            </a:prstGeom>
            <a:ln cap="flat" w="49642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>
              <a:off x="4452" y="24821"/>
              <a:ext cx="2313936" cy="0"/>
            </a:xfrm>
            <a:prstGeom prst="line">
              <a:avLst/>
            </a:prstGeom>
            <a:ln cap="flat" w="49642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0" id="10"/>
            <p:cNvSpPr/>
            <p:nvPr/>
          </p:nvSpPr>
          <p:spPr>
            <a:xfrm>
              <a:off x="4452" y="1006714"/>
              <a:ext cx="2313936" cy="0"/>
            </a:xfrm>
            <a:prstGeom prst="line">
              <a:avLst/>
            </a:prstGeom>
            <a:ln cap="flat" w="49642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flipV="true">
              <a:off x="2298018" y="24821"/>
              <a:ext cx="0" cy="981893"/>
            </a:xfrm>
            <a:prstGeom prst="line">
              <a:avLst/>
            </a:prstGeom>
            <a:ln cap="flat" w="49642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5496745" y="6915251"/>
            <a:ext cx="11103630" cy="1248337"/>
          </a:xfrm>
          <a:custGeom>
            <a:avLst/>
            <a:gdLst/>
            <a:ahLst/>
            <a:cxnLst/>
            <a:rect r="r" b="b" t="t" l="l"/>
            <a:pathLst>
              <a:path h="1248337" w="11103630">
                <a:moveTo>
                  <a:pt x="0" y="0"/>
                </a:moveTo>
                <a:lnTo>
                  <a:pt x="11103630" y="0"/>
                </a:lnTo>
                <a:lnTo>
                  <a:pt x="11103630" y="1248337"/>
                </a:lnTo>
                <a:lnTo>
                  <a:pt x="0" y="12483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8299818" y="7593351"/>
            <a:ext cx="1328784" cy="637824"/>
            <a:chOff x="0" y="0"/>
            <a:chExt cx="1771712" cy="850432"/>
          </a:xfrm>
        </p:grpSpPr>
        <p:sp>
          <p:nvSpPr>
            <p:cNvPr name="AutoShape 14" id="14"/>
            <p:cNvSpPr/>
            <p:nvPr/>
          </p:nvSpPr>
          <p:spPr>
            <a:xfrm flipV="true">
              <a:off x="20463" y="20463"/>
              <a:ext cx="0" cy="809505"/>
            </a:xfrm>
            <a:prstGeom prst="line">
              <a:avLst/>
            </a:prstGeom>
            <a:ln cap="flat" w="40926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>
              <a:off x="4954" y="20463"/>
              <a:ext cx="1761803" cy="0"/>
            </a:xfrm>
            <a:prstGeom prst="line">
              <a:avLst/>
            </a:prstGeom>
            <a:ln cap="flat" w="40926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>
              <a:off x="4954" y="829968"/>
              <a:ext cx="1761803" cy="0"/>
            </a:xfrm>
            <a:prstGeom prst="line">
              <a:avLst/>
            </a:prstGeom>
            <a:ln cap="flat" w="40926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 flipV="true">
              <a:off x="1751249" y="20463"/>
              <a:ext cx="0" cy="809505"/>
            </a:xfrm>
            <a:prstGeom prst="line">
              <a:avLst/>
            </a:prstGeom>
            <a:ln cap="flat" w="40926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저장 과정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2246403" y="2543637"/>
            <a:ext cx="13881795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-- 문법</a:t>
            </a:r>
          </a:p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CC0DF"/>
                </a:solidFill>
                <a:latin typeface="Open Sans 1"/>
                <a:ea typeface="Open Sans 1"/>
                <a:cs typeface="Open Sans 1"/>
                <a:sym typeface="Open Sans 1"/>
              </a:rPr>
              <a:t>CREATE VIEW</a:t>
            </a: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뷰이름(속성이름[,속성이름]) </a:t>
            </a:r>
            <a:r>
              <a:rPr lang="en-US" sz="4500">
                <a:solidFill>
                  <a:srgbClr val="0CC0DF"/>
                </a:solidFill>
                <a:latin typeface="Open Sans 1"/>
                <a:ea typeface="Open Sans 1"/>
                <a:cs typeface="Open Sans 1"/>
                <a:sym typeface="Open Sans 1"/>
              </a:rPr>
              <a:t>AS SELECT</a:t>
            </a: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문;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409546" y="4839624"/>
            <a:ext cx="9555361" cy="3695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CC0DF"/>
                </a:solidFill>
                <a:latin typeface="Open Sans 1"/>
                <a:ea typeface="Open Sans 1"/>
                <a:cs typeface="Open Sans 1"/>
                <a:sym typeface="Open Sans 1"/>
              </a:rPr>
              <a:t>CREATE VIEW</a:t>
            </a: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서울고객(성명, 전화번호)</a:t>
            </a:r>
          </a:p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CC0DF"/>
                </a:solidFill>
                <a:latin typeface="Open Sans 1"/>
                <a:ea typeface="Open Sans 1"/>
                <a:cs typeface="Open Sans 1"/>
                <a:sym typeface="Open Sans 1"/>
              </a:rPr>
              <a:t>AS </a:t>
            </a:r>
          </a:p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CC0DF"/>
                </a:solidFill>
                <a:latin typeface="Open Sans 1"/>
                <a:ea typeface="Open Sans 1"/>
                <a:cs typeface="Open Sans 1"/>
                <a:sym typeface="Open Sans 1"/>
              </a:rPr>
              <a:t>SELECT</a:t>
            </a: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성명, 전화번호</a:t>
            </a:r>
          </a:p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CC0DF"/>
                </a:solidFill>
                <a:latin typeface="Open Sans 1"/>
                <a:ea typeface="Open Sans 1"/>
                <a:cs typeface="Open Sans 1"/>
                <a:sym typeface="Open Sans 1"/>
              </a:rPr>
              <a:t>FROM</a:t>
            </a: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고객</a:t>
            </a:r>
          </a:p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CC0DF"/>
                </a:solidFill>
                <a:latin typeface="Open Sans 1"/>
                <a:ea typeface="Open Sans 1"/>
                <a:cs typeface="Open Sans 1"/>
                <a:sym typeface="Open Sans 1"/>
              </a:rPr>
              <a:t>WHERE</a:t>
            </a: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주소 = </a:t>
            </a:r>
            <a:r>
              <a:rPr lang="en-US" sz="4500">
                <a:solidFill>
                  <a:srgbClr val="7ED957"/>
                </a:solidFill>
                <a:latin typeface="Open Sans 1"/>
                <a:ea typeface="Open Sans 1"/>
                <a:cs typeface="Open Sans 1"/>
                <a:sym typeface="Open Sans 1"/>
              </a:rPr>
              <a:t>'서울시'</a:t>
            </a: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;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4015452" y="6299330"/>
            <a:ext cx="6492240" cy="2375097"/>
            <a:chOff x="0" y="0"/>
            <a:chExt cx="8656320" cy="3166796"/>
          </a:xfrm>
        </p:grpSpPr>
        <p:sp>
          <p:nvSpPr>
            <p:cNvPr name="AutoShape 10" id="10"/>
            <p:cNvSpPr/>
            <p:nvPr/>
          </p:nvSpPr>
          <p:spPr>
            <a:xfrm flipV="true">
              <a:off x="76200" y="76200"/>
              <a:ext cx="0" cy="3014396"/>
            </a:xfrm>
            <a:prstGeom prst="line">
              <a:avLst/>
            </a:prstGeom>
            <a:ln cap="flat" w="152400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>
              <a:off x="0" y="76200"/>
              <a:ext cx="8656320" cy="0"/>
            </a:xfrm>
            <a:prstGeom prst="line">
              <a:avLst/>
            </a:prstGeom>
            <a:ln cap="flat" w="152400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>
              <a:off x="0" y="3090596"/>
              <a:ext cx="8656320" cy="0"/>
            </a:xfrm>
            <a:prstGeom prst="line">
              <a:avLst/>
            </a:prstGeom>
            <a:ln cap="flat" w="152400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" id="13"/>
            <p:cNvSpPr/>
            <p:nvPr/>
          </p:nvSpPr>
          <p:spPr>
            <a:xfrm flipV="true">
              <a:off x="8580120" y="76200"/>
              <a:ext cx="0" cy="3014396"/>
            </a:xfrm>
            <a:prstGeom prst="line">
              <a:avLst/>
            </a:prstGeom>
            <a:ln cap="flat" w="152400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4" id="14"/>
          <p:cNvSpPr txBox="true"/>
          <p:nvPr/>
        </p:nvSpPr>
        <p:spPr>
          <a:xfrm rot="0">
            <a:off x="10965449" y="7105315"/>
            <a:ext cx="2344341" cy="715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4"/>
              </a:lnSpc>
              <a:spcBef>
                <a:spcPct val="0"/>
              </a:spcBef>
            </a:pPr>
            <a:r>
              <a:rPr lang="en-US" sz="4411">
                <a:solidFill>
                  <a:srgbClr val="EA5355"/>
                </a:solidFill>
                <a:latin typeface="Open Sans 1"/>
                <a:ea typeface="Open Sans 1"/>
                <a:cs typeface="Open Sans 1"/>
                <a:sym typeface="Open Sans 1"/>
              </a:rPr>
              <a:t>파싱, 검증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17317" y="4536820"/>
            <a:ext cx="12853366" cy="3559394"/>
          </a:xfrm>
          <a:custGeom>
            <a:avLst/>
            <a:gdLst/>
            <a:ahLst/>
            <a:cxnLst/>
            <a:rect r="r" b="b" t="t" l="l"/>
            <a:pathLst>
              <a:path h="3559394" w="12853366">
                <a:moveTo>
                  <a:pt x="0" y="0"/>
                </a:moveTo>
                <a:lnTo>
                  <a:pt x="12853366" y="0"/>
                </a:lnTo>
                <a:lnTo>
                  <a:pt x="12853366" y="3559394"/>
                </a:lnTo>
                <a:lnTo>
                  <a:pt x="0" y="35593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155485" y="5600434"/>
            <a:ext cx="4228330" cy="1200301"/>
            <a:chOff x="0" y="0"/>
            <a:chExt cx="5637773" cy="1600401"/>
          </a:xfrm>
        </p:grpSpPr>
        <p:sp>
          <p:nvSpPr>
            <p:cNvPr name="AutoShape 4" id="4"/>
            <p:cNvSpPr/>
            <p:nvPr/>
          </p:nvSpPr>
          <p:spPr>
            <a:xfrm flipV="true">
              <a:off x="49628" y="38509"/>
              <a:ext cx="0" cy="1523382"/>
            </a:xfrm>
            <a:prstGeom prst="line">
              <a:avLst/>
            </a:prstGeom>
            <a:ln cap="flat" w="77018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>
              <a:off x="0" y="38509"/>
              <a:ext cx="5637773" cy="0"/>
            </a:xfrm>
            <a:prstGeom prst="line">
              <a:avLst/>
            </a:prstGeom>
            <a:ln cap="flat" w="77018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>
              <a:off x="0" y="1561892"/>
              <a:ext cx="5637773" cy="0"/>
            </a:xfrm>
            <a:prstGeom prst="line">
              <a:avLst/>
            </a:prstGeom>
            <a:ln cap="flat" w="77018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 flipV="true">
              <a:off x="5588145" y="38509"/>
              <a:ext cx="0" cy="1523382"/>
            </a:xfrm>
            <a:prstGeom prst="line">
              <a:avLst/>
            </a:prstGeom>
            <a:ln cap="flat" w="77018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8" id="8"/>
          <p:cNvSpPr txBox="true"/>
          <p:nvPr/>
        </p:nvSpPr>
        <p:spPr>
          <a:xfrm rot="0">
            <a:off x="2641260" y="1386351"/>
            <a:ext cx="13005479" cy="210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0"/>
              </a:lnSpc>
            </a:pPr>
            <a:r>
              <a:rPr lang="en-US" sz="6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View에 연산이 일어난 경우,</a:t>
            </a:r>
          </a:p>
          <a:p>
            <a:pPr algn="ctr">
              <a:lnSpc>
                <a:spcPts val="8450"/>
              </a:lnSpc>
              <a:spcBef>
                <a:spcPct val="0"/>
              </a:spcBef>
            </a:pPr>
            <a:r>
              <a:rPr lang="en-US" sz="6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기초 테이블엔 어떤 변화가 일어날까?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41260" y="1386351"/>
            <a:ext cx="13005479" cy="210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0"/>
              </a:lnSpc>
            </a:pPr>
            <a:r>
              <a:rPr lang="en-US" sz="6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View에 연산이 일어난 경우,</a:t>
            </a:r>
          </a:p>
          <a:p>
            <a:pPr algn="ctr">
              <a:lnSpc>
                <a:spcPts val="8450"/>
              </a:lnSpc>
              <a:spcBef>
                <a:spcPct val="0"/>
              </a:spcBef>
            </a:pPr>
            <a:r>
              <a:rPr lang="en-US" sz="6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기초 테이블엔 어떤 변화가 일어날까?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11840" y="5019675"/>
            <a:ext cx="1652141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spc="25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97540" y="7140738"/>
            <a:ext cx="1880741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spc="25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Table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6048380" y="4503214"/>
            <a:ext cx="8464644" cy="1933548"/>
          </a:xfrm>
          <a:custGeom>
            <a:avLst/>
            <a:gdLst/>
            <a:ahLst/>
            <a:cxnLst/>
            <a:rect r="r" b="b" t="t" l="l"/>
            <a:pathLst>
              <a:path h="1933548" w="8464644">
                <a:moveTo>
                  <a:pt x="0" y="0"/>
                </a:moveTo>
                <a:lnTo>
                  <a:pt x="8464644" y="0"/>
                </a:lnTo>
                <a:lnTo>
                  <a:pt x="8464644" y="1933548"/>
                </a:lnTo>
                <a:lnTo>
                  <a:pt x="0" y="19335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048380" y="6846264"/>
            <a:ext cx="11210920" cy="1234536"/>
          </a:xfrm>
          <a:custGeom>
            <a:avLst/>
            <a:gdLst/>
            <a:ahLst/>
            <a:cxnLst/>
            <a:rect r="r" b="b" t="t" l="l"/>
            <a:pathLst>
              <a:path h="1234536" w="11210920">
                <a:moveTo>
                  <a:pt x="0" y="0"/>
                </a:moveTo>
                <a:lnTo>
                  <a:pt x="11210920" y="0"/>
                </a:lnTo>
                <a:lnTo>
                  <a:pt x="11210920" y="1234536"/>
                </a:lnTo>
                <a:lnTo>
                  <a:pt x="0" y="12345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803026" y="5469988"/>
            <a:ext cx="2495727" cy="913028"/>
            <a:chOff x="0" y="0"/>
            <a:chExt cx="3327636" cy="1217370"/>
          </a:xfrm>
        </p:grpSpPr>
        <p:sp>
          <p:nvSpPr>
            <p:cNvPr name="AutoShape 8" id="8"/>
            <p:cNvSpPr/>
            <p:nvPr/>
          </p:nvSpPr>
          <p:spPr>
            <a:xfrm flipV="true">
              <a:off x="29293" y="29293"/>
              <a:ext cx="0" cy="1158785"/>
            </a:xfrm>
            <a:prstGeom prst="line">
              <a:avLst/>
            </a:prstGeom>
            <a:ln cap="flat" w="58585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>
              <a:off x="0" y="29293"/>
              <a:ext cx="3327636" cy="0"/>
            </a:xfrm>
            <a:prstGeom prst="line">
              <a:avLst/>
            </a:prstGeom>
            <a:ln cap="flat" w="58585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0" id="10"/>
            <p:cNvSpPr/>
            <p:nvPr/>
          </p:nvSpPr>
          <p:spPr>
            <a:xfrm>
              <a:off x="0" y="1188077"/>
              <a:ext cx="3327636" cy="0"/>
            </a:xfrm>
            <a:prstGeom prst="line">
              <a:avLst/>
            </a:prstGeom>
            <a:ln cap="flat" w="58585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flipV="true">
              <a:off x="3298343" y="29293"/>
              <a:ext cx="0" cy="1158785"/>
            </a:xfrm>
            <a:prstGeom prst="line">
              <a:avLst/>
            </a:prstGeom>
            <a:ln cap="flat" w="58585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8875857" y="7463532"/>
            <a:ext cx="2057561" cy="752730"/>
            <a:chOff x="0" y="0"/>
            <a:chExt cx="2743414" cy="1003641"/>
          </a:xfrm>
        </p:grpSpPr>
        <p:sp>
          <p:nvSpPr>
            <p:cNvPr name="AutoShape 13" id="13"/>
            <p:cNvSpPr/>
            <p:nvPr/>
          </p:nvSpPr>
          <p:spPr>
            <a:xfrm flipV="true">
              <a:off x="24150" y="24150"/>
              <a:ext cx="0" cy="955341"/>
            </a:xfrm>
            <a:prstGeom prst="line">
              <a:avLst/>
            </a:prstGeom>
            <a:ln cap="flat" w="48300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>
              <a:off x="0" y="24150"/>
              <a:ext cx="2743414" cy="0"/>
            </a:xfrm>
            <a:prstGeom prst="line">
              <a:avLst/>
            </a:prstGeom>
            <a:ln cap="flat" w="48300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>
              <a:off x="0" y="979491"/>
              <a:ext cx="2743414" cy="0"/>
            </a:xfrm>
            <a:prstGeom prst="line">
              <a:avLst/>
            </a:prstGeom>
            <a:ln cap="flat" w="48300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 flipV="true">
              <a:off x="2719265" y="24150"/>
              <a:ext cx="0" cy="955341"/>
            </a:xfrm>
            <a:prstGeom prst="line">
              <a:avLst/>
            </a:prstGeom>
            <a:ln cap="flat" w="48300">
              <a:solidFill>
                <a:srgbClr val="EA5355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69170" y="4594225"/>
            <a:ext cx="10749660" cy="1041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0"/>
              </a:lnSpc>
              <a:spcBef>
                <a:spcPct val="0"/>
              </a:spcBef>
            </a:pPr>
            <a:r>
              <a:rPr lang="en-US" sz="6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View도 트랜잭션 처리가 되나?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48007" y="1699029"/>
            <a:ext cx="10991986" cy="1041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0"/>
              </a:lnSpc>
              <a:spcBef>
                <a:spcPct val="0"/>
              </a:spcBef>
            </a:pPr>
            <a:r>
              <a:rPr lang="en-US" sz="6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View도 트랜잭션 처리가 되나?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549726" y="3913807"/>
            <a:ext cx="13188549" cy="490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5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뷰는 기본 테이블을 기반으로 하므로, </a:t>
            </a:r>
            <a:r>
              <a:rPr lang="en-US" sz="5000">
                <a:solidFill>
                  <a:srgbClr val="EA5355"/>
                </a:solidFill>
                <a:latin typeface="Open Sans 1"/>
                <a:ea typeface="Open Sans 1"/>
                <a:cs typeface="Open Sans 1"/>
                <a:sym typeface="Open Sans 1"/>
              </a:rPr>
              <a:t>기본 테이블이 트랜잭션 처리된다면</a:t>
            </a:r>
            <a:r>
              <a:rPr lang="en-US" sz="5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뷰 역시 트랜잭션 처리가 가능하다. </a:t>
            </a:r>
          </a:p>
          <a:p>
            <a:pPr algn="ctr">
              <a:lnSpc>
                <a:spcPts val="65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트랜잭션 내에서 뷰를 통한 연산은 기본 테이블에 반영되며, 트랜잭션의 롤백이나 커밋에 따라 변경 사항이 관리됩니다.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48007" y="682825"/>
            <a:ext cx="10991986" cy="1041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0"/>
              </a:lnSpc>
              <a:spcBef>
                <a:spcPct val="0"/>
              </a:spcBef>
            </a:pPr>
            <a:r>
              <a:rPr lang="en-US" sz="6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리뷰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549726" y="2062438"/>
            <a:ext cx="13188549" cy="81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View : 물리적으로 저장하지 않는 </a:t>
            </a:r>
            <a:r>
              <a:rPr lang="en-US" sz="5000">
                <a:solidFill>
                  <a:srgbClr val="EA5355"/>
                </a:solidFill>
                <a:latin typeface="Open Sans 1"/>
                <a:ea typeface="Open Sans 1"/>
                <a:cs typeface="Open Sans 1"/>
                <a:sym typeface="Open Sans 1"/>
              </a:rPr>
              <a:t>가상 테이블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028909" y="2818088"/>
            <a:ext cx="6174641" cy="81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→ </a:t>
            </a:r>
            <a:r>
              <a:rPr lang="en-US" sz="5000">
                <a:solidFill>
                  <a:srgbClr val="EA5355"/>
                </a:solidFill>
                <a:latin typeface="Open Sans 1"/>
                <a:ea typeface="Open Sans 1"/>
                <a:cs typeface="Open Sans 1"/>
                <a:sym typeface="Open Sans 1"/>
              </a:rPr>
              <a:t>쿼리문</a:t>
            </a:r>
            <a:r>
              <a:rPr lang="en-US" sz="5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저장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143814" y="3859488"/>
            <a:ext cx="13188549" cy="5474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3" indent="-485777" lvl="1">
              <a:lnSpc>
                <a:spcPts val="729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기초 테이블 기반 → 형태가 같음</a:t>
            </a:r>
          </a:p>
          <a:p>
            <a:pPr algn="l" marL="971553" indent="-485777" lvl="1">
              <a:lnSpc>
                <a:spcPts val="729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뷰의 백업 방법</a:t>
            </a:r>
          </a:p>
          <a:p>
            <a:pPr algn="l" marL="971553" indent="-485777" lvl="1">
              <a:lnSpc>
                <a:spcPts val="729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논리적 독립성</a:t>
            </a:r>
          </a:p>
          <a:p>
            <a:pPr algn="l" marL="971553" indent="-485777" lvl="1">
              <a:lnSpc>
                <a:spcPts val="729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관리 용이, 데이터 보호</a:t>
            </a:r>
          </a:p>
          <a:p>
            <a:pPr algn="l" marL="971553" indent="-485777" lvl="1">
              <a:lnSpc>
                <a:spcPts val="729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기본키 없는 뷰</a:t>
            </a:r>
          </a:p>
          <a:p>
            <a:pPr algn="l" marL="971553" indent="-485777" lvl="1">
              <a:lnSpc>
                <a:spcPts val="729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뷰 → 뷰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48007" y="682825"/>
            <a:ext cx="10991986" cy="1041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0"/>
              </a:lnSpc>
              <a:spcBef>
                <a:spcPct val="0"/>
              </a:spcBef>
            </a:pPr>
            <a:r>
              <a:rPr lang="en-US" sz="6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리뷰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21547" y="2609850"/>
            <a:ext cx="13188549" cy="5640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3" indent="-485777" lvl="1">
              <a:lnSpc>
                <a:spcPts val="756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뷰 최적화 방법</a:t>
            </a:r>
          </a:p>
          <a:p>
            <a:pPr algn="l" marL="971553" indent="-485777" lvl="1">
              <a:lnSpc>
                <a:spcPts val="756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뷰 정의 변경</a:t>
            </a:r>
          </a:p>
          <a:p>
            <a:pPr algn="l" marL="971553" indent="-485777" lvl="1">
              <a:lnSpc>
                <a:spcPts val="756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복잡한 뷰에서의 연산 제한 이유</a:t>
            </a:r>
          </a:p>
          <a:p>
            <a:pPr algn="l" marL="971553" indent="-485777" lvl="1">
              <a:lnSpc>
                <a:spcPts val="756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뷰가 최신 데이터를 보여줄 수 있는 이유</a:t>
            </a:r>
          </a:p>
          <a:p>
            <a:pPr algn="l" marL="971553" indent="-485777" lvl="1">
              <a:lnSpc>
                <a:spcPts val="756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뷰의 연산 결과</a:t>
            </a:r>
          </a:p>
          <a:p>
            <a:pPr algn="l" marL="971553" indent="-485777" lvl="1">
              <a:lnSpc>
                <a:spcPts val="756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트랜잭션 처리</a:t>
            </a: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69170" y="4594225"/>
            <a:ext cx="10749660" cy="1041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0"/>
              </a:lnSpc>
              <a:spcBef>
                <a:spcPct val="0"/>
              </a:spcBef>
            </a:pPr>
            <a:r>
              <a:rPr lang="en-US" sz="6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감사합니다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저장 과정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287083" y="7631933"/>
            <a:ext cx="9713833" cy="1551162"/>
          </a:xfrm>
          <a:custGeom>
            <a:avLst/>
            <a:gdLst/>
            <a:ahLst/>
            <a:cxnLst/>
            <a:rect r="r" b="b" t="t" l="l"/>
            <a:pathLst>
              <a:path h="1551162" w="9713833">
                <a:moveTo>
                  <a:pt x="0" y="0"/>
                </a:moveTo>
                <a:lnTo>
                  <a:pt x="9713834" y="0"/>
                </a:lnTo>
                <a:lnTo>
                  <a:pt x="9713834" y="1551162"/>
                </a:lnTo>
                <a:lnTo>
                  <a:pt x="0" y="15511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287083" y="1970747"/>
            <a:ext cx="7700307" cy="5062040"/>
          </a:xfrm>
          <a:custGeom>
            <a:avLst/>
            <a:gdLst/>
            <a:ahLst/>
            <a:cxnLst/>
            <a:rect r="r" b="b" t="t" l="l"/>
            <a:pathLst>
              <a:path h="5062040" w="7700307">
                <a:moveTo>
                  <a:pt x="0" y="0"/>
                </a:moveTo>
                <a:lnTo>
                  <a:pt x="7700307" y="0"/>
                </a:lnTo>
                <a:lnTo>
                  <a:pt x="7700307" y="5062040"/>
                </a:lnTo>
                <a:lnTo>
                  <a:pt x="0" y="50620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430235" y="4209667"/>
            <a:ext cx="2159943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기초 테이블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10207" y="8115414"/>
            <a:ext cx="1342132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뷰 생성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저장 과정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874747" y="2903620"/>
            <a:ext cx="4101361" cy="5073848"/>
          </a:xfrm>
          <a:custGeom>
            <a:avLst/>
            <a:gdLst/>
            <a:ahLst/>
            <a:cxnLst/>
            <a:rect r="r" b="b" t="t" l="l"/>
            <a:pathLst>
              <a:path h="5073848" w="4101361">
                <a:moveTo>
                  <a:pt x="0" y="0"/>
                </a:moveTo>
                <a:lnTo>
                  <a:pt x="4101361" y="0"/>
                </a:lnTo>
                <a:lnTo>
                  <a:pt x="4101361" y="5073848"/>
                </a:lnTo>
                <a:lnTo>
                  <a:pt x="0" y="50738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726712" y="2903620"/>
            <a:ext cx="5154929" cy="4990160"/>
          </a:xfrm>
          <a:custGeom>
            <a:avLst/>
            <a:gdLst/>
            <a:ahLst/>
            <a:cxnLst/>
            <a:rect r="r" b="b" t="t" l="l"/>
            <a:pathLst>
              <a:path h="4990160" w="5154929">
                <a:moveTo>
                  <a:pt x="0" y="0"/>
                </a:moveTo>
                <a:lnTo>
                  <a:pt x="5154930" y="0"/>
                </a:lnTo>
                <a:lnTo>
                  <a:pt x="5154930" y="4990160"/>
                </a:lnTo>
                <a:lnTo>
                  <a:pt x="0" y="49901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저장 과정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346172" y="2506934"/>
            <a:ext cx="9240544" cy="6376152"/>
            <a:chOff x="0" y="0"/>
            <a:chExt cx="12320725" cy="850153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293924" cy="2820112"/>
            </a:xfrm>
            <a:custGeom>
              <a:avLst/>
              <a:gdLst/>
              <a:ahLst/>
              <a:cxnLst/>
              <a:rect r="r" b="b" t="t" l="l"/>
              <a:pathLst>
                <a:path h="2820112" w="12293924">
                  <a:moveTo>
                    <a:pt x="0" y="0"/>
                  </a:moveTo>
                  <a:lnTo>
                    <a:pt x="12293924" y="0"/>
                  </a:lnTo>
                  <a:lnTo>
                    <a:pt x="12293924" y="2820112"/>
                  </a:lnTo>
                  <a:lnTo>
                    <a:pt x="0" y="28201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5062182"/>
              <a:ext cx="12320725" cy="3439354"/>
            </a:xfrm>
            <a:custGeom>
              <a:avLst/>
              <a:gdLst/>
              <a:ahLst/>
              <a:cxnLst/>
              <a:rect r="r" b="b" t="t" l="l"/>
              <a:pathLst>
                <a:path h="3439354" w="12320725">
                  <a:moveTo>
                    <a:pt x="0" y="0"/>
                  </a:moveTo>
                  <a:lnTo>
                    <a:pt x="12320725" y="0"/>
                  </a:lnTo>
                  <a:lnTo>
                    <a:pt x="12320725" y="3439354"/>
                  </a:lnTo>
                  <a:lnTo>
                    <a:pt x="0" y="34393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6297380" y="2734678"/>
              <a:ext cx="157758" cy="22553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50"/>
                </a:lnSpc>
              </a:pPr>
              <a:r>
                <a:rPr lang="en-US" sz="3500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.</a:t>
              </a:r>
            </a:p>
            <a:p>
              <a:pPr algn="ctr">
                <a:lnSpc>
                  <a:spcPts val="4550"/>
                </a:lnSpc>
              </a:pPr>
              <a:r>
                <a:rPr lang="en-US" sz="3500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.</a:t>
              </a:r>
            </a:p>
            <a:p>
              <a:pPr algn="ctr">
                <a:lnSpc>
                  <a:spcPts val="455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저장 과정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762197" y="4683662"/>
            <a:ext cx="14985696" cy="1249772"/>
          </a:xfrm>
          <a:custGeom>
            <a:avLst/>
            <a:gdLst/>
            <a:ahLst/>
            <a:cxnLst/>
            <a:rect r="r" b="b" t="t" l="l"/>
            <a:pathLst>
              <a:path h="1249772" w="14985696">
                <a:moveTo>
                  <a:pt x="0" y="0"/>
                </a:moveTo>
                <a:lnTo>
                  <a:pt x="14985697" y="0"/>
                </a:lnTo>
                <a:lnTo>
                  <a:pt x="14985697" y="1249773"/>
                </a:lnTo>
                <a:lnTo>
                  <a:pt x="0" y="12497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DAGNJetS1mA</dc:identifier>
  <dcterms:modified xsi:type="dcterms:W3CDTF">2011-08-01T06:04:30Z</dcterms:modified>
  <cp:revision>1</cp:revision>
  <dc:title>View</dc:title>
</cp:coreProperties>
</file>