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1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8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5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7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55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09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86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678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3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44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21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1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A7C8-0202-46DC-9C07-85F5963AA8B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63E3-4E43-4202-A2DD-5C504BC6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63252B-CB2D-43EA-B43B-E3F852FEC50A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8/7/2023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9CAA-032C-42C3-BFE4-E39B639A5BC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50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991/jegh.k.191028.0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zwxxZJpb98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deeplearning.ai/langchain/lesson/1/int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involved and System interactions in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Alcoholic Fatty liver disease</a:t>
            </a:r>
          </a:p>
          <a:p>
            <a:r>
              <a:rPr lang="en-US" dirty="0" smtClean="0"/>
              <a:t>Beta cells, Insulin and Insulin resistance</a:t>
            </a:r>
          </a:p>
          <a:p>
            <a:r>
              <a:rPr lang="en-US" dirty="0" smtClean="0"/>
              <a:t>Triglycerides levels and role of dyslipidemia</a:t>
            </a:r>
          </a:p>
          <a:p>
            <a:r>
              <a:rPr lang="en-US" dirty="0" smtClean="0"/>
              <a:t>Adipose tissue, Leptin and Lipid metabolism</a:t>
            </a:r>
          </a:p>
          <a:p>
            <a:r>
              <a:rPr lang="en-US" dirty="0"/>
              <a:t>Paleo diet/Exercise</a:t>
            </a:r>
          </a:p>
          <a:p>
            <a:r>
              <a:rPr lang="en-US" dirty="0"/>
              <a:t>TNF-alpha/WBC/</a:t>
            </a:r>
            <a:r>
              <a:rPr lang="en-US" dirty="0" err="1"/>
              <a:t>hs</a:t>
            </a:r>
            <a:r>
              <a:rPr lang="en-US" dirty="0"/>
              <a:t>-CRP – immune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/>
          <a:lstStyle/>
          <a:p>
            <a:pPr algn="ctr"/>
            <a:r>
              <a:rPr lang="en-US" dirty="0"/>
              <a:t>Diabetes Diagnostic </a:t>
            </a:r>
            <a:r>
              <a:rPr lang="en-US" dirty="0" smtClean="0"/>
              <a:t>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71038" y="2007381"/>
          <a:ext cx="5241502" cy="2011680"/>
        </p:xfrm>
        <a:graphic>
          <a:graphicData uri="http://schemas.openxmlformats.org/drawingml/2006/table">
            <a:tbl>
              <a:tblPr/>
              <a:tblGrid>
                <a:gridCol w="2620751"/>
                <a:gridCol w="262075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Fasting Plasma Glucose (FPG)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877">
                <a:tc>
                  <a:txBody>
                    <a:bodyPr/>
                    <a:lstStyle/>
                    <a:p>
                      <a:r>
                        <a:rPr lang="en-US" b="1"/>
                        <a:t>Normal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100 mg/dl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Prediabetes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mg/dl to 125 mg/dl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Diabetes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 mg/dl or 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9223" y="4412774"/>
          <a:ext cx="5280212" cy="1737360"/>
        </p:xfrm>
        <a:graphic>
          <a:graphicData uri="http://schemas.openxmlformats.org/drawingml/2006/table">
            <a:tbl>
              <a:tblPr/>
              <a:tblGrid>
                <a:gridCol w="2640106"/>
                <a:gridCol w="264010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Oral Glucose Tolerance Test (OGTT)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Normal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less than 140 mg/dl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Prediabetes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140 to 199 mg/dl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Diabetes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200 mg/dl or 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35588" y="3182517"/>
          <a:ext cx="4755370" cy="1463040"/>
        </p:xfrm>
        <a:graphic>
          <a:graphicData uri="http://schemas.openxmlformats.org/drawingml/2006/table">
            <a:tbl>
              <a:tblPr/>
              <a:tblGrid>
                <a:gridCol w="2377685"/>
                <a:gridCol w="237768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A1C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Normal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5.7%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Prediabetes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5.7% to 6.4%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Diabetes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6.5% or 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Diabetes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increase in type 2 diabetes incidence is outpacing preventive efforts significantly (</a:t>
            </a:r>
            <a:r>
              <a:rPr lang="en-US" dirty="0">
                <a:hlinkClick r:id="rId2"/>
              </a:rPr>
              <a:t>10.2991/jegh.k.191028.001 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Current trend</a:t>
            </a:r>
          </a:p>
          <a:p>
            <a:pPr lvl="2"/>
            <a:r>
              <a:rPr lang="en-US" dirty="0"/>
              <a:t>6059 cases per 100,000 individuals</a:t>
            </a:r>
          </a:p>
          <a:p>
            <a:pPr lvl="1"/>
            <a:r>
              <a:rPr lang="en-US" dirty="0"/>
              <a:t>2030 Projection</a:t>
            </a:r>
          </a:p>
          <a:p>
            <a:pPr lvl="2"/>
            <a:r>
              <a:rPr lang="en-US" dirty="0"/>
              <a:t>7079 cases per 100,000 </a:t>
            </a:r>
            <a:r>
              <a:rPr lang="en-US" dirty="0" smtClean="0"/>
              <a:t>individuals</a:t>
            </a:r>
          </a:p>
          <a:p>
            <a:pPr lvl="2"/>
            <a:endParaRPr lang="en-US" dirty="0"/>
          </a:p>
          <a:p>
            <a:r>
              <a:rPr lang="en-US" dirty="0"/>
              <a:t>The cost of diabetes care is at least 3.2 times greater than the average per capita healthcare expenditure, rising to 9.4 times in presence of complications (</a:t>
            </a:r>
            <a:r>
              <a:rPr lang="en-US" dirty="0">
                <a:hlinkClick r:id="rId2"/>
              </a:rPr>
              <a:t>10.2991/jegh.k.191028.001 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Major </a:t>
            </a:r>
            <a:r>
              <a:rPr lang="en-US" dirty="0"/>
              <a:t>Comorbidity (Covid-19)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3596" y="123078"/>
            <a:ext cx="10515600" cy="898899"/>
          </a:xfrm>
        </p:spPr>
        <p:txBody>
          <a:bodyPr/>
          <a:lstStyle/>
          <a:p>
            <a:pPr algn="ctr"/>
            <a:r>
              <a:rPr lang="en-US" dirty="0" smtClean="0"/>
              <a:t>Simplified Physiology – Flow of Glucose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142" y="1055735"/>
            <a:ext cx="5157787" cy="595593"/>
          </a:xfrm>
        </p:spPr>
        <p:txBody>
          <a:bodyPr/>
          <a:lstStyle/>
          <a:p>
            <a:pPr algn="ctr"/>
            <a:r>
              <a:rPr lang="en-US" dirty="0"/>
              <a:t>FED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81396" y="1059937"/>
            <a:ext cx="5183188" cy="591390"/>
          </a:xfrm>
        </p:spPr>
        <p:txBody>
          <a:bodyPr/>
          <a:lstStyle/>
          <a:p>
            <a:pPr algn="ctr"/>
            <a:r>
              <a:rPr lang="en-US" dirty="0" smtClean="0"/>
              <a:t>Fast state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94" y="1651328"/>
            <a:ext cx="5139902" cy="3398813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1" y="1651327"/>
            <a:ext cx="5157787" cy="339881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51" y="5050140"/>
            <a:ext cx="8594524" cy="1787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703" y="5735765"/>
            <a:ext cx="210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Continuous Glucose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Monitor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Factors and Multiple paths to Diabetes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97" y="2153284"/>
            <a:ext cx="5608806" cy="3696020"/>
          </a:xfrm>
        </p:spPr>
      </p:pic>
    </p:spTree>
    <p:extLst>
      <p:ext uri="{BB962C8B-B14F-4D97-AF65-F5344CB8AC3E}">
        <p14:creationId xmlns:p14="http://schemas.microsoft.com/office/powerpoint/2010/main" val="3756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</a:t>
            </a:r>
            <a:r>
              <a:rPr lang="en-US" dirty="0" err="1" smtClean="0"/>
              <a:t>Datascience</a:t>
            </a:r>
            <a:r>
              <a:rPr lang="en-US" dirty="0" smtClean="0"/>
              <a:t> and AI tools in Diabetes risk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risk Factors are involved</a:t>
            </a:r>
          </a:p>
          <a:p>
            <a:endParaRPr lang="en-US" dirty="0" smtClean="0"/>
          </a:p>
          <a:p>
            <a:r>
              <a:rPr lang="en-US" dirty="0" smtClean="0"/>
              <a:t>Evaluating relative impact of different risk factors among individuals both at population level and individual level</a:t>
            </a:r>
          </a:p>
          <a:p>
            <a:endParaRPr lang="en-US" dirty="0" smtClean="0"/>
          </a:p>
          <a:p>
            <a:r>
              <a:rPr lang="en-US" dirty="0" smtClean="0"/>
              <a:t>Complex Non </a:t>
            </a:r>
            <a:r>
              <a:rPr lang="en-US" dirty="0"/>
              <a:t>linear </a:t>
            </a:r>
            <a:r>
              <a:rPr lang="en-US" dirty="0" smtClean="0"/>
              <a:t>interactions among different systems (Positive </a:t>
            </a:r>
            <a:r>
              <a:rPr lang="en-US" smtClean="0"/>
              <a:t>and negative loop interactions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Statistical Analysis and quantitative computational modelling.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Big Data (Analysis ) for Realistic Quantitative modelling of complex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Neuroscience – Sub </a:t>
            </a:r>
            <a:r>
              <a:rPr lang="en-US" dirty="0" smtClean="0"/>
              <a:t>Fields (Spiking models and Normative 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Spiking models</a:t>
            </a:r>
          </a:p>
          <a:p>
            <a:pPr lvl="1"/>
            <a:r>
              <a:rPr lang="en-US" dirty="0" smtClean="0"/>
              <a:t>Psychological models</a:t>
            </a:r>
          </a:p>
          <a:p>
            <a:r>
              <a:rPr lang="en-US" dirty="0" smtClean="0"/>
              <a:t>Dynamical systems</a:t>
            </a:r>
          </a:p>
          <a:p>
            <a:r>
              <a:rPr lang="en-US" dirty="0" smtClean="0"/>
              <a:t>Machine learning models</a:t>
            </a:r>
          </a:p>
          <a:p>
            <a:pPr lvl="1"/>
            <a:r>
              <a:rPr lang="en-US" dirty="0" smtClean="0"/>
              <a:t>Normative models</a:t>
            </a:r>
          </a:p>
          <a:p>
            <a:r>
              <a:rPr lang="en-US" dirty="0" smtClean="0"/>
              <a:t>Conductance based models</a:t>
            </a:r>
          </a:p>
          <a:p>
            <a:r>
              <a:rPr lang="en-US" dirty="0" smtClean="0"/>
              <a:t>Application of chat </a:t>
            </a:r>
            <a:r>
              <a:rPr lang="en-US" dirty="0" err="1" smtClean="0"/>
              <a:t>gpt</a:t>
            </a:r>
            <a:r>
              <a:rPr lang="en-US" dirty="0" smtClean="0"/>
              <a:t> in computational psychiatry</a:t>
            </a:r>
          </a:p>
          <a:p>
            <a:r>
              <a:rPr lang="en-US" dirty="0" smtClean="0"/>
              <a:t>Agent based modelling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series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youtu.be/PzwxxZJpb98</a:t>
            </a:r>
            <a:endParaRPr lang="en-US" dirty="0" smtClean="0"/>
          </a:p>
          <a:p>
            <a:r>
              <a:rPr lang="en-US" dirty="0" smtClean="0"/>
              <a:t>Prepare a magazine style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Agents from Large Language Models using </a:t>
            </a:r>
            <a:r>
              <a:rPr lang="en-US" dirty="0" err="1" smtClean="0"/>
              <a:t>langchain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learn.deeplearning.ai/langchain/lesson/1/introduction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293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Office Theme</vt:lpstr>
      <vt:lpstr>3_Ion</vt:lpstr>
      <vt:lpstr>Factors involved and System interactions in Diabetes</vt:lpstr>
      <vt:lpstr>Diabetes Diagnostic Criteria</vt:lpstr>
      <vt:lpstr>Diabetes Epidemiology</vt:lpstr>
      <vt:lpstr>Simplified Physiology – Flow of Glucose</vt:lpstr>
      <vt:lpstr>Risk Factors and Multiple paths to Diabetes</vt:lpstr>
      <vt:lpstr>Importance of Datascience and AI tools in Diabetes risk prediction</vt:lpstr>
      <vt:lpstr>Computational Neuroscience – Sub Fields (Spiking models and Normative models)</vt:lpstr>
      <vt:lpstr>Langchain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Maran</dc:creator>
  <cp:lastModifiedBy>Selva Maran</cp:lastModifiedBy>
  <cp:revision>31</cp:revision>
  <dcterms:created xsi:type="dcterms:W3CDTF">2023-08-06T05:53:18Z</dcterms:created>
  <dcterms:modified xsi:type="dcterms:W3CDTF">2023-08-07T06:04:10Z</dcterms:modified>
</cp:coreProperties>
</file>