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7" r:id="rId6"/>
    <p:sldId id="279" r:id="rId7"/>
    <p:sldId id="269" r:id="rId8"/>
    <p:sldId id="257" r:id="rId9"/>
    <p:sldId id="280" r:id="rId10"/>
    <p:sldId id="287" r:id="rId11"/>
    <p:sldId id="288" r:id="rId12"/>
    <p:sldId id="289" r:id="rId13"/>
    <p:sldId id="281" r:id="rId14"/>
    <p:sldId id="258" r:id="rId15"/>
    <p:sldId id="290" r:id="rId16"/>
    <p:sldId id="291" r:id="rId17"/>
    <p:sldId id="292" r:id="rId18"/>
    <p:sldId id="293" r:id="rId19"/>
    <p:sldId id="270" r:id="rId20"/>
    <p:sldId id="271" r:id="rId21"/>
    <p:sldId id="273" r:id="rId22"/>
    <p:sldId id="294" r:id="rId23"/>
    <p:sldId id="284" r:id="rId24"/>
    <p:sldId id="274" r:id="rId25"/>
    <p:sldId id="282" r:id="rId26"/>
    <p:sldId id="278" r:id="rId27"/>
    <p:sldId id="285" r:id="rId28"/>
    <p:sldId id="286" r:id="rId29"/>
    <p:sldId id="276" r:id="rId3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5403" autoAdjust="0"/>
  </p:normalViewPr>
  <p:slideViewPr>
    <p:cSldViewPr snapToGrid="0" showGuides="1">
      <p:cViewPr varScale="1">
        <p:scale>
          <a:sx n="67" d="100"/>
          <a:sy n="67" d="100"/>
        </p:scale>
        <p:origin x="5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Week 0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  <c:pt idx="10">
                  <c:v>Week 10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40</c:v>
                </c:pt>
                <c:pt idx="7">
                  <c:v>30</c:v>
                </c:pt>
                <c:pt idx="8">
                  <c:v>20</c:v>
                </c:pt>
                <c:pt idx="9">
                  <c:v>10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47-4EF4-B644-11400F98A5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Completed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Sheet1!$A$2:$A$12</c:f>
              <c:strCache>
                <c:ptCount val="11"/>
                <c:pt idx="0">
                  <c:v>Week 0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  <c:pt idx="10">
                  <c:v>Week 10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90</c:v>
                </c:pt>
                <c:pt idx="2">
                  <c:v>78</c:v>
                </c:pt>
                <c:pt idx="3">
                  <c:v>68</c:v>
                </c:pt>
                <c:pt idx="4">
                  <c:v>63</c:v>
                </c:pt>
                <c:pt idx="5">
                  <c:v>55</c:v>
                </c:pt>
                <c:pt idx="6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47-4EF4-B644-11400F98A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0040312"/>
        <c:axId val="520039672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Sheet1!$A$2:$A$12</c15:sqref>
                        </c15:formulaRef>
                      </c:ext>
                    </c:extLst>
                    <c:strCache>
                      <c:ptCount val="11"/>
                      <c:pt idx="0">
                        <c:v>Week 0</c:v>
                      </c:pt>
                      <c:pt idx="1">
                        <c:v>Week 1</c:v>
                      </c:pt>
                      <c:pt idx="2">
                        <c:v>Week 2</c:v>
                      </c:pt>
                      <c:pt idx="3">
                        <c:v>Week 3</c:v>
                      </c:pt>
                      <c:pt idx="4">
                        <c:v>Week 4</c:v>
                      </c:pt>
                      <c:pt idx="5">
                        <c:v>Week 5</c:v>
                      </c:pt>
                      <c:pt idx="6">
                        <c:v>Week 6</c:v>
                      </c:pt>
                      <c:pt idx="7">
                        <c:v>Week 7</c:v>
                      </c:pt>
                      <c:pt idx="8">
                        <c:v>Week 8</c:v>
                      </c:pt>
                      <c:pt idx="9">
                        <c:v>Week 9</c:v>
                      </c:pt>
                      <c:pt idx="10">
                        <c:v>Week 10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Sheet1!$D$2:$D$12</c15:sqref>
                        </c15:formulaRef>
                      </c:ext>
                    </c:extLst>
                    <c:numCache>
                      <c:formatCode>General</c:formatCode>
                      <c:ptCount val="1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847-4EF4-B644-11400F98A56D}"/>
                  </c:ext>
                </c:extLst>
              </c15:ser>
            </c15:filteredLineSeries>
          </c:ext>
        </c:extLst>
      </c:lineChart>
      <c:catAx>
        <c:axId val="52004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20039672"/>
        <c:crosses val="autoZero"/>
        <c:auto val="1"/>
        <c:lblAlgn val="ctr"/>
        <c:lblOffset val="100"/>
        <c:noMultiLvlLbl val="0"/>
      </c:catAx>
      <c:valAx>
        <c:axId val="52003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pPr>
            <a:endParaRPr lang="ko-KR"/>
          </a:p>
        </c:txPr>
        <c:crossAx val="52004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45EF57E-C289-4E69-8833-3AC2003C57DD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2020-05-24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BED8E2B-E950-4E85-A69A-5BB5E88BDE6C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110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3107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786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198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58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450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557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8401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199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096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453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62CC7B3-393D-4765-827D-33B5B050102A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0AE31-9504-499F-B06F-E3AB36EAD94C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5BB173-4A90-4B97-8C6F-3396EE3ADF26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87CA04-3CEA-4F2C-A1EA-7CE6B01721B0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CA6ED1-2B71-435A-B55A-4229F3F4F9E4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그림 개체 틀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9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ko-KR" altLang="en-US" sz="1200" b="1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참고</a:t>
            </a:r>
            <a:r>
              <a:rPr lang="en-US" altLang="ko-KR" sz="1200" b="1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:</a:t>
            </a:r>
          </a:p>
          <a:p>
            <a:pPr rtl="0"/>
            <a:r>
              <a:rPr lang="ko-KR" altLang="en-US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 </a:t>
            </a:r>
            <a:r>
              <a:rPr lang="ko-KR" altLang="en-US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sz="1200" i="1" noProof="0" dirty="0">
                <a:latin typeface="malgun gothic" panose="020B0503020000020004" pitchFamily="50" charset="-127"/>
                <a:ea typeface="malgun gothic" panose="020B0503020000020004" pitchFamily="50" charset="-127"/>
                <a:cs typeface="Arial" pitchFamily="34" charset="0"/>
              </a:rPr>
              <a:t>.</a:t>
            </a:r>
            <a:endParaRPr lang="ko-KR" altLang="en-US" sz="1200" i="1" noProof="0" dirty="0">
              <a:latin typeface="malgun gothic" panose="020B0503020000020004" pitchFamily="50" charset="-127"/>
              <a:ea typeface="malgun gothic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4F03ED-5F48-41E5-AAA9-5289B8531A72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0331E7-98E7-445F-BBF6-ED1A8C864BB9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D888BE-25E4-4151-9C8F-DD719A81F106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0A13F66-48C1-4C4F-82B6-3862CCE58B92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8E02B5-06B3-4367-870F-84E8B7F629ED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ko-KR" altLang="en-US" dirty="0"/>
              <a:t>​</a:t>
            </a:r>
            <a:fld id="{B411F2F2-0AB2-4065-9E61-448A0C165EE4}" type="datetime1">
              <a:rPr lang="ko-KR" altLang="en-US" smtClean="0"/>
              <a:pPr/>
              <a:t>2020-05-24</a:t>
            </a:fld>
            <a:r>
              <a:rPr lang="ko-KR" altLang="en-US" dirty="0"/>
              <a:t>​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9D62D03-9282-46FA-A714-C41FF3BD8CA8}" type="datetime1">
              <a:rPr lang="ko-KR" altLang="en-US" smtClean="0"/>
              <a:pPr/>
              <a:t>2020-05-24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napp.io/view/sZwm6Ty4vuqIMD5VF0isjKszVk6Wley4/LGxX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dy-With/StudyWITH/blob/master/joinu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udy-With/StudyWITH/blob/master/%EC%98%81%EC%83%81%EA%B2%80%EC%83%89%EC%BD%94%EB%93%9C.jav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 descr="테이블 위에 펼쳐져 있는 책과 흐릿한 책꽂이 배경" title="샘플 그림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8F862-F5BD-4562-9790-39DC67BF6BA1}"/>
              </a:ext>
            </a:extLst>
          </p:cNvPr>
          <p:cNvSpPr txBox="1"/>
          <p:nvPr/>
        </p:nvSpPr>
        <p:spPr>
          <a:xfrm>
            <a:off x="457200" y="2998112"/>
            <a:ext cx="5962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Study WITH </a:t>
            </a:r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중간보고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52879-67D2-46F9-B3AA-49C91180B2BB}"/>
              </a:ext>
            </a:extLst>
          </p:cNvPr>
          <p:cNvSpPr txBox="1"/>
          <p:nvPr/>
        </p:nvSpPr>
        <p:spPr>
          <a:xfrm>
            <a:off x="511968" y="6191250"/>
            <a:ext cx="11168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2015117609 </a:t>
            </a:r>
            <a:r>
              <a:rPr lang="ko-KR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최지한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2018117911 </a:t>
            </a:r>
            <a:r>
              <a:rPr lang="ko-KR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여동훈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2018111614 </a:t>
            </a:r>
            <a:r>
              <a:rPr lang="ko-KR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여채경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2018112791 </a:t>
            </a:r>
            <a:r>
              <a:rPr lang="ko-KR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고희주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2018116398 </a:t>
            </a:r>
            <a:r>
              <a:rPr lang="ko-KR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신혜영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763E1-8C3D-4E55-BB3F-FD40C04CC251}"/>
              </a:ext>
            </a:extLst>
          </p:cNvPr>
          <p:cNvSpPr txBox="1"/>
          <p:nvPr/>
        </p:nvSpPr>
        <p:spPr>
          <a:xfrm>
            <a:off x="2824162" y="3013501"/>
            <a:ext cx="654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기능별 진행 상황</a:t>
            </a:r>
            <a:endParaRPr lang="en-US" altLang="ko-KR" sz="4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1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390650" y="587662"/>
            <a:ext cx="941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UI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Prototype(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0727-E8B0-4DD5-8C29-45C3A1E05140}"/>
              </a:ext>
            </a:extLst>
          </p:cNvPr>
          <p:cNvSpPr txBox="1"/>
          <p:nvPr/>
        </p:nvSpPr>
        <p:spPr>
          <a:xfrm>
            <a:off x="1390650" y="1343025"/>
            <a:ext cx="9410700" cy="1613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Prototype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카카오오븐 이용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https://ovenapp.io/view/sZwm6Ty4vuqIMD5VF0isjKszVk6Wley4/LGxXm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(Chrome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사용을 권장합니다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홈페이지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DA1652-BAAF-42C3-A87D-863F82C6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664" y="3048877"/>
            <a:ext cx="7550671" cy="36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390650" y="587662"/>
            <a:ext cx="941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UI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Prototype(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0727-E8B0-4DD5-8C29-45C3A1E05140}"/>
              </a:ext>
            </a:extLst>
          </p:cNvPr>
          <p:cNvSpPr txBox="1"/>
          <p:nvPr/>
        </p:nvSpPr>
        <p:spPr>
          <a:xfrm>
            <a:off x="1390650" y="1571625"/>
            <a:ext cx="94107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소개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B4D034-7C14-48AC-BCE3-0999AA190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" b="32751"/>
          <a:stretch/>
        </p:blipFill>
        <p:spPr>
          <a:xfrm>
            <a:off x="4152900" y="1390650"/>
            <a:ext cx="7648575" cy="2428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B0F7C-ADE2-4B4D-A4C0-31A84E346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68148"/>
            <a:ext cx="6877036" cy="31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390650" y="587662"/>
            <a:ext cx="941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UI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Prototype(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0727-E8B0-4DD5-8C29-45C3A1E05140}"/>
              </a:ext>
            </a:extLst>
          </p:cNvPr>
          <p:cNvSpPr txBox="1"/>
          <p:nvPr/>
        </p:nvSpPr>
        <p:spPr>
          <a:xfrm>
            <a:off x="1066800" y="1571623"/>
            <a:ext cx="413385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24659C-916A-4048-804F-6246D710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" y="2430170"/>
            <a:ext cx="5870864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8C347-E5EB-42F8-928C-1C2B429598DD}"/>
              </a:ext>
            </a:extLst>
          </p:cNvPr>
          <p:cNvSpPr txBox="1"/>
          <p:nvPr/>
        </p:nvSpPr>
        <p:spPr>
          <a:xfrm>
            <a:off x="6096000" y="1571622"/>
            <a:ext cx="413385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4B339D-F6C6-4854-B7A3-C7D542C59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76" y="2487318"/>
            <a:ext cx="6223288" cy="33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390650" y="587662"/>
            <a:ext cx="941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UI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Prototype(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0727-E8B0-4DD5-8C29-45C3A1E05140}"/>
              </a:ext>
            </a:extLst>
          </p:cNvPr>
          <p:cNvSpPr txBox="1"/>
          <p:nvPr/>
        </p:nvSpPr>
        <p:spPr>
          <a:xfrm>
            <a:off x="1390650" y="1257300"/>
            <a:ext cx="94107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학습영상 시청게시판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AC68CC-D2A7-4F3D-A7BE-F2D857D9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716657"/>
            <a:ext cx="10144126" cy="48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390650" y="587662"/>
            <a:ext cx="941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UX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UI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Prototype(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프로토타입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D0727-E8B0-4DD5-8C29-45C3A1E05140}"/>
              </a:ext>
            </a:extLst>
          </p:cNvPr>
          <p:cNvSpPr txBox="1"/>
          <p:nvPr/>
        </p:nvSpPr>
        <p:spPr>
          <a:xfrm>
            <a:off x="1390649" y="1343025"/>
            <a:ext cx="94107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일반게시판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C12580-1FEA-4AEB-9AD9-C88D3575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1" y="1802382"/>
            <a:ext cx="10201275" cy="4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114425" y="511462"/>
            <a:ext cx="996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및 로그인 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77F21-B6B8-4B99-82E2-1E08784DF3DE}"/>
              </a:ext>
            </a:extLst>
          </p:cNvPr>
          <p:cNvSpPr txBox="1"/>
          <p:nvPr/>
        </p:nvSpPr>
        <p:spPr>
          <a:xfrm>
            <a:off x="1114424" y="2316387"/>
            <a:ext cx="9963150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https://github.com/Study-With/StudyWITH/blob/master/joinus.html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 연결에 어려움을 겪고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톰캣과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사용하려고 하나 아직 실행 중에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5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643062" y="406687"/>
            <a:ext cx="890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latin typeface="나눔고딕" panose="020D0604000000000000" pitchFamily="50" charset="-127"/>
                <a:ea typeface="나눔고딕" panose="020D0604000000000000" pitchFamily="50" charset="-127"/>
              </a:rPr>
              <a:t>게시글 및 영상 업로드 기능</a:t>
            </a:r>
            <a:endParaRPr lang="ko-KR" altLang="en-US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FF2A2-6225-4230-8518-6032C05C9B96}"/>
              </a:ext>
            </a:extLst>
          </p:cNvPr>
          <p:cNvSpPr txBox="1"/>
          <p:nvPr/>
        </p:nvSpPr>
        <p:spPr>
          <a:xfrm>
            <a:off x="1643062" y="2402950"/>
            <a:ext cx="8905875" cy="26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 Code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로컬호스트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(local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609)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입력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기능 탑재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2500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 슬라이드의 영상을 참고해주시기 바랍니다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0909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게시글및영상업로드기능구현영상">
            <a:hlinkClick r:id="" action="ppaction://media"/>
            <a:extLst>
              <a:ext uri="{FF2B5EF4-FFF2-40B4-BE49-F238E27FC236}">
                <a16:creationId xmlns:a16="http://schemas.microsoft.com/office/drawing/2014/main" id="{98D4D3B3-500A-427C-9960-3EFCE27730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7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9CC669-C7A1-48DF-A744-718EB77F49D3}"/>
              </a:ext>
            </a:extLst>
          </p:cNvPr>
          <p:cNvSpPr txBox="1"/>
          <p:nvPr/>
        </p:nvSpPr>
        <p:spPr>
          <a:xfrm>
            <a:off x="1397792" y="511462"/>
            <a:ext cx="9396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게시글 및 영상 업로드 기능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DB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E0AF7-0ACF-4A03-AB33-0D7BB772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13" y="2095499"/>
            <a:ext cx="4353985" cy="46101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A90CD2-6118-48E4-8FA9-748FAC5AA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80" y="2552700"/>
            <a:ext cx="4429125" cy="3219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1069D-5016-4850-8EA0-F6E0A92CDC24}"/>
              </a:ext>
            </a:extLst>
          </p:cNvPr>
          <p:cNvSpPr txBox="1"/>
          <p:nvPr/>
        </p:nvSpPr>
        <p:spPr>
          <a:xfrm>
            <a:off x="1397792" y="1381125"/>
            <a:ext cx="939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mysql</a:t>
            </a:r>
            <a:r>
              <a:rPr lang="ko-KR" altLang="en-US" dirty="0"/>
              <a:t>을 이용하여 업로드한 게시글과 영상이 행과 열을 이루어 저장되는 관계형 데이터베이스를 구축하였습니다</a:t>
            </a:r>
          </a:p>
        </p:txBody>
      </p:sp>
    </p:spTree>
    <p:extLst>
      <p:ext uri="{BB962C8B-B14F-4D97-AF65-F5344CB8AC3E}">
        <p14:creationId xmlns:p14="http://schemas.microsoft.com/office/powerpoint/2010/main" val="30661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A448B-BA3A-409F-9F76-0494E898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4" y="504825"/>
            <a:ext cx="9905999" cy="639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F121C-E488-4058-B014-1961949D4C9E}"/>
              </a:ext>
            </a:extLst>
          </p:cNvPr>
          <p:cNvSpPr txBox="1"/>
          <p:nvPr/>
        </p:nvSpPr>
        <p:spPr>
          <a:xfrm>
            <a:off x="1171575" y="1685925"/>
            <a:ext cx="9905999" cy="427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계획 변경 사항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구조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각 기능별 진행 상황</a:t>
            </a: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Burndown Chart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고찰</a:t>
            </a:r>
          </a:p>
        </p:txBody>
      </p:sp>
    </p:spTree>
    <p:extLst>
      <p:ext uri="{BB962C8B-B14F-4D97-AF65-F5344CB8AC3E}">
        <p14:creationId xmlns:p14="http://schemas.microsoft.com/office/powerpoint/2010/main" val="17527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58AB3-8B5C-4295-B2F9-71EBBE97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03" y="114300"/>
            <a:ext cx="10056396" cy="10969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강의 선택 및 검색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E2CDA-951C-42D4-87A7-113503C5B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3" y="1875770"/>
            <a:ext cx="3844535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EAD36-0BAF-458F-8BCC-36FCCC41049D}"/>
              </a:ext>
            </a:extLst>
          </p:cNvPr>
          <p:cNvSpPr txBox="1"/>
          <p:nvPr/>
        </p:nvSpPr>
        <p:spPr>
          <a:xfrm>
            <a:off x="1067803" y="1352550"/>
            <a:ext cx="1005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3"/>
              </a:rPr>
              <a:t>https://github.com/Study-With/StudyWITH/blob/master/%EC%98%81%EC%83%81%EA%B2%80%EC%83%89%EC%BD%94%EB%93%9C.java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C405CD-8A88-4AC9-8975-09A938B3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28" y="3151377"/>
            <a:ext cx="4335997" cy="3661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6158BC-3404-4EF5-AFE4-0D1A52396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00" r="650"/>
          <a:stretch/>
        </p:blipFill>
        <p:spPr>
          <a:xfrm>
            <a:off x="3521887" y="1995582"/>
            <a:ext cx="8441513" cy="42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976F6-956F-46A4-9E9E-4B66305B8583}"/>
              </a:ext>
            </a:extLst>
          </p:cNvPr>
          <p:cNvSpPr txBox="1"/>
          <p:nvPr/>
        </p:nvSpPr>
        <p:spPr>
          <a:xfrm>
            <a:off x="1157287" y="333375"/>
            <a:ext cx="9877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Burndown Chart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7A651DB-B6F6-4F2A-A39D-EBEDDC731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37927"/>
              </p:ext>
            </p:extLst>
          </p:nvPr>
        </p:nvGraphicFramePr>
        <p:xfrm>
          <a:off x="2031999" y="1508092"/>
          <a:ext cx="8128000" cy="5016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84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EB57A-1DA2-4CA3-88BF-AF85D787A092}"/>
              </a:ext>
            </a:extLst>
          </p:cNvPr>
          <p:cNvSpPr txBox="1"/>
          <p:nvPr/>
        </p:nvSpPr>
        <p:spPr>
          <a:xfrm>
            <a:off x="5372100" y="3013501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고찰</a:t>
            </a:r>
          </a:p>
        </p:txBody>
      </p:sp>
    </p:spTree>
    <p:extLst>
      <p:ext uri="{BB962C8B-B14F-4D97-AF65-F5344CB8AC3E}">
        <p14:creationId xmlns:p14="http://schemas.microsoft.com/office/powerpoint/2010/main" val="144121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85F68-63C3-46B2-8CAA-3B79D40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49" y="457200"/>
            <a:ext cx="10020299" cy="735012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어려웠던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F2DB5-3616-47EE-8B72-0411B597BA03}"/>
              </a:ext>
            </a:extLst>
          </p:cNvPr>
          <p:cNvSpPr txBox="1"/>
          <p:nvPr/>
        </p:nvSpPr>
        <p:spPr>
          <a:xfrm>
            <a:off x="1085850" y="2813447"/>
            <a:ext cx="100203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줄 아는 코딩 언어가 제한적이라 계획처럼 실행하기가 힘들었습니다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웹프로그래밍하는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스킬이 다들 부족하여 어려움을 많이 겪었습니다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27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CBF1-4BCC-4E44-8844-289E0F1D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104775"/>
            <a:ext cx="9980682" cy="10969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/>
              <a:t>아쉬웠던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D3DCB-DF59-4697-A5A9-EF7CF0C3FB26}"/>
              </a:ext>
            </a:extLst>
          </p:cNvPr>
          <p:cNvSpPr txBox="1"/>
          <p:nvPr/>
        </p:nvSpPr>
        <p:spPr>
          <a:xfrm>
            <a:off x="1105659" y="2202734"/>
            <a:ext cx="9980682" cy="245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비대면으로 프로젝트를 실행하는 것이 가장 아쉬웠습니다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웹프로그래밍에 대해 하나씩 공부하면서 하다 보니 시간적으로 효율이 많이 떨어졌습니다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기능 중 몇 가지를 포기하게 되어 아쉬움이 남습니다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04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59BE3-1F7E-4F66-AFAC-53D96675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바라는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D425C-ACC0-400B-B69E-58F3D0A1D451}"/>
              </a:ext>
            </a:extLst>
          </p:cNvPr>
          <p:cNvSpPr txBox="1"/>
          <p:nvPr/>
        </p:nvSpPr>
        <p:spPr>
          <a:xfrm>
            <a:off x="1104900" y="2510511"/>
            <a:ext cx="9980682" cy="183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페이지를 완성하여 꼭 구현하고 싶습니다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프로그래밍을 한 다음 좀 더 깔끔한 디자인으로 변형하여 만들고 싶습니다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000" dirty="0"/>
              <a:t>가능하다면 대면으로 프로젝트를 좀 더 효율적으로 하고싶습니다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765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3B2938-8C66-4B4A-8EC0-B14898A36AD7}"/>
              </a:ext>
            </a:extLst>
          </p:cNvPr>
          <p:cNvSpPr txBox="1"/>
          <p:nvPr/>
        </p:nvSpPr>
        <p:spPr>
          <a:xfrm>
            <a:off x="2933700" y="2921168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6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33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21A17-A917-4244-8AF0-E6BB7CC26223}"/>
              </a:ext>
            </a:extLst>
          </p:cNvPr>
          <p:cNvSpPr txBox="1"/>
          <p:nvPr/>
        </p:nvSpPr>
        <p:spPr>
          <a:xfrm>
            <a:off x="1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계획 변경 사항</a:t>
            </a:r>
          </a:p>
        </p:txBody>
      </p:sp>
    </p:spTree>
    <p:extLst>
      <p:ext uri="{BB962C8B-B14F-4D97-AF65-F5344CB8AC3E}">
        <p14:creationId xmlns:p14="http://schemas.microsoft.com/office/powerpoint/2010/main" val="108682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A8A726-58EE-45A3-BF90-C9CF82564ACB}"/>
              </a:ext>
            </a:extLst>
          </p:cNvPr>
          <p:cNvSpPr txBox="1"/>
          <p:nvPr/>
        </p:nvSpPr>
        <p:spPr>
          <a:xfrm>
            <a:off x="0" y="40005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 전 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1E8F965-D60F-44C5-BE3A-901CC7B33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646130"/>
              </p:ext>
            </p:extLst>
          </p:nvPr>
        </p:nvGraphicFramePr>
        <p:xfrm>
          <a:off x="1123950" y="1333501"/>
          <a:ext cx="9963150" cy="538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154743833"/>
                    </a:ext>
                  </a:extLst>
                </a:gridCol>
                <a:gridCol w="5832393">
                  <a:extLst>
                    <a:ext uri="{9D8B030D-6E8A-4147-A177-3AD203B41FA5}">
                      <a16:colId xmlns:a16="http://schemas.microsoft.com/office/drawing/2014/main" val="3741791296"/>
                    </a:ext>
                  </a:extLst>
                </a:gridCol>
                <a:gridCol w="1317666">
                  <a:extLst>
                    <a:ext uri="{9D8B030D-6E8A-4147-A177-3AD203B41FA5}">
                      <a16:colId xmlns:a16="http://schemas.microsoft.com/office/drawing/2014/main" val="1251011964"/>
                    </a:ext>
                  </a:extLst>
                </a:gridCol>
                <a:gridCol w="1317666">
                  <a:extLst>
                    <a:ext uri="{9D8B030D-6E8A-4147-A177-3AD203B41FA5}">
                      <a16:colId xmlns:a16="http://schemas.microsoft.com/office/drawing/2014/main" val="1415555570"/>
                    </a:ext>
                  </a:extLst>
                </a:gridCol>
              </a:tblGrid>
              <a:tr h="267978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Task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539639"/>
                  </a:ext>
                </a:extLst>
              </a:tr>
              <a:tr h="267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0~1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구체화 및 계획 수립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2020.04.09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2020.04.15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961707"/>
                  </a:ext>
                </a:extLst>
              </a:tr>
              <a:tr h="292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분석 및 이해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2020.04.09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773083"/>
                  </a:ext>
                </a:extLst>
              </a:tr>
              <a:tr h="267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2020.04.16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922913"/>
                  </a:ext>
                </a:extLst>
              </a:tr>
              <a:tr h="292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2020.04.16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174981"/>
                  </a:ext>
                </a:extLst>
              </a:tr>
              <a:tr h="26797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2~5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기술 설계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언어 선택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2020.04.23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595586"/>
                  </a:ext>
                </a:extLst>
              </a:tr>
              <a:tr h="292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세부 계획 수립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2020.04.23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4045214"/>
                  </a:ext>
                </a:extLst>
              </a:tr>
              <a:tr h="28968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4~8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생성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및 로그인 기능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보안시스템과 연동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멘토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멘티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멘토로 접속 시 나오는 페이지</a:t>
                      </a:r>
                    </a:p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 업로드 기능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멘티로 접속 시 나오는 페이지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 선택 및 검색 기능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및 구매영상 관리 기능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결제시스템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즐겨찾는 멘토 설정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멘토 평가 및 별점 표시 기능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2020.05.07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1023215"/>
                  </a:ext>
                </a:extLst>
              </a:tr>
              <a:tr h="267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 생성 및 연동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2020.05.07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140516"/>
                  </a:ext>
                </a:extLst>
              </a:tr>
              <a:tr h="2686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 8~9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2020.05.28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98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4479E6D4-2DD1-4ADE-B876-254BEBEAD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9688"/>
              </p:ext>
            </p:extLst>
          </p:nvPr>
        </p:nvGraphicFramePr>
        <p:xfrm>
          <a:off x="1133475" y="1400175"/>
          <a:ext cx="9953625" cy="5353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236">
                  <a:extLst>
                    <a:ext uri="{9D8B030D-6E8A-4147-A177-3AD203B41FA5}">
                      <a16:colId xmlns:a16="http://schemas.microsoft.com/office/drawing/2014/main" val="1611889174"/>
                    </a:ext>
                  </a:extLst>
                </a:gridCol>
                <a:gridCol w="5945577">
                  <a:extLst>
                    <a:ext uri="{9D8B030D-6E8A-4147-A177-3AD203B41FA5}">
                      <a16:colId xmlns:a16="http://schemas.microsoft.com/office/drawing/2014/main" val="2031261020"/>
                    </a:ext>
                  </a:extLst>
                </a:gridCol>
                <a:gridCol w="1316406">
                  <a:extLst>
                    <a:ext uri="{9D8B030D-6E8A-4147-A177-3AD203B41FA5}">
                      <a16:colId xmlns:a16="http://schemas.microsoft.com/office/drawing/2014/main" val="2513612696"/>
                    </a:ext>
                  </a:extLst>
                </a:gridCol>
                <a:gridCol w="1316406">
                  <a:extLst>
                    <a:ext uri="{9D8B030D-6E8A-4147-A177-3AD203B41FA5}">
                      <a16:colId xmlns:a16="http://schemas.microsoft.com/office/drawing/2014/main" val="2102844169"/>
                    </a:ext>
                  </a:extLst>
                </a:gridCol>
              </a:tblGrid>
              <a:tr h="26485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Task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478478"/>
                  </a:ext>
                </a:extLst>
              </a:tr>
              <a:tr h="26485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0~1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구체화 및 계획 수립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2020.04.09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2020.04.15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510853"/>
                  </a:ext>
                </a:extLst>
              </a:tr>
              <a:tr h="281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분석 및 이해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2020.04.09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2020.04.19 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9083481"/>
                  </a:ext>
                </a:extLst>
              </a:tr>
              <a:tr h="26485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1~3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2020.04.16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~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4634982"/>
                  </a:ext>
                </a:extLst>
              </a:tr>
              <a:tr h="281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2020.04.16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~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831173"/>
                  </a:ext>
                </a:extLst>
              </a:tr>
              <a:tr h="26485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2~5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기술 설계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언어 선택</a:t>
                      </a: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2020.04.23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2020.04.24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997598"/>
                  </a:ext>
                </a:extLst>
              </a:tr>
              <a:tr h="281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세부 계획 수립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2020.04.23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2020.04.30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6675493"/>
                  </a:ext>
                </a:extLst>
              </a:tr>
              <a:tr h="291889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4~8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 생성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 및 로그인 기능</a:t>
                      </a:r>
                      <a:r>
                        <a:rPr lang="en-US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보안시스템과 연동</a:t>
                      </a:r>
                      <a:r>
                        <a:rPr lang="en-US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600" strike="sngStrike" kern="100" dirty="0">
                        <a:solidFill>
                          <a:srgbClr val="FF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멘토</a:t>
                      </a:r>
                      <a:r>
                        <a:rPr lang="en-US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멘티 선택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strike="noStrike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멘토로 접속 시 나오는 페이지</a:t>
                      </a:r>
                    </a:p>
                    <a:p>
                      <a:pPr indent="635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 및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영상 업로드 기능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sz="1600" strike="sngStrike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멘티로 접속 시 나오는 페이지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 선택 및 검색 기능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및 구매영상 관리 기능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결제시스템</a:t>
                      </a:r>
                      <a:r>
                        <a:rPr lang="en-US" alt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1600" kern="100" dirty="0"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보류</a:t>
                      </a: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즐겨찾는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멘토 설정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멘토 평가 및 </a:t>
                      </a:r>
                      <a:r>
                        <a:rPr lang="ko-KR" sz="1600" kern="1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별점</a:t>
                      </a:r>
                      <a:r>
                        <a:rPr 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 기능</a:t>
                      </a:r>
                      <a:endParaRPr lang="en-US" alt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600" kern="10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멘토 선택 시 멘토 권한 부여</a:t>
                      </a:r>
                      <a:r>
                        <a:rPr lang="en-US" altLang="ko-KR" sz="1600" kern="10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kern="10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영상 업로드 등</a:t>
                      </a:r>
                      <a:r>
                        <a:rPr lang="en-US" altLang="ko-KR" sz="1600" kern="100" dirty="0">
                          <a:solidFill>
                            <a:srgbClr val="0070C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kern="100" dirty="0">
                        <a:solidFill>
                          <a:srgbClr val="0070C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2020.05.07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~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912838"/>
                  </a:ext>
                </a:extLst>
              </a:tr>
              <a:tr h="2648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 생성 및 연동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2020.05.07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277925"/>
                  </a:ext>
                </a:extLst>
              </a:tr>
              <a:tr h="2648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Week 8~9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2020.05.28</a:t>
                      </a:r>
                      <a:endParaRPr lang="ko-KR" sz="1600" kern="1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 </a:t>
                      </a:r>
                      <a:endParaRPr lang="ko-KR" sz="1600" kern="1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08878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A8A726-58EE-45A3-BF90-C9CF82564ACB}"/>
              </a:ext>
            </a:extLst>
          </p:cNvPr>
          <p:cNvSpPr txBox="1"/>
          <p:nvPr/>
        </p:nvSpPr>
        <p:spPr>
          <a:xfrm>
            <a:off x="0" y="4286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변경된 계획과 진행 상황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5F519-A798-41AF-BF47-BFBDF1FE8D4F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구조</a:t>
            </a:r>
          </a:p>
        </p:txBody>
      </p:sp>
    </p:spTree>
    <p:extLst>
      <p:ext uri="{BB962C8B-B14F-4D97-AF65-F5344CB8AC3E}">
        <p14:creationId xmlns:p14="http://schemas.microsoft.com/office/powerpoint/2010/main" val="17898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69C3B-C568-41A2-A558-6232A800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-28575"/>
            <a:ext cx="9980682" cy="1133475"/>
          </a:xfrm>
        </p:spPr>
        <p:txBody>
          <a:bodyPr>
            <a:normAutofit/>
          </a:bodyPr>
          <a:lstStyle/>
          <a:p>
            <a:pPr algn="ctr"/>
            <a:r>
              <a:rPr lang="en-US" altLang="ko-KR" sz="4400" dirty="0"/>
              <a:t>Use Case Diagram</a:t>
            </a:r>
            <a:endParaRPr lang="ko-KR" altLang="en-US" sz="44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8A8FC03-FC21-49B8-AFC6-638932525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1356394"/>
            <a:ext cx="7611159" cy="5463506"/>
          </a:xfrm>
        </p:spPr>
      </p:pic>
    </p:spTree>
    <p:extLst>
      <p:ext uri="{BB962C8B-B14F-4D97-AF65-F5344CB8AC3E}">
        <p14:creationId xmlns:p14="http://schemas.microsoft.com/office/powerpoint/2010/main" val="8129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FF87F-FE7D-4C2E-ABC3-98496F82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/>
              <a:t>Sequence</a:t>
            </a:r>
            <a:r>
              <a:rPr lang="ko-KR" altLang="en-US" sz="4400" dirty="0"/>
              <a:t> </a:t>
            </a:r>
            <a:r>
              <a:rPr lang="en-US" altLang="ko-KR" sz="4400" dirty="0"/>
              <a:t>Diagram</a:t>
            </a:r>
            <a:r>
              <a:rPr lang="ko-KR" altLang="en-US" sz="4400" dirty="0"/>
              <a:t> </a:t>
            </a:r>
            <a:r>
              <a:rPr lang="en-US" altLang="ko-KR" sz="4400" dirty="0"/>
              <a:t>-</a:t>
            </a:r>
            <a:r>
              <a:rPr lang="ko-KR" altLang="en-US" sz="4400" dirty="0"/>
              <a:t> 멘토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BE2B76A-3B3A-4C31-9F6A-614421B15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74" y="1317254"/>
            <a:ext cx="8340734" cy="5540746"/>
          </a:xfrm>
        </p:spPr>
      </p:pic>
    </p:spTree>
    <p:extLst>
      <p:ext uri="{BB962C8B-B14F-4D97-AF65-F5344CB8AC3E}">
        <p14:creationId xmlns:p14="http://schemas.microsoft.com/office/powerpoint/2010/main" val="32156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CF5C9-B043-4CB0-AE33-A94D558E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400" dirty="0"/>
              <a:t>Sequence Diagram - </a:t>
            </a:r>
            <a:r>
              <a:rPr lang="ko-KR" altLang="en-US" sz="4400" dirty="0"/>
              <a:t>멘티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4E2066-B27C-4493-9A6D-D17D9B440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01" y="1321896"/>
            <a:ext cx="7916997" cy="5536104"/>
          </a:xfrm>
        </p:spPr>
      </p:pic>
    </p:spTree>
    <p:extLst>
      <p:ext uri="{BB962C8B-B14F-4D97-AF65-F5344CB8AC3E}">
        <p14:creationId xmlns:p14="http://schemas.microsoft.com/office/powerpoint/2010/main" val="23255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54_TF03431380_TF03431380.potx" id="{3E3A0709-76CE-4709-8704-50D253FB37DF}" vid="{50A93A43-5034-47C2-9002-90B850747013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학교용 프레젠테이션, 가는 선 및 리본 디자인(와이드스크린)</Template>
  <TotalTime>0</TotalTime>
  <Words>631</Words>
  <Application>Microsoft Office PowerPoint</Application>
  <PresentationFormat>와이드스크린</PresentationFormat>
  <Paragraphs>166</Paragraphs>
  <Slides>26</Slides>
  <Notes>11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</vt:lpstr>
      <vt:lpstr>malgun gothic</vt:lpstr>
      <vt:lpstr>Euphemia</vt:lpstr>
      <vt:lpstr>Wingdings</vt:lpstr>
      <vt:lpstr>교육 문학 16x9</vt:lpstr>
      <vt:lpstr>PowerPoint 프레젠테이션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Use Case Diagram</vt:lpstr>
      <vt:lpstr>Sequence Diagram - 멘토</vt:lpstr>
      <vt:lpstr>Sequence Diagram - 멘티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강의 선택 및 검색 기능</vt:lpstr>
      <vt:lpstr>PowerPoint 프레젠테이션</vt:lpstr>
      <vt:lpstr>PowerPoint 프레젠테이션</vt:lpstr>
      <vt:lpstr>어려웠던 점</vt:lpstr>
      <vt:lpstr>아쉬웠던 점</vt:lpstr>
      <vt:lpstr>바라는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2020-05-20T15:23:25Z</dcterms:created>
  <dcterms:modified xsi:type="dcterms:W3CDTF">2020-05-24T14:37:28Z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