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076138493" r:id="rId4"/>
    <p:sldId id="2076138494" r:id="rId5"/>
    <p:sldId id="2076138519" r:id="rId6"/>
    <p:sldId id="2076138520" r:id="rId7"/>
    <p:sldId id="2076138521" r:id="rId8"/>
    <p:sldId id="2076138528" r:id="rId9"/>
    <p:sldId id="2076138525" r:id="rId10"/>
    <p:sldId id="2076138524" r:id="rId11"/>
    <p:sldId id="2076138527" r:id="rId12"/>
    <p:sldId id="2076138529" r:id="rId13"/>
    <p:sldId id="2076138530" r:id="rId14"/>
    <p:sldId id="2076138400" r:id="rId15"/>
    <p:sldId id="2076138432" r:id="rId16"/>
    <p:sldId id="207613829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493" autoAdjust="0"/>
  </p:normalViewPr>
  <p:slideViewPr>
    <p:cSldViewPr snapToGrid="0">
      <p:cViewPr varScale="1">
        <p:scale>
          <a:sx n="50" d="100"/>
          <a:sy n="50" d="100"/>
        </p:scale>
        <p:origin x="12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F4F71-4DB9-4832-B820-10923C4538F5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93EC-D186-4A9F-93C9-1FA2AEBDD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1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22222"/>
                </a:solidFill>
                <a:effectLst/>
                <a:latin typeface="Google Sans"/>
              </a:rPr>
              <a:t>在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Google Sans"/>
              </a:rPr>
              <a:t>AI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Google Sans"/>
              </a:rPr>
              <a:t>的輔助下，我們對一般較複雜討人厭的難題不在心生恐懼，往往可以帶著輕鬆的心情上陣，對於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Google Sans"/>
              </a:rPr>
              <a:t>coding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Google Sans"/>
              </a:rPr>
              <a:t>而言，有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Google Sans"/>
              </a:rPr>
              <a:t>AI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Google Sans"/>
              </a:rPr>
              <a:t>可以依靠還真是過癮。</a:t>
            </a:r>
            <a:endParaRPr lang="en-US" altLang="zh-TW" b="0" i="0" dirty="0">
              <a:solidFill>
                <a:srgbClr val="222222"/>
              </a:solidFill>
              <a:effectLst/>
              <a:latin typeface="Google Sans"/>
            </a:endParaRPr>
          </a:p>
          <a:p>
            <a:endParaRPr lang="en-US" altLang="zh-TW" b="0" i="0" dirty="0">
              <a:solidFill>
                <a:srgbClr val="222222"/>
              </a:solidFill>
              <a:effectLst/>
              <a:latin typeface="Google Sans"/>
            </a:endParaRPr>
          </a:p>
          <a:p>
            <a:r>
              <a:rPr lang="zh-TW" altLang="en-US" b="0" i="0" dirty="0">
                <a:solidFill>
                  <a:srgbClr val="222222"/>
                </a:solidFill>
                <a:effectLst/>
                <a:latin typeface="Google Sans"/>
              </a:rPr>
              <a:t>但你是否有感覺到自己進入心流的時間減少了，為甚麼？是挑戰和技術的匹配變得較為混亂而不明確了，這一點打開了我們的心胸與視野，讓人更敢於新的挑戰，這是好的地方，但骨子裡，你還是你，需要學習需要有時間來成長，那怎麽辦呢？ </a:t>
            </a:r>
            <a:endParaRPr lang="en-US" altLang="zh-TW" b="0" i="0" dirty="0">
              <a:solidFill>
                <a:srgbClr val="222222"/>
              </a:solidFill>
              <a:effectLst/>
              <a:latin typeface="Google Sans"/>
            </a:endParaRPr>
          </a:p>
          <a:p>
            <a:endParaRPr lang="en-US" altLang="zh-TW" b="0" i="0" dirty="0">
              <a:solidFill>
                <a:srgbClr val="222222"/>
              </a:solidFill>
              <a:effectLst/>
              <a:latin typeface="Google Sans"/>
            </a:endParaRPr>
          </a:p>
          <a:p>
            <a:r>
              <a:rPr lang="zh-TW" altLang="en-US" b="1" i="0" dirty="0">
                <a:solidFill>
                  <a:srgbClr val="222222"/>
                </a:solidFill>
                <a:effectLst/>
                <a:latin typeface="Google Sans"/>
              </a:rPr>
              <a:t>專注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Google Sans"/>
              </a:rPr>
              <a:t>；你可以加強自己的專注力來適應因為恊作所造成中斷挑戰，幸好專注力就像肌肉記憶一般是可以訓練的，</a:t>
            </a:r>
            <a:endParaRPr lang="en-US" altLang="zh-TW" b="0" i="0" dirty="0">
              <a:solidFill>
                <a:srgbClr val="222222"/>
              </a:solidFill>
              <a:effectLst/>
              <a:latin typeface="Google Sans"/>
            </a:endParaRPr>
          </a:p>
          <a:p>
            <a:endParaRPr lang="en-US" altLang="zh-TW" b="0" i="0" dirty="0">
              <a:solidFill>
                <a:srgbClr val="222222"/>
              </a:solidFill>
              <a:effectLst/>
              <a:latin typeface="Google Sans"/>
            </a:endParaRPr>
          </a:p>
          <a:p>
            <a:r>
              <a:rPr lang="zh-TW" altLang="en-US" b="0" i="0" dirty="0">
                <a:solidFill>
                  <a:srgbClr val="222222"/>
                </a:solidFill>
                <a:effectLst/>
                <a:latin typeface="Google Sans"/>
              </a:rPr>
              <a:t>讓我們來談談如何在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Google Sans"/>
              </a:rPr>
              <a:t>AI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Google Sans"/>
              </a:rPr>
              <a:t>的時代下擁有好的專注力。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93EC-D186-4A9F-93C9-1FA2AEBDDFD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25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en-US" altLang="zh-TW" b="0" dirty="0">
                <a:effectLst/>
                <a:latin typeface="inherit"/>
              </a:rPr>
              <a:t>AI</a:t>
            </a:r>
            <a:r>
              <a:rPr lang="zh-TW" altLang="en-US" b="0" dirty="0">
                <a:effectLst/>
                <a:latin typeface="inherit"/>
              </a:rPr>
              <a:t>的進步應當是幫助人類「放大能力」，而不是「取代努力」。</a:t>
            </a:r>
            <a:endParaRPr lang="en-US" altLang="zh-TW" b="0" dirty="0">
              <a:effectLst/>
              <a:latin typeface="inherit"/>
            </a:endParaRPr>
          </a:p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zh-TW" altLang="en-US" b="0" dirty="0">
                <a:effectLst/>
                <a:latin typeface="inherit"/>
              </a:rPr>
              <a:t>一種作法是：</a:t>
            </a:r>
          </a:p>
          <a:p>
            <a:r>
              <a:rPr lang="zh-TW" altLang="en-US" b="1" dirty="0"/>
              <a:t>鼓勵「反思」的機制</a:t>
            </a:r>
          </a:p>
          <a:p>
            <a:r>
              <a:rPr lang="zh-TW" altLang="en-US" dirty="0"/>
              <a:t>讓</a:t>
            </a:r>
            <a:r>
              <a:rPr lang="en-US" altLang="zh-TW" dirty="0"/>
              <a:t>AI</a:t>
            </a:r>
            <a:r>
              <a:rPr lang="zh-TW" altLang="en-US" dirty="0"/>
              <a:t>不僅提供解答，還鼓勵用戶進行反思，了解解答的邏輯與背景。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當</a:t>
            </a:r>
            <a:r>
              <a:rPr lang="en-US" altLang="zh-TW" dirty="0"/>
              <a:t>AI</a:t>
            </a:r>
            <a:r>
              <a:rPr lang="zh-TW" altLang="en-US" dirty="0"/>
              <a:t>提供答案時，可以附帶一個「反思提示」：這個解答如何應用在不同情境中？是否有更好的方法？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透過</a:t>
            </a:r>
            <a:r>
              <a:rPr lang="en-US" altLang="zh-TW" dirty="0"/>
              <a:t>AI</a:t>
            </a:r>
            <a:r>
              <a:rPr lang="zh-TW" altLang="en-US" dirty="0"/>
              <a:t>的回饋，</a:t>
            </a:r>
            <a:r>
              <a:rPr lang="zh-TW" altLang="en-US" b="1" dirty="0"/>
              <a:t>讓使用者自我檢討學習過程中的知識盲點。</a:t>
            </a:r>
            <a:endParaRPr lang="en-US" altLang="zh-TW" b="1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  <a:p>
            <a:r>
              <a:rPr lang="zh-TW" altLang="en-US" b="1" dirty="0"/>
              <a:t>例如</a:t>
            </a:r>
            <a:r>
              <a:rPr lang="zh-TW" altLang="en-US" dirty="0"/>
              <a:t>：使用</a:t>
            </a:r>
            <a:r>
              <a:rPr lang="en-US" altLang="zh-TW" dirty="0"/>
              <a:t>AI</a:t>
            </a:r>
            <a:r>
              <a:rPr lang="zh-TW" altLang="en-US" dirty="0"/>
              <a:t>寫作工具後，分析</a:t>
            </a:r>
            <a:r>
              <a:rPr lang="en-US" altLang="zh-TW" dirty="0"/>
              <a:t>AI</a:t>
            </a:r>
            <a:r>
              <a:rPr lang="zh-TW" altLang="en-US" dirty="0"/>
              <a:t>所建議的語句如何改進表達效果，從中學習表達技巧。</a:t>
            </a:r>
          </a:p>
          <a:p>
            <a:pPr algn="l">
              <a:spcBef>
                <a:spcPts val="375"/>
              </a:spcBef>
              <a:spcAft>
                <a:spcPts val="375"/>
              </a:spcAft>
            </a:pPr>
            <a:endParaRPr lang="en-US" altLang="zh-TW" b="0" dirty="0">
              <a:effectLst/>
              <a:latin typeface="inheri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93EC-D186-4A9F-93C9-1FA2AEBDDFD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0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大衛</a:t>
            </a:r>
            <a:r>
              <a:rPr lang="en-US" altLang="zh-TW" b="1" i="0" dirty="0">
                <a:solidFill>
                  <a:srgbClr val="5E5853"/>
                </a:solidFill>
                <a:effectLst/>
                <a:latin typeface="Lora" pitchFamily="2" charset="0"/>
              </a:rPr>
              <a:t>·</a:t>
            </a:r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庫伯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（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David Kolb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）的</a:t>
            </a:r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學習循環理論</a:t>
            </a:r>
            <a:endParaRPr lang="en-US" altLang="zh-TW" b="1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pPr algn="l"/>
            <a:endParaRPr lang="zh-TW" altLang="en-US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pPr algn="l"/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由美國教育理論學者大衛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‧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庫伯（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David Kolb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）在一九八○年提出的體驗學習圈理論，有別於傳統的認知式學習（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Cognitive Learning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），</a:t>
            </a:r>
            <a:endParaRPr lang="en-US" altLang="zh-TW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pPr algn="l"/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體驗式學習着重如何應用知識，與杜威抱同一主張的美國心理學家卡爾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‧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羅哲斯（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Carl Rogers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）認為，這種學習方法可滿足個人的需要和需求，</a:t>
            </a:r>
            <a:endParaRPr lang="en-US" altLang="zh-TW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pPr algn="l"/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推動學生的個人成長，並且是教育的本義。</a:t>
            </a:r>
            <a:endParaRPr lang="en-US" altLang="zh-TW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pPr algn="l"/>
            <a:endParaRPr lang="en-US" altLang="zh-TW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pPr algn="l"/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他說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: 『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教育的目的是要喚醒學生對社會問題的關注，同時讓他們積極找出解決這些問題的方法。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』</a:t>
            </a:r>
            <a:endParaRPr lang="zh-TW" altLang="en-US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93EC-D186-4A9F-93C9-1FA2AEBDDFD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69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AI</a:t>
            </a:r>
            <a:r>
              <a:rPr lang="zh-TW" altLang="en-US" b="0" i="0" dirty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提供服務應該居於幫助人類「放大能力」，而不是「取代努力」</a:t>
            </a:r>
            <a:r>
              <a:rPr lang="en-US" altLang="zh-TW" b="0" i="0" dirty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.</a:t>
            </a:r>
          </a:p>
          <a:p>
            <a:endParaRPr lang="en-US" altLang="zh-TW" b="0" i="0" dirty="0">
              <a:solidFill>
                <a:srgbClr val="080809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zh-TW" altLang="en-US" b="1" dirty="0"/>
              <a:t>平衡的關鍵在於「人與</a:t>
            </a:r>
            <a:r>
              <a:rPr lang="en-US" altLang="zh-TW" b="1" dirty="0"/>
              <a:t>AI</a:t>
            </a:r>
            <a:r>
              <a:rPr lang="zh-TW" altLang="en-US" b="1" dirty="0"/>
              <a:t>的角色」</a:t>
            </a:r>
          </a:p>
          <a:p>
            <a:r>
              <a:rPr lang="en-US" altLang="zh-TW" dirty="0"/>
              <a:t>AI</a:t>
            </a:r>
            <a:r>
              <a:rPr lang="zh-TW" altLang="en-US" dirty="0"/>
              <a:t>的進步應當是幫助人類「放大能力」，而不是「取代努力」。理想的平衡點是：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AI</a:t>
            </a:r>
            <a:r>
              <a:rPr lang="zh-TW" altLang="en-US" b="1" dirty="0"/>
              <a:t>提供支援，減少繁瑣任務的消耗</a:t>
            </a:r>
            <a:r>
              <a:rPr lang="zh-TW" altLang="en-US" dirty="0"/>
              <a:t>（例如省時工具）。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人類在挑戰中成長，保有探索與批判思維的空間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如同心理學中的「心流」理論所述，學習與成長需要處於「挑戰與技能匹配」的區間，而</a:t>
            </a:r>
            <a:r>
              <a:rPr lang="en-US" altLang="zh-TW" dirty="0"/>
              <a:t>AI</a:t>
            </a:r>
            <a:r>
              <a:rPr lang="zh-TW" altLang="en-US" dirty="0"/>
              <a:t>的功能應設計成支持這種匹配，而不是完全移除挑戰。</a:t>
            </a:r>
          </a:p>
          <a:p>
            <a:r>
              <a:rPr lang="zh-TW" altLang="en-US" dirty="0"/>
              <a:t>這樣的平衡能確保</a:t>
            </a:r>
            <a:r>
              <a:rPr lang="en-US" altLang="zh-TW" dirty="0"/>
              <a:t>AI</a:t>
            </a:r>
            <a:r>
              <a:rPr lang="zh-TW" altLang="en-US" dirty="0"/>
              <a:t>帶來的便利不會犧牲我們學習與成長的機會，反而成為推動我們追求卓越的有力助手。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93EC-D186-4A9F-93C9-1FA2AEBDDFD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35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人們常常認為只要獲得知識，進入舒適的實踐狀態，就能逐步達到進步。</a:t>
            </a:r>
            <a:endParaRPr lang="en-US" altLang="zh-TW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endParaRPr lang="en-US" altLang="zh-TW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但其實學習是穿越「</a:t>
            </a:r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不適感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」才能成長的，這段你省略的痛苦，也就是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AI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幫你產出的功能，你藉此順暢的完成任務，但也少了收穫。</a:t>
            </a:r>
            <a:endParaRPr lang="en-US" altLang="zh-TW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endParaRPr lang="en-US" altLang="zh-TW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學習過程遇到越多的不適感學到越多，但過多、過大的不適感會讓人焦慮，這會讓人很難過。</a:t>
            </a:r>
            <a:endParaRPr lang="en-US" altLang="zh-TW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解決之道是縮小範圍或是請教他人，回饋有時扮演著重要的角色，這就是 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Mentor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的效益。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93EC-D186-4A9F-93C9-1FA2AEBDDFD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14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說明</a:t>
            </a:r>
            <a:r>
              <a:rPr lang="en-US" altLang="zh-TW" b="1" i="0" dirty="0">
                <a:solidFill>
                  <a:srgbClr val="5E5853"/>
                </a:solidFill>
                <a:effectLst/>
                <a:latin typeface="Lora" pitchFamily="2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知識獲得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： 學習者開始嘗試新的技術，藉此吸收新的知識，一開始這些知識本身還不足以帶來改變或進步。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實踐與不適感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： 當學習者開始將知識應用於實踐時，會感到不適，因為新的挑戰與不確定性會打破原有的舒適區。由於技術與挑戰逐漸獲得平衡，此時最容易進入心流的狀態。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更多的實踐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： 不適感是推動成長的關鍵。學習者需要面對且接受這種不適，投入更多的實踐來適應挑戰，此時最容易產生焦慮感。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進步與舒適感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： 隨著不斷的實踐，學習者逐漸克服不適，實現進步並進入新的舒適區域並且經常進入心流狀態。然而，這並不是終點。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循環進步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： 當學習者進一步挑戰新的高度時，會再次進入不適感的階段，形成一個不斷循環的成長過程。</a:t>
            </a:r>
          </a:p>
          <a:p>
            <a:pPr algn="l"/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工程師是在不適感中專注的成長的，所以我們應該勇於接受不適感，因為真正的成長往往來自於挑戰舒適區的過程。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93EC-D186-4A9F-93C9-1FA2AEBDDFD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59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5E5853"/>
                </a:solidFill>
                <a:effectLst/>
                <a:latin typeface="Lora" pitchFamily="2" charset="0"/>
              </a:rPr>
              <a:t>OKR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（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Objectives and Key Results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）</a:t>
            </a:r>
            <a:r>
              <a:rPr lang="zh-TW" altLang="en-US" b="1" i="0" dirty="0">
                <a:solidFill>
                  <a:srgbClr val="5E5853"/>
                </a:solidFill>
                <a:effectLst/>
                <a:latin typeface="Lora" pitchFamily="2" charset="0"/>
              </a:rPr>
              <a:t>目標與關鍵結果</a:t>
            </a:r>
            <a:endParaRPr lang="en-US" altLang="zh-TW" b="1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pPr algn="l"/>
            <a:endParaRPr lang="zh-TW" altLang="en-US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pPr algn="l"/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是一套明確和跟蹤目標及其完成情況的管理工具和方法。初期由英特爾公司創始人 安迪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·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葛洛夫（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Andy Grove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）發明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, 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由約翰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·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道爾（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John Doerr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）引入到 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Google 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使用，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1999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年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OKR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在 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Google 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發揚光大，並在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Facebook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、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LinkedIn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等企業廣泛使用。</a:t>
            </a:r>
            <a:endParaRPr lang="en-US" altLang="zh-TW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pPr algn="l"/>
            <a:endParaRPr lang="zh-TW" altLang="en-US" b="0" i="0" dirty="0">
              <a:solidFill>
                <a:srgbClr val="5E5853"/>
              </a:solidFill>
              <a:effectLst/>
              <a:latin typeface="Lora" pitchFamily="2" charset="0"/>
            </a:endParaRPr>
          </a:p>
          <a:p>
            <a:pPr algn="l"/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我個人偏好使用不完美主義的 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OKR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來激勵團隊或個人，原因是他符合 </a:t>
            </a:r>
            <a:r>
              <a:rPr lang="en-US" altLang="zh-TW" b="0" i="0" dirty="0">
                <a:solidFill>
                  <a:srgbClr val="5E5853"/>
                </a:solidFill>
                <a:effectLst/>
                <a:latin typeface="Lora" pitchFamily="2" charset="0"/>
              </a:rPr>
              <a:t>80/20</a:t>
            </a:r>
            <a:r>
              <a:rPr lang="zh-TW" altLang="en-US" b="0" i="0" dirty="0">
                <a:solidFill>
                  <a:srgbClr val="5E5853"/>
                </a:solidFill>
                <a:effectLst/>
                <a:latin typeface="Lora" pitchFamily="2" charset="0"/>
              </a:rPr>
              <a:t>理論，又可以避免主管們盲目的追求完美，就是那種非把所有的需求都做完才叫完成的專案。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93EC-D186-4A9F-93C9-1FA2AEBDDFD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13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米哈里</a:t>
            </a:r>
            <a:r>
              <a:rPr lang="en-US" altLang="zh-TW" dirty="0"/>
              <a:t>·</a:t>
            </a:r>
            <a:r>
              <a:rPr lang="zh-TW" altLang="en-US" dirty="0"/>
              <a:t>契克森米哈伊（</a:t>
            </a:r>
            <a:r>
              <a:rPr lang="en-US" altLang="zh-TW" dirty="0"/>
              <a:t>Mihaly Csikszentmihalyi</a:t>
            </a:r>
            <a:r>
              <a:rPr lang="zh-TW" altLang="en-US" dirty="0"/>
              <a:t>）在他的書</a:t>
            </a:r>
            <a:r>
              <a:rPr lang="en-US" altLang="zh-TW" dirty="0"/>
              <a:t>《</a:t>
            </a:r>
            <a:r>
              <a:rPr lang="zh-TW" altLang="en-US" dirty="0"/>
              <a:t>心流</a:t>
            </a:r>
            <a:r>
              <a:rPr lang="en-US" altLang="zh-TW" dirty="0"/>
              <a:t>》</a:t>
            </a:r>
            <a:r>
              <a:rPr lang="zh-TW" altLang="en-US" dirty="0"/>
              <a:t>（</a:t>
            </a:r>
            <a:r>
              <a:rPr lang="en-US" altLang="zh-TW" dirty="0"/>
              <a:t>Flow</a:t>
            </a:r>
            <a:r>
              <a:rPr lang="zh-TW" altLang="en-US" dirty="0"/>
              <a:t>）序言中，提到了一段經常被引用的話，大意如下：</a:t>
            </a:r>
          </a:p>
          <a:p>
            <a:endParaRPr lang="en-US" altLang="zh-TW" dirty="0"/>
          </a:p>
          <a:p>
            <a:r>
              <a:rPr lang="zh-TW" altLang="en-US" dirty="0"/>
              <a:t>「我不能告訴你們未來將會如何，但我可以告訴你們，創造一個更好的未來的方法之一，就是專注於我們在當下所做的每一件事，並從中獲得最大的滿足感。」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這段話反映了契克森米哈伊對於「心流」的核心理念：透過全身心投入眼前的任務，進入一種高度專注和享受的狀態，這不僅提升個人經驗，也有助於創造更好的未來。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85575-3A34-4EF1-914D-8C1E32E098C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7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這張圖表現出了工程師在學習與工作過程中，不同</a:t>
            </a:r>
            <a:r>
              <a:rPr lang="zh-TW" altLang="en-US" b="1" dirty="0"/>
              <a:t>技能</a:t>
            </a:r>
            <a:r>
              <a:rPr lang="zh-TW" altLang="en-US" dirty="0"/>
              <a:t>與</a:t>
            </a:r>
            <a:r>
              <a:rPr lang="zh-TW" altLang="en-US" b="1" dirty="0"/>
              <a:t>挑戰</a:t>
            </a:r>
            <a:r>
              <a:rPr lang="zh-TW" altLang="en-US" dirty="0"/>
              <a:t>的組合會如何影響到他們的內在動機與心情狀態，心流理論強調挑戰與技能的動態平衡，這對保持工作中的高效能和滿足感至關重要。</a:t>
            </a:r>
            <a:endParaRPr lang="en-US" altLang="zh-TW" dirty="0"/>
          </a:p>
          <a:p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 A(1) </a:t>
            </a:r>
            <a:r>
              <a:rPr lang="zh-TW" altLang="en-US" b="1" dirty="0"/>
              <a:t>初學者：</a:t>
            </a:r>
            <a:r>
              <a:rPr lang="zh-TW" altLang="en-US" dirty="0"/>
              <a:t> 這是心流體驗的起點，當工程師技能較低且面臨的挑戰也不高的時候，容易感受到倦怠或無聊，這時候會處於技能不夠充足的狀態。</a:t>
            </a:r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                            </a:t>
            </a:r>
            <a:r>
              <a:rPr lang="zh-TW" altLang="en-US" dirty="0"/>
              <a:t>這個階段的挑戰和技能都處於起步階段，</a:t>
            </a:r>
            <a:r>
              <a:rPr lang="zh-TW" altLang="en-US" b="1" dirty="0"/>
              <a:t>缺乏挑戰感或內在動機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 A(2) </a:t>
            </a:r>
            <a:r>
              <a:rPr lang="zh-TW" altLang="en-US" b="1" dirty="0"/>
              <a:t>等待技能進階：</a:t>
            </a:r>
            <a:r>
              <a:rPr lang="zh-TW" altLang="en-US" dirty="0"/>
              <a:t> 隨著時間推進，</a:t>
            </a:r>
            <a:r>
              <a:rPr lang="zh-TW" altLang="en-US" b="1" dirty="0"/>
              <a:t>當技能逐漸提升，但挑戰難度未能匹配</a:t>
            </a:r>
            <a:r>
              <a:rPr lang="zh-TW" altLang="en-US" dirty="0"/>
              <a:t>，這時會</a:t>
            </a:r>
            <a:r>
              <a:rPr lang="zh-TW" altLang="en-US" b="1" u="sng" dirty="0"/>
              <a:t>產生倦怠感</a:t>
            </a:r>
            <a:r>
              <a:rPr lang="zh-TW" altLang="en-US" dirty="0"/>
              <a:t>，意味著需要更高挑戰來激發動力。</a:t>
            </a:r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                                        </a:t>
            </a:r>
            <a:r>
              <a:rPr lang="zh-TW" altLang="en-US" dirty="0"/>
              <a:t>這種狀況在工作環境中常常發生，當員工掌握技能卻無法得到挑戰時，會陷入這樣的等待期，影響動機。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 A(3) </a:t>
            </a:r>
            <a:r>
              <a:rPr lang="zh-TW" altLang="en-US" b="1" dirty="0"/>
              <a:t>因為壓力而焦慮：</a:t>
            </a:r>
            <a:r>
              <a:rPr lang="zh-TW" altLang="en-US" dirty="0"/>
              <a:t> 當挑戰難度高於目前技能時，個人可能會感到焦慮，這個狀況很常見於</a:t>
            </a:r>
            <a:r>
              <a:rPr lang="zh-TW" altLang="en-US" b="1" dirty="0"/>
              <a:t>新手工程師剛接手複雜任務時</a:t>
            </a:r>
            <a:r>
              <a:rPr lang="zh-TW" altLang="en-US" dirty="0"/>
              <a:t>。此時，他們的技能無法應對當前挑戰，因此壓力變大，情緒上也會產生焦慮感。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 A(4) </a:t>
            </a:r>
            <a:r>
              <a:rPr lang="zh-TW" altLang="en-US" b="1" dirty="0"/>
              <a:t>成就感：</a:t>
            </a:r>
            <a:r>
              <a:rPr lang="zh-TW" altLang="en-US" dirty="0"/>
              <a:t> 當挑戰與技能達到相對平衡的狀態，便進入了心流的狀態。這是一種全神貫注、投入工作的心境，在這裡挑戰正好與技能匹配，這不僅有助於動機增強，還能帶來深度的成就感。工程師在這個階段會感到自我提升和滿足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  <a:p>
            <a:r>
              <a:rPr lang="zh-TW" altLang="en-US" b="1" dirty="0"/>
              <a:t>動機與挑戰的轉變：</a:t>
            </a:r>
          </a:p>
          <a:p>
            <a:r>
              <a:rPr lang="zh-TW" altLang="en-US" dirty="0"/>
              <a:t>圖中的箭頭代表從倦怠到動機增長，隨著技能的進步，工程師</a:t>
            </a:r>
            <a:r>
              <a:rPr lang="zh-TW" altLang="en-US" b="1" dirty="0"/>
              <a:t>從初學者階段</a:t>
            </a:r>
            <a:r>
              <a:rPr lang="zh-TW" altLang="en-US" dirty="0"/>
              <a:t>（</a:t>
            </a:r>
            <a:r>
              <a:rPr lang="en-US" altLang="zh-TW" dirty="0"/>
              <a:t>A1</a:t>
            </a:r>
            <a:r>
              <a:rPr lang="zh-TW" altLang="en-US" dirty="0"/>
              <a:t>），可能</a:t>
            </a:r>
            <a:r>
              <a:rPr lang="zh-TW" altLang="en-US" b="1" dirty="0"/>
              <a:t>經歷倦怠</a:t>
            </a:r>
            <a:r>
              <a:rPr lang="zh-TW" altLang="en-US" dirty="0"/>
              <a:t>（</a:t>
            </a:r>
            <a:r>
              <a:rPr lang="en-US" altLang="zh-TW" dirty="0"/>
              <a:t>A2</a:t>
            </a:r>
            <a:r>
              <a:rPr lang="zh-TW" altLang="en-US" dirty="0"/>
              <a:t>），再轉到</a:t>
            </a:r>
            <a:r>
              <a:rPr lang="zh-TW" altLang="en-US" b="1" dirty="0"/>
              <a:t>焦慮階段</a:t>
            </a:r>
            <a:r>
              <a:rPr lang="zh-TW" altLang="en-US" dirty="0"/>
              <a:t>（</a:t>
            </a:r>
            <a:r>
              <a:rPr lang="en-US" altLang="zh-TW" dirty="0"/>
              <a:t>A3</a:t>
            </a:r>
            <a:r>
              <a:rPr lang="zh-TW" altLang="en-US" dirty="0"/>
              <a:t>），直到他們逐漸克服挑戰，進而</a:t>
            </a:r>
            <a:r>
              <a:rPr lang="zh-TW" altLang="en-US" b="1" dirty="0"/>
              <a:t>進入心流狀態</a:t>
            </a:r>
            <a:r>
              <a:rPr lang="zh-TW" altLang="en-US" dirty="0"/>
              <a:t>（</a:t>
            </a:r>
            <a:r>
              <a:rPr lang="en-US" altLang="zh-TW" dirty="0"/>
              <a:t>A4</a:t>
            </a:r>
            <a:r>
              <a:rPr lang="zh-TW" altLang="en-US" dirty="0"/>
              <a:t>）。這個過程中，需要隨著技能的進步，讓挑戰也逐漸提升，這樣才能使工程師不至於陷入倦怠或者焦慮，並保持最佳的心流狀態。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85575-3A34-4EF1-914D-8C1E32E098C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5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8AAC6-7D1C-174B-E5D1-10BE67854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EDC607-983D-630E-7D74-EC71EBE6D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71F675-2C23-6F48-0465-8105ADEA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5EA9B1-0D00-8E03-A14B-DD0253FF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70C820-EAA0-209E-ED4C-A0A4C9B3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7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AE2C4-49C9-AE47-2A97-E09ABB66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260779-45A7-E44C-7210-B7AE56DDC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3A07A3-59CE-E99A-763F-4AB1954E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670B6D-BAA4-6259-12FF-B5DF900F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F5ED2E-5F3B-D3A3-5B0E-22BC622D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BA0CA3-CC47-0533-35E9-16787E829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9E5B60-A6DA-64C1-9EDB-674780EE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62338C-DF34-96A9-7492-9BCA97FD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1919B5-5373-73E8-7630-B8C30268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17A48C-5BC8-B7FB-39FB-BC6F4CC8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78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059DC-461B-BD6B-CA96-924EA5AC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14F9DC-E927-0328-04B9-1190F7D0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328F7-62DC-0379-7BD6-20E64C37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F71BB5-6263-A461-EFAB-10FBFD5A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3DEDF6-A775-927B-A8A9-2CBC6481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06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570E5-7793-E980-A55D-9884D742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89D8E-2AC2-6E42-873A-D5391F85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76214-DDD2-5567-4E86-F28D59B1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9EB883-5D1A-9DD2-F2AE-835D462D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729F-E864-5946-EAE4-76BDACF2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08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012BA-631C-32EB-C029-A705FBEC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22D159-8DE6-1B45-FAD7-9350675E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5BE68-7CE8-983B-AA63-11FA8656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ED81D9-DCA2-01DD-7FBD-DF5180C1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B7B019-AE5E-3F6D-97A7-476153D9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AA80F2-0743-5154-D63F-71D403C3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23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6A9F9-E581-637F-178E-D6DD9B67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828169-A6D5-69EF-53E9-928A3A4D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5BEC90-83F5-D058-ADA1-6FC4DDBB2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5AAA90-77D3-DF20-8201-D8018D54E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CE0A94-5601-7C7B-0D2F-EBC0E59D9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C930F3-11B5-E96E-C013-57419452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84B2732-BA70-0C6A-C37D-31C177AB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4D29D8-0740-7343-E127-95B8CF02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DC696-48DC-AB58-C2EF-01AF2CA9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109A5C-957A-E242-01A2-279842CB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4777C8-DE86-4918-9CC8-A61258BF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B6816A-1C52-AFFC-77C7-A6B8160C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6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427D41-BA4F-B751-FDEE-3F9AFEE4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117468-4CC7-BA78-7BF7-EA345FB8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20E178-9A4E-3B8D-3C34-E189CF19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74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B9F7C-2409-BD72-B54F-7E051343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D5247D-1612-7DCB-B723-A6718516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290486-D522-C526-A27F-106315D4D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5AF835-E5F3-131D-D1FF-DE3269F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C3028F-58C4-A47A-5C29-7AAC0806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E3B40E-0E52-A437-D9D6-F587A7E0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9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71498-0A53-833D-85CB-E0105325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087A31-3BDC-4F77-1AF7-19CC0E12A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3ACC24-A5C4-4F37-FF5D-112036E3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476B75-11B7-3442-BC99-AF743F7E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5EF5F3-8C9F-7AA8-9B05-B2547DEE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1EA061-8541-0D33-98C7-BE43C159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FA44F8-7266-E612-131B-B25E91C7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09B995-CB67-844F-E460-4C68ABCC4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4CA2A-31A6-F2EC-5C90-3172D2419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48931-0D13-4763-BC59-DD55864FEB21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420E58-6F71-A382-58E7-8E4000A56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9281D-064D-3000-586F-800455D21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01F42-DB75-46AD-806D-F9ECD1DDF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9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8BA54-C3A6-BFFF-55CE-56BFC3AD5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時代的開發者體驗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211138-D99C-6A0E-6700-0B7E968DE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2920"/>
            <a:ext cx="9144000" cy="411480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Ruddy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</a:p>
        </p:txBody>
      </p:sp>
    </p:spTree>
    <p:extLst>
      <p:ext uri="{BB962C8B-B14F-4D97-AF65-F5344CB8AC3E}">
        <p14:creationId xmlns:p14="http://schemas.microsoft.com/office/powerpoint/2010/main" val="15938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號: 五邊形 15">
            <a:extLst>
              <a:ext uri="{FF2B5EF4-FFF2-40B4-BE49-F238E27FC236}">
                <a16:creationId xmlns:a16="http://schemas.microsoft.com/office/drawing/2014/main" id="{FCB1D1CF-DA59-01FE-E17D-0F40F1341DD3}"/>
              </a:ext>
            </a:extLst>
          </p:cNvPr>
          <p:cNvSpPr/>
          <p:nvPr/>
        </p:nvSpPr>
        <p:spPr>
          <a:xfrm rot="5400000">
            <a:off x="-1104349" y="4789615"/>
            <a:ext cx="3407226" cy="218747"/>
          </a:xfrm>
          <a:prstGeom prst="homePlate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CF47A4E-3E3C-D9B7-5380-37F848C8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引</a:t>
            </a:r>
            <a:r>
              <a:rPr lang="zh-TW" altLang="zh-TW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導自己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進入</a:t>
            </a:r>
            <a:r>
              <a:rPr lang="zh-TW" altLang="zh-TW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專注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模式</a:t>
            </a:r>
            <a:endParaRPr lang="zh-TW" altLang="en-US" sz="4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71905C-49B7-4F36-5AE2-5EE67815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1825625"/>
            <a:ext cx="11277600" cy="4351338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Objectives and Key Results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來提升自己的專注力。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C29425-D916-AF0F-FCC8-7A7B919EBB3B}"/>
              </a:ext>
            </a:extLst>
          </p:cNvPr>
          <p:cNvSpPr txBox="1"/>
          <p:nvPr/>
        </p:nvSpPr>
        <p:spPr>
          <a:xfrm rot="2108953">
            <a:off x="9421091" y="581653"/>
            <a:ext cx="362989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目標與關鍵成果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157B68-CC9F-1FB8-60C2-9E0E39654748}"/>
              </a:ext>
            </a:extLst>
          </p:cNvPr>
          <p:cNvSpPr txBox="1"/>
          <p:nvPr/>
        </p:nvSpPr>
        <p:spPr>
          <a:xfrm>
            <a:off x="2123208" y="2340395"/>
            <a:ext cx="9230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把目標切割成小片段，設定達成結果，做完後做自我評分，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0.7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為最佳。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841DDCDA-E7BC-C35C-8762-BF18AC650883}"/>
              </a:ext>
            </a:extLst>
          </p:cNvPr>
          <p:cNvSpPr/>
          <p:nvPr/>
        </p:nvSpPr>
        <p:spPr>
          <a:xfrm rot="5400000">
            <a:off x="354781" y="3337073"/>
            <a:ext cx="502139" cy="218747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＞形 8">
            <a:extLst>
              <a:ext uri="{FF2B5EF4-FFF2-40B4-BE49-F238E27FC236}">
                <a16:creationId xmlns:a16="http://schemas.microsoft.com/office/drawing/2014/main" id="{7349AA75-326B-826E-5758-545EC2C11B02}"/>
              </a:ext>
            </a:extLst>
          </p:cNvPr>
          <p:cNvSpPr/>
          <p:nvPr/>
        </p:nvSpPr>
        <p:spPr>
          <a:xfrm rot="5400000">
            <a:off x="333246" y="3860748"/>
            <a:ext cx="545213" cy="218749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箭號: ＞形 9">
            <a:extLst>
              <a:ext uri="{FF2B5EF4-FFF2-40B4-BE49-F238E27FC236}">
                <a16:creationId xmlns:a16="http://schemas.microsoft.com/office/drawing/2014/main" id="{CB17DDB9-F749-2E3B-3EB2-DEB0DC5BC842}"/>
              </a:ext>
            </a:extLst>
          </p:cNvPr>
          <p:cNvSpPr/>
          <p:nvPr/>
        </p:nvSpPr>
        <p:spPr>
          <a:xfrm rot="5400000">
            <a:off x="310867" y="4428338"/>
            <a:ext cx="589968" cy="218749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箭號: ＞形 10">
            <a:extLst>
              <a:ext uri="{FF2B5EF4-FFF2-40B4-BE49-F238E27FC236}">
                <a16:creationId xmlns:a16="http://schemas.microsoft.com/office/drawing/2014/main" id="{2F3001B6-FCEB-9D7F-B940-7513C30E3D3E}"/>
              </a:ext>
            </a:extLst>
          </p:cNvPr>
          <p:cNvSpPr/>
          <p:nvPr/>
        </p:nvSpPr>
        <p:spPr>
          <a:xfrm rot="5400000">
            <a:off x="310866" y="5018306"/>
            <a:ext cx="589970" cy="218749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箭號: ＞形 11">
            <a:extLst>
              <a:ext uri="{FF2B5EF4-FFF2-40B4-BE49-F238E27FC236}">
                <a16:creationId xmlns:a16="http://schemas.microsoft.com/office/drawing/2014/main" id="{819DEBE4-4D6A-8F60-AC14-FB21BE97C24B}"/>
              </a:ext>
            </a:extLst>
          </p:cNvPr>
          <p:cNvSpPr/>
          <p:nvPr/>
        </p:nvSpPr>
        <p:spPr>
          <a:xfrm rot="5400000">
            <a:off x="310866" y="5608273"/>
            <a:ext cx="589970" cy="218749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箭號: ＞形 12">
            <a:extLst>
              <a:ext uri="{FF2B5EF4-FFF2-40B4-BE49-F238E27FC236}">
                <a16:creationId xmlns:a16="http://schemas.microsoft.com/office/drawing/2014/main" id="{037A0925-87BF-B3C0-CAA0-61750814DC96}"/>
              </a:ext>
            </a:extLst>
          </p:cNvPr>
          <p:cNvSpPr/>
          <p:nvPr/>
        </p:nvSpPr>
        <p:spPr>
          <a:xfrm rot="5400000">
            <a:off x="310866" y="6198242"/>
            <a:ext cx="589970" cy="218749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012C84-3367-116E-DB19-6736A1898EF7}"/>
              </a:ext>
            </a:extLst>
          </p:cNvPr>
          <p:cNvCxnSpPr/>
          <p:nvPr/>
        </p:nvCxnSpPr>
        <p:spPr>
          <a:xfrm>
            <a:off x="1987061" y="2763951"/>
            <a:ext cx="82178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7A2FF0-1F6D-44C3-09E9-EBC122AFB464}"/>
              </a:ext>
            </a:extLst>
          </p:cNvPr>
          <p:cNvSpPr txBox="1"/>
          <p:nvPr/>
        </p:nvSpPr>
        <p:spPr>
          <a:xfrm>
            <a:off x="453699" y="3152304"/>
            <a:ext cx="11544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9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設定清晰目標</a:t>
            </a:r>
            <a:r>
              <a:rPr lang="zh-TW" altLang="en-US" sz="2800" b="0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0" i="0" dirty="0">
                <a:solidFill>
                  <a:srgbClr val="5E585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有明確目標時，能降低對其他事情的好奇心。</a:t>
            </a:r>
          </a:p>
          <a:p>
            <a:pPr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9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專注時段管理</a:t>
            </a: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0" i="0" dirty="0">
                <a:solidFill>
                  <a:srgbClr val="5E585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單核</a:t>
            </a:r>
            <a:r>
              <a:rPr lang="zh-TW" altLang="en-US" sz="24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工作法</a:t>
            </a:r>
            <a:r>
              <a:rPr lang="zh-TW" altLang="en-US" sz="2400" b="0" i="0" dirty="0">
                <a:solidFill>
                  <a:srgbClr val="5E585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，將注意力分成短時間的高強度專注段落。</a:t>
            </a:r>
          </a:p>
          <a:p>
            <a:pPr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9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排除干擾</a:t>
            </a: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zh-TW" altLang="en-US" sz="2400" b="0" i="0" dirty="0">
                <a:solidFill>
                  <a:srgbClr val="5E585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關閉不必要的通知，設置專注區域或使用抗噪耳機。</a:t>
            </a:r>
          </a:p>
          <a:p>
            <a:pPr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9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提升心流體驗</a:t>
            </a: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0" i="0" dirty="0">
                <a:solidFill>
                  <a:srgbClr val="5E585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當挑戰與技能相匹配時，最容易進入專注狀態，要避免中斷。</a:t>
            </a:r>
          </a:p>
          <a:p>
            <a:pPr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9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養成專注習慣</a:t>
            </a: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0" i="0" dirty="0">
                <a:solidFill>
                  <a:srgbClr val="5E585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每天安排固定時間進行深度工作，訓練大腦適應專注。</a:t>
            </a:r>
          </a:p>
          <a:p>
            <a:pPr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9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減少多工</a:t>
            </a:r>
            <a:r>
              <a:rPr lang="zh-TW" altLang="en-US" sz="2800" b="1" i="0" dirty="0"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zh-TW" altLang="en-US" sz="2400" b="0" i="0" dirty="0">
                <a:solidFill>
                  <a:srgbClr val="5E585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專注於一件事完成後再處理下一件，減少切換成本。</a:t>
            </a:r>
          </a:p>
        </p:txBody>
      </p:sp>
    </p:spTree>
    <p:extLst>
      <p:ext uri="{BB962C8B-B14F-4D97-AF65-F5344CB8AC3E}">
        <p14:creationId xmlns:p14="http://schemas.microsoft.com/office/powerpoint/2010/main" val="27157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0B03700-AEEB-F0E3-786C-9D26AB5A7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C6681BF-F3DD-E5DA-02F6-2D5B5EC83CBE}"/>
              </a:ext>
            </a:extLst>
          </p:cNvPr>
          <p:cNvSpPr/>
          <p:nvPr/>
        </p:nvSpPr>
        <p:spPr>
          <a:xfrm>
            <a:off x="786284" y="2977650"/>
            <a:ext cx="208503" cy="1692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B11C20-43F7-C982-D6A3-9767F1195937}"/>
              </a:ext>
            </a:extLst>
          </p:cNvPr>
          <p:cNvSpPr txBox="1"/>
          <p:nvPr/>
        </p:nvSpPr>
        <p:spPr>
          <a:xfrm>
            <a:off x="786284" y="2754476"/>
            <a:ext cx="811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7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.7</a:t>
            </a:r>
            <a:endParaRPr lang="zh-TW" altLang="en-US" sz="2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5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771C3A-BF68-9E36-B801-4C9FBB5F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請問表上所顯示的時間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手錶, 時鐘, 類比手錶, 時尚配件 的圖片&#10;&#10;自動產生的描述">
            <a:extLst>
              <a:ext uri="{FF2B5EF4-FFF2-40B4-BE49-F238E27FC236}">
                <a16:creationId xmlns:a16="http://schemas.microsoft.com/office/drawing/2014/main" id="{ACF3F651-86EF-D782-982B-FE61024C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2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9EA0D6A-4339-9FF3-AAF8-7F4307E8B268}"/>
              </a:ext>
            </a:extLst>
          </p:cNvPr>
          <p:cNvSpPr txBox="1"/>
          <p:nvPr/>
        </p:nvSpPr>
        <p:spPr>
          <a:xfrm>
            <a:off x="1611993" y="1537157"/>
            <a:ext cx="2539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spc="3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環境觀察</a:t>
            </a:r>
            <a:endParaRPr lang="zh-TW" altLang="en-US" sz="3600" b="1" spc="300" dirty="0">
              <a:solidFill>
                <a:srgbClr val="C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278958-47DE-59D0-1F1E-C876B4C83F5D}"/>
              </a:ext>
            </a:extLst>
          </p:cNvPr>
          <p:cNvSpPr txBox="1"/>
          <p:nvPr/>
        </p:nvSpPr>
        <p:spPr>
          <a:xfrm rot="19866396">
            <a:off x="-858470" y="345276"/>
            <a:ext cx="357090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專注力練習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06A63C-555A-EA09-C427-701300D99D00}"/>
              </a:ext>
            </a:extLst>
          </p:cNvPr>
          <p:cNvSpPr/>
          <p:nvPr/>
        </p:nvSpPr>
        <p:spPr>
          <a:xfrm>
            <a:off x="1346989" y="1406560"/>
            <a:ext cx="2965931" cy="89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9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7790FB-48B0-88AD-B2A6-E00BFE37D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7271BF-03E9-229E-94C5-2F3135FB1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2FE140-A95B-2846-A476-BA0F39426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770706-7728-5F02-3E2F-7F65E7483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C57F98-93F3-AA65-E212-E17D2E5FA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0568AF-7519-11A2-784B-6456A52A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81DD0DD-B2FD-FE46-E378-AA6391C7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54EBB8-983F-B149-8129-B1239F850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手錶, 時鐘, 類比手錶, 時尚配件 的圖片&#10;&#10;自動產生的描述">
            <a:extLst>
              <a:ext uri="{FF2B5EF4-FFF2-40B4-BE49-F238E27FC236}">
                <a16:creationId xmlns:a16="http://schemas.microsoft.com/office/drawing/2014/main" id="{0D6FA619-4E19-488D-5658-61550A3D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2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FDE6C05-0098-E1C7-FDCF-284ACF9B5C28}"/>
              </a:ext>
            </a:extLst>
          </p:cNvPr>
          <p:cNvSpPr txBox="1"/>
          <p:nvPr/>
        </p:nvSpPr>
        <p:spPr>
          <a:xfrm>
            <a:off x="1659755" y="301250"/>
            <a:ext cx="2539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spc="3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環境觀察</a:t>
            </a:r>
            <a:endParaRPr lang="zh-TW" altLang="en-US" sz="3200" b="1" spc="300" dirty="0">
              <a:solidFill>
                <a:srgbClr val="C00000"/>
              </a:solidFill>
            </a:endParaRPr>
          </a:p>
        </p:txBody>
      </p:sp>
      <p:sp>
        <p:nvSpPr>
          <p:cNvPr id="8" name="箭號: 左-右雙向 7">
            <a:extLst>
              <a:ext uri="{FF2B5EF4-FFF2-40B4-BE49-F238E27FC236}">
                <a16:creationId xmlns:a16="http://schemas.microsoft.com/office/drawing/2014/main" id="{57E91730-BF6E-0410-E6DC-3EF8EA8ED461}"/>
              </a:ext>
            </a:extLst>
          </p:cNvPr>
          <p:cNvSpPr/>
          <p:nvPr/>
        </p:nvSpPr>
        <p:spPr>
          <a:xfrm>
            <a:off x="1280361" y="35670"/>
            <a:ext cx="3139440" cy="1049426"/>
          </a:xfrm>
          <a:prstGeom prst="leftRightArrow">
            <a:avLst>
              <a:gd name="adj1" fmla="val 100000"/>
              <a:gd name="adj2" fmla="val 54357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2CB5E6-1F44-5C18-EECD-B09826D73326}"/>
              </a:ext>
            </a:extLst>
          </p:cNvPr>
          <p:cNvSpPr txBox="1"/>
          <p:nvPr/>
        </p:nvSpPr>
        <p:spPr>
          <a:xfrm>
            <a:off x="1027759" y="2079790"/>
            <a:ext cx="4175942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今日溫度及氣象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數位的時間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571500" indent="-5715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現在步數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日出、月升時間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日期、星期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剩餘電量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E91AA0-E8F7-0D07-B319-36C2A24DE631}"/>
              </a:ext>
            </a:extLst>
          </p:cNvPr>
          <p:cNvSpPr txBox="1"/>
          <p:nvPr/>
        </p:nvSpPr>
        <p:spPr>
          <a:xfrm>
            <a:off x="1027759" y="1495015"/>
            <a:ext cx="338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</a:t>
            </a:r>
            <a:r>
              <a:rPr lang="zh-TW" altLang="en-US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背景是叢林</a:t>
            </a:r>
            <a:endParaRPr lang="en-US" altLang="zh-TW" sz="32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ED8D8D7-FCD9-98FE-2790-7D31C82F5226}"/>
              </a:ext>
            </a:extLst>
          </p:cNvPr>
          <p:cNvCxnSpPr>
            <a:cxnSpLocks/>
          </p:cNvCxnSpPr>
          <p:nvPr/>
        </p:nvCxnSpPr>
        <p:spPr>
          <a:xfrm>
            <a:off x="2525499" y="3825775"/>
            <a:ext cx="4038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A39FF43-3E54-E758-0722-0435ED515AC2}"/>
              </a:ext>
            </a:extLst>
          </p:cNvPr>
          <p:cNvCxnSpPr>
            <a:cxnSpLocks/>
          </p:cNvCxnSpPr>
          <p:nvPr/>
        </p:nvCxnSpPr>
        <p:spPr>
          <a:xfrm>
            <a:off x="2491296" y="5088158"/>
            <a:ext cx="4038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2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5D1745-E285-42C1-B775-1EBDD20D7C50}"/>
              </a:ext>
            </a:extLst>
          </p:cNvPr>
          <p:cNvSpPr/>
          <p:nvPr/>
        </p:nvSpPr>
        <p:spPr>
          <a:xfrm>
            <a:off x="2196993" y="2009379"/>
            <a:ext cx="8451542" cy="4509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0CC1FF7-2E52-4AAE-BB4C-EBAE4E602A88}"/>
              </a:ext>
            </a:extLst>
          </p:cNvPr>
          <p:cNvSpPr txBox="1">
            <a:spLocks/>
          </p:cNvSpPr>
          <p:nvPr/>
        </p:nvSpPr>
        <p:spPr>
          <a:xfrm>
            <a:off x="3301286" y="601616"/>
            <a:ext cx="5914941" cy="88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39">
            <a:extLst>
              <a:ext uri="{FF2B5EF4-FFF2-40B4-BE49-F238E27FC236}">
                <a16:creationId xmlns:a16="http://schemas.microsoft.com/office/drawing/2014/main" id="{005F1B04-A25C-4DD7-9C34-BD63D146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17" y="2954951"/>
            <a:ext cx="6501788" cy="54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54AE266-93EB-450A-AFBE-E969AB3AF6E3}"/>
              </a:ext>
            </a:extLst>
          </p:cNvPr>
          <p:cNvCxnSpPr>
            <a:cxnSpLocks/>
          </p:cNvCxnSpPr>
          <p:nvPr/>
        </p:nvCxnSpPr>
        <p:spPr>
          <a:xfrm>
            <a:off x="4230326" y="2467485"/>
            <a:ext cx="1" cy="3798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FE6060F-0F63-475E-9F63-B99943A7ACE8}"/>
              </a:ext>
            </a:extLst>
          </p:cNvPr>
          <p:cNvCxnSpPr>
            <a:cxnSpLocks/>
          </p:cNvCxnSpPr>
          <p:nvPr/>
        </p:nvCxnSpPr>
        <p:spPr>
          <a:xfrm>
            <a:off x="5645506" y="2444879"/>
            <a:ext cx="5575" cy="3811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A05E5D1-7A79-40FF-BEEB-87410B5500FA}"/>
              </a:ext>
            </a:extLst>
          </p:cNvPr>
          <p:cNvSpPr/>
          <p:nvPr/>
        </p:nvSpPr>
        <p:spPr>
          <a:xfrm>
            <a:off x="2630775" y="2059929"/>
            <a:ext cx="1341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en-US" sz="2400" spc="225" dirty="0">
              <a:solidFill>
                <a:schemeClr val="accent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DA8F9F-951F-4A06-B969-DC39423A5CFF}"/>
              </a:ext>
            </a:extLst>
          </p:cNvPr>
          <p:cNvSpPr/>
          <p:nvPr/>
        </p:nvSpPr>
        <p:spPr>
          <a:xfrm>
            <a:off x="4246348" y="2050402"/>
            <a:ext cx="1349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en-US" sz="2400" spc="225" dirty="0">
              <a:solidFill>
                <a:schemeClr val="accent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7EBEF5-7C1F-414B-A5E8-40B001890039}"/>
              </a:ext>
            </a:extLst>
          </p:cNvPr>
          <p:cNvSpPr/>
          <p:nvPr/>
        </p:nvSpPr>
        <p:spPr>
          <a:xfrm>
            <a:off x="5675780" y="2059929"/>
            <a:ext cx="1286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回答</a:t>
            </a:r>
            <a:r>
              <a:rPr lang="en-US" altLang="zh-TW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en-US" sz="2400" spc="225" dirty="0">
              <a:solidFill>
                <a:schemeClr val="accent6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D6ABAA-E37A-4524-81E8-C7BBBF7C0F11}"/>
              </a:ext>
            </a:extLst>
          </p:cNvPr>
          <p:cNvSpPr/>
          <p:nvPr/>
        </p:nvSpPr>
        <p:spPr>
          <a:xfrm>
            <a:off x="7099775" y="2050038"/>
            <a:ext cx="1316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en-US" sz="2400" spc="225" dirty="0">
              <a:solidFill>
                <a:schemeClr val="accent6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E19C8F-78D3-4515-83DD-63D2296FFB15}"/>
              </a:ext>
            </a:extLst>
          </p:cNvPr>
          <p:cNvSpPr/>
          <p:nvPr/>
        </p:nvSpPr>
        <p:spPr>
          <a:xfrm>
            <a:off x="8648064" y="2059929"/>
            <a:ext cx="1316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sz="2400" b="1" spc="225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en-US" sz="2400" spc="225" dirty="0">
              <a:solidFill>
                <a:schemeClr val="accent6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5C40E23-3B04-45CC-AA41-44294D5559F8}"/>
              </a:ext>
            </a:extLst>
          </p:cNvPr>
          <p:cNvCxnSpPr>
            <a:cxnSpLocks/>
          </p:cNvCxnSpPr>
          <p:nvPr/>
        </p:nvCxnSpPr>
        <p:spPr>
          <a:xfrm>
            <a:off x="7110766" y="2437863"/>
            <a:ext cx="17612" cy="3818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1A3D7C8-1B42-4E95-B73A-777805C3434A}"/>
              </a:ext>
            </a:extLst>
          </p:cNvPr>
          <p:cNvCxnSpPr>
            <a:cxnSpLocks/>
          </p:cNvCxnSpPr>
          <p:nvPr/>
        </p:nvCxnSpPr>
        <p:spPr>
          <a:xfrm>
            <a:off x="8504457" y="2458111"/>
            <a:ext cx="17684" cy="3798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6">
            <a:extLst>
              <a:ext uri="{FF2B5EF4-FFF2-40B4-BE49-F238E27FC236}">
                <a16:creationId xmlns:a16="http://schemas.microsoft.com/office/drawing/2014/main" id="{4B6B3CC4-8C6D-45ED-92C8-3EF63E42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94" y="4439513"/>
            <a:ext cx="384979" cy="2610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7">
            <a:extLst>
              <a:ext uri="{FF2B5EF4-FFF2-40B4-BE49-F238E27FC236}">
                <a16:creationId xmlns:a16="http://schemas.microsoft.com/office/drawing/2014/main" id="{30ADCF7C-10E3-4F24-BD58-7DF166B63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88" y="3504885"/>
            <a:ext cx="388763" cy="2241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18">
            <a:extLst>
              <a:ext uri="{FF2B5EF4-FFF2-40B4-BE49-F238E27FC236}">
                <a16:creationId xmlns:a16="http://schemas.microsoft.com/office/drawing/2014/main" id="{B43E8EAE-E3A8-4871-96EE-E8D2F8F0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38" y="3976366"/>
            <a:ext cx="384033" cy="221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19">
            <a:extLst>
              <a:ext uri="{FF2B5EF4-FFF2-40B4-BE49-F238E27FC236}">
                <a16:creationId xmlns:a16="http://schemas.microsoft.com/office/drawing/2014/main" id="{8436F49A-45D8-43D5-884F-0E6AC3E46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31" y="4945521"/>
            <a:ext cx="382142" cy="2109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20">
            <a:extLst>
              <a:ext uri="{FF2B5EF4-FFF2-40B4-BE49-F238E27FC236}">
                <a16:creationId xmlns:a16="http://schemas.microsoft.com/office/drawing/2014/main" id="{4DE1308F-807A-419B-A87C-AC937D3B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418" y="3797649"/>
            <a:ext cx="33009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加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以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重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點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描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述</a:t>
            </a:r>
            <a:endParaRPr lang="en-US" altLang="zh-TW" sz="22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1">
            <a:extLst>
              <a:ext uri="{FF2B5EF4-FFF2-40B4-BE49-F238E27FC236}">
                <a16:creationId xmlns:a16="http://schemas.microsoft.com/office/drawing/2014/main" id="{71F0781D-21CA-4C19-A184-DDF77B5D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837" y="3612081"/>
            <a:ext cx="33009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在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二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分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鐘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內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做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解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答</a:t>
            </a:r>
            <a:endParaRPr lang="en-US" altLang="zh-TW" sz="22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27EF6902-72C6-4F88-B41F-AC65F72F1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449" y="3609543"/>
            <a:ext cx="33009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提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問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者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確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認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解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</a:rPr>
              <a:t>答</a:t>
            </a:r>
            <a:endParaRPr lang="en-US" altLang="zh-TW" sz="22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" name="矩形 23">
            <a:extLst>
              <a:ext uri="{FF2B5EF4-FFF2-40B4-BE49-F238E27FC236}">
                <a16:creationId xmlns:a16="http://schemas.microsoft.com/office/drawing/2014/main" id="{B1D87B8D-67B3-4DFE-9901-DB623EF85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797" y="3581059"/>
            <a:ext cx="33009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最</a:t>
            </a:r>
            <a:endParaRPr lang="en-US" altLang="zh-TW" sz="2200" b="1" dirty="0">
              <a:solidFill>
                <a:srgbClr val="C00000"/>
              </a:solidFill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後</a:t>
            </a:r>
            <a:endParaRPr lang="en-US" altLang="zh-TW" sz="2200" b="1" dirty="0">
              <a:solidFill>
                <a:srgbClr val="C00000"/>
              </a:solidFill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的</a:t>
            </a:r>
            <a:endParaRPr lang="en-US" altLang="zh-TW" sz="2200" b="1" dirty="0">
              <a:solidFill>
                <a:srgbClr val="C00000"/>
              </a:solidFill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回</a:t>
            </a:r>
            <a:endParaRPr lang="en-US" altLang="zh-TW" sz="2200" b="1" dirty="0">
              <a:solidFill>
                <a:srgbClr val="C00000"/>
              </a:solidFill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顧</a:t>
            </a:r>
            <a:endParaRPr lang="en-US" altLang="zh-TW" sz="2200" b="1" dirty="0">
              <a:solidFill>
                <a:srgbClr val="C00000"/>
              </a:solidFill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檢</a:t>
            </a:r>
            <a:endParaRPr lang="en-US" altLang="zh-TW" sz="2200" b="1" dirty="0">
              <a:solidFill>
                <a:srgbClr val="C00000"/>
              </a:solidFill>
              <a:latin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視</a:t>
            </a:r>
            <a:endParaRPr lang="en-US" altLang="zh-TW" sz="2200" b="1" dirty="0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F0447DC-A3A8-4445-9346-821B3A88C3C1}"/>
              </a:ext>
            </a:extLst>
          </p:cNvPr>
          <p:cNvSpPr/>
          <p:nvPr/>
        </p:nvSpPr>
        <p:spPr>
          <a:xfrm>
            <a:off x="7449381" y="3216864"/>
            <a:ext cx="984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en-US" sz="2000" b="1" spc="22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點頭</a:t>
            </a:r>
            <a:endParaRPr lang="en-US" sz="2000" spc="225" dirty="0">
              <a:solidFill>
                <a:srgbClr val="C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0F20DB-DE11-414E-9DC1-520BD2010E02}"/>
              </a:ext>
            </a:extLst>
          </p:cNvPr>
          <p:cNvSpPr/>
          <p:nvPr/>
        </p:nvSpPr>
        <p:spPr>
          <a:xfrm>
            <a:off x="6048222" y="3200072"/>
            <a:ext cx="1001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en-US" sz="2000" b="1" spc="225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endParaRPr lang="en-US" sz="2000" spc="225" dirty="0">
              <a:solidFill>
                <a:srgbClr val="C00000"/>
              </a:solidFill>
            </a:endParaRPr>
          </a:p>
        </p:txBody>
      </p:sp>
      <p:sp>
        <p:nvSpPr>
          <p:cNvPr id="26" name="矩形 26">
            <a:extLst>
              <a:ext uri="{FF2B5EF4-FFF2-40B4-BE49-F238E27FC236}">
                <a16:creationId xmlns:a16="http://schemas.microsoft.com/office/drawing/2014/main" id="{4A19ED4D-6819-4411-82E0-2CF673BC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816" y="3216864"/>
            <a:ext cx="1344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b="1">
                <a:solidFill>
                  <a:srgbClr val="C00000"/>
                </a:solidFill>
                <a:latin typeface="微軟正黑體" panose="020B0604030504040204" pitchFamily="34" charset="-120"/>
              </a:rPr>
              <a:t>問題描述</a:t>
            </a:r>
            <a:endParaRPr lang="en-US" altLang="zh-TW" sz="2000" dirty="0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3CEF7C2-A6AA-4D01-BC19-4454519F9035}"/>
              </a:ext>
            </a:extLst>
          </p:cNvPr>
          <p:cNvCxnSpPr/>
          <p:nvPr/>
        </p:nvCxnSpPr>
        <p:spPr>
          <a:xfrm>
            <a:off x="2712266" y="4753931"/>
            <a:ext cx="0" cy="451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9">
            <a:extLst>
              <a:ext uri="{FF2B5EF4-FFF2-40B4-BE49-F238E27FC236}">
                <a16:creationId xmlns:a16="http://schemas.microsoft.com/office/drawing/2014/main" id="{77479A28-B7FD-4C20-BA96-C4D3E2EC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972" y="5287553"/>
            <a:ext cx="6912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Low</a:t>
            </a:r>
            <a:endParaRPr lang="en-US" altLang="zh-TW" sz="2000" dirty="0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ABF2A9D-4B21-4BB2-A87B-DA93C3C5B903}"/>
              </a:ext>
            </a:extLst>
          </p:cNvPr>
          <p:cNvCxnSpPr/>
          <p:nvPr/>
        </p:nvCxnSpPr>
        <p:spPr>
          <a:xfrm flipV="1">
            <a:off x="2702459" y="3665391"/>
            <a:ext cx="0" cy="364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32">
            <a:extLst>
              <a:ext uri="{FF2B5EF4-FFF2-40B4-BE49-F238E27FC236}">
                <a16:creationId xmlns:a16="http://schemas.microsoft.com/office/drawing/2014/main" id="{4B0ACD9F-AAB0-4E5A-B884-B364A6A6A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030" y="3302569"/>
            <a:ext cx="784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High</a:t>
            </a:r>
            <a:endParaRPr lang="en-US" altLang="zh-TW" sz="2000" dirty="0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" name="矩形 4">
            <a:extLst>
              <a:ext uri="{FF2B5EF4-FFF2-40B4-BE49-F238E27FC236}">
                <a16:creationId xmlns:a16="http://schemas.microsoft.com/office/drawing/2014/main" id="{129B0001-EEB5-43DD-A4DB-D461FE4B8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046" y="2548829"/>
            <a:ext cx="518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10</a:t>
            </a:r>
            <a:endParaRPr lang="en-US" altLang="zh-TW" sz="1800" b="1" dirty="0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68355E4-FD95-4043-ACFE-846D5EA8561B}"/>
              </a:ext>
            </a:extLst>
          </p:cNvPr>
          <p:cNvCxnSpPr>
            <a:cxnSpLocks/>
          </p:cNvCxnSpPr>
          <p:nvPr/>
        </p:nvCxnSpPr>
        <p:spPr>
          <a:xfrm>
            <a:off x="3301286" y="1517685"/>
            <a:ext cx="6154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4">
            <a:extLst>
              <a:ext uri="{FF2B5EF4-FFF2-40B4-BE49-F238E27FC236}">
                <a16:creationId xmlns:a16="http://schemas.microsoft.com/office/drawing/2014/main" id="{AC17A939-0FFF-4791-B52E-ECC48D55E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706" y="2548829"/>
            <a:ext cx="23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4" name="矩形 4">
            <a:extLst>
              <a:ext uri="{FF2B5EF4-FFF2-40B4-BE49-F238E27FC236}">
                <a16:creationId xmlns:a16="http://schemas.microsoft.com/office/drawing/2014/main" id="{A909BB0B-423F-4E50-AF23-1D97D13EC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534" y="2548829"/>
            <a:ext cx="2231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</a:rPr>
              <a:t>1</a:t>
            </a:r>
            <a:endParaRPr lang="en-US" altLang="zh-TW" sz="1800" b="1" dirty="0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5" name="矩形 4">
            <a:extLst>
              <a:ext uri="{FF2B5EF4-FFF2-40B4-BE49-F238E27FC236}">
                <a16:creationId xmlns:a16="http://schemas.microsoft.com/office/drawing/2014/main" id="{A48DBAA1-8DAC-4421-B662-8E9C24DB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237" y="2548829"/>
            <a:ext cx="23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yriad Pro" pitchFamily="34" charset="0"/>
                <a:ea typeface="微軟正黑體" panose="020B0604030504040204" pitchFamily="34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6" name="向右箭號 37">
            <a:extLst>
              <a:ext uri="{FF2B5EF4-FFF2-40B4-BE49-F238E27FC236}">
                <a16:creationId xmlns:a16="http://schemas.microsoft.com/office/drawing/2014/main" id="{3F38BF9A-6535-45BC-A13B-0872F3A70ABB}"/>
              </a:ext>
            </a:extLst>
          </p:cNvPr>
          <p:cNvSpPr/>
          <p:nvPr/>
        </p:nvSpPr>
        <p:spPr bwMode="auto">
          <a:xfrm rot="5400000">
            <a:off x="9189099" y="3292412"/>
            <a:ext cx="190791" cy="213941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977" rIns="0" bIns="34977" anchor="ctr"/>
          <a:lstStyle/>
          <a:p>
            <a:pPr algn="ctr" defTabSz="699331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37" name="Picture 4" descr="ãåèãçåçæå°çµæ">
            <a:extLst>
              <a:ext uri="{FF2B5EF4-FFF2-40B4-BE49-F238E27FC236}">
                <a16:creationId xmlns:a16="http://schemas.microsoft.com/office/drawing/2014/main" id="{9FAEB2F3-6E8A-4A08-B63F-69F102F97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75" y="239471"/>
            <a:ext cx="1312923" cy="174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圖片 19">
            <a:extLst>
              <a:ext uri="{FF2B5EF4-FFF2-40B4-BE49-F238E27FC236}">
                <a16:creationId xmlns:a16="http://schemas.microsoft.com/office/drawing/2014/main" id="{6D9F874A-08D2-4EFC-B00F-EEE159C8D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40" y="5382140"/>
            <a:ext cx="382142" cy="2109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18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2D2893B2-757D-0393-B20E-70E4778CF9AA}"/>
              </a:ext>
            </a:extLst>
          </p:cNvPr>
          <p:cNvSpPr/>
          <p:nvPr/>
        </p:nvSpPr>
        <p:spPr>
          <a:xfrm>
            <a:off x="9652171" y="0"/>
            <a:ext cx="2539829" cy="2298651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4F63BD-7E84-BB40-6A06-A3F003EC5397}"/>
              </a:ext>
            </a:extLst>
          </p:cNvPr>
          <p:cNvSpPr txBox="1"/>
          <p:nvPr/>
        </p:nvSpPr>
        <p:spPr>
          <a:xfrm>
            <a:off x="1139770" y="320726"/>
            <a:ext cx="2711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心流模型圖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D30958-E0D6-37AD-899D-FD6A0586ED3E}"/>
              </a:ext>
            </a:extLst>
          </p:cNvPr>
          <p:cNvSpPr txBox="1"/>
          <p:nvPr/>
        </p:nvSpPr>
        <p:spPr>
          <a:xfrm>
            <a:off x="441960" y="2417218"/>
            <a:ext cx="4166413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zh-CN" altLang="en-US" sz="28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當人們在</a:t>
            </a:r>
            <a:r>
              <a:rPr lang="zh-CN" altLang="en-US" sz="2800" b="1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技能水準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和面臨</a:t>
            </a:r>
            <a:endParaRPr lang="en-US" altLang="zh-CN" sz="2800" b="0" i="0" dirty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spcBef>
                <a:spcPts val="600"/>
              </a:spcBef>
            </a:pPr>
            <a:r>
              <a:rPr lang="zh-CN" altLang="en-US" sz="28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r>
              <a:rPr lang="zh-TW" altLang="en-US" sz="2800" b="1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難度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之間達到一定</a:t>
            </a:r>
            <a:endParaRPr lang="en-US" altLang="zh-CN" sz="2800" b="0" i="0" dirty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spcBef>
                <a:spcPts val="600"/>
              </a:spcBef>
            </a:pPr>
            <a:r>
              <a:rPr lang="zh-CN" altLang="en-US" sz="28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0" i="0" u="sng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平衡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時，他們更有可能</a:t>
            </a:r>
            <a:endParaRPr lang="en-US" altLang="zh-CN" sz="2800" b="0" i="0" dirty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spcBef>
                <a:spcPts val="600"/>
              </a:spcBef>
            </a:pPr>
            <a:r>
              <a:rPr lang="zh-CN" altLang="en-US" sz="28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進入心流狀態。</a:t>
            </a:r>
            <a:endParaRPr lang="en-US" altLang="zh-CN" sz="2800" b="0" i="0" dirty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8A25B0-5BBA-BF06-F623-808F3892F140}"/>
              </a:ext>
            </a:extLst>
          </p:cNvPr>
          <p:cNvSpPr txBox="1"/>
          <p:nvPr/>
        </p:nvSpPr>
        <p:spPr>
          <a:xfrm>
            <a:off x="9115180" y="5859376"/>
            <a:ext cx="83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86F30A-DA56-E09C-A1A8-11CC56A9DD89}"/>
              </a:ext>
            </a:extLst>
          </p:cNvPr>
          <p:cNvSpPr txBox="1"/>
          <p:nvPr/>
        </p:nvSpPr>
        <p:spPr>
          <a:xfrm>
            <a:off x="5653048" y="1770887"/>
            <a:ext cx="506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21CD9C-583E-6988-DA4C-1EDE1785E521}"/>
              </a:ext>
            </a:extLst>
          </p:cNvPr>
          <p:cNvSpPr/>
          <p:nvPr/>
        </p:nvSpPr>
        <p:spPr>
          <a:xfrm>
            <a:off x="6159943" y="905501"/>
            <a:ext cx="4906191" cy="4908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2F3812E-542A-BDEF-8B28-25226BB48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52" y="928862"/>
            <a:ext cx="5385278" cy="5276485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F7FB886-7223-4843-E214-2242869E9353}"/>
              </a:ext>
            </a:extLst>
          </p:cNvPr>
          <p:cNvCxnSpPr>
            <a:cxnSpLocks/>
          </p:cNvCxnSpPr>
          <p:nvPr/>
        </p:nvCxnSpPr>
        <p:spPr>
          <a:xfrm>
            <a:off x="9686729" y="905501"/>
            <a:ext cx="140567" cy="1146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91E2705-C18E-4276-4035-7609B03DFA3B}"/>
              </a:ext>
            </a:extLst>
          </p:cNvPr>
          <p:cNvCxnSpPr>
            <a:cxnSpLocks/>
          </p:cNvCxnSpPr>
          <p:nvPr/>
        </p:nvCxnSpPr>
        <p:spPr>
          <a:xfrm>
            <a:off x="9827296" y="2052280"/>
            <a:ext cx="1238838" cy="246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3F47A8E-4BD1-3A01-8503-105DC0903CC7}"/>
              </a:ext>
            </a:extLst>
          </p:cNvPr>
          <p:cNvSpPr txBox="1"/>
          <p:nvPr/>
        </p:nvSpPr>
        <p:spPr>
          <a:xfrm>
            <a:off x="5247664" y="2944198"/>
            <a:ext cx="415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挑戰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12221C-3D29-C072-66F6-0D4C7B1231B1}"/>
              </a:ext>
            </a:extLst>
          </p:cNvPr>
          <p:cNvSpPr txBox="1"/>
          <p:nvPr/>
        </p:nvSpPr>
        <p:spPr>
          <a:xfrm>
            <a:off x="8242242" y="6309661"/>
            <a:ext cx="9582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技能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AC8329-11FE-E9EF-7A8F-618C944649B8}"/>
              </a:ext>
            </a:extLst>
          </p:cNvPr>
          <p:cNvSpPr/>
          <p:nvPr/>
        </p:nvSpPr>
        <p:spPr>
          <a:xfrm rot="18572169">
            <a:off x="390721" y="424647"/>
            <a:ext cx="283681" cy="27592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7C9C23-DE1E-5674-B581-FD70A6C3E06D}"/>
              </a:ext>
            </a:extLst>
          </p:cNvPr>
          <p:cNvSpPr/>
          <p:nvPr/>
        </p:nvSpPr>
        <p:spPr>
          <a:xfrm rot="18572169">
            <a:off x="587410" y="424646"/>
            <a:ext cx="283681" cy="2759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0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2A4DCE8-8DFC-2D60-D93A-8D734C9771C9}"/>
              </a:ext>
            </a:extLst>
          </p:cNvPr>
          <p:cNvSpPr/>
          <p:nvPr/>
        </p:nvSpPr>
        <p:spPr>
          <a:xfrm rot="19663104">
            <a:off x="1670947" y="3325373"/>
            <a:ext cx="7835888" cy="1063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89ADCD-5A07-9BD1-B6E7-8BF74731DA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6606" y="374127"/>
            <a:ext cx="10225087" cy="523875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初學者的</a:t>
            </a:r>
            <a:r>
              <a:rPr lang="zh-TW" altLang="en-US" sz="4800" b="1" spc="3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心流體驗圖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B168FFA-E1ED-C0A5-6971-A27EB35DEDB9}"/>
              </a:ext>
            </a:extLst>
          </p:cNvPr>
          <p:cNvCxnSpPr/>
          <p:nvPr/>
        </p:nvCxnSpPr>
        <p:spPr>
          <a:xfrm flipV="1">
            <a:off x="2272679" y="2259725"/>
            <a:ext cx="0" cy="3816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99C92ED-D638-A2FD-6EC5-DBF95D5268CC}"/>
              </a:ext>
            </a:extLst>
          </p:cNvPr>
          <p:cNvCxnSpPr/>
          <p:nvPr/>
        </p:nvCxnSpPr>
        <p:spPr>
          <a:xfrm>
            <a:off x="2272679" y="6075821"/>
            <a:ext cx="701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4C1D368-B3E4-0D9B-7550-84ECD330196C}"/>
              </a:ext>
            </a:extLst>
          </p:cNvPr>
          <p:cNvCxnSpPr>
            <a:cxnSpLocks/>
          </p:cNvCxnSpPr>
          <p:nvPr/>
        </p:nvCxnSpPr>
        <p:spPr>
          <a:xfrm flipV="1">
            <a:off x="2272679" y="2128599"/>
            <a:ext cx="5110254" cy="3154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DD44E8A-3898-D0AF-9C92-3C4FEBEF28DA}"/>
              </a:ext>
            </a:extLst>
          </p:cNvPr>
          <p:cNvCxnSpPr>
            <a:cxnSpLocks/>
          </p:cNvCxnSpPr>
          <p:nvPr/>
        </p:nvCxnSpPr>
        <p:spPr>
          <a:xfrm flipV="1">
            <a:off x="2949335" y="2128599"/>
            <a:ext cx="6333744" cy="3947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9383CB-C0EF-556E-CCF7-70972208FD76}"/>
              </a:ext>
            </a:extLst>
          </p:cNvPr>
          <p:cNvSpPr txBox="1"/>
          <p:nvPr/>
        </p:nvSpPr>
        <p:spPr>
          <a:xfrm>
            <a:off x="2462013" y="2036426"/>
            <a:ext cx="1502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感到焦慮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55A82D-9DDF-BDF3-8837-E4976DFFBFA6}"/>
              </a:ext>
            </a:extLst>
          </p:cNvPr>
          <p:cNvSpPr txBox="1"/>
          <p:nvPr/>
        </p:nvSpPr>
        <p:spPr>
          <a:xfrm>
            <a:off x="7332418" y="5545935"/>
            <a:ext cx="1740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感受厭煩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A1CB8C-F730-840F-1373-05ADAEE60205}"/>
              </a:ext>
            </a:extLst>
          </p:cNvPr>
          <p:cNvSpPr txBox="1"/>
          <p:nvPr/>
        </p:nvSpPr>
        <p:spPr>
          <a:xfrm>
            <a:off x="5503742" y="6217661"/>
            <a:ext cx="970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D1F18F-58D0-3073-ECF3-44F75474693A}"/>
              </a:ext>
            </a:extLst>
          </p:cNvPr>
          <p:cNvSpPr txBox="1"/>
          <p:nvPr/>
        </p:nvSpPr>
        <p:spPr>
          <a:xfrm>
            <a:off x="1341983" y="3629742"/>
            <a:ext cx="859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EA085D-F325-77A2-15C5-FD0399A8A576}"/>
              </a:ext>
            </a:extLst>
          </p:cNvPr>
          <p:cNvSpPr txBox="1"/>
          <p:nvPr/>
        </p:nvSpPr>
        <p:spPr>
          <a:xfrm>
            <a:off x="1405704" y="5675711"/>
            <a:ext cx="544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endParaRPr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55E1DA9-4C43-87D0-254F-8DBDE1619C9A}"/>
              </a:ext>
            </a:extLst>
          </p:cNvPr>
          <p:cNvSpPr txBox="1"/>
          <p:nvPr/>
        </p:nvSpPr>
        <p:spPr>
          <a:xfrm>
            <a:off x="2904090" y="6236664"/>
            <a:ext cx="544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endParaRPr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AD743B-EF81-707C-71B2-ED624AD03A48}"/>
              </a:ext>
            </a:extLst>
          </p:cNvPr>
          <p:cNvSpPr txBox="1"/>
          <p:nvPr/>
        </p:nvSpPr>
        <p:spPr>
          <a:xfrm>
            <a:off x="1398181" y="2074277"/>
            <a:ext cx="544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F12C44-5B78-57B1-4D25-48D570381011}"/>
              </a:ext>
            </a:extLst>
          </p:cNvPr>
          <p:cNvSpPr txBox="1"/>
          <p:nvPr/>
        </p:nvSpPr>
        <p:spPr>
          <a:xfrm>
            <a:off x="8399161" y="6206947"/>
            <a:ext cx="544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endParaRPr lang="zh-TW" altLang="en-US" sz="2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4D2C16-EE90-6B6E-2D71-48E926115A3C}"/>
              </a:ext>
            </a:extLst>
          </p:cNvPr>
          <p:cNvSpPr txBox="1"/>
          <p:nvPr/>
        </p:nvSpPr>
        <p:spPr>
          <a:xfrm>
            <a:off x="3006674" y="5083286"/>
            <a:ext cx="808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A(1)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26FA9F4-F5A2-247B-F0C4-AD23A98F8DAC}"/>
              </a:ext>
            </a:extLst>
          </p:cNvPr>
          <p:cNvSpPr txBox="1"/>
          <p:nvPr/>
        </p:nvSpPr>
        <p:spPr>
          <a:xfrm>
            <a:off x="3026162" y="3071341"/>
            <a:ext cx="808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A(3)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5D07F4-F168-C756-6FED-967AAA94F7F6}"/>
              </a:ext>
            </a:extLst>
          </p:cNvPr>
          <p:cNvSpPr txBox="1"/>
          <p:nvPr/>
        </p:nvSpPr>
        <p:spPr>
          <a:xfrm>
            <a:off x="6070302" y="3071341"/>
            <a:ext cx="808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A(4)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DB8695-01F4-0FB5-DC62-8D1B377051D8}"/>
              </a:ext>
            </a:extLst>
          </p:cNvPr>
          <p:cNvSpPr txBox="1"/>
          <p:nvPr/>
        </p:nvSpPr>
        <p:spPr>
          <a:xfrm>
            <a:off x="6070302" y="5094548"/>
            <a:ext cx="808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A(2)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AF1EC80-D231-C170-3846-3128A46488E0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3815187" y="5283341"/>
            <a:ext cx="2255115" cy="11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E6C43CA-B094-7648-BCE9-C3C4F085A09B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474559" y="3471451"/>
            <a:ext cx="0" cy="16230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A962092-371B-9F4C-290F-9962F3820BEC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3410931" y="3471451"/>
            <a:ext cx="19488" cy="1611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E85206C-D273-4729-0EC0-DED061B68E48}"/>
              </a:ext>
            </a:extLst>
          </p:cNvPr>
          <p:cNvSpPr txBox="1"/>
          <p:nvPr/>
        </p:nvSpPr>
        <p:spPr>
          <a:xfrm>
            <a:off x="8994448" y="3128829"/>
            <a:ext cx="3475192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A(1) 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初學者</a:t>
            </a:r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A(2) 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等待技能進階</a:t>
            </a:r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A(3)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因為壓力而焦慮</a:t>
            </a:r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A(4)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成就感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811139-FB1D-B3D5-3B69-B64E87030CD4}"/>
              </a:ext>
            </a:extLst>
          </p:cNvPr>
          <p:cNvSpPr txBox="1"/>
          <p:nvPr/>
        </p:nvSpPr>
        <p:spPr>
          <a:xfrm>
            <a:off x="4769923" y="5560557"/>
            <a:ext cx="1740531" cy="37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需要增進技能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152689-898D-CF5A-70EA-B4CE5EA8DAA5}"/>
              </a:ext>
            </a:extLst>
          </p:cNvPr>
          <p:cNvSpPr txBox="1"/>
          <p:nvPr/>
        </p:nvSpPr>
        <p:spPr>
          <a:xfrm>
            <a:off x="2426795" y="3287845"/>
            <a:ext cx="417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需要更高挑戰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BF712B-BE99-C31C-6D7B-0B6CC8186A86}"/>
              </a:ext>
            </a:extLst>
          </p:cNvPr>
          <p:cNvSpPr/>
          <p:nvPr/>
        </p:nvSpPr>
        <p:spPr>
          <a:xfrm>
            <a:off x="1913672" y="5157133"/>
            <a:ext cx="343341" cy="1019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B4B8DF-F841-F21E-336A-BA3C3A6340EA}"/>
              </a:ext>
            </a:extLst>
          </p:cNvPr>
          <p:cNvSpPr/>
          <p:nvPr/>
        </p:nvSpPr>
        <p:spPr>
          <a:xfrm>
            <a:off x="2089657" y="6088268"/>
            <a:ext cx="818746" cy="3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EFD5C2-2771-1E88-9272-239D65044518}"/>
              </a:ext>
            </a:extLst>
          </p:cNvPr>
          <p:cNvSpPr/>
          <p:nvPr/>
        </p:nvSpPr>
        <p:spPr>
          <a:xfrm>
            <a:off x="6724353" y="1311424"/>
            <a:ext cx="3475192" cy="848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04CE48E-85CE-489C-7642-86D17FA2B5D2}"/>
              </a:ext>
            </a:extLst>
          </p:cNvPr>
          <p:cNvCxnSpPr>
            <a:stCxn id="5" idx="0"/>
          </p:cNvCxnSpPr>
          <p:nvPr/>
        </p:nvCxnSpPr>
        <p:spPr>
          <a:xfrm flipV="1">
            <a:off x="2635661" y="2608171"/>
            <a:ext cx="0" cy="6796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E3AB114-C18B-44AF-3E21-6481F2BD11E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510454" y="5741667"/>
            <a:ext cx="821964" cy="83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EEC0FE7-F31A-8758-3F50-F2228A98E8F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834675" y="3271396"/>
            <a:ext cx="223562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453928A-1155-2735-DB07-5F97CA57673D}"/>
              </a:ext>
            </a:extLst>
          </p:cNvPr>
          <p:cNvSpPr txBox="1"/>
          <p:nvPr/>
        </p:nvSpPr>
        <p:spPr>
          <a:xfrm rot="19605881">
            <a:off x="4215864" y="4094346"/>
            <a:ext cx="1349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動機漸增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2260064-A984-C50C-8CF5-7D95C197C550}"/>
              </a:ext>
            </a:extLst>
          </p:cNvPr>
          <p:cNvCxnSpPr>
            <a:cxnSpLocks/>
          </p:cNvCxnSpPr>
          <p:nvPr/>
        </p:nvCxnSpPr>
        <p:spPr>
          <a:xfrm flipV="1">
            <a:off x="5389638" y="3534330"/>
            <a:ext cx="673041" cy="44718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14DBE6F-BD41-E706-3153-38B2D9E14305}"/>
              </a:ext>
            </a:extLst>
          </p:cNvPr>
          <p:cNvCxnSpPr>
            <a:cxnSpLocks/>
          </p:cNvCxnSpPr>
          <p:nvPr/>
        </p:nvCxnSpPr>
        <p:spPr>
          <a:xfrm flipV="1">
            <a:off x="3760637" y="4669852"/>
            <a:ext cx="505135" cy="31877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F9B5923-3224-6191-C66A-77EF338378AA}"/>
              </a:ext>
            </a:extLst>
          </p:cNvPr>
          <p:cNvSpPr txBox="1"/>
          <p:nvPr/>
        </p:nvSpPr>
        <p:spPr>
          <a:xfrm>
            <a:off x="7055761" y="2243554"/>
            <a:ext cx="1502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心流渠道</a:t>
            </a:r>
          </a:p>
        </p:txBody>
      </p:sp>
    </p:spTree>
    <p:extLst>
      <p:ext uri="{BB962C8B-B14F-4D97-AF65-F5344CB8AC3E}">
        <p14:creationId xmlns:p14="http://schemas.microsoft.com/office/powerpoint/2010/main" val="78994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1579C7-4A63-7CF1-599F-0DBBF1BCA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左-右雙向 10">
            <a:extLst>
              <a:ext uri="{FF2B5EF4-FFF2-40B4-BE49-F238E27FC236}">
                <a16:creationId xmlns:a16="http://schemas.microsoft.com/office/drawing/2014/main" id="{E9C82B1F-8843-0B0A-0ED4-C5D2A39EF0A5}"/>
              </a:ext>
            </a:extLst>
          </p:cNvPr>
          <p:cNvSpPr/>
          <p:nvPr/>
        </p:nvSpPr>
        <p:spPr>
          <a:xfrm>
            <a:off x="55418" y="2713453"/>
            <a:ext cx="12081164" cy="3396402"/>
          </a:xfrm>
          <a:prstGeom prst="left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CBA7D3-DEA3-F8F0-0CD1-D8F84E53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58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變輕鬆，經驗的獲得也減少了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981FF-E6CB-4E82-CA33-E2A66262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8417"/>
            <a:ext cx="10515600" cy="5264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經驗轉化成能力需要在實做的過程中得到體驗</a:t>
            </a:r>
          </a:p>
        </p:txBody>
      </p:sp>
    </p:spTree>
    <p:extLst>
      <p:ext uri="{BB962C8B-B14F-4D97-AF65-F5344CB8AC3E}">
        <p14:creationId xmlns:p14="http://schemas.microsoft.com/office/powerpoint/2010/main" val="10734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EED5E4F-D26D-3B94-6766-F4209CA214E5}"/>
              </a:ext>
            </a:extLst>
          </p:cNvPr>
          <p:cNvSpPr txBox="1"/>
          <p:nvPr/>
        </p:nvSpPr>
        <p:spPr>
          <a:xfrm>
            <a:off x="181428" y="264002"/>
            <a:ext cx="1494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1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- 1980</a:t>
            </a:r>
            <a:endParaRPr lang="zh-TW" altLang="en-US" b="1" i="1" dirty="0"/>
          </a:p>
        </p:txBody>
      </p:sp>
      <p:pic>
        <p:nvPicPr>
          <p:cNvPr id="3074" name="Picture 2" descr="experiential">
            <a:extLst>
              <a:ext uri="{FF2B5EF4-FFF2-40B4-BE49-F238E27FC236}">
                <a16:creationId xmlns:a16="http://schemas.microsoft.com/office/drawing/2014/main" id="{100A48A1-256E-CC9D-D079-8411CBC9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1849965"/>
            <a:ext cx="6861238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671F8FB-08EF-0C40-7E61-9D3CA4546287}"/>
              </a:ext>
            </a:extLst>
          </p:cNvPr>
          <p:cNvSpPr txBox="1"/>
          <p:nvPr/>
        </p:nvSpPr>
        <p:spPr>
          <a:xfrm>
            <a:off x="7692572" y="2177454"/>
            <a:ext cx="4499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透過親身的體驗學習，嘗試解決問題。</a:t>
            </a:r>
            <a:endParaRPr lang="en-US" altLang="zh-TW" sz="20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CD19EFB-0B3F-5C62-77BD-913456CA131C}"/>
              </a:ext>
            </a:extLst>
          </p:cNvPr>
          <p:cNvSpPr txBox="1"/>
          <p:nvPr/>
        </p:nvSpPr>
        <p:spPr>
          <a:xfrm>
            <a:off x="7692572" y="2917200"/>
            <a:ext cx="37882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回憶或重溫整個活動過程，透過觀察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人的行為、反應和感受，啟發思考。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21DE2F-0254-237E-B711-8CD50E738866}"/>
              </a:ext>
            </a:extLst>
          </p:cNvPr>
          <p:cNvSpPr txBox="1"/>
          <p:nvPr/>
        </p:nvSpPr>
        <p:spPr>
          <a:xfrm>
            <a:off x="7692572" y="4400831"/>
            <a:ext cx="375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從整個學習過程和得出的成果中，反思及沉澱箇中的體驗，轉化成知識或理論。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6B077-5DB1-8F79-ABC7-0E76A14A18D3}"/>
              </a:ext>
            </a:extLst>
          </p:cNvPr>
          <p:cNvSpPr txBox="1"/>
          <p:nvPr/>
        </p:nvSpPr>
        <p:spPr>
          <a:xfrm>
            <a:off x="7692571" y="5820297"/>
            <a:ext cx="39638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得出的結論，重新詮釋腦海中的概念和知識，並嘗試實踐。 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DA6716E7-F307-44CF-DC45-6E2D373BB390}"/>
              </a:ext>
            </a:extLst>
          </p:cNvPr>
          <p:cNvSpPr/>
          <p:nvPr/>
        </p:nvSpPr>
        <p:spPr>
          <a:xfrm>
            <a:off x="3077030" y="1988768"/>
            <a:ext cx="406400" cy="377371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CCEB34D5-615E-1A83-3048-53C9211CA857}"/>
              </a:ext>
            </a:extLst>
          </p:cNvPr>
          <p:cNvSpPr/>
          <p:nvPr/>
        </p:nvSpPr>
        <p:spPr>
          <a:xfrm>
            <a:off x="5392059" y="3175528"/>
            <a:ext cx="406400" cy="377371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42EC71B0-9F62-B010-02D8-6F649BD551D5}"/>
              </a:ext>
            </a:extLst>
          </p:cNvPr>
          <p:cNvSpPr/>
          <p:nvPr/>
        </p:nvSpPr>
        <p:spPr>
          <a:xfrm>
            <a:off x="446314" y="3100283"/>
            <a:ext cx="406400" cy="377371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5755C3A5-273D-02DD-B328-10FAE61AAB6E}"/>
              </a:ext>
            </a:extLst>
          </p:cNvPr>
          <p:cNvSpPr/>
          <p:nvPr/>
        </p:nvSpPr>
        <p:spPr>
          <a:xfrm>
            <a:off x="3077030" y="5039123"/>
            <a:ext cx="406400" cy="377371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8C916FC1-D2B8-6332-2EAA-56D302573668}"/>
              </a:ext>
            </a:extLst>
          </p:cNvPr>
          <p:cNvSpPr/>
          <p:nvPr/>
        </p:nvSpPr>
        <p:spPr>
          <a:xfrm>
            <a:off x="7182959" y="1869754"/>
            <a:ext cx="406400" cy="377371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953B0121-CE15-31FC-B3FC-C86588634B47}"/>
              </a:ext>
            </a:extLst>
          </p:cNvPr>
          <p:cNvSpPr/>
          <p:nvPr/>
        </p:nvSpPr>
        <p:spPr>
          <a:xfrm>
            <a:off x="7182959" y="2603898"/>
            <a:ext cx="406400" cy="377371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流程圖: 接點 19">
            <a:extLst>
              <a:ext uri="{FF2B5EF4-FFF2-40B4-BE49-F238E27FC236}">
                <a16:creationId xmlns:a16="http://schemas.microsoft.com/office/drawing/2014/main" id="{A96F8D87-9995-7EA8-2CE8-FEB1EE498FC1}"/>
              </a:ext>
            </a:extLst>
          </p:cNvPr>
          <p:cNvSpPr/>
          <p:nvPr/>
        </p:nvSpPr>
        <p:spPr>
          <a:xfrm>
            <a:off x="7182959" y="4091712"/>
            <a:ext cx="406400" cy="377371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流程圖: 接點 20">
            <a:extLst>
              <a:ext uri="{FF2B5EF4-FFF2-40B4-BE49-F238E27FC236}">
                <a16:creationId xmlns:a16="http://schemas.microsoft.com/office/drawing/2014/main" id="{ACEBC4B1-32B5-CC23-7985-05935B413AB2}"/>
              </a:ext>
            </a:extLst>
          </p:cNvPr>
          <p:cNvSpPr/>
          <p:nvPr/>
        </p:nvSpPr>
        <p:spPr>
          <a:xfrm>
            <a:off x="7182960" y="5512597"/>
            <a:ext cx="406400" cy="377371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79B475-78CD-F6EA-15AF-0B8604F6C45C}"/>
              </a:ext>
            </a:extLst>
          </p:cNvPr>
          <p:cNvSpPr txBox="1"/>
          <p:nvPr/>
        </p:nvSpPr>
        <p:spPr>
          <a:xfrm>
            <a:off x="7712236" y="5471369"/>
            <a:ext cx="8836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D89F14-7629-3869-2BE9-27CBA8D0EBF0}"/>
              </a:ext>
            </a:extLst>
          </p:cNvPr>
          <p:cNvSpPr txBox="1"/>
          <p:nvPr/>
        </p:nvSpPr>
        <p:spPr>
          <a:xfrm>
            <a:off x="7692571" y="1847015"/>
            <a:ext cx="707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BD23139-6BA9-9CDF-991B-85509A1A7A23}"/>
              </a:ext>
            </a:extLst>
          </p:cNvPr>
          <p:cNvSpPr txBox="1"/>
          <p:nvPr/>
        </p:nvSpPr>
        <p:spPr>
          <a:xfrm>
            <a:off x="7692571" y="2576239"/>
            <a:ext cx="990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Watch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84D8C58-7653-9BDA-4566-83BCCEA4A320}"/>
              </a:ext>
            </a:extLst>
          </p:cNvPr>
          <p:cNvSpPr txBox="1"/>
          <p:nvPr/>
        </p:nvSpPr>
        <p:spPr>
          <a:xfrm>
            <a:off x="7675586" y="4073313"/>
            <a:ext cx="990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Think</a:t>
            </a:r>
            <a:endParaRPr lang="zh-TW" altLang="en-US" sz="2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3B2E2DB-2F06-B5AB-E20C-CFB86D16199B}"/>
              </a:ext>
            </a:extLst>
          </p:cNvPr>
          <p:cNvSpPr txBox="1"/>
          <p:nvPr/>
        </p:nvSpPr>
        <p:spPr>
          <a:xfrm>
            <a:off x="8175366" y="1822970"/>
            <a:ext cx="2773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實做的過程中得到體驗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A357A7D-275D-2C52-9A45-B659F59892E5}"/>
              </a:ext>
            </a:extLst>
          </p:cNvPr>
          <p:cNvSpPr txBox="1"/>
          <p:nvPr/>
        </p:nvSpPr>
        <p:spPr>
          <a:xfrm>
            <a:off x="8595915" y="2577030"/>
            <a:ext cx="1908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觀察與反思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4DA95BA-49A6-695A-58DC-CBF71365DBFE}"/>
              </a:ext>
            </a:extLst>
          </p:cNvPr>
          <p:cNvSpPr txBox="1"/>
          <p:nvPr/>
        </p:nvSpPr>
        <p:spPr>
          <a:xfrm>
            <a:off x="8466227" y="4028793"/>
            <a:ext cx="3327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從反思中提煉出理論或理解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B49AB69-B740-FD5F-91BD-08D1CCD33E5F}"/>
              </a:ext>
            </a:extLst>
          </p:cNvPr>
          <p:cNvSpPr txBox="1"/>
          <p:nvPr/>
        </p:nvSpPr>
        <p:spPr>
          <a:xfrm>
            <a:off x="8387511" y="5471369"/>
            <a:ext cx="380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採取行動，再次應用到實作中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C02CD91-330A-BE4D-60C0-A208DCE5F536}"/>
              </a:ext>
            </a:extLst>
          </p:cNvPr>
          <p:cNvSpPr txBox="1">
            <a:spLocks/>
          </p:cNvSpPr>
          <p:nvPr/>
        </p:nvSpPr>
        <p:spPr>
          <a:xfrm>
            <a:off x="1676399" y="264002"/>
            <a:ext cx="9144000" cy="148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對工程師最重要的一件事</a:t>
            </a:r>
            <a:b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將經驗轉化為知識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0E277149-B981-0F03-7917-50644305B54B}"/>
              </a:ext>
            </a:extLst>
          </p:cNvPr>
          <p:cNvSpPr txBox="1">
            <a:spLocks/>
          </p:cNvSpPr>
          <p:nvPr/>
        </p:nvSpPr>
        <p:spPr>
          <a:xfrm rot="19751287">
            <a:off x="-768193" y="560800"/>
            <a:ext cx="3786822" cy="315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000" b="1" i="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庫伯理論 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David Kolb</a:t>
            </a:r>
            <a:endParaRPr lang="zh-TW" altLang="en-US" sz="2000" b="1" spc="3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59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D2BC7DF-E868-FBF7-2409-D08AA2CF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3B3D06F-B2FE-A403-0333-0E313323B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391934" y="4581164"/>
            <a:ext cx="5879617" cy="166723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778260D-9BE2-64CF-2E71-C4434F5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815" y="4692000"/>
            <a:ext cx="5347854" cy="15564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努力地替我們提供各種服務，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是為了讓我們 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的更舒適。</a:t>
            </a:r>
          </a:p>
        </p:txBody>
      </p:sp>
    </p:spTree>
    <p:extLst>
      <p:ext uri="{BB962C8B-B14F-4D97-AF65-F5344CB8AC3E}">
        <p14:creationId xmlns:p14="http://schemas.microsoft.com/office/powerpoint/2010/main" val="427632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CCB46-5D2A-79B2-93B8-B09C4FCC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這是對於學習的誤導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A46BBE-288F-AFCB-75DB-7B6590FF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16" y="3613332"/>
            <a:ext cx="1256297" cy="2899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41B92AA-5BBD-84F9-FA12-0BA7D8B3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89" y="3580779"/>
            <a:ext cx="1444561" cy="3333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DFF572-4885-4644-4483-4E602354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20" y="3585027"/>
            <a:ext cx="1407751" cy="32486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C20AA7-06B5-6438-3588-8E7688D93007}"/>
              </a:ext>
            </a:extLst>
          </p:cNvPr>
          <p:cNvSpPr txBox="1"/>
          <p:nvPr/>
        </p:nvSpPr>
        <p:spPr>
          <a:xfrm>
            <a:off x="1604860" y="3482834"/>
            <a:ext cx="10989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知識</a:t>
            </a:r>
            <a:endParaRPr lang="zh-TW" altLang="en-US" sz="3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758487-F151-2208-3EE2-81795C8ACA9F}"/>
              </a:ext>
            </a:extLst>
          </p:cNvPr>
          <p:cNvSpPr txBox="1"/>
          <p:nvPr/>
        </p:nvSpPr>
        <p:spPr>
          <a:xfrm>
            <a:off x="4006693" y="3496680"/>
            <a:ext cx="13557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舒適感</a:t>
            </a:r>
            <a:endParaRPr lang="zh-TW" altLang="en-US" sz="3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68107C-9CBD-E452-A5BE-422EEE79633E}"/>
              </a:ext>
            </a:extLst>
          </p:cNvPr>
          <p:cNvSpPr txBox="1"/>
          <p:nvPr/>
        </p:nvSpPr>
        <p:spPr>
          <a:xfrm>
            <a:off x="6928495" y="3468374"/>
            <a:ext cx="10989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實踐</a:t>
            </a:r>
            <a:endParaRPr lang="zh-TW" altLang="en-US" sz="3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B1DA6F-AF1B-2A0E-0CDD-B6F6F0274D89}"/>
              </a:ext>
            </a:extLst>
          </p:cNvPr>
          <p:cNvSpPr txBox="1"/>
          <p:nvPr/>
        </p:nvSpPr>
        <p:spPr>
          <a:xfrm>
            <a:off x="9593529" y="3472654"/>
            <a:ext cx="10989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進步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1304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F4C93-7E73-C59F-02EE-75B907E24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ADFB1-0448-EB0C-9A0F-DD98E872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603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不適感</a:t>
            </a:r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更多實踐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BCFF4D-F366-FCAB-3764-0234AA7C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07" y="3740229"/>
            <a:ext cx="9329785" cy="31177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F0CB3A-7E42-4373-320E-64533E68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451" y="2097333"/>
            <a:ext cx="1600437" cy="3693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3855DE1-8912-E626-B853-37FBF3FF7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250" y="2104488"/>
            <a:ext cx="1444561" cy="3333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833C37-4026-002F-3ED0-0BBFF0E3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181" y="2108736"/>
            <a:ext cx="1407751" cy="32486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0D9449-F111-672E-96CD-973B878CC714}"/>
              </a:ext>
            </a:extLst>
          </p:cNvPr>
          <p:cNvSpPr txBox="1"/>
          <p:nvPr/>
        </p:nvSpPr>
        <p:spPr>
          <a:xfrm>
            <a:off x="1452821" y="2006543"/>
            <a:ext cx="1098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知識</a:t>
            </a:r>
            <a:endParaRPr lang="zh-TW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C41CCD-E2DA-3794-029A-E6D8EEA4BEDF}"/>
              </a:ext>
            </a:extLst>
          </p:cNvPr>
          <p:cNvSpPr txBox="1"/>
          <p:nvPr/>
        </p:nvSpPr>
        <p:spPr>
          <a:xfrm>
            <a:off x="3854654" y="2020389"/>
            <a:ext cx="1355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舒適感</a:t>
            </a:r>
            <a:endParaRPr lang="zh-TW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46B545-8145-079D-923C-33ACF9A86BC7}"/>
              </a:ext>
            </a:extLst>
          </p:cNvPr>
          <p:cNvSpPr txBox="1"/>
          <p:nvPr/>
        </p:nvSpPr>
        <p:spPr>
          <a:xfrm>
            <a:off x="6776456" y="1992083"/>
            <a:ext cx="1098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實踐</a:t>
            </a:r>
            <a:endParaRPr lang="zh-TW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1E701DE-4B1F-EC4C-05AC-8A51D74AD57F}"/>
              </a:ext>
            </a:extLst>
          </p:cNvPr>
          <p:cNvSpPr txBox="1"/>
          <p:nvPr/>
        </p:nvSpPr>
        <p:spPr>
          <a:xfrm>
            <a:off x="9441491" y="1952709"/>
            <a:ext cx="1098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進步</a:t>
            </a:r>
            <a:endParaRPr lang="zh-TW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A3A076-B241-680D-0AA2-7CDF7D19FD27}"/>
              </a:ext>
            </a:extLst>
          </p:cNvPr>
          <p:cNvSpPr txBox="1"/>
          <p:nvPr/>
        </p:nvSpPr>
        <p:spPr>
          <a:xfrm>
            <a:off x="1315574" y="3384159"/>
            <a:ext cx="10989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知識</a:t>
            </a:r>
            <a:endParaRPr lang="zh-TW" altLang="en-US" sz="3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608312-482E-BC9E-0381-32AD9DF577B2}"/>
              </a:ext>
            </a:extLst>
          </p:cNvPr>
          <p:cNvSpPr txBox="1"/>
          <p:nvPr/>
        </p:nvSpPr>
        <p:spPr>
          <a:xfrm>
            <a:off x="9951186" y="4866928"/>
            <a:ext cx="1608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舒適感</a:t>
            </a:r>
            <a:endParaRPr lang="zh-TW" altLang="en-US" sz="3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2FD002-DDAD-E6E2-2180-8664ABE5F465}"/>
              </a:ext>
            </a:extLst>
          </p:cNvPr>
          <p:cNvSpPr txBox="1"/>
          <p:nvPr/>
        </p:nvSpPr>
        <p:spPr>
          <a:xfrm>
            <a:off x="2896546" y="4882317"/>
            <a:ext cx="10989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實踐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9A767D6-5656-3300-170D-8EC686914692}"/>
              </a:ext>
            </a:extLst>
          </p:cNvPr>
          <p:cNvSpPr txBox="1"/>
          <p:nvPr/>
        </p:nvSpPr>
        <p:spPr>
          <a:xfrm>
            <a:off x="8574206" y="3331771"/>
            <a:ext cx="10989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進步</a:t>
            </a:r>
            <a:endParaRPr lang="zh-TW" altLang="en-US" sz="3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814ED9-5D8E-2817-E673-DF10CA34CB11}"/>
              </a:ext>
            </a:extLst>
          </p:cNvPr>
          <p:cNvSpPr txBox="1"/>
          <p:nvPr/>
        </p:nvSpPr>
        <p:spPr>
          <a:xfrm>
            <a:off x="4438866" y="3384159"/>
            <a:ext cx="13557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不適感</a:t>
            </a:r>
            <a:endParaRPr lang="zh-TW" altLang="en-US" sz="3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72E4F4-FDB0-CC20-6A3D-F2682E6862B3}"/>
              </a:ext>
            </a:extLst>
          </p:cNvPr>
          <p:cNvSpPr txBox="1"/>
          <p:nvPr/>
        </p:nvSpPr>
        <p:spPr>
          <a:xfrm>
            <a:off x="6543010" y="4882317"/>
            <a:ext cx="17377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更多實踐</a:t>
            </a:r>
            <a:endParaRPr lang="zh-TW" altLang="en-US" sz="3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1072EF-9414-7218-DF4E-5455EF27A420}"/>
              </a:ext>
            </a:extLst>
          </p:cNvPr>
          <p:cNvSpPr txBox="1"/>
          <p:nvPr/>
        </p:nvSpPr>
        <p:spPr>
          <a:xfrm rot="2383638">
            <a:off x="10273445" y="331598"/>
            <a:ext cx="257076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品格技能</a:t>
            </a:r>
            <a:endParaRPr lang="zh-TW" altLang="en-US" sz="240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6E5000D1-DD58-54B5-B614-5082909FA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854518">
            <a:off x="5385308" y="4329749"/>
            <a:ext cx="1444561" cy="333361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D17D6A2-6DAD-082A-6347-8340B41AFB33}"/>
              </a:ext>
            </a:extLst>
          </p:cNvPr>
          <p:cNvCxnSpPr>
            <a:cxnSpLocks/>
          </p:cNvCxnSpPr>
          <p:nvPr/>
        </p:nvCxnSpPr>
        <p:spPr>
          <a:xfrm>
            <a:off x="5604428" y="3009715"/>
            <a:ext cx="105426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圖形 5" descr="波浪 外框">
            <a:extLst>
              <a:ext uri="{FF2B5EF4-FFF2-40B4-BE49-F238E27FC236}">
                <a16:creationId xmlns:a16="http://schemas.microsoft.com/office/drawing/2014/main" id="{5D9D69B8-E2EE-8CFC-3274-B28894793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8465" y="5640066"/>
            <a:ext cx="1254597" cy="7263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B6BA90C-40B1-3928-757C-20BEAD7D9968}"/>
              </a:ext>
            </a:extLst>
          </p:cNvPr>
          <p:cNvSpPr txBox="1"/>
          <p:nvPr/>
        </p:nvSpPr>
        <p:spPr>
          <a:xfrm>
            <a:off x="6803007" y="6319819"/>
            <a:ext cx="1098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心流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1E7EA7B-93EB-973E-C7D3-818D168DC025}"/>
              </a:ext>
            </a:extLst>
          </p:cNvPr>
          <p:cNvSpPr txBox="1"/>
          <p:nvPr/>
        </p:nvSpPr>
        <p:spPr>
          <a:xfrm>
            <a:off x="346887" y="2006543"/>
            <a:ext cx="598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圖形 22" descr="核取方塊 (打勾) 以實心填滿">
            <a:extLst>
              <a:ext uri="{FF2B5EF4-FFF2-40B4-BE49-F238E27FC236}">
                <a16:creationId xmlns:a16="http://schemas.microsoft.com/office/drawing/2014/main" id="{ABB219BE-0B92-D386-6DD3-06A46E6E1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887" y="3352894"/>
            <a:ext cx="585263" cy="585263"/>
          </a:xfrm>
          <a:prstGeom prst="rect">
            <a:avLst/>
          </a:prstGeom>
        </p:spPr>
      </p:pic>
      <p:pic>
        <p:nvPicPr>
          <p:cNvPr id="25" name="圖形 24" descr="核取方塊 (打勾) 以實心填滿">
            <a:extLst>
              <a:ext uri="{FF2B5EF4-FFF2-40B4-BE49-F238E27FC236}">
                <a16:creationId xmlns:a16="http://schemas.microsoft.com/office/drawing/2014/main" id="{832B0B3E-4F40-47DA-F469-D6380E859A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3286" y="3352893"/>
            <a:ext cx="585263" cy="5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0C5EF292-69F1-7840-E842-F132086A169C}"/>
              </a:ext>
            </a:extLst>
          </p:cNvPr>
          <p:cNvSpPr/>
          <p:nvPr/>
        </p:nvSpPr>
        <p:spPr>
          <a:xfrm>
            <a:off x="9516804" y="2858944"/>
            <a:ext cx="896664" cy="758201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7B35-AD80-4388-DF7E-62FD27EA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專注 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Focus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980C9-6E66-6EE2-0836-CED7C8E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1943211"/>
            <a:ext cx="11596254" cy="4668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專注是一種可以透過訓練持續增強的能力。現代社會中我們的注意力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經常被科技和多任務操作所分散，因此要學會客意地培養專注的習慣。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學會排除干擾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：關閉不必要的通知，專注於單一任務。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平衡三種專注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：向內、向外與全面專注互相補充。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TW" altLang="en-US" sz="2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向內專注 </a:t>
            </a:r>
            <a:r>
              <a:rPr lang="en-US" altLang="zh-TW" sz="2200" b="0" i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</a:rPr>
              <a:t>Self-awareness</a:t>
            </a:r>
            <a:r>
              <a:rPr lang="en-US" altLang="zh-TW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理解自己</a:t>
            </a:r>
            <a:r>
              <a:rPr lang="zh-TW" altLang="en-US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lvl="1"/>
            <a:r>
              <a:rPr lang="zh-TW" altLang="en-US" sz="2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向外專注 </a:t>
            </a:r>
            <a:r>
              <a:rPr lang="en-US" altLang="zh-TW" sz="2200" b="0" i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</a:rPr>
              <a:t>Other-awareness </a:t>
            </a:r>
            <a:r>
              <a:rPr lang="en-US" altLang="zh-TW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與他人連結</a:t>
            </a:r>
            <a:r>
              <a:rPr lang="zh-TW" altLang="en-US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，理解他人的需求與情感，形成共鳴。</a:t>
            </a:r>
          </a:p>
          <a:p>
            <a:pPr lvl="1"/>
            <a:r>
              <a:rPr lang="zh-TW" altLang="en-US" sz="2200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全面專注 </a:t>
            </a:r>
            <a:r>
              <a:rPr lang="en-US" altLang="zh-TW" sz="2200" b="0" i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</a:rPr>
              <a:t>Outer-world focus </a:t>
            </a:r>
            <a:r>
              <a:rPr lang="en-US" altLang="zh-TW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洞察外部世界</a:t>
            </a:r>
            <a:r>
              <a:rPr lang="en-US" altLang="zh-TW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系統性思考</a:t>
            </a:r>
            <a:r>
              <a:rPr lang="en-US" altLang="zh-TW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b="0" i="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刻意練習專注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：像鍛煉肌肉一樣，反覆挑戰大腦的專注能力。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形 4" descr="禁用手機 以實心填滿">
            <a:extLst>
              <a:ext uri="{FF2B5EF4-FFF2-40B4-BE49-F238E27FC236}">
                <a16:creationId xmlns:a16="http://schemas.microsoft.com/office/drawing/2014/main" id="{4195634B-E0A8-A690-94E1-E50797028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7640" y="2913694"/>
            <a:ext cx="721705" cy="7217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1D734C4-4391-8028-3D6A-98B398F1FD45}"/>
              </a:ext>
            </a:extLst>
          </p:cNvPr>
          <p:cNvSpPr txBox="1"/>
          <p:nvPr/>
        </p:nvSpPr>
        <p:spPr>
          <a:xfrm rot="19579333">
            <a:off x="-603711" y="427245"/>
            <a:ext cx="3133202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Daniel Goleman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C646FB-BC76-9793-85A7-CFDF171E9CB0}"/>
              </a:ext>
            </a:extLst>
          </p:cNvPr>
          <p:cNvSpPr txBox="1"/>
          <p:nvPr/>
        </p:nvSpPr>
        <p:spPr>
          <a:xfrm>
            <a:off x="3776461" y="6492875"/>
            <a:ext cx="6393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「專注力」是</a:t>
            </a:r>
            <a:r>
              <a:rPr lang="zh-TW" altLang="en-US" sz="20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zh-TW" altLang="en-US" sz="20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最稀缺的心靈資產</a:t>
            </a:r>
            <a:endParaRPr lang="en-US" altLang="zh-TW" sz="2000" b="1" i="0" dirty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017077E-5490-9B27-6A8D-6CE01DE89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792" y="128458"/>
            <a:ext cx="1284367" cy="1814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95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0650-BB0E-0381-83BE-A262CCAB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0384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三種專注力的整合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542F94-E4D9-FFFF-22B8-6D34831B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3" y="2596775"/>
            <a:ext cx="11253356" cy="235844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將這三種專注力結合在開發人員的日常工作中，形成一個正向循環：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內在專注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：自我反思、學習技能，掌握技術基礎。</a:t>
            </a:r>
          </a:p>
          <a:p>
            <a:pPr lvl="1"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對他人專注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：與團隊合作分享知識，增進團隊合作效能。</a:t>
            </a:r>
          </a:p>
          <a:p>
            <a:pPr lvl="1"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對大環境專注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：從系統層面理解開發的重要性，形成戰略視野。</a:t>
            </a:r>
          </a:p>
          <a:p>
            <a:pPr marL="0" indent="0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C919E0-8E17-4414-817A-53425E16CE64}"/>
              </a:ext>
            </a:extLst>
          </p:cNvPr>
          <p:cNvSpPr txBox="1"/>
          <p:nvPr/>
        </p:nvSpPr>
        <p:spPr>
          <a:xfrm>
            <a:off x="469320" y="5114149"/>
            <a:ext cx="1125335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透過這三種專注力，不僅能彌補開發人員因挫折減少而失去的學習機會，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還能幫助他們成長為全面型工程師，具備深厚技術基礎、人際合作能力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以及系統性思維，為團隊與組織創造更大的價值。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29079-CC59-F5C2-B323-75E32336DD54}"/>
              </a:ext>
            </a:extLst>
          </p:cNvPr>
          <p:cNvSpPr txBox="1"/>
          <p:nvPr/>
        </p:nvSpPr>
        <p:spPr>
          <a:xfrm rot="19365828">
            <a:off x="-2417617" y="337814"/>
            <a:ext cx="6096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排除干擾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54B666E-3FA6-807E-B056-0796FF043EDB}"/>
              </a:ext>
            </a:extLst>
          </p:cNvPr>
          <p:cNvSpPr txBox="1"/>
          <p:nvPr/>
        </p:nvSpPr>
        <p:spPr>
          <a:xfrm>
            <a:off x="1122329" y="1708604"/>
            <a:ext cx="28090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內在專注 </a:t>
            </a:r>
            <a:r>
              <a:rPr lang="en-US" altLang="zh-TW" sz="1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Inner Focus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551A0C-CAD0-2130-6F0D-447B2FF00A8C}"/>
              </a:ext>
            </a:extLst>
          </p:cNvPr>
          <p:cNvSpPr txBox="1"/>
          <p:nvPr/>
        </p:nvSpPr>
        <p:spPr>
          <a:xfrm>
            <a:off x="4319428" y="1708604"/>
            <a:ext cx="32140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對他人專注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Other Focus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5092AB-B8AA-A363-C7AE-5B259D49217D}"/>
              </a:ext>
            </a:extLst>
          </p:cNvPr>
          <p:cNvSpPr txBox="1"/>
          <p:nvPr/>
        </p:nvSpPr>
        <p:spPr>
          <a:xfrm>
            <a:off x="7921555" y="1708604"/>
            <a:ext cx="3674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對大環境專注 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Outer Focus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9A7A878-3F5A-C3E7-4DE0-DA5D41E1319F}"/>
              </a:ext>
            </a:extLst>
          </p:cNvPr>
          <p:cNvCxnSpPr/>
          <p:nvPr/>
        </p:nvCxnSpPr>
        <p:spPr>
          <a:xfrm>
            <a:off x="4031673" y="1672055"/>
            <a:ext cx="0" cy="467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6914B30-C99D-B2B0-3A85-28B094227626}"/>
              </a:ext>
            </a:extLst>
          </p:cNvPr>
          <p:cNvCxnSpPr/>
          <p:nvPr/>
        </p:nvCxnSpPr>
        <p:spPr>
          <a:xfrm>
            <a:off x="7547318" y="1672055"/>
            <a:ext cx="0" cy="467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87D9340-0660-B399-1527-43104C383C56}"/>
              </a:ext>
            </a:extLst>
          </p:cNvPr>
          <p:cNvSpPr/>
          <p:nvPr/>
        </p:nvSpPr>
        <p:spPr>
          <a:xfrm>
            <a:off x="838198" y="1562511"/>
            <a:ext cx="10515601" cy="6365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53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B59402-1950-6FAF-F797-FE9FD3D7D2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3BE78F-02BA-D6B3-29D6-25DF032C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學會</a:t>
            </a:r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引導</a:t>
            </a:r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自己進入專注工作的模式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9B8A216-0CA5-C64F-69AB-73EFC5001BC2}"/>
              </a:ext>
            </a:extLst>
          </p:cNvPr>
          <p:cNvCxnSpPr>
            <a:cxnSpLocks/>
          </p:cNvCxnSpPr>
          <p:nvPr/>
        </p:nvCxnSpPr>
        <p:spPr>
          <a:xfrm>
            <a:off x="3006437" y="3075709"/>
            <a:ext cx="11499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2471</Words>
  <Application>Microsoft Office PowerPoint</Application>
  <PresentationFormat>寬螢幕</PresentationFormat>
  <Paragraphs>245</Paragraphs>
  <Slides>16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AI 時代的開發者體驗</vt:lpstr>
      <vt:lpstr>Coding 變輕鬆，經驗的獲得也減少了</vt:lpstr>
      <vt:lpstr>PowerPoint 簡報</vt:lpstr>
      <vt:lpstr>AI 努力地替我們提供各種服務，  是為了讓我們 coding 的更舒適。</vt:lpstr>
      <vt:lpstr>這是對於學習的誤導</vt:lpstr>
      <vt:lpstr>不適感 觸發 更多實踐</vt:lpstr>
      <vt:lpstr>專注 Focus</vt:lpstr>
      <vt:lpstr>三種專注力的整合</vt:lpstr>
      <vt:lpstr>學會 引導 自己進入專注工作的模式</vt:lpstr>
      <vt:lpstr>引導自己進入專注模式</vt:lpstr>
      <vt:lpstr>PowerPoint 簡報</vt:lpstr>
      <vt:lpstr>請問表上所顯示的時間?</vt:lpstr>
      <vt:lpstr>PowerPoint 簡報</vt:lpstr>
      <vt:lpstr>PowerPoint 簡報</vt:lpstr>
      <vt:lpstr>PowerPoint 簡報</vt:lpstr>
      <vt:lpstr> 初學者的心流體驗圖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時代的開發者體驗</dc:title>
  <dc:creator>ruddyl.lee 李智樺</dc:creator>
  <cp:lastModifiedBy>Kyle Shen</cp:lastModifiedBy>
  <cp:revision>30</cp:revision>
  <dcterms:created xsi:type="dcterms:W3CDTF">2024-12-05T06:05:59Z</dcterms:created>
  <dcterms:modified xsi:type="dcterms:W3CDTF">2024-12-23T14:48:16Z</dcterms:modified>
</cp:coreProperties>
</file>