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8" r:id="rId3"/>
  </p:sldMasterIdLst>
  <p:notesMasterIdLst>
    <p:notesMasterId r:id="rId43"/>
  </p:notesMasterIdLst>
  <p:handoutMasterIdLst>
    <p:handoutMasterId r:id="rId44"/>
  </p:handoutMasterIdLst>
  <p:sldIdLst>
    <p:sldId id="256" r:id="rId4"/>
    <p:sldId id="298" r:id="rId5"/>
    <p:sldId id="299" r:id="rId6"/>
    <p:sldId id="303" r:id="rId7"/>
    <p:sldId id="336" r:id="rId8"/>
    <p:sldId id="301" r:id="rId9"/>
    <p:sldId id="302" r:id="rId10"/>
    <p:sldId id="309" r:id="rId11"/>
    <p:sldId id="338" r:id="rId12"/>
    <p:sldId id="371" r:id="rId13"/>
    <p:sldId id="374" r:id="rId14"/>
    <p:sldId id="372" r:id="rId15"/>
    <p:sldId id="373" r:id="rId16"/>
    <p:sldId id="375" r:id="rId17"/>
    <p:sldId id="377" r:id="rId18"/>
    <p:sldId id="378" r:id="rId19"/>
    <p:sldId id="340" r:id="rId20"/>
    <p:sldId id="339" r:id="rId21"/>
    <p:sldId id="349" r:id="rId22"/>
    <p:sldId id="357" r:id="rId23"/>
    <p:sldId id="350" r:id="rId24"/>
    <p:sldId id="358" r:id="rId25"/>
    <p:sldId id="359" r:id="rId26"/>
    <p:sldId id="361" r:id="rId27"/>
    <p:sldId id="355" r:id="rId28"/>
    <p:sldId id="368" r:id="rId29"/>
    <p:sldId id="367" r:id="rId30"/>
    <p:sldId id="356" r:id="rId31"/>
    <p:sldId id="363" r:id="rId32"/>
    <p:sldId id="364" r:id="rId33"/>
    <p:sldId id="365" r:id="rId34"/>
    <p:sldId id="360" r:id="rId35"/>
    <p:sldId id="362" r:id="rId36"/>
    <p:sldId id="348" r:id="rId37"/>
    <p:sldId id="370" r:id="rId38"/>
    <p:sldId id="337" r:id="rId39"/>
    <p:sldId id="380" r:id="rId40"/>
    <p:sldId id="381" r:id="rId41"/>
    <p:sldId id="379" r:id="rId42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1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02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9005DA-F6A7-45AE-B63F-022CE0F99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ED032-665D-4113-AA2C-06172FFA5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CFDE5-F6E3-4919-ABF4-5791A8FD4258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9145B-8CBD-4705-9D40-66EA3040E0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6386D-EA8B-4E87-B31D-ACC791E46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18D9A-B998-49F1-9AC3-1872D93716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191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CCF5D59-2DED-4B58-9A1E-E4C5CC558A0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324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764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997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107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09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16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309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89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65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663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690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370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98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Inhaltsplatzhalter 45"/>
          <p:cNvSpPr>
            <a:spLocks noGrp="1"/>
          </p:cNvSpPr>
          <p:nvPr>
            <p:ph sz="quarter" idx="12"/>
          </p:nvPr>
        </p:nvSpPr>
        <p:spPr>
          <a:xfrm>
            <a:off x="468313" y="1989139"/>
            <a:ext cx="3959672" cy="424815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4"/>
              </a:buClr>
              <a:buFont typeface="Arial" pitchFamily="34" charset="0"/>
              <a:buChar char="&gt;"/>
              <a:defRPr sz="2400"/>
            </a:lvl1pPr>
            <a:lvl2pPr>
              <a:buClr>
                <a:schemeClr val="accent4"/>
              </a:buClr>
              <a:buFont typeface="Arial" pitchFamily="34" charset="0"/>
              <a:buChar char="&gt;"/>
              <a:defRPr sz="2000"/>
            </a:lvl2pPr>
            <a:lvl3pPr>
              <a:buClr>
                <a:schemeClr val="accent4"/>
              </a:buClr>
              <a:buFont typeface="Arial" pitchFamily="34" charset="0"/>
              <a:buChar char="&gt;"/>
              <a:defRPr sz="1800"/>
            </a:lvl3pPr>
            <a:lvl4pPr>
              <a:buClr>
                <a:schemeClr val="accent4"/>
              </a:buClr>
              <a:buFont typeface="Arial" pitchFamily="34" charset="0"/>
              <a:buChar char="&gt;"/>
              <a:defRPr/>
            </a:lvl4pPr>
            <a:lvl5pPr>
              <a:buClr>
                <a:schemeClr val="accent4"/>
              </a:buClr>
              <a:buFont typeface="Arial" pitchFamily="34" charset="0"/>
              <a:buChar char="&gt;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21456"/>
            <a:ext cx="8207374" cy="357187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Optionalen Folientitel durch Klicken bearbeiten</a:t>
            </a:r>
          </a:p>
        </p:txBody>
      </p:sp>
      <p:sp>
        <p:nvSpPr>
          <p:cNvPr id="18" name="Rechteck 17"/>
          <p:cNvSpPr/>
          <p:nvPr userDrawn="1"/>
        </p:nvSpPr>
        <p:spPr>
          <a:xfrm>
            <a:off x="0" y="-1"/>
            <a:ext cx="9144000" cy="110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 userDrawn="1"/>
        </p:nvSpPr>
        <p:spPr>
          <a:xfrm>
            <a:off x="7072330" y="1"/>
            <a:ext cx="2071670" cy="1104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42222"/>
            <a:ext cx="5883251" cy="7143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lvl1pPr marL="0" algn="l" defTabSz="914400" rtl="0" eaLnBrk="1" latinLnBrk="0" hangingPunct="1">
              <a:buNone/>
              <a:defRPr lang="de-DE" sz="2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Kopfzeile durch Klicken bearbeiten</a:t>
            </a:r>
          </a:p>
        </p:txBody>
      </p:sp>
      <p:sp>
        <p:nvSpPr>
          <p:cNvPr id="10" name="AutoShape 7"/>
          <p:cNvSpPr>
            <a:spLocks/>
          </p:cNvSpPr>
          <p:nvPr userDrawn="1"/>
        </p:nvSpPr>
        <p:spPr bwMode="auto">
          <a:xfrm>
            <a:off x="4572000" y="6524625"/>
            <a:ext cx="4103688" cy="3333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13716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18288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22860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2743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r" defTabSz="914400"/>
            <a:fld id="{5AA1F0B0-2CA5-4886-8DCF-EF645043D25E}" type="slidenum">
              <a:rPr lang="de-DE" altLang="de-DE" sz="900">
                <a:latin typeface="Arial" pitchFamily="34" charset="0"/>
                <a:cs typeface="Arial" pitchFamily="34" charset="0"/>
                <a:sym typeface="Arial" pitchFamily="34" charset="0"/>
              </a:rPr>
              <a:pPr algn="r" defTabSz="914400"/>
              <a:t>‹#›</a:t>
            </a:fld>
            <a:endParaRPr lang="de-DE" altLang="de-DE"/>
          </a:p>
        </p:txBody>
      </p:sp>
      <p:sp>
        <p:nvSpPr>
          <p:cNvPr id="9" name="Inhaltsplatzhalter 45">
            <a:extLst>
              <a:ext uri="{FF2B5EF4-FFF2-40B4-BE49-F238E27FC236}">
                <a16:creationId xmlns:a16="http://schemas.microsoft.com/office/drawing/2014/main" id="{4609DCFA-CE45-4052-827C-B23125F7F6C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7984" y="2002620"/>
            <a:ext cx="4247704" cy="424815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4"/>
              </a:buClr>
              <a:buFont typeface="Arial" pitchFamily="34" charset="0"/>
              <a:buChar char="&gt;"/>
              <a:defRPr sz="2400"/>
            </a:lvl1pPr>
            <a:lvl2pPr>
              <a:buClr>
                <a:schemeClr val="accent4"/>
              </a:buClr>
              <a:buFont typeface="Arial" pitchFamily="34" charset="0"/>
              <a:buChar char="&gt;"/>
              <a:defRPr sz="2000"/>
            </a:lvl2pPr>
            <a:lvl3pPr>
              <a:buClr>
                <a:schemeClr val="accent4"/>
              </a:buClr>
              <a:buFont typeface="Arial" pitchFamily="34" charset="0"/>
              <a:buChar char="&gt;"/>
              <a:defRPr sz="1800"/>
            </a:lvl3pPr>
            <a:lvl4pPr>
              <a:buClr>
                <a:schemeClr val="accent4"/>
              </a:buClr>
              <a:buFont typeface="Arial" pitchFamily="34" charset="0"/>
              <a:buChar char="&gt;"/>
              <a:defRPr/>
            </a:lvl4pPr>
            <a:lvl5pPr>
              <a:buClr>
                <a:schemeClr val="accent4"/>
              </a:buClr>
              <a:buFont typeface="Arial" pitchFamily="34" charset="0"/>
              <a:buChar char="&gt;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06725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52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1765-3045-41F0-A45F-4EB4DAF8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98E8-A3FB-4E74-96E2-5D821C1E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885D-A8AF-43A3-91AD-16C4AF1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9492-632C-434C-883A-C0DBE4F2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9095-B365-49AA-B269-BEDFA53C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153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89CF-469B-4FFE-925C-261B7D77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2E67-E4ED-42EF-946F-37F953F4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78DE-E42A-46F5-AA9F-C806A75D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AEB3-7E7C-40D0-A837-24BC9F46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5460A-57E3-47EF-838D-46DB09FC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051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D929-0FC8-49A2-B73C-4EA29714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C5E5-7F99-475D-8D90-E7BD2DF95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657E3-0246-44DD-A7D7-D0DCF5A9B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49739-103F-4C49-90D4-A78791FD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4E148-673B-4B8B-9E60-41EF1525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55040-9D8C-40C2-81FF-F850BC41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63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868B-6EDD-4A80-84C4-0DC2185A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15A13-CCE3-4760-AB94-97C6B4068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57640-8504-4D59-854D-04D4AEC79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D879C-99EB-40A3-93D7-5E5BC83B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B5D48-ECD3-4FB2-9260-0686068B4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E27C-610F-4B78-8E11-C2B26047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3B427-D4F8-4ABE-83FB-6E22C8B9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EAA3B-FAE2-42C7-9005-41733093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7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16EB-97DB-4B63-915F-11DDFAC1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C0704-5F22-4F47-8E57-B2DE286C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EFA6D-DFA2-4993-9063-A688A7E0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2DC33-885A-447C-A435-24D59612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7730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0C243-FFCD-40DE-BDCA-0E13564A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7E235-6633-44BF-BE32-3D2BD732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7D147-429B-4EE0-93EE-8E0C7638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401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4FE9-1C4F-4ABB-A576-0659F100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0636-A741-402D-AB28-C2F38E1A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4058-15FF-43B9-ABEE-802CF4B30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C2EE7-7188-4F9F-9213-CB4C2112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7D639-4C41-4E48-963F-50F92697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8E025-EDA9-4C0E-ACE6-E46DD641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9772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ECF-7283-4D15-B673-F98355BC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1FF7C-CD89-478F-A49E-D7CC50E89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C811F-A067-43B0-82FD-BA188CFE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2FB5-179F-417E-86AC-7D834A09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4E3BA-9937-4071-A9EE-C668DF32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FF3F4-7C21-494D-9C11-E12BD033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80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62F4-43D5-4598-A6D4-63047BD2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13EA0-8FB0-4D79-8C20-7F847FFB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BBA4-96DB-4451-8DAC-4FC9B0D3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448A-3FFF-4D0B-9470-3D133EDF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2E34-9926-4442-B4F1-58722398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6266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69421-FD0E-4025-9A10-F7AE0AD4D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CEA9F-5755-4572-AB1A-5B282D004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7792-B74B-4091-AE6C-D5853B8C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1061-2900-486C-908F-F1237FB4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455B-88B9-4297-B3FB-FED3F7C2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24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FCD4E9CD-F785-495A-99CC-2975E16B6894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1170000"/>
            <a:ext cx="9143640" cy="340164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LevelGrafik durch Klick auf Symbol anpassen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8360" y="4714920"/>
            <a:ext cx="8206920" cy="152208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>
              <a:lnSpc>
                <a:spcPct val="100000"/>
              </a:lnSpc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LevelPräsentationstitel durch Klicken bearbeiten</a:t>
            </a:r>
          </a:p>
        </p:txBody>
      </p:sp>
      <p:sp>
        <p:nvSpPr>
          <p:cNvPr id="3" name="CustomShape 4"/>
          <p:cNvSpPr/>
          <p:nvPr/>
        </p:nvSpPr>
        <p:spPr>
          <a:xfrm>
            <a:off x="0" y="6524640"/>
            <a:ext cx="9143640" cy="33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1054080"/>
            <a:ext cx="9143640" cy="115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0D46E581-C8C1-4975-8BBE-F894A68427FC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LevelTextmasterformat bearbeiten</a:t>
            </a:r>
          </a:p>
          <a:p>
            <a:pPr marL="743040" lvl="1" indent="-28548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8360" y="1221480"/>
            <a:ext cx="8206920" cy="35676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LevelOptionalen Folientitel durch Klicken bearbeiten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0" y="0"/>
            <a:ext cx="9143640" cy="1104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38100" dir="5400000" algn="t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7072200" y="0"/>
            <a:ext cx="2071440" cy="1104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68360" y="242280"/>
            <a:ext cx="5882760" cy="71388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LevelKopfzeile durch Klicken bearbeiten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ACEE01EA-C0DE-4EA9-820C-FCFA1AC1C60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5">
            <a:extLst>
              <a:ext uri="{FF2B5EF4-FFF2-40B4-BE49-F238E27FC236}">
                <a16:creationId xmlns:a16="http://schemas.microsoft.com/office/drawing/2014/main" id="{D7BCBF16-D822-4819-A57C-F350F8AD34B4}"/>
              </a:ext>
            </a:extLst>
          </p:cNvPr>
          <p:cNvSpPr/>
          <p:nvPr/>
        </p:nvSpPr>
        <p:spPr>
          <a:xfrm>
            <a:off x="31819" y="1268760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1" name="Rechteck 11">
            <a:extLst>
              <a:ext uri="{FF2B5EF4-FFF2-40B4-BE49-F238E27FC236}">
                <a16:creationId xmlns:a16="http://schemas.microsoft.com/office/drawing/2014/main" id="{CB3A045A-B087-4AF6-B4A1-549A882B0659}"/>
              </a:ext>
            </a:extLst>
          </p:cNvPr>
          <p:cNvSpPr/>
          <p:nvPr userDrawn="1"/>
        </p:nvSpPr>
        <p:spPr>
          <a:xfrm>
            <a:off x="31158" y="2968944"/>
            <a:ext cx="8469584" cy="518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14" name="Rechteck 11">
            <a:extLst>
              <a:ext uri="{FF2B5EF4-FFF2-40B4-BE49-F238E27FC236}">
                <a16:creationId xmlns:a16="http://schemas.microsoft.com/office/drawing/2014/main" id="{15FE07F4-22D7-45D9-B57B-4BF4C4BCC84E}"/>
              </a:ext>
            </a:extLst>
          </p:cNvPr>
          <p:cNvSpPr/>
          <p:nvPr/>
        </p:nvSpPr>
        <p:spPr>
          <a:xfrm>
            <a:off x="31158" y="4704152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chemeClr val="bg1"/>
                </a:solidFill>
              </a:rPr>
              <a:t>Tools and Frameworks 	</a:t>
            </a:r>
          </a:p>
        </p:txBody>
      </p:sp>
      <p:sp>
        <p:nvSpPr>
          <p:cNvPr id="17" name="Rechteck 11">
            <a:extLst>
              <a:ext uri="{FF2B5EF4-FFF2-40B4-BE49-F238E27FC236}">
                <a16:creationId xmlns:a16="http://schemas.microsoft.com/office/drawing/2014/main" id="{5D1F33A7-2817-469C-BA14-4450EB39CF40}"/>
              </a:ext>
            </a:extLst>
          </p:cNvPr>
          <p:cNvSpPr/>
          <p:nvPr/>
        </p:nvSpPr>
        <p:spPr>
          <a:xfrm>
            <a:off x="31158" y="5550370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Classification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</a:p>
        </p:txBody>
      </p:sp>
      <p:sp>
        <p:nvSpPr>
          <p:cNvPr id="6" name="Rechteck 11">
            <a:extLst>
              <a:ext uri="{FF2B5EF4-FFF2-40B4-BE49-F238E27FC236}">
                <a16:creationId xmlns:a16="http://schemas.microsoft.com/office/drawing/2014/main" id="{F9D0FD60-6BBC-4889-8C64-800C1C3F4AC1}"/>
              </a:ext>
            </a:extLst>
          </p:cNvPr>
          <p:cNvSpPr/>
          <p:nvPr userDrawn="1"/>
        </p:nvSpPr>
        <p:spPr>
          <a:xfrm>
            <a:off x="31819" y="2118852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Organisation</a:t>
            </a: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E0270851-A839-44E5-8B26-B9B6D0CF57F6}"/>
              </a:ext>
            </a:extLst>
          </p:cNvPr>
          <p:cNvSpPr/>
          <p:nvPr userDrawn="1"/>
        </p:nvSpPr>
        <p:spPr>
          <a:xfrm>
            <a:off x="31158" y="3836548"/>
            <a:ext cx="8469584" cy="518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 err="1">
                <a:solidFill>
                  <a:schemeClr val="bg1"/>
                </a:solidFill>
              </a:rPr>
              <a:t>Neural</a:t>
            </a:r>
            <a:r>
              <a:rPr lang="de-DE" sz="2400" dirty="0">
                <a:solidFill>
                  <a:schemeClr val="bg1"/>
                </a:solidFill>
              </a:rPr>
              <a:t> Network Basics</a:t>
            </a:r>
          </a:p>
        </p:txBody>
      </p:sp>
    </p:spTree>
    <p:extLst>
      <p:ext uri="{BB962C8B-B14F-4D97-AF65-F5344CB8AC3E}">
        <p14:creationId xmlns:p14="http://schemas.microsoft.com/office/powerpoint/2010/main" val="356309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tenberg.org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nfo/LSS_DLwithText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anaconda.com/download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94640" y="5229360"/>
            <a:ext cx="8206920" cy="1522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Summer School – Neural Networks with Text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67640" y="6338880"/>
            <a:ext cx="5038200" cy="19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28.09.18, Johanna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Binnewitt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Valmir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Etemi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Julia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Kappes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12" descr="E:\Studium\Studium Master\2. Semester\Clusterin_Categories_Classification\Titelbild.jpg">
            <a:extLst>
              <a:ext uri="{FF2B5EF4-FFF2-40B4-BE49-F238E27FC236}">
                <a16:creationId xmlns:a16="http://schemas.microsoft.com/office/drawing/2014/main" id="{21051F05-8DD9-41DC-ABC0-E1BC8A7D8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Data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Scientists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Define Research Goal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Retrieve Data 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Prepare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Explore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Present and automate Model</a:t>
            </a:r>
          </a:p>
        </p:txBody>
      </p:sp>
    </p:spTree>
    <p:extLst>
      <p:ext uri="{BB962C8B-B14F-4D97-AF65-F5344CB8AC3E}">
        <p14:creationId xmlns:p14="http://schemas.microsoft.com/office/powerpoint/2010/main" val="966406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Retrieve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open data sites: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https://www.gutenberg.org/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(Todo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internal data if available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7698960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Prepare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cleansing (remove false, inconsistent or unnecessary data)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integration (enrich data with other sources)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transformation (Transform into suitable format)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transform text into a model?</a:t>
            </a:r>
          </a:p>
        </p:txBody>
      </p:sp>
    </p:spTree>
    <p:extLst>
      <p:ext uri="{BB962C8B-B14F-4D97-AF65-F5344CB8AC3E}">
        <p14:creationId xmlns:p14="http://schemas.microsoft.com/office/powerpoint/2010/main" val="398209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Understand retrieved data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are variables interacting?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of descriptive statistics, plotting techniques and simple modeling</a:t>
            </a:r>
          </a:p>
        </p:txBody>
      </p:sp>
    </p:spTree>
    <p:extLst>
      <p:ext uri="{BB962C8B-B14F-4D97-AF65-F5344CB8AC3E}">
        <p14:creationId xmlns:p14="http://schemas.microsoft.com/office/powerpoint/2010/main" val="3687484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 a model which suits research goal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Learning models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 Networks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Etc.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25693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Structured data (e.g. SQL databases)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Unstructured data (e.g. Natural Language)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generated (e.g. server log files)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Audio, video, images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Streaming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638863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Focus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days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Structured data (e.g. SQL databases)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Unstructured data (e.g. Natural Language)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generated (e.g. server log files)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Audio, video, images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Streaming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775106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3822870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 err="1"/>
              <a:t>Neural</a:t>
            </a:r>
            <a:r>
              <a:rPr lang="de-DE" sz="2400" dirty="0"/>
              <a:t> Network Basics</a:t>
            </a:r>
          </a:p>
        </p:txBody>
      </p:sp>
    </p:spTree>
    <p:extLst>
      <p:ext uri="{BB962C8B-B14F-4D97-AF65-F5344CB8AC3E}">
        <p14:creationId xmlns:p14="http://schemas.microsoft.com/office/powerpoint/2010/main" val="319702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Biological Inspiration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hteck 2">
            <a:extLst>
              <a:ext uri="{FF2B5EF4-FFF2-40B4-BE49-F238E27FC236}">
                <a16:creationId xmlns:a16="http://schemas.microsoft.com/office/drawing/2014/main" id="{E725446A-5B07-4B71-960E-BB9FA73813EA}"/>
              </a:ext>
            </a:extLst>
          </p:cNvPr>
          <p:cNvSpPr/>
          <p:nvPr/>
        </p:nvSpPr>
        <p:spPr>
          <a:xfrm>
            <a:off x="107504" y="6165304"/>
            <a:ext cx="8220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rgbClr val="000000"/>
                </a:solidFill>
                <a:latin typeface="Arial" charset="0"/>
              </a:rPr>
              <a:t>Source: https://towardsdatascience.com/the-differences-between-artificial-and-biological-neural-networks-a8b46db828b7</a:t>
            </a:r>
            <a:endParaRPr lang="de-DE" sz="1600" i="1" dirty="0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3B7313DA-1F69-4C4B-8A4A-92462A9F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00" y="1747697"/>
            <a:ext cx="679704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5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9536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Perceptron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(1)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id="{AE40D702-D6BF-44E8-92A8-7C00272EB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84" y="3212976"/>
            <a:ext cx="4176464" cy="1708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4160DF-D329-4BBF-B789-856332BA820A}"/>
              </a:ext>
            </a:extLst>
          </p:cNvPr>
          <p:cNvSpPr txBox="1"/>
          <p:nvPr/>
        </p:nvSpPr>
        <p:spPr>
          <a:xfrm>
            <a:off x="457174" y="1976514"/>
            <a:ext cx="4618882" cy="47212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Numerical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e.g.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blood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patients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in1 (</a:t>
            </a:r>
            <a:r>
              <a:rPr lang="de-DE" sz="2000" dirty="0" err="1"/>
              <a:t>Amount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iron) = 1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n2 (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Amount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white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blood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5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in3 (Something </a:t>
            </a:r>
            <a:r>
              <a:rPr lang="de-DE" sz="2000" dirty="0" err="1"/>
              <a:t>else</a:t>
            </a:r>
            <a:r>
              <a:rPr lang="de-DE" sz="2000" dirty="0"/>
              <a:t>) = 0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=&gt; Vector</a:t>
            </a:r>
            <a:r>
              <a:rPr lang="de-DE" sz="2000" dirty="0"/>
              <a:t>: { 1, 5, 0 }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endParaRPr lang="de-DE" sz="900" dirty="0"/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/>
              <a:t>Input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consists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r>
              <a:rPr lang="de-DE" sz="2000" dirty="0"/>
              <a:t> and </a:t>
            </a:r>
            <a:r>
              <a:rPr lang="de-DE" sz="2000" dirty="0" err="1"/>
              <a:t>its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, e.g.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/>
              <a:t>patient1 = {1, 0, 1} </a:t>
            </a:r>
            <a:r>
              <a:rPr lang="de-DE" sz="2000" dirty="0">
                <a:sym typeface="Wingdings" panose="05000000000000000000" pitchFamily="2" charset="2"/>
              </a:rPr>
              <a:t> Klasse 1 (krank)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>
                <a:sym typeface="Wingdings" panose="05000000000000000000" pitchFamily="2" charset="2"/>
              </a:rPr>
              <a:t>patient2 = {1, 1, 1}  Klasse 0</a:t>
            </a:r>
            <a:r>
              <a:rPr lang="de-DE" sz="2000" dirty="0"/>
              <a:t> (nicht krank)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DF700-8BBD-491F-A4D4-51B7ED626977}"/>
              </a:ext>
            </a:extLst>
          </p:cNvPr>
          <p:cNvSpPr/>
          <p:nvPr/>
        </p:nvSpPr>
        <p:spPr>
          <a:xfrm>
            <a:off x="5451340" y="3084251"/>
            <a:ext cx="567825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1768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454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(2)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b="1" dirty="0" err="1"/>
              <a:t>Weights</a:t>
            </a:r>
            <a:r>
              <a:rPr lang="de-DE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dirty="0" err="1"/>
              <a:t>Weights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de-DE" dirty="0"/>
          </a:p>
          <a:p>
            <a:endParaRPr lang="de-DE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5580113" y="3012699"/>
            <a:ext cx="864096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2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(3)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Prediction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The </a:t>
            </a:r>
            <a:r>
              <a:rPr lang="de-DE" sz="2000" dirty="0" err="1"/>
              <a:t>calculation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dot</a:t>
            </a:r>
            <a:r>
              <a:rPr lang="de-DE" sz="2000" dirty="0"/>
              <a:t> </a:t>
            </a:r>
            <a:r>
              <a:rPr lang="de-DE" sz="2000" dirty="0" err="1"/>
              <a:t>product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vector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input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and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vector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weights</a:t>
            </a: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Input Data: {2, 3, 2},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Weights</a:t>
            </a:r>
            <a:r>
              <a:rPr lang="de-DE" sz="2000" dirty="0"/>
              <a:t>: {0.5, -0.2, 0.1}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i="1" dirty="0" err="1"/>
              <a:t>Calcuation</a:t>
            </a:r>
            <a:r>
              <a:rPr lang="de-DE" sz="2000" i="1" dirty="0"/>
              <a:t>: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2 * 0.5 + 3 * (-0.2) + 2 * 0.1 = 0.6</a:t>
            </a:r>
          </a:p>
          <a:p>
            <a:endParaRPr lang="de-DE" sz="2000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6228184" y="2996952"/>
            <a:ext cx="1080120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022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(4)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3" y="1901216"/>
            <a:ext cx="3959672" cy="486886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/>
              <a:t>Output: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The </a:t>
            </a:r>
            <a:r>
              <a:rPr lang="de-DE" sz="2000" dirty="0" err="1"/>
              <a:t>output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result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dot</a:t>
            </a:r>
            <a:r>
              <a:rPr lang="de-DE" sz="2000" dirty="0"/>
              <a:t> </a:t>
            </a:r>
            <a:r>
              <a:rPr lang="de-DE" sz="2000" dirty="0" err="1"/>
              <a:t>product</a:t>
            </a:r>
            <a:r>
              <a:rPr lang="de-DE" sz="2000" dirty="0"/>
              <a:t> and an </a:t>
            </a:r>
            <a:r>
              <a:rPr lang="de-DE" sz="2000" dirty="0" err="1"/>
              <a:t>activation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r>
              <a:rPr lang="de-DE" sz="2000" dirty="0"/>
              <a:t>.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Determines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endParaRPr lang="de-DE" sz="20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Activation</a:t>
            </a:r>
            <a:r>
              <a:rPr lang="de-DE" sz="2000" dirty="0"/>
              <a:t> </a:t>
            </a:r>
            <a:r>
              <a:rPr lang="de-DE" sz="2000" dirty="0" err="1"/>
              <a:t>functions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super simple </a:t>
            </a:r>
            <a:r>
              <a:rPr lang="de-DE" sz="2000" dirty="0" err="1"/>
              <a:t>functions</a:t>
            </a:r>
            <a:r>
              <a:rPr lang="de-DE" sz="2000" dirty="0"/>
              <a:t>, e.g. </a:t>
            </a:r>
            <a:r>
              <a:rPr lang="de-DE" sz="2000" dirty="0" err="1"/>
              <a:t>thresholds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complex</a:t>
            </a:r>
            <a:r>
              <a:rPr lang="de-DE" sz="2000" dirty="0"/>
              <a:t> </a:t>
            </a:r>
            <a:r>
              <a:rPr lang="de-DE" sz="2000" dirty="0" err="1"/>
              <a:t>ones</a:t>
            </a:r>
            <a:r>
              <a:rPr lang="de-DE" sz="2000" dirty="0"/>
              <a:t>, e.g. Sigmoid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Result</a:t>
            </a:r>
            <a:r>
              <a:rPr lang="de-DE" sz="2000" dirty="0"/>
              <a:t>: 0.6,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Threshold: 0.5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Class </a:t>
            </a:r>
            <a:r>
              <a:rPr lang="de-DE" sz="2000" dirty="0">
                <a:sym typeface="Wingdings" panose="05000000000000000000" pitchFamily="2" charset="2"/>
              </a:rPr>
              <a:t> 1</a:t>
            </a:r>
            <a:endParaRPr lang="de-DE" sz="2000" i="1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740351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569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(5)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4247703" cy="424815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/>
              <a:t>Training: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calculation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 </a:t>
            </a:r>
            <a:r>
              <a:rPr lang="de-DE" sz="2000" dirty="0" err="1"/>
              <a:t>outputs</a:t>
            </a:r>
            <a:r>
              <a:rPr lang="de-DE" sz="2000" dirty="0"/>
              <a:t> a </a:t>
            </a:r>
            <a:r>
              <a:rPr lang="de-DE" sz="2000" dirty="0" err="1"/>
              <a:t>wrong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, </a:t>
            </a:r>
            <a:r>
              <a:rPr lang="de-DE" sz="2000" dirty="0" err="1"/>
              <a:t>then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weights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adjusted</a:t>
            </a:r>
            <a:r>
              <a:rPr lang="de-DE" sz="2000" dirty="0"/>
              <a:t> in </a:t>
            </a:r>
            <a:r>
              <a:rPr lang="de-DE" sz="2000" dirty="0" err="1"/>
              <a:t>order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calcuate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correct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Result</a:t>
            </a:r>
            <a:r>
              <a:rPr lang="de-DE" sz="2000" dirty="0"/>
              <a:t>: 0.6,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Threshold: 0.5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Target </a:t>
            </a:r>
            <a:r>
              <a:rPr lang="de-DE" sz="2000" dirty="0" err="1"/>
              <a:t>class</a:t>
            </a:r>
            <a:r>
              <a:rPr lang="de-DE" sz="2000" dirty="0"/>
              <a:t> = „0“ (</a:t>
            </a:r>
            <a:r>
              <a:rPr lang="de-DE" sz="2000" dirty="0" err="1"/>
              <a:t>Actual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„1“)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i="1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i="1" dirty="0">
                <a:sym typeface="Wingdings" panose="05000000000000000000" pitchFamily="2" charset="2"/>
              </a:rPr>
              <a:t> Error = 0 (Target) – 1 (</a:t>
            </a:r>
            <a:r>
              <a:rPr lang="de-DE" sz="2000" i="1" dirty="0" err="1">
                <a:sym typeface="Wingdings" panose="05000000000000000000" pitchFamily="2" charset="2"/>
              </a:rPr>
              <a:t>Result</a:t>
            </a:r>
            <a:r>
              <a:rPr lang="de-DE" sz="2000" i="1" dirty="0">
                <a:sym typeface="Wingdings" panose="05000000000000000000" pitchFamily="2" charset="2"/>
              </a:rPr>
              <a:t>) = -1</a:t>
            </a:r>
            <a:endParaRPr lang="de-DE" sz="2000" i="1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236296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735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862" y="3140968"/>
            <a:ext cx="4176464" cy="170842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(6)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3" y="1817229"/>
            <a:ext cx="4823768" cy="525628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/>
              <a:t>Optimizer: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1800" dirty="0" err="1"/>
              <a:t>Our</a:t>
            </a:r>
            <a:r>
              <a:rPr lang="de-DE" sz="1800" dirty="0"/>
              <a:t> </a:t>
            </a:r>
            <a:r>
              <a:rPr lang="de-DE" sz="1800" dirty="0" err="1"/>
              <a:t>weights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adjusted</a:t>
            </a:r>
            <a:r>
              <a:rPr lang="de-DE" sz="1800" dirty="0"/>
              <a:t> so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output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less</a:t>
            </a:r>
            <a:r>
              <a:rPr lang="de-DE" sz="1800" dirty="0"/>
              <a:t> </a:t>
            </a:r>
            <a:r>
              <a:rPr lang="de-DE" sz="1800" dirty="0" err="1"/>
              <a:t>then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treshold</a:t>
            </a:r>
            <a:r>
              <a:rPr lang="de-DE" sz="1800" dirty="0"/>
              <a:t> (0.5)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1800" dirty="0"/>
              <a:t>Optimizer </a:t>
            </a:r>
            <a:r>
              <a:rPr lang="de-DE" sz="1800" dirty="0" err="1"/>
              <a:t>functions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also </a:t>
            </a:r>
            <a:r>
              <a:rPr lang="de-DE" sz="1800" dirty="0" err="1"/>
              <a:t>be</a:t>
            </a:r>
            <a:r>
              <a:rPr lang="de-DE" sz="1800" dirty="0"/>
              <a:t> simple, e.g. </a:t>
            </a:r>
            <a:r>
              <a:rPr lang="de-DE" sz="1800" dirty="0" err="1"/>
              <a:t>Hebbian</a:t>
            </a:r>
            <a:r>
              <a:rPr lang="de-DE" sz="1800" dirty="0"/>
              <a:t> </a:t>
            </a:r>
            <a:r>
              <a:rPr lang="de-DE" sz="1800" dirty="0" err="1"/>
              <a:t>learn</a:t>
            </a:r>
            <a:r>
              <a:rPr lang="de-DE" sz="1800" dirty="0"/>
              <a:t> </a:t>
            </a:r>
            <a:r>
              <a:rPr lang="de-DE" sz="1800" dirty="0" err="1"/>
              <a:t>rule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very</a:t>
            </a:r>
            <a:r>
              <a:rPr lang="de-DE" sz="1800" dirty="0"/>
              <a:t> </a:t>
            </a:r>
            <a:r>
              <a:rPr lang="de-DE" sz="1800" dirty="0" err="1"/>
              <a:t>complex</a:t>
            </a:r>
            <a:endParaRPr lang="de-DE" sz="18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1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 err="1"/>
              <a:t>Example</a:t>
            </a:r>
            <a:r>
              <a:rPr lang="de-DE" sz="1800" b="1" dirty="0"/>
              <a:t> (</a:t>
            </a:r>
            <a:r>
              <a:rPr lang="de-DE" sz="1800" b="1" dirty="0" err="1"/>
              <a:t>Hebbian</a:t>
            </a:r>
            <a:r>
              <a:rPr lang="de-DE" sz="1800" b="1" dirty="0"/>
              <a:t> </a:t>
            </a:r>
            <a:r>
              <a:rPr lang="de-DE" sz="1800" b="1" dirty="0" err="1"/>
              <a:t>learn</a:t>
            </a:r>
            <a:r>
              <a:rPr lang="de-DE" sz="1800" b="1" dirty="0"/>
              <a:t> </a:t>
            </a:r>
            <a:r>
              <a:rPr lang="de-DE" sz="1800" b="1" dirty="0" err="1"/>
              <a:t>rule</a:t>
            </a:r>
            <a:r>
              <a:rPr lang="de-DE" sz="1800" b="1" dirty="0"/>
              <a:t>):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Adjust</a:t>
            </a:r>
            <a:r>
              <a:rPr lang="de-DE" sz="1800" dirty="0"/>
              <a:t> = </a:t>
            </a:r>
            <a:r>
              <a:rPr lang="de-DE" sz="1800" i="1" dirty="0"/>
              <a:t>Learning rate</a:t>
            </a:r>
            <a:r>
              <a:rPr lang="de-DE" sz="1800" dirty="0"/>
              <a:t> * </a:t>
            </a:r>
            <a:r>
              <a:rPr lang="de-DE" sz="1800" i="1" dirty="0"/>
              <a:t>Input </a:t>
            </a:r>
            <a:r>
              <a:rPr lang="de-DE" sz="1800" i="1" dirty="0" err="1"/>
              <a:t>value</a:t>
            </a:r>
            <a:r>
              <a:rPr lang="de-DE" sz="1800" dirty="0"/>
              <a:t> * </a:t>
            </a:r>
            <a:r>
              <a:rPr lang="de-DE" sz="1800" i="1" dirty="0"/>
              <a:t>Error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Adjust1 = 0.02 * 2 * (-1) = -0.04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1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New </a:t>
            </a:r>
            <a:r>
              <a:rPr lang="de-DE" sz="1800" dirty="0" err="1"/>
              <a:t>weight</a:t>
            </a:r>
            <a:r>
              <a:rPr lang="de-DE" sz="1800" dirty="0"/>
              <a:t> 1 = </a:t>
            </a:r>
            <a:r>
              <a:rPr lang="de-DE" sz="1800" i="1" dirty="0"/>
              <a:t>Old </a:t>
            </a:r>
            <a:r>
              <a:rPr lang="de-DE" sz="1800" i="1" dirty="0" err="1"/>
              <a:t>weight</a:t>
            </a:r>
            <a:r>
              <a:rPr lang="de-DE" sz="1800" i="1" dirty="0"/>
              <a:t> </a:t>
            </a:r>
            <a:r>
              <a:rPr lang="de-DE" sz="1800" dirty="0"/>
              <a:t>+ </a:t>
            </a:r>
            <a:r>
              <a:rPr lang="de-DE" sz="1800" i="1" dirty="0"/>
              <a:t>Adjustment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0.5 – 0.04 = 0.46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 err="1"/>
              <a:t>Weights</a:t>
            </a:r>
            <a:r>
              <a:rPr lang="de-DE" sz="1800" b="1" dirty="0"/>
              <a:t>: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Weights</a:t>
            </a:r>
            <a:r>
              <a:rPr lang="de-DE" sz="1800" dirty="0"/>
              <a:t> </a:t>
            </a:r>
            <a:r>
              <a:rPr lang="de-DE" sz="1800" dirty="0" err="1"/>
              <a:t>before</a:t>
            </a:r>
            <a:r>
              <a:rPr lang="de-DE" sz="1800" dirty="0"/>
              <a:t>:  { 0.5, -0.2, 0.1 }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Weights</a:t>
            </a:r>
            <a:r>
              <a:rPr lang="de-DE" sz="1800" dirty="0"/>
              <a:t> after: { 0.46, -0.26, 0.06 }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385764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970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Problem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9CD694-FECC-447C-BF7B-DB3F631E54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8207373" cy="4248150"/>
          </a:xfrm>
        </p:spPr>
        <p:txBody>
          <a:bodyPr/>
          <a:lstStyle/>
          <a:p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: „0“ </a:t>
            </a:r>
            <a:r>
              <a:rPr lang="de-DE" dirty="0" err="1"/>
              <a:t>or</a:t>
            </a:r>
            <a:r>
              <a:rPr lang="de-DE" dirty="0"/>
              <a:t> „1“ (Spam, not </a:t>
            </a:r>
            <a:r>
              <a:rPr lang="de-DE" dirty="0" err="1"/>
              <a:t>spam</a:t>
            </a:r>
            <a:r>
              <a:rPr lang="de-DE" dirty="0"/>
              <a:t>, etc.)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Example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Multi Class Problem: </a:t>
            </a:r>
          </a:p>
          <a:p>
            <a:r>
              <a:rPr lang="de-DE" dirty="0"/>
              <a:t>Image Recognition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(</a:t>
            </a:r>
            <a:r>
              <a:rPr lang="de-DE" dirty="0" err="1"/>
              <a:t>dog</a:t>
            </a:r>
            <a:r>
              <a:rPr lang="de-DE" dirty="0"/>
              <a:t>, </a:t>
            </a:r>
            <a:r>
              <a:rPr lang="de-DE" dirty="0" err="1"/>
              <a:t>cat</a:t>
            </a:r>
            <a:r>
              <a:rPr lang="de-DE" dirty="0"/>
              <a:t>, </a:t>
            </a:r>
            <a:r>
              <a:rPr lang="de-DE" dirty="0" err="1"/>
              <a:t>mous</a:t>
            </a:r>
            <a:r>
              <a:rPr lang="de-DE" dirty="0"/>
              <a:t>, etc.) </a:t>
            </a:r>
            <a:r>
              <a:rPr lang="de-DE" dirty="0" err="1"/>
              <a:t>equals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7309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Problem – </a:t>
            </a:r>
            <a:r>
              <a:rPr lang="de-DE" dirty="0" err="1"/>
              <a:t>Perceptron</a:t>
            </a:r>
            <a:r>
              <a:rPr lang="de-DE" dirty="0"/>
              <a:t>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9CD694-FECC-447C-BF7B-DB3F631E54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8207373" cy="4248150"/>
          </a:xfrm>
        </p:spPr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perceptrons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multiple </a:t>
            </a:r>
            <a:r>
              <a:rPr lang="de-DE" dirty="0" err="1"/>
              <a:t>classes</a:t>
            </a:r>
            <a:r>
              <a:rPr lang="de-DE" dirty="0"/>
              <a:t>?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5231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18" y="1664967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Multiclass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(1)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89823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Multiclass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(1)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 – Sitzung7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 err="1"/>
              <a:t>Calculation</a:t>
            </a:r>
            <a:r>
              <a:rPr lang="de-DE" b="1" dirty="0"/>
              <a:t>: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and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separately</a:t>
            </a:r>
            <a:endParaRPr lang="de-DE" dirty="0"/>
          </a:p>
          <a:p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/</a:t>
            </a:r>
            <a:r>
              <a:rPr lang="de-DE" dirty="0" err="1"/>
              <a:t>perceptron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own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endParaRPr lang="de-DE" dirty="0"/>
          </a:p>
          <a:p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A756E7-6E61-408B-8100-26E2CAEEB07D}"/>
              </a:ext>
            </a:extLst>
          </p:cNvPr>
          <p:cNvSpPr/>
          <p:nvPr/>
        </p:nvSpPr>
        <p:spPr>
          <a:xfrm>
            <a:off x="6516216" y="1578643"/>
            <a:ext cx="1512168" cy="23544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6516216" y="4327818"/>
            <a:ext cx="1512168" cy="23544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596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Multiclass Classification – Perceptron!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 – Sitzung7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Input:</a:t>
            </a:r>
          </a:p>
          <a:p>
            <a:r>
              <a:rPr lang="de-DE" dirty="0"/>
              <a:t>The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5580112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33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25644" y="1277331"/>
            <a:ext cx="8505136" cy="5392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Introduction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24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Multiclass Classification – Perceptron!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 – Sitzung7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 err="1"/>
              <a:t>Prediction</a:t>
            </a:r>
            <a:r>
              <a:rPr lang="de-DE" b="1" dirty="0"/>
              <a:t>: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</a:p>
          <a:p>
            <a:r>
              <a:rPr lang="de-DE" dirty="0"/>
              <a:t>The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(</a:t>
            </a:r>
            <a:r>
              <a:rPr lang="de-DE" dirty="0" err="1"/>
              <a:t>ArgMax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7956376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373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Multiclass Classification – Perceptron!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 – Sitzung7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8571220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580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Multiclass Classification – Perceptron!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 – Sitzung7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395536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/>
              <a:t>Training: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decreased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(but not </a:t>
            </a:r>
            <a:r>
              <a:rPr lang="de-DE" dirty="0" err="1"/>
              <a:t>predicted</a:t>
            </a:r>
            <a:r>
              <a:rPr lang="de-DE" dirty="0"/>
              <a:t>)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upwards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8571220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398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Summary and </a:t>
            </a:r>
            <a:r>
              <a:rPr lang="de-DE" dirty="0" err="1"/>
              <a:t>terms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7988C1-DCF0-4944-9BDF-B77B8823810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8207373" cy="42481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800" b="1" dirty="0"/>
              <a:t>Input: </a:t>
            </a:r>
            <a:r>
              <a:rPr lang="de-DE" sz="1800" dirty="0" err="1"/>
              <a:t>Numerical</a:t>
            </a:r>
            <a:r>
              <a:rPr lang="de-DE" sz="1800" dirty="0"/>
              <a:t> </a:t>
            </a:r>
            <a:r>
              <a:rPr lang="de-DE" sz="1800" dirty="0" err="1"/>
              <a:t>vectors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matrices</a:t>
            </a:r>
            <a:r>
              <a:rPr lang="de-DE" sz="1800" dirty="0"/>
              <a:t>  </a:t>
            </a:r>
          </a:p>
          <a:p>
            <a:pPr>
              <a:lnSpc>
                <a:spcPct val="100000"/>
              </a:lnSpc>
            </a:pPr>
            <a:r>
              <a:rPr lang="de-DE" sz="1800" b="1" dirty="0" err="1"/>
              <a:t>Activation</a:t>
            </a:r>
            <a:r>
              <a:rPr lang="de-DE" sz="1800" b="1" dirty="0"/>
              <a:t>:</a:t>
            </a:r>
            <a:r>
              <a:rPr lang="de-DE" sz="1800" dirty="0"/>
              <a:t> Can </a:t>
            </a:r>
            <a:r>
              <a:rPr lang="de-DE" sz="1800" dirty="0" err="1"/>
              <a:t>be</a:t>
            </a:r>
            <a:r>
              <a:rPr lang="de-DE" sz="1800" dirty="0"/>
              <a:t> a </a:t>
            </a:r>
            <a:r>
              <a:rPr lang="de-DE" sz="1800" dirty="0" err="1"/>
              <a:t>threshold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functions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determine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Neuron </a:t>
            </a:r>
            <a:r>
              <a:rPr lang="de-DE" sz="1800" dirty="0" err="1"/>
              <a:t>fires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not („0“ </a:t>
            </a:r>
            <a:r>
              <a:rPr lang="de-DE" sz="1800" dirty="0" err="1"/>
              <a:t>or</a:t>
            </a:r>
            <a:r>
              <a:rPr lang="de-DE" sz="1800" dirty="0"/>
              <a:t> „1“)</a:t>
            </a:r>
          </a:p>
          <a:p>
            <a:pPr>
              <a:lnSpc>
                <a:spcPct val="100000"/>
              </a:lnSpc>
            </a:pPr>
            <a:r>
              <a:rPr lang="de-DE" sz="1800" b="1" dirty="0"/>
              <a:t>Learning rate:</a:t>
            </a:r>
            <a:r>
              <a:rPr lang="de-DE" sz="1800" dirty="0"/>
              <a:t> </a:t>
            </a:r>
            <a:r>
              <a:rPr lang="de-DE" sz="1800" dirty="0" err="1"/>
              <a:t>Determines</a:t>
            </a:r>
            <a:r>
              <a:rPr lang="de-DE" sz="1800" dirty="0"/>
              <a:t> </a:t>
            </a:r>
            <a:r>
              <a:rPr lang="de-DE" sz="1800" dirty="0" err="1"/>
              <a:t>how</a:t>
            </a:r>
            <a:r>
              <a:rPr lang="de-DE" sz="1800" dirty="0"/>
              <a:t> fast an </a:t>
            </a:r>
            <a:r>
              <a:rPr lang="de-DE" sz="1800" dirty="0" err="1"/>
              <a:t>algorithm</a:t>
            </a:r>
            <a:r>
              <a:rPr lang="de-DE" sz="1800" dirty="0"/>
              <a:t> </a:t>
            </a:r>
            <a:r>
              <a:rPr lang="de-DE" sz="1800" dirty="0" err="1"/>
              <a:t>should</a:t>
            </a:r>
            <a:r>
              <a:rPr lang="de-DE" sz="1800" dirty="0"/>
              <a:t> </a:t>
            </a:r>
            <a:r>
              <a:rPr lang="de-DE" sz="1800" dirty="0" err="1"/>
              <a:t>adjust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. A high </a:t>
            </a:r>
            <a:r>
              <a:rPr lang="de-DE" sz="1800" dirty="0" err="1"/>
              <a:t>learning</a:t>
            </a:r>
            <a:r>
              <a:rPr lang="de-DE" sz="1800" dirty="0"/>
              <a:t> rate </a:t>
            </a:r>
            <a:r>
              <a:rPr lang="de-DE" sz="1800" dirty="0" err="1"/>
              <a:t>adjusts</a:t>
            </a:r>
            <a:r>
              <a:rPr lang="de-DE" sz="1800" dirty="0"/>
              <a:t> </a:t>
            </a:r>
            <a:r>
              <a:rPr lang="de-DE" sz="1800" dirty="0" err="1"/>
              <a:t>better</a:t>
            </a:r>
            <a:r>
              <a:rPr lang="de-DE" sz="1800" dirty="0"/>
              <a:t> and </a:t>
            </a:r>
            <a:r>
              <a:rPr lang="de-DE" sz="1800" dirty="0" err="1"/>
              <a:t>faster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but also </a:t>
            </a:r>
            <a:r>
              <a:rPr lang="de-DE" sz="1800" dirty="0" err="1"/>
              <a:t>discards</a:t>
            </a:r>
            <a:r>
              <a:rPr lang="de-DE" sz="1800" dirty="0"/>
              <a:t> </a:t>
            </a:r>
            <a:r>
              <a:rPr lang="de-DE" sz="1800" dirty="0" err="1"/>
              <a:t>learned</a:t>
            </a:r>
            <a:r>
              <a:rPr lang="de-DE" sz="1800" dirty="0"/>
              <a:t> </a:t>
            </a:r>
            <a:r>
              <a:rPr lang="de-DE" sz="1800" dirty="0" err="1"/>
              <a:t>circumstances</a:t>
            </a:r>
            <a:endParaRPr lang="de-DE" sz="1800" dirty="0"/>
          </a:p>
          <a:p>
            <a:pPr>
              <a:lnSpc>
                <a:spcPct val="150000"/>
              </a:lnSpc>
            </a:pPr>
            <a:r>
              <a:rPr lang="de-DE" sz="1800" b="1" dirty="0"/>
              <a:t>Optimizer:</a:t>
            </a:r>
            <a:r>
              <a:rPr lang="de-DE" sz="1800" dirty="0"/>
              <a:t> </a:t>
            </a:r>
            <a:r>
              <a:rPr lang="de-DE" sz="1800" dirty="0" err="1"/>
              <a:t>Function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optimize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r>
              <a:rPr lang="de-DE" sz="1800" dirty="0"/>
              <a:t> (i.e. </a:t>
            </a:r>
            <a:r>
              <a:rPr lang="de-DE" sz="1800" dirty="0" err="1"/>
              <a:t>weights</a:t>
            </a:r>
            <a:r>
              <a:rPr lang="de-DE" sz="1800" dirty="0"/>
              <a:t>)</a:t>
            </a:r>
          </a:p>
          <a:p>
            <a:pPr>
              <a:lnSpc>
                <a:spcPct val="100000"/>
              </a:lnSpc>
            </a:pPr>
            <a:r>
              <a:rPr lang="de-DE" sz="1800" b="1" dirty="0" err="1"/>
              <a:t>Epochs</a:t>
            </a:r>
            <a:r>
              <a:rPr lang="de-DE" sz="1800" b="1" dirty="0"/>
              <a:t>:</a:t>
            </a:r>
            <a:r>
              <a:rPr lang="de-DE" sz="1800" dirty="0"/>
              <a:t> An </a:t>
            </a:r>
            <a:r>
              <a:rPr lang="de-DE" sz="1800" dirty="0" err="1"/>
              <a:t>epoch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a </a:t>
            </a:r>
            <a:r>
              <a:rPr lang="de-DE" sz="1800" dirty="0" err="1"/>
              <a:t>whole</a:t>
            </a:r>
            <a:r>
              <a:rPr lang="de-DE" sz="1800" dirty="0"/>
              <a:t> </a:t>
            </a:r>
            <a:r>
              <a:rPr lang="de-DE" sz="1800" dirty="0" err="1"/>
              <a:t>iteration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/>
              <a:t> </a:t>
            </a:r>
            <a:r>
              <a:rPr lang="de-DE" sz="1800" dirty="0" err="1"/>
              <a:t>iteration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all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an optimal </a:t>
            </a:r>
            <a:r>
              <a:rPr lang="de-DE" sz="1800" dirty="0" err="1"/>
              <a:t>model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given</a:t>
            </a:r>
            <a:r>
              <a:rPr lang="de-DE" sz="1800" dirty="0"/>
              <a:t> </a:t>
            </a:r>
            <a:r>
              <a:rPr lang="de-DE" sz="1800" dirty="0" err="1"/>
              <a:t>problemall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. </a:t>
            </a:r>
            <a:r>
              <a:rPr lang="de-DE" sz="1800" dirty="0" err="1"/>
              <a:t>Algorithms</a:t>
            </a:r>
            <a:r>
              <a:rPr lang="de-DE" sz="1800" dirty="0"/>
              <a:t> </a:t>
            </a:r>
            <a:r>
              <a:rPr lang="de-DE" sz="1800" dirty="0" err="1"/>
              <a:t>need</a:t>
            </a:r>
            <a:r>
              <a:rPr lang="de-DE" sz="1800" dirty="0"/>
              <a:t> </a:t>
            </a:r>
            <a:r>
              <a:rPr lang="de-DE" sz="1800" dirty="0" err="1"/>
              <a:t>more</a:t>
            </a:r>
            <a:endParaRPr lang="de-DE" sz="1800" dirty="0"/>
          </a:p>
          <a:p>
            <a:pPr>
              <a:lnSpc>
                <a:spcPct val="100000"/>
              </a:lnSpc>
            </a:pPr>
            <a:r>
              <a:rPr lang="de-DE" sz="1800" b="1" dirty="0"/>
              <a:t>Batches:</a:t>
            </a:r>
            <a:r>
              <a:rPr lang="de-DE" sz="1800" dirty="0"/>
              <a:t> </a:t>
            </a:r>
            <a:r>
              <a:rPr lang="de-DE" sz="1800" dirty="0" err="1"/>
              <a:t>Sometimes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too</a:t>
            </a:r>
            <a:r>
              <a:rPr lang="de-DE" sz="1800" dirty="0"/>
              <a:t> </a:t>
            </a:r>
            <a:r>
              <a:rPr lang="de-DE" sz="1800" dirty="0" err="1"/>
              <a:t>big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put</a:t>
            </a:r>
            <a:r>
              <a:rPr lang="de-DE" sz="1800" dirty="0"/>
              <a:t> fully </a:t>
            </a:r>
            <a:r>
              <a:rPr lang="de-DE" sz="1800" dirty="0" err="1"/>
              <a:t>into</a:t>
            </a:r>
            <a:r>
              <a:rPr lang="de-DE" sz="1800" dirty="0"/>
              <a:t> RAM. </a:t>
            </a:r>
            <a:r>
              <a:rPr lang="de-DE" sz="1800" dirty="0" err="1"/>
              <a:t>Then</a:t>
            </a:r>
            <a:r>
              <a:rPr lang="de-DE" sz="1800" dirty="0"/>
              <a:t> </a:t>
            </a:r>
            <a:r>
              <a:rPr lang="de-DE" sz="1800" dirty="0" err="1"/>
              <a:t>it</a:t>
            </a:r>
            <a:r>
              <a:rPr lang="de-DE" sz="1800" dirty="0"/>
              <a:t> </a:t>
            </a:r>
            <a:r>
              <a:rPr lang="de-DE" sz="1800" dirty="0" err="1"/>
              <a:t>needs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processed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slices</a:t>
            </a:r>
            <a:r>
              <a:rPr lang="de-DE" sz="1800" dirty="0"/>
              <a:t> (aka </a:t>
            </a:r>
            <a:r>
              <a:rPr lang="de-DE" sz="1800" dirty="0" err="1"/>
              <a:t>batches</a:t>
            </a:r>
            <a:r>
              <a:rPr lang="de-DE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49343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Multi Layer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Perceptrons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(aka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Networks)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hteck 2">
            <a:extLst>
              <a:ext uri="{FF2B5EF4-FFF2-40B4-BE49-F238E27FC236}">
                <a16:creationId xmlns:a16="http://schemas.microsoft.com/office/drawing/2014/main" id="{E725446A-5B07-4B71-960E-BB9FA73813EA}"/>
              </a:ext>
            </a:extLst>
          </p:cNvPr>
          <p:cNvSpPr/>
          <p:nvPr/>
        </p:nvSpPr>
        <p:spPr>
          <a:xfrm>
            <a:off x="35496" y="6446443"/>
            <a:ext cx="8220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rgbClr val="000000"/>
                </a:solidFill>
                <a:latin typeface="Arial" charset="0"/>
              </a:rPr>
              <a:t>Source: https://en.wikipedia.org/wiki/Artificial_neural_network</a:t>
            </a:r>
            <a:endParaRPr lang="de-DE" sz="16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8A5F0-E5E7-40F6-8E81-65D38BFB3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060848"/>
            <a:ext cx="2819400" cy="33909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7198D6-3DB7-4430-89DE-C289D2B8C6AC}"/>
              </a:ext>
            </a:extLst>
          </p:cNvPr>
          <p:cNvSpPr txBox="1">
            <a:spLocks/>
          </p:cNvSpPr>
          <p:nvPr/>
        </p:nvSpPr>
        <p:spPr>
          <a:xfrm>
            <a:off x="395536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Multi Class </a:t>
            </a:r>
            <a:r>
              <a:rPr lang="de-DE" dirty="0" err="1"/>
              <a:t>Perceptrons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 (and </a:t>
            </a:r>
            <a:r>
              <a:rPr lang="de-DE" dirty="0" err="1"/>
              <a:t>nowadays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„</a:t>
            </a:r>
            <a:r>
              <a:rPr lang="de-DE" dirty="0" err="1"/>
              <a:t>deep</a:t>
            </a:r>
            <a:r>
              <a:rPr lang="de-DE" dirty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31821722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4665554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Tools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481408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Prerequisites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 and Frameworks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https://git-scm.com/downloads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Sourcecode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https://github.com/spinfo/LSS_DLwithText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Anaconda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https://www.anaconda.com/download/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99920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5517205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Classification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1801680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Networks 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460437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0" algn="ctr">
              <a:lnSpc>
                <a:spcPct val="200000"/>
              </a:lnSpc>
              <a:buClr>
                <a:srgbClr val="8064A2"/>
              </a:buClr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Let’s get our hands dirty!</a:t>
            </a:r>
          </a:p>
          <a:p>
            <a:pPr marL="343080" indent="-342720">
              <a:lnSpc>
                <a:spcPct val="2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437795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79512" y="3645024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 algn="ctr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8194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going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learn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 Network Basics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 Frameworks and Tools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Networks for Text Classification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Networks for Text Generation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Python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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68503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Technologies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going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Jupyter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Notebook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Python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Keras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43473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2113110"/>
            <a:ext cx="8505136" cy="5182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62904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43080" indent="-342360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Schedule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D59891-D680-45C4-9DD8-C2AEBBFCB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05942"/>
              </p:ext>
            </p:extLst>
          </p:nvPr>
        </p:nvGraphicFramePr>
        <p:xfrm>
          <a:off x="435641" y="1681552"/>
          <a:ext cx="820656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239">
                  <a:extLst>
                    <a:ext uri="{9D8B030D-6E8A-4147-A177-3AD203B41FA5}">
                      <a16:colId xmlns:a16="http://schemas.microsoft.com/office/drawing/2014/main" val="3272846591"/>
                    </a:ext>
                  </a:extLst>
                </a:gridCol>
                <a:gridCol w="3720490">
                  <a:extLst>
                    <a:ext uri="{9D8B030D-6E8A-4147-A177-3AD203B41FA5}">
                      <a16:colId xmlns:a16="http://schemas.microsoft.com/office/drawing/2014/main" val="3601848981"/>
                    </a:ext>
                  </a:extLst>
                </a:gridCol>
                <a:gridCol w="3310832">
                  <a:extLst>
                    <a:ext uri="{9D8B030D-6E8A-4147-A177-3AD203B41FA5}">
                      <a16:colId xmlns:a16="http://schemas.microsoft.com/office/drawing/2014/main" val="1123091190"/>
                    </a:ext>
                  </a:extLst>
                </a:gridCol>
              </a:tblGrid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Friday, September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Saturday, September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480092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Introduction Workshop / NN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Hands on Natural Language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63460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10:30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noProof="0" dirty="0"/>
                        <a:t>Coffee Break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116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Tutorial Text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Discussion Natural Language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702020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noProof="0"/>
                        <a:t>Lunch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Closing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17228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Discussion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95400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Introduction Natural Language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85699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noProof="0"/>
                        <a:t>Coffee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52003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Hands on Natural Language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44511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9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37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27039" y="2962253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7726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QMS_Vorlage_PräsentationAllgemein_v2.4_20140422</Template>
  <TotalTime>316</TotalTime>
  <Words>1317</Words>
  <Application>Microsoft Office PowerPoint</Application>
  <PresentationFormat>On-screen Show (4:3)</PresentationFormat>
  <Paragraphs>252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Calibri Light</vt:lpstr>
      <vt:lpstr>DejaVu Sans</vt:lpstr>
      <vt:lpstr>Helvetica</vt:lpstr>
      <vt:lpstr>Symbol</vt:lpstr>
      <vt:lpstr>Times New Roman</vt:lpstr>
      <vt:lpstr>Wingdings</vt:lpstr>
      <vt:lpstr>Office Theme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doubleSlash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QMS Vorlage - Präsentation</dc:subject>
  <dc:creator>vetemi</dc:creator>
  <dc:description/>
  <cp:lastModifiedBy>Etemi, Valmir</cp:lastModifiedBy>
  <cp:revision>288</cp:revision>
  <dcterms:created xsi:type="dcterms:W3CDTF">2014-08-27T11:12:58Z</dcterms:created>
  <dcterms:modified xsi:type="dcterms:W3CDTF">2018-09-23T08:42:31Z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doubleSlash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anager">
    <vt:lpwstr>QMB</vt:lpwstr>
  </property>
  <property fmtid="{D5CDD505-2E9C-101B-9397-08002B2CF9AE}" pid="9" name="Notes">
    <vt:i4>1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24</vt:i4>
  </property>
  <property fmtid="{D5CDD505-2E9C-101B-9397-08002B2CF9AE}" pid="14" name="category">
    <vt:lpwstr>Vorlage</vt:lpwstr>
  </property>
</Properties>
</file>