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98" r:id="rId5"/>
    <p:sldId id="299" r:id="rId6"/>
    <p:sldId id="336" r:id="rId7"/>
    <p:sldId id="391" r:id="rId8"/>
    <p:sldId id="301" r:id="rId9"/>
    <p:sldId id="392" r:id="rId10"/>
    <p:sldId id="393" r:id="rId11"/>
    <p:sldId id="385" r:id="rId12"/>
    <p:sldId id="386" r:id="rId13"/>
    <p:sldId id="394" r:id="rId14"/>
    <p:sldId id="387" r:id="rId15"/>
    <p:sldId id="388" r:id="rId16"/>
    <p:sldId id="389" r:id="rId17"/>
    <p:sldId id="390" r:id="rId18"/>
    <p:sldId id="395" r:id="rId19"/>
    <p:sldId id="379" r:id="rId20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107504" y="1448698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Research Goal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106843" y="3148882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Prepare</a:t>
            </a:r>
            <a:r>
              <a:rPr lang="de-DE" sz="24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107504" y="229879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Retrieve</a:t>
            </a:r>
            <a:r>
              <a:rPr lang="de-DE" sz="2400" dirty="0"/>
              <a:t> Data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106843" y="4016486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Model Data</a:t>
            </a: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2BC118EF-3A24-4C7C-99B3-1AC6D218188B}"/>
              </a:ext>
            </a:extLst>
          </p:cNvPr>
          <p:cNvSpPr/>
          <p:nvPr userDrawn="1"/>
        </p:nvSpPr>
        <p:spPr>
          <a:xfrm>
            <a:off x="106843" y="4884090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Text Generation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qwone.com/~jason/20Newsgroups/" TargetMode="External"/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kymind.ai/wiki/open-datase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r>
              <a:rPr lang="de-DE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Generation</a:t>
            </a:r>
            <a:endParaRPr lang="en-US" sz="32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-H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ot-Encoding</a:t>
            </a: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2112555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2657C-0170-435B-B80C-0C1B41C24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12555"/>
            <a:ext cx="4977210" cy="4000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EAA92F-486A-427A-92FA-45FAA6D8196E}"/>
              </a:ext>
            </a:extLst>
          </p:cNvPr>
          <p:cNvSpPr/>
          <p:nvPr/>
        </p:nvSpPr>
        <p:spPr>
          <a:xfrm>
            <a:off x="1835696" y="4797151"/>
            <a:ext cx="5328592" cy="13159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2">
            <a:extLst>
              <a:ext uri="{FF2B5EF4-FFF2-40B4-BE49-F238E27FC236}">
                <a16:creationId xmlns:a16="http://schemas.microsoft.com/office/drawing/2014/main" id="{23D8F5E2-022A-49EB-94D7-E7809BBBA28B}"/>
              </a:ext>
            </a:extLst>
          </p:cNvPr>
          <p:cNvSpPr/>
          <p:nvPr/>
        </p:nvSpPr>
        <p:spPr>
          <a:xfrm>
            <a:off x="107504" y="6405754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http://karpathy.github.io/2015/05/21/rnn-effectiveness/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948108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4775" y="4002367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Model Data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9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Recurrent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Neural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2112555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Recurrent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(RNN)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RNNs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„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memory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Takes not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only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calculation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neuron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but also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previous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neurons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Much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more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like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human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brain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speaking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etc.)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14453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Recurrent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–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2112555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4419CA20-97C0-4EE9-ABAC-9D4372E0C610}"/>
              </a:ext>
            </a:extLst>
          </p:cNvPr>
          <p:cNvSpPr/>
          <p:nvPr/>
        </p:nvSpPr>
        <p:spPr>
          <a:xfrm>
            <a:off x="107504" y="6405754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https://colah.github.io/posts/2015-08-Understanding-LSTMs/</a:t>
            </a:r>
            <a:endParaRPr lang="de-DE" sz="1600" i="1" dirty="0"/>
          </a:p>
        </p:txBody>
      </p:sp>
      <p:pic>
        <p:nvPicPr>
          <p:cNvPr id="3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4D1F80D6-D8E5-400F-A594-368D4601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1" y="2017764"/>
            <a:ext cx="8481077" cy="39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239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</a:rPr>
              <a:t>Recurrent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</a:rPr>
              <a:t> Network – Internal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</a:rPr>
              <a:t>Calculation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2112555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A4D2EBA2-A2E6-428C-9BB7-7A9E0867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4" y="2380447"/>
            <a:ext cx="8612860" cy="32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93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Recurrent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Neural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Network –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Example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2112555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2657C-0170-435B-B80C-0C1B41C24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12555"/>
            <a:ext cx="4977210" cy="4000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EAA92F-486A-427A-92FA-45FAA6D8196E}"/>
              </a:ext>
            </a:extLst>
          </p:cNvPr>
          <p:cNvSpPr/>
          <p:nvPr/>
        </p:nvSpPr>
        <p:spPr>
          <a:xfrm>
            <a:off x="1907524" y="2113067"/>
            <a:ext cx="5328592" cy="26120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252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4775" y="4820050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Text Generation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7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de-DE" sz="2400" b="1" dirty="0"/>
              <a:t>Text Generation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Neural</a:t>
            </a:r>
            <a:r>
              <a:rPr lang="de-DE" sz="2400" b="1" dirty="0"/>
              <a:t> Network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–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iphy">
            <a:hlinkClick r:id="" action="ppaction://media"/>
            <a:extLst>
              <a:ext uri="{FF2B5EF4-FFF2-40B4-BE49-F238E27FC236}">
                <a16:creationId xmlns:a16="http://schemas.microsoft.com/office/drawing/2014/main" id="{9E3EE78A-BC7B-41C8-88BF-5AD29356B1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9752" y="2708920"/>
            <a:ext cx="4781128" cy="26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4775" y="1443802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Research Goal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Goal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3284984"/>
            <a:ext cx="8206920" cy="2951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 algn="ctr">
              <a:lnSpc>
                <a:spcPct val="20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 text by using a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4775" y="2270280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Retrieve</a:t>
            </a:r>
            <a:r>
              <a:rPr lang="de-DE" sz="2400" dirty="0"/>
              <a:t> Data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General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odel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should accept any kind of text data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choose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Shakespeare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Trump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Source code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anything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like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provide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sample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 Data 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http://www.gutenberg.org/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http://qwone.com/~jason/20Newsgroups/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https://skymind.ai/wiki/open-datasets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 just Google what you want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17735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4775" y="3096758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Prepare</a:t>
            </a:r>
            <a:r>
              <a:rPr lang="de-DE" sz="2400" dirty="0"/>
              <a:t> Data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62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choose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Character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embedding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order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Character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-hot-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Assume</a:t>
            </a:r>
            <a:r>
              <a:rPr lang="de-DE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	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4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letters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alphabet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„H“, „E“, „L“, „O“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Goal: 		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Predict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„Hello“, e.g. </a:t>
            </a:r>
          </a:p>
          <a:p>
            <a:pPr marL="360" algn="ctr">
              <a:buClr>
                <a:srgbClr val="8064A2"/>
              </a:buClr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„H“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„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ello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“</a:t>
            </a:r>
          </a:p>
          <a:p>
            <a:pPr marL="360" algn="ctr">
              <a:buClr>
                <a:srgbClr val="8064A2"/>
              </a:buClr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„He“  „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llo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“</a:t>
            </a:r>
          </a:p>
          <a:p>
            <a:pPr marL="360" algn="ctr">
              <a:buClr>
                <a:srgbClr val="8064A2"/>
              </a:buClr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…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85447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568</TotalTime>
  <Words>257</Words>
  <Application>Microsoft Office PowerPoint</Application>
  <PresentationFormat>On-screen Show (4:3)</PresentationFormat>
  <Paragraphs>52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392</cp:revision>
  <dcterms:created xsi:type="dcterms:W3CDTF">2014-08-27T11:12:58Z</dcterms:created>
  <dcterms:modified xsi:type="dcterms:W3CDTF">2018-09-23T13:14:57Z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