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7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2DDE927-C2A1-44AA-91D6-C7324D8129CD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7F8F537B-BB86-420D-AF89-DB8E1EBC6CCE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82C97821-7F2E-4AEE-ADF4-2D876647F882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EA569227-F73E-4E3B-9307-FBB25ECD1A67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A02A97C7-91CF-4FEB-BEF0-8E9678B130E2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14E77DA4-1452-45EC-8EFD-5D23AD1CB8DA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A1D7C8E3-2AE9-4DC9-8B36-1FD23AE06AFF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3C6FF286-E221-48EA-B64A-F04466325611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3E4DB6F2-2303-41D1-8848-F51FE394811A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965526C4-6D9E-4552-B63C-8C045C0EA2A7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8A0A93AF-2C99-4574-8263-6011F7B05BAC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C48EFB61-E465-41C0-ABAF-56AC60AFBC6C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CE48AA48-B63E-480C-9A52-8E2AABDF818F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EDC76E58-0842-45CF-ACDB-450DFC3DD766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4E21B09E-2AAA-416D-8703-B197969A799B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0C9EC379-08E4-4210-92EF-4B0740A2C62A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60921861-0F38-4110-80DE-44156BF3A470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09E0D93E-2F0A-4D08-866C-14570E7AA8EE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3698D624-C1DE-4043-B664-E62C61DB60A3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DB33C25E-27D1-4C40-883E-37B62C6C77B6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4E1EEA9F-A6A2-4F41-9829-C3971AC87863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FFAF87F0-9F7A-4A1A-B8B3-15CB6E6D8ACE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0BB0E94A-8719-44EB-A1C7-F4D45CA03608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fld id="{B3F3D386-0B9C-49F1-BE3A-E151A07A0CEA}" type="slidenum"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0" y="6622200"/>
            <a:ext cx="4102920" cy="13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27A21829-D5E9-4C9C-9B3D-8B4CAF9E9AAF}" type="slidenum">
              <a:rPr b="0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&lt;Foliennummer&gt;</a:t>
            </a:fld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0" y="6524640"/>
            <a:ext cx="9143280" cy="332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1054080"/>
            <a:ext cx="9143280" cy="1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1680" y="1268640"/>
            <a:ext cx="8469360" cy="49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68000" rIns="0" tIns="0" bIns="0" anchor="ctr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1320" y="2968920"/>
            <a:ext cx="8469360" cy="51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68000" rIns="0" tIns="0" bIns="0" anchor="ctr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Science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1320" y="4704120"/>
            <a:ext cx="8469360" cy="49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68000" rIns="0" tIns="0" bIns="0" anchor="ctr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Tools and Frameworks </a:t>
            </a: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1320" y="5550480"/>
            <a:ext cx="8469360" cy="49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68000" rIns="0" tIns="0" bIns="0" anchor="ctr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 with Neural Networks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31680" y="2118960"/>
            <a:ext cx="8469360" cy="49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68000" rIns="0" tIns="0" bIns="0" anchor="ctr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Organisation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31320" y="3836520"/>
            <a:ext cx="8469360" cy="51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68000" rIns="0" tIns="0" bIns="0" anchor="ctr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Neural Network Basics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0" y="6622200"/>
            <a:ext cx="4102920" cy="13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28429F3D-7141-4759-856B-99C157B4772A}" type="slidenum">
              <a:rPr b="0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0" y="0"/>
            <a:ext cx="9143280" cy="1103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" blurRad="127000" dir="5400000" dist="38100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7072200" y="0"/>
            <a:ext cx="2071080" cy="1103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4572000" y="6622200"/>
            <a:ext cx="4102920" cy="13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6F6DFA8A-1CC3-49C0-BE8E-81CF2BA3F941}" type="slidenum">
              <a:rPr b="0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0" y="6622200"/>
            <a:ext cx="4102920" cy="13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A007D686-5259-4444-9D20-A28266ACDD74}" type="slidenum">
              <a:rPr b="0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0" y="0"/>
            <a:ext cx="9143280" cy="1103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" blurRad="127000" dir="5400000" dist="38100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7072200" y="0"/>
            <a:ext cx="2071080" cy="1103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4572000" y="6622200"/>
            <a:ext cx="4102920" cy="13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F62EFCFE-3692-48FE-BB98-71C61202CDB9}" type="slidenum">
              <a:rPr b="0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68360" y="1989000"/>
            <a:ext cx="3959280" cy="4247640"/>
          </a:xfrm>
          <a:prstGeom prst="rect">
            <a:avLst/>
          </a:prstGeom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Textmasterformat bearbeiten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Zweite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Dritte 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68360" y="1221480"/>
            <a:ext cx="8206920" cy="356760"/>
          </a:xfrm>
          <a:prstGeom prst="rect">
            <a:avLst/>
          </a:prstGeom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Optionalen Folientitel durch Klicken bearbeiten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0" y="0"/>
            <a:ext cx="9143640" cy="1104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" blurRad="127000" dir="5400000" dist="38100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8"/>
          <p:cNvSpPr/>
          <p:nvPr/>
        </p:nvSpPr>
        <p:spPr>
          <a:xfrm>
            <a:off x="7072200" y="0"/>
            <a:ext cx="2071440" cy="1104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PlaceHolder 9"/>
          <p:cNvSpPr>
            <a:spLocks noGrp="1"/>
          </p:cNvSpPr>
          <p:nvPr>
            <p:ph type="body"/>
          </p:nvPr>
        </p:nvSpPr>
        <p:spPr>
          <a:xfrm>
            <a:off x="468360" y="242280"/>
            <a:ext cx="5882760" cy="7138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Kopfzeile durch Klicken bearbeiten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0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FD7A24E8-EAA4-43D1-A417-8EE0C7F87EA7}" type="slidenum">
              <a:rPr b="0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11"/>
          <p:cNvSpPr>
            <a:spLocks noGrp="1"/>
          </p:cNvSpPr>
          <p:nvPr>
            <p:ph type="body"/>
          </p:nvPr>
        </p:nvSpPr>
        <p:spPr>
          <a:xfrm>
            <a:off x="4428000" y="2002680"/>
            <a:ext cx="4247280" cy="4247640"/>
          </a:xfrm>
          <a:prstGeom prst="rect">
            <a:avLst/>
          </a:prstGeom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Textmasterformat bearbeiten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Zweite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Dritte 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gutenberg.org/" TargetMode="External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git-scm.com/downloads" TargetMode="External"/><Relationship Id="rId2" Type="http://schemas.openxmlformats.org/officeDocument/2006/relationships/hyperlink" Target="https://github.com/spinfo/LSS_DLwithText" TargetMode="External"/><Relationship Id="rId3" Type="http://schemas.openxmlformats.org/officeDocument/2006/relationships/hyperlink" Target="https://www.anaconda.com/download/" TargetMode="External"/><Relationship Id="rId4" Type="http://schemas.openxmlformats.org/officeDocument/2006/relationships/hyperlink" Target="https://keras.io/" TargetMode="External"/><Relationship Id="rId5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94640" y="5229360"/>
            <a:ext cx="820656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Summer School – Neural Networks with Text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67640" y="6338880"/>
            <a:ext cx="5037840" cy="18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28.09.18, Johanna Binnewitt, Valmir Etemi, Julia Kappes 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6" dur="indefinite" restart="never" nodeType="tmRoot">
          <p:childTnLst>
            <p:seq>
              <p:cTn id="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43080" indent="-342360">
              <a:lnSpc>
                <a:spcPct val="100000"/>
              </a:lnSpc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do Data Scientists work?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Science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68360" y="1989000"/>
            <a:ext cx="820656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560" indent="-456840">
              <a:lnSpc>
                <a:spcPct val="200000"/>
              </a:lnSpc>
              <a:buClr>
                <a:srgbClr val="8064a2"/>
              </a:buClr>
              <a:buFont typeface="Arial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Research Goal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840">
              <a:lnSpc>
                <a:spcPct val="200000"/>
              </a:lnSpc>
              <a:buClr>
                <a:srgbClr val="8064a2"/>
              </a:buClr>
              <a:buFont typeface="Arial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Retrieve Data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840">
              <a:lnSpc>
                <a:spcPct val="200000"/>
              </a:lnSpc>
              <a:buClr>
                <a:srgbClr val="8064a2"/>
              </a:buClr>
              <a:buFont typeface="Arial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Prepare Data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840">
              <a:lnSpc>
                <a:spcPct val="200000"/>
              </a:lnSpc>
              <a:buClr>
                <a:srgbClr val="8064a2"/>
              </a:buClr>
              <a:buFont typeface="Arial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Explore Data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840">
              <a:lnSpc>
                <a:spcPct val="200000"/>
              </a:lnSpc>
              <a:buClr>
                <a:srgbClr val="8064a2"/>
              </a:buClr>
              <a:buFont typeface="Arial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Data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840">
              <a:lnSpc>
                <a:spcPct val="200000"/>
              </a:lnSpc>
              <a:buClr>
                <a:srgbClr val="8064a2"/>
              </a:buClr>
              <a:buFont typeface="Arial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Present and automate Model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8" dur="indefinite" restart="never" nodeType="tmRoot">
          <p:childTnLst>
            <p:seq>
              <p:cTn id="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43080" indent="-342360">
              <a:lnSpc>
                <a:spcPct val="100000"/>
              </a:lnSpc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Retrieve Data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Science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68360" y="1989000"/>
            <a:ext cx="820656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620640" y="2141280"/>
            <a:ext cx="820656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">
              <a:lnSpc>
                <a:spcPct val="15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open data sites: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https://www.gutenberg.org/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(for text)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(Todo)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5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internal data if available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43080" indent="-342360">
              <a:lnSpc>
                <a:spcPct val="100000"/>
              </a:lnSpc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Prepare Data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Science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468360" y="1989000"/>
            <a:ext cx="820656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620640" y="2141280"/>
            <a:ext cx="820656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cleansing (remove false, inconsistent or unnecessary data)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integration (enrich data with other sources)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transformation (Transform into suitable format)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transform text into a model?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43080" indent="-342360">
              <a:lnSpc>
                <a:spcPct val="100000"/>
              </a:lnSpc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Explore Data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Science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68360" y="1989000"/>
            <a:ext cx="820656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620640" y="2141280"/>
            <a:ext cx="820656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Understand retrieved data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are variables interacting?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of descriptive statistics, plotting techniques and simple modeling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43080" indent="-342360">
              <a:lnSpc>
                <a:spcPct val="100000"/>
              </a:lnSpc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Data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Science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68360" y="1989000"/>
            <a:ext cx="820656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"/>
          <p:cNvSpPr/>
          <p:nvPr/>
        </p:nvSpPr>
        <p:spPr>
          <a:xfrm>
            <a:off x="620640" y="2141280"/>
            <a:ext cx="820656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Build a model which suits research goal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Machine Learning models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Etc.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43080" indent="-342360">
              <a:lnSpc>
                <a:spcPct val="100000"/>
              </a:lnSpc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Types of Data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Science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468360" y="1989000"/>
            <a:ext cx="820656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4"/>
          <p:cNvSpPr/>
          <p:nvPr/>
        </p:nvSpPr>
        <p:spPr>
          <a:xfrm>
            <a:off x="620640" y="2141280"/>
            <a:ext cx="820656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Structured data (e.g. SQL databases)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Unstructured data (e.g. CSV files)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Machine generated (e.g. server log files)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Natural Language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Audio, video, images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Streaming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43080" indent="-342360">
              <a:lnSpc>
                <a:spcPct val="100000"/>
              </a:lnSpc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Types of Data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Science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468360" y="1989000"/>
            <a:ext cx="820656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4"/>
          <p:cNvSpPr/>
          <p:nvPr/>
        </p:nvSpPr>
        <p:spPr>
          <a:xfrm>
            <a:off x="620640" y="2141280"/>
            <a:ext cx="820656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Structured data (e.g. SQL databases)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Unstructured data (e.g. CSV files)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Machine generated (e.g. server log files)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Natural Language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Audio, video, images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Streaming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5280" y="3822840"/>
            <a:ext cx="8497080" cy="53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68000" rIns="0" tIns="0" bIns="0" anchor="ctr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Neural Network Basics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2" dur="indefinite" restart="never" nodeType="tmRoot">
          <p:childTnLst>
            <p:seq>
              <p:cTn id="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43080" indent="-342360">
              <a:lnSpc>
                <a:spcPct val="100000"/>
              </a:lnSpc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Biological Inspiration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 Basics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107640" y="6165360"/>
            <a:ext cx="82198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Source: https://towardsdatascience.com/the-differences-between-artificial-and-biological-neural-networks-a8b46db828b7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Content Placeholder 3" descr=""/>
          <p:cNvPicPr/>
          <p:nvPr/>
        </p:nvPicPr>
        <p:blipFill>
          <a:blip r:embed="rId1"/>
          <a:stretch/>
        </p:blipFill>
        <p:spPr>
          <a:xfrm>
            <a:off x="1173240" y="1747800"/>
            <a:ext cx="6796800" cy="42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4" dur="indefinite" restart="never" nodeType="tmRoot">
          <p:childTnLst>
            <p:seq>
              <p:cTn id="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6944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43080" indent="-342360">
              <a:lnSpc>
                <a:spcPct val="100000"/>
              </a:lnSpc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Perceptron (1)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 Basics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Content Placeholder 1" descr=""/>
          <p:cNvPicPr/>
          <p:nvPr/>
        </p:nvPicPr>
        <p:blipFill>
          <a:blip r:embed="rId1"/>
          <a:stretch/>
        </p:blipFill>
        <p:spPr>
          <a:xfrm>
            <a:off x="4947120" y="3213000"/>
            <a:ext cx="4176000" cy="1708200"/>
          </a:xfrm>
          <a:prstGeom prst="rect">
            <a:avLst/>
          </a:prstGeom>
          <a:ln>
            <a:noFill/>
          </a:ln>
        </p:spPr>
      </p:pic>
      <p:sp>
        <p:nvSpPr>
          <p:cNvPr id="235" name="CustomShape 3"/>
          <p:cNvSpPr/>
          <p:nvPr/>
        </p:nvSpPr>
        <p:spPr>
          <a:xfrm>
            <a:off x="457200" y="1976400"/>
            <a:ext cx="4618440" cy="45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 data: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Numerical values, e.g. blood values of patients: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in1 (Amount of iron) = 1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in2 (Amount of white blood cells) = 5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in3 (Something else) = 0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=&gt; Vector: { 1, 5, 0 }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1"/>
              </a:spcBef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 data consists of values and its class, e.g.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patient1 = {1, 0, 1}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Klasse 1 (krank)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patient2 = {1, 1, 1}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Klasse 0 (nicht krank)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5451480" y="3084120"/>
            <a:ext cx="567360" cy="1708200"/>
          </a:xfrm>
          <a:prstGeom prst="rect">
            <a:avLst/>
          </a:prstGeom>
          <a:noFill/>
          <a:ln w="349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6" dur="indefinite" restart="never" nodeType="tmRoot">
          <p:childTnLst>
            <p:seq>
              <p:cTn id="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Perceptron (2)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 Basics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468360" y="1989000"/>
            <a:ext cx="3959280" cy="42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Weights: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79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That is our model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79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Weights will be adjusted during the training in order to calculate the right class for the given training data.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Content Placeholder 1" descr=""/>
          <p:cNvPicPr/>
          <p:nvPr/>
        </p:nvPicPr>
        <p:blipFill>
          <a:blip r:embed="rId1"/>
          <a:stretch/>
        </p:blipFill>
        <p:spPr>
          <a:xfrm>
            <a:off x="4716000" y="3141000"/>
            <a:ext cx="4176000" cy="1708200"/>
          </a:xfrm>
          <a:prstGeom prst="rect">
            <a:avLst/>
          </a:prstGeom>
          <a:ln>
            <a:noFill/>
          </a:ln>
        </p:spPr>
      </p:pic>
      <p:sp>
        <p:nvSpPr>
          <p:cNvPr id="241" name="CustomShape 4"/>
          <p:cNvSpPr/>
          <p:nvPr/>
        </p:nvSpPr>
        <p:spPr>
          <a:xfrm>
            <a:off x="5580000" y="3012840"/>
            <a:ext cx="863640" cy="1708200"/>
          </a:xfrm>
          <a:prstGeom prst="rect">
            <a:avLst/>
          </a:prstGeom>
          <a:noFill/>
          <a:ln w="349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0" dur="indefinite" restart="never" nodeType="tmRoot">
          <p:childTnLst>
            <p:seq>
              <p:cTn id="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Perceptron (3)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 Basics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468360" y="1989000"/>
            <a:ext cx="3959280" cy="42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Prediction: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calculation is based on the dot product of the vector of the input data and the vector of the weights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 Data: {2, 3, 2},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Weights: {0.5, -0.2, 0.1}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buClr>
                <a:srgbClr val="8064a2"/>
              </a:buClr>
              <a:buFont typeface="Arial"/>
              <a:buChar char="&gt;"/>
            </a:pP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Calcuation: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* 0.5 + 3 * (-0.2) + 2 * 0.1 = 0.6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5" name="Content Placeholder 1" descr=""/>
          <p:cNvPicPr/>
          <p:nvPr/>
        </p:nvPicPr>
        <p:blipFill>
          <a:blip r:embed="rId1"/>
          <a:stretch/>
        </p:blipFill>
        <p:spPr>
          <a:xfrm>
            <a:off x="4716000" y="3141000"/>
            <a:ext cx="4176000" cy="1708200"/>
          </a:xfrm>
          <a:prstGeom prst="rect">
            <a:avLst/>
          </a:prstGeom>
          <a:ln>
            <a:noFill/>
          </a:ln>
        </p:spPr>
      </p:pic>
      <p:sp>
        <p:nvSpPr>
          <p:cNvPr id="246" name="CustomShape 4"/>
          <p:cNvSpPr/>
          <p:nvPr/>
        </p:nvSpPr>
        <p:spPr>
          <a:xfrm>
            <a:off x="6228360" y="2997000"/>
            <a:ext cx="1079640" cy="1708200"/>
          </a:xfrm>
          <a:prstGeom prst="rect">
            <a:avLst/>
          </a:prstGeom>
          <a:noFill/>
          <a:ln w="349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2" dur="indefinite" restart="never" nodeType="tmRoot">
          <p:childTnLst>
            <p:seq>
              <p:cTn id="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Perceptron (4)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 Basics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468360" y="1901160"/>
            <a:ext cx="3959280" cy="486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output is the result of the dot product and an activation function.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Determines the class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Activation functions can be super simple functions, e.g. thresholds or more complex ones, e.g. Sigmoid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Result: 0.6,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Threshold: 0.5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1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Content Placeholder 1" descr=""/>
          <p:cNvPicPr/>
          <p:nvPr/>
        </p:nvPicPr>
        <p:blipFill>
          <a:blip r:embed="rId1"/>
          <a:stretch/>
        </p:blipFill>
        <p:spPr>
          <a:xfrm>
            <a:off x="4716000" y="3141000"/>
            <a:ext cx="4176000" cy="1708200"/>
          </a:xfrm>
          <a:prstGeom prst="rect">
            <a:avLst/>
          </a:prstGeom>
          <a:ln>
            <a:noFill/>
          </a:ln>
        </p:spPr>
      </p:pic>
      <p:sp>
        <p:nvSpPr>
          <p:cNvPr id="251" name="CustomShape 4"/>
          <p:cNvSpPr/>
          <p:nvPr/>
        </p:nvSpPr>
        <p:spPr>
          <a:xfrm>
            <a:off x="7740360" y="2997000"/>
            <a:ext cx="587520" cy="1708200"/>
          </a:xfrm>
          <a:prstGeom prst="rect">
            <a:avLst/>
          </a:prstGeom>
          <a:noFill/>
          <a:ln w="349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4" dur="indefinite" restart="never" nodeType="tmRoot">
          <p:childTnLst>
            <p:seq>
              <p:cTn id="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Perceptron (5)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 Basics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468360" y="1989000"/>
            <a:ext cx="4247280" cy="42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calculation of prediction outputs a wrong class, then the weights have to be adjusted in order to calcuate the correct class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Result: 0.6,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Threshold: 0.5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Target class = „0“ (Actual class „1“)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i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Error = 0 (Target) – 1 (Result) = -1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5" name="Content Placeholder 1" descr=""/>
          <p:cNvPicPr/>
          <p:nvPr/>
        </p:nvPicPr>
        <p:blipFill>
          <a:blip r:embed="rId1"/>
          <a:stretch/>
        </p:blipFill>
        <p:spPr>
          <a:xfrm>
            <a:off x="4716000" y="3141000"/>
            <a:ext cx="4176000" cy="1708200"/>
          </a:xfrm>
          <a:prstGeom prst="rect">
            <a:avLst/>
          </a:prstGeom>
          <a:ln>
            <a:noFill/>
          </a:ln>
        </p:spPr>
      </p:pic>
      <p:sp>
        <p:nvSpPr>
          <p:cNvPr id="256" name="CustomShape 4"/>
          <p:cNvSpPr/>
          <p:nvPr/>
        </p:nvSpPr>
        <p:spPr>
          <a:xfrm>
            <a:off x="7236360" y="2997000"/>
            <a:ext cx="587520" cy="1708200"/>
          </a:xfrm>
          <a:prstGeom prst="rect">
            <a:avLst/>
          </a:prstGeom>
          <a:noFill/>
          <a:ln w="349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6" dur="indefinite" restart="never" nodeType="tmRoot">
          <p:childTnLst>
            <p:seq>
              <p:cTn id="5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Content Placeholder 1" descr=""/>
          <p:cNvPicPr/>
          <p:nvPr/>
        </p:nvPicPr>
        <p:blipFill>
          <a:blip r:embed="rId1"/>
          <a:stretch/>
        </p:blipFill>
        <p:spPr>
          <a:xfrm>
            <a:off x="4892040" y="3141000"/>
            <a:ext cx="4176000" cy="1708200"/>
          </a:xfrm>
          <a:prstGeom prst="rect">
            <a:avLst/>
          </a:prstGeom>
          <a:ln>
            <a:noFill/>
          </a:ln>
        </p:spPr>
      </p:pic>
      <p:sp>
        <p:nvSpPr>
          <p:cNvPr id="258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Perceptron (6)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 Basics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468360" y="1817280"/>
            <a:ext cx="4823280" cy="525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Optimizer: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360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 weights have to be adjusted so that the output is less then the treshold (0.5)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360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Optimizer functions can also be simple, e.g. Hebbian learn rule or very complex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(Hebbian learn rule):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Adjust = </a:t>
            </a:r>
            <a:r>
              <a:rPr b="0" i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Learning rate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* </a:t>
            </a:r>
            <a:r>
              <a:rPr b="0" i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 value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* </a:t>
            </a:r>
            <a:r>
              <a:rPr b="0" i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Error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Adjust1 = 0.02 * 2 * (-1) = -0.04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weight 1 = </a:t>
            </a:r>
            <a:r>
              <a:rPr b="0" i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Old weight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 </a:t>
            </a:r>
            <a:r>
              <a:rPr b="0" i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Adjustment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0.5 – 0.04 = 0.46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Weights: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Weights before:  { 0.5, -0.2, 0.1 }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Weights after: { 0.46, -0.26, 0.06 }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7385760" y="2997000"/>
            <a:ext cx="587520" cy="1708200"/>
          </a:xfrm>
          <a:prstGeom prst="rect">
            <a:avLst/>
          </a:prstGeom>
          <a:noFill/>
          <a:ln w="349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8" dur="indefinite" restart="never" nodeType="tmRoot">
          <p:childTnLst>
            <p:seq>
              <p:cTn id="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 Class Problem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 Basics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Previously only two classes: „0“ or „1“ (Spam, not spam, etc.)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for Multi Class Problem: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 Recognition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picture (dog, cat, mous, etc.) equals to one class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0" dur="indefinite" restart="never" nodeType="tmRoot">
          <p:childTnLst>
            <p:seq>
              <p:cTn id="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 Class Classification – Perceptron?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 Basics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200000"/>
              </a:lnSpc>
              <a:spcBef>
                <a:spcPts val="1001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it possible to use perceptrons for multiple classes?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200000"/>
              </a:lnSpc>
              <a:spcBef>
                <a:spcPts val="1001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not, what could we change to make it work?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2" dur="indefinite" restart="never" nodeType="tmRoot">
          <p:childTnLst>
            <p:seq>
              <p:cTn id="6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Content Placeholder 3" descr=""/>
          <p:cNvPicPr/>
          <p:nvPr/>
        </p:nvPicPr>
        <p:blipFill>
          <a:blip r:embed="rId1"/>
          <a:stretch/>
        </p:blipFill>
        <p:spPr>
          <a:xfrm>
            <a:off x="2824560" y="1665000"/>
            <a:ext cx="3494880" cy="5019480"/>
          </a:xfrm>
          <a:prstGeom prst="rect">
            <a:avLst/>
          </a:prstGeom>
          <a:ln>
            <a:noFill/>
          </a:ln>
        </p:spPr>
      </p:pic>
      <p:sp>
        <p:nvSpPr>
          <p:cNvPr id="269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 Class Classification – Perceptron! (1)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 Basics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4" dur="indefinite" restart="never" nodeType="tmRoot">
          <p:childTnLst>
            <p:seq>
              <p:cTn id="6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5560" y="1250280"/>
            <a:ext cx="8504640" cy="592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68000" rIns="0" tIns="0" bIns="0" anchor="ctr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Content Placeholder 3" descr=""/>
          <p:cNvPicPr/>
          <p:nvPr/>
        </p:nvPicPr>
        <p:blipFill>
          <a:blip r:embed="rId1"/>
          <a:stretch/>
        </p:blipFill>
        <p:spPr>
          <a:xfrm>
            <a:off x="5580000" y="1650240"/>
            <a:ext cx="3494880" cy="5019480"/>
          </a:xfrm>
          <a:prstGeom prst="rect">
            <a:avLst/>
          </a:prstGeom>
          <a:ln>
            <a:noFill/>
          </a:ln>
        </p:spPr>
      </p:pic>
      <p:sp>
        <p:nvSpPr>
          <p:cNvPr id="27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 Class Classification – Perceptron! (2)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 Basics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468360" y="1989000"/>
            <a:ext cx="496728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79"/>
              </a:spcBef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Calculation: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class is one perceptron and will be trained separately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That is, each class/perceptron has its own set of weights to train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Calculation remains the same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6516360" y="1578600"/>
            <a:ext cx="1511640" cy="2354040"/>
          </a:xfrm>
          <a:prstGeom prst="rect">
            <a:avLst/>
          </a:prstGeom>
          <a:noFill/>
          <a:ln w="349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5"/>
          <p:cNvSpPr/>
          <p:nvPr/>
        </p:nvSpPr>
        <p:spPr>
          <a:xfrm>
            <a:off x="6516360" y="4327920"/>
            <a:ext cx="1511640" cy="2354040"/>
          </a:xfrm>
          <a:prstGeom prst="rect">
            <a:avLst/>
          </a:prstGeom>
          <a:noFill/>
          <a:ln w="349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6" dur="indefinite" restart="never" nodeType="tmRoot">
          <p:childTnLst>
            <p:seq>
              <p:cTn id="6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Content Placeholder 3" descr=""/>
          <p:cNvPicPr/>
          <p:nvPr/>
        </p:nvPicPr>
        <p:blipFill>
          <a:blip r:embed="rId1"/>
          <a:stretch/>
        </p:blipFill>
        <p:spPr>
          <a:xfrm>
            <a:off x="5580000" y="1650240"/>
            <a:ext cx="3494880" cy="5019480"/>
          </a:xfrm>
          <a:prstGeom prst="rect">
            <a:avLst/>
          </a:prstGeom>
          <a:ln>
            <a:noFill/>
          </a:ln>
        </p:spPr>
      </p:pic>
      <p:sp>
        <p:nvSpPr>
          <p:cNvPr id="278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 Class Classification – Perceptron! (3)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 Basics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468360" y="1989000"/>
            <a:ext cx="496728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79"/>
              </a:spcBef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Input: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whole input will be trained with each class weight set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5580000" y="2626920"/>
            <a:ext cx="503640" cy="3250080"/>
          </a:xfrm>
          <a:prstGeom prst="rect">
            <a:avLst/>
          </a:prstGeom>
          <a:noFill/>
          <a:ln w="349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8" dur="indefinite" restart="never" nodeType="tmRoot">
          <p:childTnLst>
            <p:seq>
              <p:cTn id="6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Content Placeholder 3" descr=""/>
          <p:cNvPicPr/>
          <p:nvPr/>
        </p:nvPicPr>
        <p:blipFill>
          <a:blip r:embed="rId1"/>
          <a:stretch/>
        </p:blipFill>
        <p:spPr>
          <a:xfrm>
            <a:off x="5580000" y="1650240"/>
            <a:ext cx="3494880" cy="5019480"/>
          </a:xfrm>
          <a:prstGeom prst="rect">
            <a:avLst/>
          </a:prstGeom>
          <a:ln>
            <a:noFill/>
          </a:ln>
        </p:spPr>
      </p:pic>
      <p:sp>
        <p:nvSpPr>
          <p:cNvPr id="283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 Class Classification – Perceptron! (4)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 Basics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468360" y="1989000"/>
            <a:ext cx="496728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79"/>
              </a:spcBef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Prediction: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 of each class weight calculation will be compared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class with the highest calculation is the class of prediction (ArgMax Function)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7956360" y="2626920"/>
            <a:ext cx="503640" cy="3250080"/>
          </a:xfrm>
          <a:prstGeom prst="rect">
            <a:avLst/>
          </a:prstGeom>
          <a:noFill/>
          <a:ln w="349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0" dur="indefinite" restart="never" nodeType="tmRoot">
          <p:childTnLst>
            <p:seq>
              <p:cTn id="7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Content Placeholder 3" descr=""/>
          <p:cNvPicPr/>
          <p:nvPr/>
        </p:nvPicPr>
        <p:blipFill>
          <a:blip r:embed="rId1"/>
          <a:stretch/>
        </p:blipFill>
        <p:spPr>
          <a:xfrm>
            <a:off x="5580000" y="1650240"/>
            <a:ext cx="3494880" cy="5019480"/>
          </a:xfrm>
          <a:prstGeom prst="rect">
            <a:avLst/>
          </a:prstGeom>
          <a:ln>
            <a:noFill/>
          </a:ln>
        </p:spPr>
      </p:pic>
      <p:sp>
        <p:nvSpPr>
          <p:cNvPr id="288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 Class Classification – Perceptron! (5)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 Basics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468360" y="1989000"/>
            <a:ext cx="496728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79"/>
              </a:spcBef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how do we train now?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8571240" y="2626920"/>
            <a:ext cx="503640" cy="3250080"/>
          </a:xfrm>
          <a:prstGeom prst="rect">
            <a:avLst/>
          </a:prstGeom>
          <a:noFill/>
          <a:ln w="349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2" dur="indefinite" restart="never" nodeType="tmRoot">
          <p:childTnLst>
            <p:seq>
              <p:cTn id="7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Content Placeholder 3" descr=""/>
          <p:cNvPicPr/>
          <p:nvPr/>
        </p:nvPicPr>
        <p:blipFill>
          <a:blip r:embed="rId1"/>
          <a:stretch/>
        </p:blipFill>
        <p:spPr>
          <a:xfrm>
            <a:off x="5580000" y="1650240"/>
            <a:ext cx="3494880" cy="5019480"/>
          </a:xfrm>
          <a:prstGeom prst="rect">
            <a:avLst/>
          </a:prstGeom>
          <a:ln>
            <a:noFill/>
          </a:ln>
        </p:spPr>
      </p:pic>
      <p:sp>
        <p:nvSpPr>
          <p:cNvPr id="293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 Class Classification – Perceptron! (6)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 Basics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395640" y="1989000"/>
            <a:ext cx="496728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79"/>
              </a:spcBef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Training: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the prediction is wrong, the weights of the predicted class have to be decreased for the particular input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Weights of correct (but not predicted) class have to be adjusted upwards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8571240" y="2626920"/>
            <a:ext cx="503640" cy="3250080"/>
          </a:xfrm>
          <a:prstGeom prst="rect">
            <a:avLst/>
          </a:prstGeom>
          <a:noFill/>
          <a:ln w="349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4" dur="indefinite" restart="never" nodeType="tmRoot">
          <p:childTnLst>
            <p:seq>
              <p:cTn id="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43080" indent="-342360">
              <a:lnSpc>
                <a:spcPct val="100000"/>
              </a:lnSpc>
            </a:pPr>
            <a:r>
              <a:rPr b="1" lang="de-DE" sz="20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Structure of Multi Layer Perceptrons (aka Neural Networks)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 Basics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35640" y="6446520"/>
            <a:ext cx="8219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Source: https://en.wikipedia.org/wiki/Artificial_neural_network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0" name="Picture 2" descr=""/>
          <p:cNvPicPr/>
          <p:nvPr/>
        </p:nvPicPr>
        <p:blipFill>
          <a:blip r:embed="rId1"/>
          <a:stretch/>
        </p:blipFill>
        <p:spPr>
          <a:xfrm>
            <a:off x="5724000" y="2061000"/>
            <a:ext cx="2819160" cy="3390480"/>
          </a:xfrm>
          <a:prstGeom prst="rect">
            <a:avLst/>
          </a:prstGeom>
          <a:ln>
            <a:noFill/>
          </a:ln>
        </p:spPr>
      </p:pic>
      <p:sp>
        <p:nvSpPr>
          <p:cNvPr id="301" name="CustomShape 4"/>
          <p:cNvSpPr/>
          <p:nvPr/>
        </p:nvSpPr>
        <p:spPr>
          <a:xfrm>
            <a:off x="395640" y="1989000"/>
            <a:ext cx="496728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 Class Perceptrons have one hidden layer where all the calculations is done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more complex problems neural networks with several layers have been developed (and nowadays called „deep“)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6" dur="indefinite" restart="never" nodeType="tmRoot">
          <p:childTnLst>
            <p:seq>
              <p:cTn id="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 and terms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 Basics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468360" y="1700640"/>
            <a:ext cx="8206920" cy="491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8064a2"/>
              </a:buClr>
              <a:buFont typeface="Arial"/>
              <a:buChar char="&gt;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Input: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Numerical vectors or matrices 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8064a2"/>
              </a:buClr>
              <a:buFont typeface="Arial"/>
              <a:buChar char="&gt;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Activation: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Can be a threshold or other functions to determine if Neuron fires or not („0“ or „1“)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8064a2"/>
              </a:buClr>
              <a:buFont typeface="Arial"/>
              <a:buChar char="&gt;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Learning rate: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Determines how fast an algorithm should adjust to new data. A high learning rate adjusts better and faster to new data but also discards learned circumstances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8064a2"/>
              </a:buClr>
              <a:buFont typeface="Arial"/>
              <a:buChar char="&gt;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Optimizer: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Function to optimize model (i.e. weights)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8064a2"/>
              </a:buClr>
              <a:buFont typeface="Arial"/>
              <a:buChar char="&gt;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Epochs: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 epoch is a whole iteration of than one iteration of all data to have an optimal model for the given problemall input data. Algorithms need more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8064a2"/>
              </a:buClr>
              <a:buFont typeface="Arial"/>
              <a:buChar char="&gt;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Batches: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Sometimes data is too big to put fully into RAM. Then it needs to be processed into slices (aka batches).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8064a2"/>
              </a:buClr>
              <a:buFont typeface="Arial"/>
              <a:buChar char="&gt;"/>
            </a:pP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Regularization: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 is to use as less variables for a model as possible to prevent overfitting, e.g. by dropping out a fixed number of neurons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8" dur="indefinite" restart="never" nodeType="tmRoot">
          <p:childTnLst>
            <p:seq>
              <p:cTn id="7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5280" y="4674240"/>
            <a:ext cx="8497080" cy="53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68000" rIns="0" tIns="0" bIns="0" anchor="ctr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Tools and Frameworks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0" dur="indefinite" restart="never" nodeType="tmRoot">
          <p:childTnLst>
            <p:seq>
              <p:cTn id="8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43080" indent="-342360">
              <a:lnSpc>
                <a:spcPct val="100000"/>
              </a:lnSpc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Prerequisites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Tools and Frameworks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468360" y="1989000"/>
            <a:ext cx="820656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(</a:t>
            </a:r>
            <a:r>
              <a:rPr b="0" lang="de-DE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https://git-scm.com/downloads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Sourcecode (</a:t>
            </a:r>
            <a:r>
              <a:rPr b="0" lang="de-DE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https://github.com/spinfo/LSS_DLwithText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Anaconda (</a:t>
            </a:r>
            <a:r>
              <a:rPr b="0" lang="de-DE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https://www.anaconda.com/download/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 Keras (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https://keras.io/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2" dur="indefinite" restart="never" nodeType="tmRoot">
          <p:childTnLst>
            <p:seq>
              <p:cTn id="8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...pretty good question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do I get started with DL?</a:t>
            </a:r>
            <a:endParaRPr b="0" lang="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468360" y="1700640"/>
            <a:ext cx="8206920" cy="491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🤔</a:t>
            </a:r>
            <a:endParaRPr b="0" lang="de-DE" sz="1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4" dur="indefinite" restart="never" nodeType="tmRoot">
          <p:childTnLst>
            <p:seq>
              <p:cTn id="8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43080" indent="-342360">
              <a:lnSpc>
                <a:spcPct val="100000"/>
              </a:lnSpc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 you expect?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2" restart="whenNotActive" nodeType="interactiveSeq" fill="hold">
                <p:childTnLst>
                  <p:par>
                    <p:cTn id="13" fill="hold">
                      <p:stCondLst/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...pretty good question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do I get started with DL?</a:t>
            </a:r>
            <a:endParaRPr b="0" lang="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314" name="TextShape 3"/>
          <p:cNvSpPr txBox="1"/>
          <p:nvPr/>
        </p:nvSpPr>
        <p:spPr>
          <a:xfrm>
            <a:off x="468360" y="1700640"/>
            <a:ext cx="8206920" cy="491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🤔</a:t>
            </a:r>
            <a:endParaRPr b="0" lang="de-DE" sz="1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288000" y="3960000"/>
            <a:ext cx="8428680" cy="15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6" dur="indefinite" restart="never" nodeType="tmRoot">
          <p:childTnLst>
            <p:seq>
              <p:cTn id="8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...DIY!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Best way to learn?</a:t>
            </a:r>
            <a:endParaRPr b="0" lang="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468360" y="1700640"/>
            <a:ext cx="8206920" cy="491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🤓</a:t>
            </a:r>
            <a:endParaRPr b="0" lang="de-DE" sz="1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144360" y="3816000"/>
            <a:ext cx="9143640" cy="265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8" dur="indefinite" restart="never" nodeType="tmRoot">
          <p:childTnLst>
            <p:seq>
              <p:cTn id="8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 Keras?</a:t>
            </a:r>
            <a:endParaRPr b="0" lang="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468360" y="1700640"/>
            <a:ext cx="8206920" cy="491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quickly train and test a model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from standard layers →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wraps mutiple frameworks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(simplified) interface to theano, CNTK or Tensorflow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TensorFlow’s default API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and debug custom models and layers 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4896000" y="1800000"/>
            <a:ext cx="3744000" cy="1085400"/>
          </a:xfrm>
          <a:prstGeom prst="rect">
            <a:avLst/>
          </a:prstGeom>
          <a:ln>
            <a:noFill/>
          </a:ln>
        </p:spPr>
      </p:pic>
      <p:pic>
        <p:nvPicPr>
          <p:cNvPr id="324" name="" descr=""/>
          <p:cNvPicPr/>
          <p:nvPr/>
        </p:nvPicPr>
        <p:blipFill>
          <a:blip r:embed="rId2"/>
          <a:stretch/>
        </p:blipFill>
        <p:spPr>
          <a:xfrm>
            <a:off x="1440000" y="5688000"/>
            <a:ext cx="2385720" cy="47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0" dur="indefinite" restart="never" nodeType="tmRoot">
          <p:childTnLst>
            <p:seq>
              <p:cTn id="9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Pipeline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do I build a deep network in Keras?</a:t>
            </a:r>
            <a:endParaRPr b="0" lang="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468360" y="1700640"/>
            <a:ext cx="8206920" cy="491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 network,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 it, 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 it, 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evaluate it, 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predictions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2" dur="indefinite" restart="never" nodeType="tmRoot">
          <p:childTnLst>
            <p:seq>
              <p:cTn id="9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network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do I build a deep network in Keras?</a:t>
            </a:r>
            <a:endParaRPr b="0" lang="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468360" y="1700640"/>
            <a:ext cx="8206920" cy="491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an instance of the sequential class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 a sequence of layers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new lines (each line is a new layer)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layer: number of inputs (can differ depending to the network type)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108720" y="4788000"/>
            <a:ext cx="9078840" cy="150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4" dur="indefinite" restart="never" nodeType="tmRoot">
          <p:childTnLst>
            <p:seq>
              <p:cTn id="9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compile network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do I build a deep network in Keras?</a:t>
            </a:r>
            <a:endParaRPr b="0" lang="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334" name="TextShape 3"/>
          <p:cNvSpPr txBox="1"/>
          <p:nvPr/>
        </p:nvSpPr>
        <p:spPr>
          <a:xfrm>
            <a:off x="468360" y="1916640"/>
            <a:ext cx="8206920" cy="491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Compile: transforms a simple sequence of layers into a higly efficient series of matrix transforms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indent to be executed on the gpu (depending on the configuration set)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Optimization: train the network 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loss function is: evaluate the network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468360" y="3888000"/>
            <a:ext cx="8736840" cy="295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6" dur="indefinite" restart="never" nodeType="tmRoot">
          <p:childTnLst>
            <p:seq>
              <p:cTn id="9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fit network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do I build a deep network in Keras?</a:t>
            </a:r>
            <a:endParaRPr b="0" lang="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338" name="TextShape 3"/>
          <p:cNvSpPr txBox="1"/>
          <p:nvPr/>
        </p:nvSpPr>
        <p:spPr>
          <a:xfrm>
            <a:off x="468360" y="1916640"/>
            <a:ext cx="8206920" cy="491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adapting the weights on the training data set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Input: X – matrix of input patterns 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Y – array of matching output patterns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1"/>
          <a:stretch/>
        </p:blipFill>
        <p:spPr>
          <a:xfrm>
            <a:off x="288000" y="3816000"/>
            <a:ext cx="9732960" cy="288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8" dur="indefinite" restart="never" nodeType="tmRoot">
          <p:childTnLst>
            <p:seq>
              <p:cTn id="9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Evaluate network and use it to make predictions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do I build a deep network in Keras?</a:t>
            </a:r>
            <a:endParaRPr b="0" lang="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468360" y="1853280"/>
            <a:ext cx="8206920" cy="491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good does model work? Evaluate it!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ymbol" charset="2"/>
              <a:buChar char="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Input: X – matrix of input patterns (test data)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ymbol" charset="2"/>
              <a:buChar char="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Y – array of matching output patterns (test data)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out your trained model with completely new data. What will it predict? 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ymbol" charset="2"/>
              <a:buChar char=""/>
            </a:pP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1"/>
          <a:stretch/>
        </p:blipFill>
        <p:spPr>
          <a:xfrm>
            <a:off x="360000" y="3888000"/>
            <a:ext cx="8152920" cy="281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0" dur="indefinite" restart="never" nodeType="tmRoot">
          <p:childTnLst>
            <p:seq>
              <p:cTn id="10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35280" y="5517360"/>
            <a:ext cx="8497080" cy="53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68000" rIns="0" tIns="0" bIns="0" anchor="ctr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 with Neural Networks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2" dur="indefinite" restart="never" nodeType="tmRoot">
          <p:childTnLst>
            <p:seq>
              <p:cTn id="10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43080" indent="-342360">
              <a:lnSpc>
                <a:spcPct val="100000"/>
              </a:lnSpc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transform a text into a model?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Classification with Neural Networks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468360" y="1989000"/>
            <a:ext cx="820656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Networks need numerical vectors to compute output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Transformation from text to model is done via </a:t>
            </a: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word embeddings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are plenty algorithms for generating word embeddings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4" dur="indefinite" restart="never" nodeType="tmRoot">
          <p:childTnLst>
            <p:seq>
              <p:cTn id="10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43080" indent="-342360">
              <a:lnSpc>
                <a:spcPct val="100000"/>
              </a:lnSpc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are we going to learn?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68360" y="1989000"/>
            <a:ext cx="820656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Neural Network Basics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use Neural Network Frameworks and Tools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use Neural Networks for Text Classification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use Neural Networks for Text Generation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 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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" dur="indefinite" restart="never" nodeType="tmRoot">
          <p:childTnLst>
            <p:seq>
              <p:cTn id="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43080" indent="-342360">
              <a:lnSpc>
                <a:spcPct val="100000"/>
              </a:lnSpc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Word embedding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Classification with Neural Networks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468360" y="1989000"/>
            <a:ext cx="820656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">
              <a:lnSpc>
                <a:spcPct val="15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Simplest word embedding is </a:t>
            </a: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Bag of Words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i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“My dog has a dog name”, “My dog is cute”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b="0" i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Bag of Words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5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Sent1: { “My” : 1, “dog” : 2, “has” : 1, “a” : 1, “name” : 1, “is” : 0, “cute” : 0 }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5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Sent2: { “My” : 1, “dog” : 1, “has” : 0, “a” : 0, “name” : 0, “is” : 1, “cute” : 1 }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5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5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Sent1: { 1, 2, 1, 1, 1, 0, 0 }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5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Sent1: { 1, 1, 0, 0, 0, 1, 0 }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6" dur="indefinite" restart="never" nodeType="tmRoot">
          <p:childTnLst>
            <p:seq>
              <p:cTn id="10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Classification with Neural Network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468360" y="1989000"/>
            <a:ext cx="820656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43080" indent="-342360">
              <a:lnSpc>
                <a:spcPct val="100000"/>
              </a:lnSpc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Let‘s get our hands dirty!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8" dur="indefinite" restart="never" nodeType="tmRoot">
          <p:childTnLst>
            <p:seq>
              <p:cTn id="109" dur="indefinite" nodeType="mainSeq"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after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13" restart="whenNotActive" nodeType="interactiveSeq" fill="hold">
                <p:childTnLst>
                  <p:par>
                    <p:cTn id="114" fill="hold">
                      <p:stCondLst/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43080" indent="-342360">
              <a:lnSpc>
                <a:spcPct val="100000"/>
              </a:lnSpc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Which Technologies are we going to use?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68360" y="1989000"/>
            <a:ext cx="820656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Jupyter Notebook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Keras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50000"/>
              </a:lnSpc>
            </a:pP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" dur="indefinite" restart="never" nodeType="tmRoot">
          <p:childTnLst>
            <p:seq>
              <p:cTn id="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5280" y="2113200"/>
            <a:ext cx="8504640" cy="518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68000" rIns="0" tIns="0" bIns="0" anchor="ctr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Organisation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0" dur="indefinite" restart="never" nodeType="tmRoot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68360" y="1221480"/>
            <a:ext cx="820620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43080" indent="-342000">
              <a:lnSpc>
                <a:spcPct val="100000"/>
              </a:lnSpc>
            </a:pPr>
            <a:r>
              <a:rPr b="1" lang="de-DE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Schedule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68360" y="242280"/>
            <a:ext cx="588204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8" name="Table 3"/>
          <p:cNvGraphicFramePr/>
          <p:nvPr/>
        </p:nvGraphicFramePr>
        <p:xfrm>
          <a:off x="435600" y="1681560"/>
          <a:ext cx="8206200" cy="3744000"/>
        </p:xfrm>
        <a:graphic>
          <a:graphicData uri="http://schemas.openxmlformats.org/drawingml/2006/table">
            <a:tbl>
              <a:tblPr/>
              <a:tblGrid>
                <a:gridCol w="1175040"/>
                <a:gridCol w="3720240"/>
                <a:gridCol w="331092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Time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Friday, September 28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Saturday, September 20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9:00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Introduction Workshop / NN Basics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Hands on Natural Language Generation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10:30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Coffee Break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11:00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Tutorial Text Classification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Discussion Natural Language Generation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12:30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Lunch Break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Closing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14:00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Discussion Classification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14:30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Introduction Natural Language Generation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15:30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Coffee Break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16:00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Hands on Natural Language Generation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17:00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Closing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7000" y="2962080"/>
            <a:ext cx="8497080" cy="53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68000" rIns="0" tIns="0" bIns="0" anchor="ctr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Science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4" dur="indefinite" restart="never" nodeType="tmRoot">
          <p:childTnLst>
            <p:seq>
              <p:cTn id="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QMS_Vorlage_PräsentationAllgemein_v2.4_20140422</Template>
  <TotalTime>434</TotalTime>
  <Application>LibreOffice/5.3.7.2$Windows_X86_64 LibreOffice_project/6b8ed514a9f8b44d37a1b96673cbbdd077e24059</Application>
  <Words>1572</Words>
  <Paragraphs>266</Paragraphs>
  <Company>doubleSlash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2014-08-27T11:12:58Z</dcterms:created>
  <dc:creator>vetemi</dc:creator>
  <dc:description/>
  <dc:language>en-US</dc:language>
  <cp:lastModifiedBy/>
  <dcterms:modified xsi:type="dcterms:W3CDTF">2018-09-24T18:29:36Z</dcterms:modified>
  <cp:revision>328</cp:revision>
  <dc:subject>QMS Vorlage - Präsentation</dc:subject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doubleSlash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2</vt:i4>
  </property>
  <property fmtid="{D5CDD505-2E9C-101B-9397-08002B2CF9AE}" pid="8" name="Manager">
    <vt:lpwstr>QMB</vt:lpwstr>
  </property>
  <property fmtid="{D5CDD505-2E9C-101B-9397-08002B2CF9AE}" pid="9" name="Notes">
    <vt:i4>14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40</vt:i4>
  </property>
  <property fmtid="{D5CDD505-2E9C-101B-9397-08002B2CF9AE}" pid="14" name="category">
    <vt:lpwstr>Vorlage</vt:lpwstr>
  </property>
</Properties>
</file>