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54"/>
  </p:notesMasterIdLst>
  <p:handoutMasterIdLst>
    <p:handoutMasterId r:id="rId55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82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48" r:id="rId36"/>
    <p:sldId id="384" r:id="rId37"/>
    <p:sldId id="362" r:id="rId38"/>
    <p:sldId id="370" r:id="rId39"/>
    <p:sldId id="337" r:id="rId40"/>
    <p:sldId id="294" r:id="rId41"/>
    <p:sldId id="295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80" r:id="rId50"/>
    <p:sldId id="381" r:id="rId51"/>
    <p:sldId id="383" r:id="rId52"/>
    <p:sldId id="379" r:id="rId5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C9EC379-08E4-4210-92EF-4B0740A2C62A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0921861-0F38-4110-80DE-44156BF3A470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(for text)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518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50371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AC4AD3-74CE-4A80-A82A-35519CF7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7" y="1610693"/>
            <a:ext cx="4503406" cy="1360166"/>
          </a:xfrm>
          <a:prstGeom prst="rect">
            <a:avLst/>
          </a:prstGeom>
        </p:spPr>
      </p:pic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Deep Learning –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11B661-C51B-4ABA-8770-2649A4D7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5" y="3297236"/>
            <a:ext cx="1954148" cy="21469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EC377F6-37BE-45FB-ADB5-A01CF0275AAC}"/>
              </a:ext>
            </a:extLst>
          </p:cNvPr>
          <p:cNvSpPr/>
          <p:nvPr/>
        </p:nvSpPr>
        <p:spPr>
          <a:xfrm>
            <a:off x="7045174" y="4098954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5AC0F8-8895-4ADA-A291-2C3F701AC359}"/>
              </a:ext>
            </a:extLst>
          </p:cNvPr>
          <p:cNvSpPr/>
          <p:nvPr/>
        </p:nvSpPr>
        <p:spPr>
          <a:xfrm>
            <a:off x="3173485" y="5243604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032E9-A546-4F4A-AE80-AAD1605C5BA2}"/>
              </a:ext>
            </a:extLst>
          </p:cNvPr>
          <p:cNvSpPr/>
          <p:nvPr/>
        </p:nvSpPr>
        <p:spPr>
          <a:xfrm>
            <a:off x="7049628" y="2966606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214E771E-35B2-4ECB-89EE-11CE954EC2F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750913" y="3234490"/>
            <a:ext cx="532670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FC4EF5-54FF-4A42-832E-2775DF0FDEEA}"/>
              </a:ext>
            </a:extLst>
          </p:cNvPr>
          <p:cNvSpPr/>
          <p:nvPr/>
        </p:nvSpPr>
        <p:spPr>
          <a:xfrm>
            <a:off x="5393681" y="5243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933F17-DC90-4B18-B4A7-74E7FC916C7A}"/>
              </a:ext>
            </a:extLst>
          </p:cNvPr>
          <p:cNvSpPr/>
          <p:nvPr/>
        </p:nvSpPr>
        <p:spPr>
          <a:xfrm>
            <a:off x="3174080" y="2962727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EAA04-1AA8-4F6A-9226-509A8F273991}"/>
              </a:ext>
            </a:extLst>
          </p:cNvPr>
          <p:cNvSpPr/>
          <p:nvPr/>
        </p:nvSpPr>
        <p:spPr>
          <a:xfrm>
            <a:off x="5393681" y="2966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AEECF0-02CB-4609-B72A-FFB9626BDE0E}"/>
              </a:ext>
            </a:extLst>
          </p:cNvPr>
          <p:cNvSpPr/>
          <p:nvPr/>
        </p:nvSpPr>
        <p:spPr>
          <a:xfrm>
            <a:off x="3173486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45671-3AA7-474B-8D5D-DF5CC267D4BB}"/>
              </a:ext>
            </a:extLst>
          </p:cNvPr>
          <p:cNvSpPr/>
          <p:nvPr/>
        </p:nvSpPr>
        <p:spPr>
          <a:xfrm>
            <a:off x="5393682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86AB7-3D4A-4748-B710-B904B654B829}"/>
              </a:ext>
            </a:extLst>
          </p:cNvPr>
          <p:cNvSpPr/>
          <p:nvPr/>
        </p:nvSpPr>
        <p:spPr>
          <a:xfrm>
            <a:off x="7045174" y="5237451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6">
            <a:extLst>
              <a:ext uri="{FF2B5EF4-FFF2-40B4-BE49-F238E27FC236}">
                <a16:creationId xmlns:a16="http://schemas.microsoft.com/office/drawing/2014/main" id="{A1C3569A-A1EA-436C-8690-71C0C7C66E31}"/>
              </a:ext>
            </a:extLst>
          </p:cNvPr>
          <p:cNvSpPr/>
          <p:nvPr/>
        </p:nvSpPr>
        <p:spPr>
          <a:xfrm>
            <a:off x="336365" y="3301906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A09EF033-6FF2-4744-B837-8572ECC6321C}"/>
              </a:ext>
            </a:extLst>
          </p:cNvPr>
          <p:cNvSpPr/>
          <p:nvPr/>
        </p:nvSpPr>
        <p:spPr>
          <a:xfrm>
            <a:off x="1020243" y="4098952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8">
            <a:extLst>
              <a:ext uri="{FF2B5EF4-FFF2-40B4-BE49-F238E27FC236}">
                <a16:creationId xmlns:a16="http://schemas.microsoft.com/office/drawing/2014/main" id="{955853C0-2EF0-4179-8A92-0C8C9C3963D2}"/>
              </a:ext>
            </a:extLst>
          </p:cNvPr>
          <p:cNvSpPr/>
          <p:nvPr/>
        </p:nvSpPr>
        <p:spPr>
          <a:xfrm>
            <a:off x="336364" y="4900669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D8351465-637A-438C-9858-9608F0A472E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750319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691CD22F-CD6C-4CAB-B167-6C09AB57763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860417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FA3411F3-6A13-4EBD-8424-EAA2C81E8C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852101" y="5515368"/>
            <a:ext cx="54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">
            <a:extLst>
              <a:ext uri="{FF2B5EF4-FFF2-40B4-BE49-F238E27FC236}">
                <a16:creationId xmlns:a16="http://schemas.microsoft.com/office/drawing/2014/main" id="{8028DD92-FA3C-49A8-8E3E-55FDD63D2D5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750318" y="5515367"/>
            <a:ext cx="524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44499DC2-7A3B-49D1-AD2D-F1EAB1294F4D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860416" y="3238368"/>
            <a:ext cx="533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25F6B9D9-B07F-462E-949E-6E1DF5CDCC4D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5970514" y="3238369"/>
            <a:ext cx="107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E439E38C-E364-40E0-8C60-85C11647F2C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5970514" y="5509214"/>
            <a:ext cx="1074660" cy="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>
            <a:extLst>
              <a:ext uri="{FF2B5EF4-FFF2-40B4-BE49-F238E27FC236}">
                <a16:creationId xmlns:a16="http://schemas.microsoft.com/office/drawing/2014/main" id="{970A9E46-188D-4050-BC98-ED45D8E62959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 flipV="1">
            <a:off x="5970515" y="4370717"/>
            <a:ext cx="1074659" cy="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046A71C9-092E-4F65-8988-B41120D0F754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970514" y="3238369"/>
            <a:ext cx="1074660" cy="11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0CBF5C5F-D4FC-4586-AEE7-881A87C49C0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970514" y="3238369"/>
            <a:ext cx="1074660" cy="22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D3B64A83-B75D-4E8C-8BB7-C5189EDBE140}"/>
              </a:ext>
            </a:extLst>
          </p:cNvPr>
          <p:cNvCxnSpPr>
            <a:stCxn id="20" idx="6"/>
            <a:endCxn id="12" idx="2"/>
          </p:cNvCxnSpPr>
          <p:nvPr/>
        </p:nvCxnSpPr>
        <p:spPr>
          <a:xfrm flipV="1">
            <a:off x="5970515" y="3238369"/>
            <a:ext cx="1079113" cy="1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A6B32446-BF29-4BEB-A2B0-AD480F905567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5970515" y="4376869"/>
            <a:ext cx="1074659" cy="11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072267AE-AC0B-448E-AB03-8CDDD95B0460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 flipV="1">
            <a:off x="5970514" y="4370717"/>
            <a:ext cx="1074660" cy="114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7D59A863-82D6-40DA-9011-2A4179635ECC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5970514" y="3238369"/>
            <a:ext cx="1079114" cy="2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80">
            <a:extLst>
              <a:ext uri="{FF2B5EF4-FFF2-40B4-BE49-F238E27FC236}">
                <a16:creationId xmlns:a16="http://schemas.microsoft.com/office/drawing/2014/main" id="{A3317740-5018-4849-BBC8-3947B3630F06}"/>
              </a:ext>
            </a:extLst>
          </p:cNvPr>
          <p:cNvSpPr txBox="1"/>
          <p:nvPr/>
        </p:nvSpPr>
        <p:spPr>
          <a:xfrm>
            <a:off x="7792795" y="3048335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Dog?</a:t>
            </a:r>
          </a:p>
        </p:txBody>
      </p:sp>
      <p:sp>
        <p:nvSpPr>
          <p:cNvPr id="40" name="Textfeld 82">
            <a:extLst>
              <a:ext uri="{FF2B5EF4-FFF2-40B4-BE49-F238E27FC236}">
                <a16:creationId xmlns:a16="http://schemas.microsoft.com/office/drawing/2014/main" id="{2802979E-262E-4A59-BDE8-58863DA9CB01}"/>
              </a:ext>
            </a:extLst>
          </p:cNvPr>
          <p:cNvSpPr txBox="1"/>
          <p:nvPr/>
        </p:nvSpPr>
        <p:spPr>
          <a:xfrm>
            <a:off x="7672285" y="4186441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Human?</a:t>
            </a:r>
          </a:p>
        </p:txBody>
      </p:sp>
      <p:sp>
        <p:nvSpPr>
          <p:cNvPr id="41" name="Textfeld 83">
            <a:extLst>
              <a:ext uri="{FF2B5EF4-FFF2-40B4-BE49-F238E27FC236}">
                <a16:creationId xmlns:a16="http://schemas.microsoft.com/office/drawing/2014/main" id="{539A00FA-7C67-4475-8A76-87D17E416184}"/>
              </a:ext>
            </a:extLst>
          </p:cNvPr>
          <p:cNvSpPr txBox="1"/>
          <p:nvPr/>
        </p:nvSpPr>
        <p:spPr>
          <a:xfrm>
            <a:off x="7692164" y="5333882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...?</a:t>
            </a:r>
          </a:p>
        </p:txBody>
      </p:sp>
      <p:sp>
        <p:nvSpPr>
          <p:cNvPr id="42" name="Textfeld 84">
            <a:extLst>
              <a:ext uri="{FF2B5EF4-FFF2-40B4-BE49-F238E27FC236}">
                <a16:creationId xmlns:a16="http://schemas.microsoft.com/office/drawing/2014/main" id="{24D19018-D93D-4A4E-A646-D01E81530016}"/>
              </a:ext>
            </a:extLst>
          </p:cNvPr>
          <p:cNvSpPr txBox="1"/>
          <p:nvPr/>
        </p:nvSpPr>
        <p:spPr>
          <a:xfrm>
            <a:off x="786599" y="6206031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</a:p>
        </p:txBody>
      </p:sp>
      <p:sp>
        <p:nvSpPr>
          <p:cNvPr id="43" name="Textfeld 85">
            <a:extLst>
              <a:ext uri="{FF2B5EF4-FFF2-40B4-BE49-F238E27FC236}">
                <a16:creationId xmlns:a16="http://schemas.microsoft.com/office/drawing/2014/main" id="{D8545693-ED08-43AB-99B0-466218EBC481}"/>
              </a:ext>
            </a:extLst>
          </p:cNvPr>
          <p:cNvSpPr txBox="1"/>
          <p:nvPr/>
        </p:nvSpPr>
        <p:spPr>
          <a:xfrm>
            <a:off x="2988254" y="6077266"/>
            <a:ext cx="30017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</a:t>
            </a:r>
            <a:r>
              <a:rPr lang="de-DE" sz="2400" dirty="0"/>
              <a:t>/Pooling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Neurons</a:t>
            </a:r>
          </a:p>
        </p:txBody>
      </p:sp>
      <p:sp>
        <p:nvSpPr>
          <p:cNvPr id="44" name="Textfeld 86">
            <a:extLst>
              <a:ext uri="{FF2B5EF4-FFF2-40B4-BE49-F238E27FC236}">
                <a16:creationId xmlns:a16="http://schemas.microsoft.com/office/drawing/2014/main" id="{A8153B5C-95F0-4C9D-B5B7-F867050525D1}"/>
              </a:ext>
            </a:extLst>
          </p:cNvPr>
          <p:cNvSpPr txBox="1"/>
          <p:nvPr/>
        </p:nvSpPr>
        <p:spPr>
          <a:xfrm>
            <a:off x="6646892" y="6042632"/>
            <a:ext cx="242065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</a:t>
            </a:r>
            <a:r>
              <a:rPr lang="de-DE" sz="2400" dirty="0"/>
              <a:t>-connected Neurons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B67A1C9A-5543-41F8-8F3D-10A44BBE5BD8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580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>
            <a:extLst>
              <a:ext uri="{FF2B5EF4-FFF2-40B4-BE49-F238E27FC236}">
                <a16:creationId xmlns:a16="http://schemas.microsoft.com/office/drawing/2014/main" id="{571E76F8-DAFA-46B3-9E87-71C84D32E2A3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60627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23382DBA-A2FF-4B56-B230-84318862B855}"/>
              </a:ext>
            </a:extLst>
          </p:cNvPr>
          <p:cNvCxnSpPr>
            <a:endCxn id="18" idx="2"/>
          </p:cNvCxnSpPr>
          <p:nvPr/>
        </p:nvCxnSpPr>
        <p:spPr>
          <a:xfrm flipV="1">
            <a:off x="1768910" y="4376869"/>
            <a:ext cx="1404576" cy="2717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>
            <a:extLst>
              <a:ext uri="{FF2B5EF4-FFF2-40B4-BE49-F238E27FC236}">
                <a16:creationId xmlns:a16="http://schemas.microsoft.com/office/drawing/2014/main" id="{D4AD000C-91F6-4085-8445-01076F55F264}"/>
              </a:ext>
            </a:extLst>
          </p:cNvPr>
          <p:cNvCxnSpPr>
            <a:endCxn id="18" idx="2"/>
          </p:cNvCxnSpPr>
          <p:nvPr/>
        </p:nvCxnSpPr>
        <p:spPr>
          <a:xfrm>
            <a:off x="1727486" y="4098952"/>
            <a:ext cx="1446000" cy="27791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70E46F6F-7968-497B-8F5A-A40E62957788}"/>
              </a:ext>
            </a:extLst>
          </p:cNvPr>
          <p:cNvCxnSpPr>
            <a:endCxn id="11" idx="2"/>
          </p:cNvCxnSpPr>
          <p:nvPr/>
        </p:nvCxnSpPr>
        <p:spPr>
          <a:xfrm>
            <a:off x="1041483" y="5441117"/>
            <a:ext cx="2132002" cy="742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D916A595-834A-4811-8D57-98E9DD7FA313}"/>
              </a:ext>
            </a:extLst>
          </p:cNvPr>
          <p:cNvCxnSpPr>
            <a:endCxn id="11" idx="2"/>
          </p:cNvCxnSpPr>
          <p:nvPr/>
        </p:nvCxnSpPr>
        <p:spPr>
          <a:xfrm>
            <a:off x="1041483" y="4902838"/>
            <a:ext cx="2132002" cy="6125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A78099-F254-4BFC-8E27-87D011EF3E59}"/>
              </a:ext>
            </a:extLst>
          </p:cNvPr>
          <p:cNvSpPr txBox="1"/>
          <p:nvPr/>
        </p:nvSpPr>
        <p:spPr>
          <a:xfrm>
            <a:off x="4283583" y="2868200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C964B-2B6B-46A7-9664-79295EF5F5B3}"/>
              </a:ext>
            </a:extLst>
          </p:cNvPr>
          <p:cNvSpPr txBox="1"/>
          <p:nvPr/>
        </p:nvSpPr>
        <p:spPr>
          <a:xfrm>
            <a:off x="4296962" y="4027262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7B973-97B0-4A4A-B610-09DDD0DB89CC}"/>
              </a:ext>
            </a:extLst>
          </p:cNvPr>
          <p:cNvSpPr txBox="1"/>
          <p:nvPr/>
        </p:nvSpPr>
        <p:spPr>
          <a:xfrm>
            <a:off x="4283404" y="5165376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9480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700808"/>
            <a:ext cx="8207373" cy="491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Regularization</a:t>
            </a:r>
            <a:r>
              <a:rPr lang="de-DE" sz="1800" b="1" dirty="0"/>
              <a:t>: </a:t>
            </a:r>
            <a:r>
              <a:rPr lang="en-US" sz="1800" dirty="0"/>
              <a:t>Goal is to use as less variables for a model as possible to prevent overfitting, e.g. by </a:t>
            </a:r>
            <a:r>
              <a:rPr lang="de-DE" sz="1800" dirty="0" err="1"/>
              <a:t>dropping</a:t>
            </a:r>
            <a:r>
              <a:rPr lang="de-DE" sz="1800" dirty="0"/>
              <a:t> out a </a:t>
            </a:r>
            <a:r>
              <a:rPr lang="de-DE" sz="1800" dirty="0" err="1"/>
              <a:t>fixed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neurons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74346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eras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pretty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🤔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...pretty good question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57480" y="2996952"/>
            <a:ext cx="8428680" cy="15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6EA60-A2A5-4E7E-BAC9-41CC5B24CBA8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iphy1">
            <a:hlinkClick r:id="" action="ppaction://media"/>
            <a:extLst>
              <a:ext uri="{FF2B5EF4-FFF2-40B4-BE49-F238E27FC236}">
                <a16:creationId xmlns:a16="http://schemas.microsoft.com/office/drawing/2014/main" id="{C50CA36E-5068-4FE8-B189-AEE3F463C8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2636912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DIY!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88D7D-8899-4D47-967F-F552309BFD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0160" y="3140968"/>
            <a:ext cx="6263320" cy="1512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998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Quickly train and test model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rom Standard layer: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raps multiple frameworks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Simplified) interface to Theano, CNTK or TensorFlow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ensorFlow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default API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rite and debug custom models and layers: 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CE9C-3A61-467A-90F2-A33E22029C7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27584" y="5445224"/>
            <a:ext cx="2385720" cy="47592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553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I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in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Predictions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42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 an instance of the sequential class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sequence of layers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 Layer: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differ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depending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type)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E1D79-D7ED-4DDA-B5B2-4DEBB310F1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824" y="4912200"/>
            <a:ext cx="8503992" cy="14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003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628800"/>
            <a:ext cx="8206920" cy="46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Transforms a simple sequence of layers into a highly efficient series of matrix transforms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Intended to be executed on the GPU (depending on the configuration set)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ptimization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Train the network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Loss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A8716-2AE9-4AFD-A1D1-892DDA21CF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9592" y="4438588"/>
            <a:ext cx="6936640" cy="2197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5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Adapting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weights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A61DF-BBD3-46B5-A37D-E396FD9732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9228" y="4005064"/>
            <a:ext cx="7465184" cy="23493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3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and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700808"/>
            <a:ext cx="8496128" cy="4535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it!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Try out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trained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with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completely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What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will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predict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?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A287E-9EA1-4A2E-8975-2847F51F1C5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7584" y="4462200"/>
            <a:ext cx="7181280" cy="23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6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 need numerical vectors to compute output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Transformation from text to model is done via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 embeddings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plenty algorithms for generating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88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Simplest word embedding is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“My dog has a dog name”, “My dog is cute”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Sent1: { “My” : 1, “dog” : 2, “has” : 1, “a” : 1, “name” : 1, “is” : 0, “cute” : 0 }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Sent2: { “My” : 1, “dog” : 1, “has” : 0, “a” : 0, “name” : 0, “is” : 1, “cute” : 1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2, 1, 1, 1, 0, 0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1, 0, 0, 0, 1, 0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5041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99235F7D-052E-4269-BE32-B207040C1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7713" y="2564904"/>
            <a:ext cx="42085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629</TotalTime>
  <Words>1902</Words>
  <Application>Microsoft Office PowerPoint</Application>
  <PresentationFormat>On-screen Show (4:3)</PresentationFormat>
  <Paragraphs>332</Paragraphs>
  <Slides>50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335</cp:revision>
  <dcterms:created xsi:type="dcterms:W3CDTF">2014-08-27T11:12:58Z</dcterms:created>
  <dcterms:modified xsi:type="dcterms:W3CDTF">2018-09-27T17:28:43Z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