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8" r:id="rId3"/>
  </p:sldMasterIdLst>
  <p:notesMasterIdLst>
    <p:notesMasterId r:id="rId57"/>
  </p:notesMasterIdLst>
  <p:handoutMasterIdLst>
    <p:handoutMasterId r:id="rId58"/>
  </p:handoutMasterIdLst>
  <p:sldIdLst>
    <p:sldId id="256" r:id="rId4"/>
    <p:sldId id="298" r:id="rId5"/>
    <p:sldId id="299" r:id="rId6"/>
    <p:sldId id="303" r:id="rId7"/>
    <p:sldId id="336" r:id="rId8"/>
    <p:sldId id="301" r:id="rId9"/>
    <p:sldId id="302" r:id="rId10"/>
    <p:sldId id="309" r:id="rId11"/>
    <p:sldId id="338" r:id="rId12"/>
    <p:sldId id="371" r:id="rId13"/>
    <p:sldId id="392" r:id="rId14"/>
    <p:sldId id="374" r:id="rId15"/>
    <p:sldId id="372" r:id="rId16"/>
    <p:sldId id="373" r:id="rId17"/>
    <p:sldId id="375" r:id="rId18"/>
    <p:sldId id="377" r:id="rId19"/>
    <p:sldId id="382" r:id="rId20"/>
    <p:sldId id="340" r:id="rId21"/>
    <p:sldId id="339" r:id="rId22"/>
    <p:sldId id="349" r:id="rId23"/>
    <p:sldId id="357" r:id="rId24"/>
    <p:sldId id="350" r:id="rId25"/>
    <p:sldId id="358" r:id="rId26"/>
    <p:sldId id="359" r:id="rId27"/>
    <p:sldId id="361" r:id="rId28"/>
    <p:sldId id="355" r:id="rId29"/>
    <p:sldId id="368" r:id="rId30"/>
    <p:sldId id="367" r:id="rId31"/>
    <p:sldId id="356" r:id="rId32"/>
    <p:sldId id="363" r:id="rId33"/>
    <p:sldId id="364" r:id="rId34"/>
    <p:sldId id="365" r:id="rId35"/>
    <p:sldId id="360" r:id="rId36"/>
    <p:sldId id="348" r:id="rId37"/>
    <p:sldId id="384" r:id="rId38"/>
    <p:sldId id="362" r:id="rId39"/>
    <p:sldId id="370" r:id="rId40"/>
    <p:sldId id="337" r:id="rId41"/>
    <p:sldId id="294" r:id="rId42"/>
    <p:sldId id="295" r:id="rId43"/>
    <p:sldId id="385" r:id="rId44"/>
    <p:sldId id="386" r:id="rId45"/>
    <p:sldId id="387" r:id="rId46"/>
    <p:sldId id="388" r:id="rId47"/>
    <p:sldId id="389" r:id="rId48"/>
    <p:sldId id="390" r:id="rId49"/>
    <p:sldId id="391" r:id="rId50"/>
    <p:sldId id="380" r:id="rId51"/>
    <p:sldId id="381" r:id="rId52"/>
    <p:sldId id="383" r:id="rId53"/>
    <p:sldId id="393" r:id="rId54"/>
    <p:sldId id="394" r:id="rId55"/>
    <p:sldId id="379" r:id="rId56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0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9005DA-F6A7-45AE-B63F-022CE0F99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ED032-665D-4113-AA2C-06172FFA5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FDE5-F6E3-4919-ABF4-5791A8FD4258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9145B-8CBD-4705-9D40-66EA3040E0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6386D-EA8B-4E87-B31D-ACC791E46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18D9A-B998-49F1-9AC3-1872D9371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191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CCF5D59-2DED-4B58-9A1E-E4C5CC558A0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324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6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997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10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0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0C9EC379-08E4-4210-92EF-4B0740A2C62A}" type="slidenum"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39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60921861-0F38-4110-80DE-44156BF3A470}" type="slidenum"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40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16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30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89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5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663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69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7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98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nhaltsplatzhalter 45"/>
          <p:cNvSpPr>
            <a:spLocks noGrp="1"/>
          </p:cNvSpPr>
          <p:nvPr>
            <p:ph sz="quarter" idx="12"/>
          </p:nvPr>
        </p:nvSpPr>
        <p:spPr>
          <a:xfrm>
            <a:off x="468313" y="1989139"/>
            <a:ext cx="3959672" cy="424815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4"/>
              </a:buClr>
              <a:buFont typeface="Arial" pitchFamily="34" charset="0"/>
              <a:buChar char="&gt;"/>
              <a:defRPr sz="2400"/>
            </a:lvl1pPr>
            <a:lvl2pPr>
              <a:buClr>
                <a:schemeClr val="accent4"/>
              </a:buClr>
              <a:buFont typeface="Arial" pitchFamily="34" charset="0"/>
              <a:buChar char="&gt;"/>
              <a:defRPr sz="2000"/>
            </a:lvl2pPr>
            <a:lvl3pPr>
              <a:buClr>
                <a:schemeClr val="accent4"/>
              </a:buClr>
              <a:buFont typeface="Arial" pitchFamily="34" charset="0"/>
              <a:buChar char="&gt;"/>
              <a:defRPr sz="1800"/>
            </a:lvl3pPr>
            <a:lvl4pPr>
              <a:buClr>
                <a:schemeClr val="accent4"/>
              </a:buClr>
              <a:buFont typeface="Arial" pitchFamily="34" charset="0"/>
              <a:buChar char="&gt;"/>
              <a:defRPr/>
            </a:lvl4pPr>
            <a:lvl5pPr>
              <a:buClr>
                <a:schemeClr val="accent4"/>
              </a:buClr>
              <a:buFont typeface="Arial" pitchFamily="34" charset="0"/>
              <a:buChar char="&gt;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21456"/>
            <a:ext cx="8207374" cy="35718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Optionalen Folientitel durch Klicken bearbeiten</a:t>
            </a:r>
          </a:p>
        </p:txBody>
      </p:sp>
      <p:sp>
        <p:nvSpPr>
          <p:cNvPr id="18" name="Rechteck 17"/>
          <p:cNvSpPr/>
          <p:nvPr userDrawn="1"/>
        </p:nvSpPr>
        <p:spPr>
          <a:xfrm>
            <a:off x="0" y="-1"/>
            <a:ext cx="9144000" cy="110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 userDrawn="1"/>
        </p:nvSpPr>
        <p:spPr>
          <a:xfrm>
            <a:off x="7072330" y="1"/>
            <a:ext cx="2071670" cy="110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42222"/>
            <a:ext cx="5883251" cy="714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lvl1pPr marL="0" algn="l" defTabSz="914400" rtl="0" eaLnBrk="1" latinLnBrk="0" hangingPunct="1">
              <a:buNone/>
              <a:defRPr lang="de-DE" sz="2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Kopfzeile durch Klicken bearbeiten</a:t>
            </a:r>
          </a:p>
        </p:txBody>
      </p:sp>
      <p:sp>
        <p:nvSpPr>
          <p:cNvPr id="10" name="AutoShape 7"/>
          <p:cNvSpPr>
            <a:spLocks/>
          </p:cNvSpPr>
          <p:nvPr userDrawn="1"/>
        </p:nvSpPr>
        <p:spPr bwMode="auto">
          <a:xfrm>
            <a:off x="4572000" y="6524625"/>
            <a:ext cx="4103688" cy="3333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13716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18288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22860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2743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defTabSz="914400"/>
            <a:fld id="{5AA1F0B0-2CA5-4886-8DCF-EF645043D25E}" type="slidenum">
              <a:rPr lang="de-DE" altLang="de-DE" sz="900">
                <a:latin typeface="Arial" pitchFamily="34" charset="0"/>
                <a:cs typeface="Arial" pitchFamily="34" charset="0"/>
                <a:sym typeface="Arial" pitchFamily="34" charset="0"/>
              </a:rPr>
              <a:pPr algn="r" defTabSz="914400"/>
              <a:t>‹Nr.›</a:t>
            </a:fld>
            <a:endParaRPr lang="de-DE" altLang="de-DE"/>
          </a:p>
        </p:txBody>
      </p:sp>
      <p:sp>
        <p:nvSpPr>
          <p:cNvPr id="9" name="Inhaltsplatzhalter 45">
            <a:extLst>
              <a:ext uri="{FF2B5EF4-FFF2-40B4-BE49-F238E27FC236}">
                <a16:creationId xmlns:a16="http://schemas.microsoft.com/office/drawing/2014/main" id="{4609DCFA-CE45-4052-827C-B23125F7F6C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7984" y="2002620"/>
            <a:ext cx="4247704" cy="424815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4"/>
              </a:buClr>
              <a:buFont typeface="Arial" pitchFamily="34" charset="0"/>
              <a:buChar char="&gt;"/>
              <a:defRPr sz="2400"/>
            </a:lvl1pPr>
            <a:lvl2pPr>
              <a:buClr>
                <a:schemeClr val="accent4"/>
              </a:buClr>
              <a:buFont typeface="Arial" pitchFamily="34" charset="0"/>
              <a:buChar char="&gt;"/>
              <a:defRPr sz="2000"/>
            </a:lvl2pPr>
            <a:lvl3pPr>
              <a:buClr>
                <a:schemeClr val="accent4"/>
              </a:buClr>
              <a:buFont typeface="Arial" pitchFamily="34" charset="0"/>
              <a:buChar char="&gt;"/>
              <a:defRPr sz="1800"/>
            </a:lvl3pPr>
            <a:lvl4pPr>
              <a:buClr>
                <a:schemeClr val="accent4"/>
              </a:buClr>
              <a:buFont typeface="Arial" pitchFamily="34" charset="0"/>
              <a:buChar char="&gt;"/>
              <a:defRPr/>
            </a:lvl4pPr>
            <a:lvl5pPr>
              <a:buClr>
                <a:schemeClr val="accent4"/>
              </a:buClr>
              <a:buFont typeface="Arial" pitchFamily="34" charset="0"/>
              <a:buChar char="&gt;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06725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52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1765-3045-41F0-A45F-4EB4DAF8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98E8-A3FB-4E74-96E2-5D821C1E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885D-A8AF-43A3-91AD-16C4AF1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9492-632C-434C-883A-C0DBE4F2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9095-B365-49AA-B269-BEDFA53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153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89CF-469B-4FFE-925C-261B7D77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2E67-E4ED-42EF-946F-37F953F4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78DE-E42A-46F5-AA9F-C806A75D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AEB3-7E7C-40D0-A837-24BC9F46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460A-57E3-47EF-838D-46DB09FC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051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D929-0FC8-49A2-B73C-4EA29714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C5E5-7F99-475D-8D90-E7BD2DF95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657E3-0246-44DD-A7D7-D0DCF5A9B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49739-103F-4C49-90D4-A78791FD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4E148-673B-4B8B-9E60-41EF1525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55040-9D8C-40C2-81FF-F850BC41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3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868B-6EDD-4A80-84C4-0DC2185A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15A13-CCE3-4760-AB94-97C6B406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7640-8504-4D59-854D-04D4AEC79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D879C-99EB-40A3-93D7-5E5BC83B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B5D48-ECD3-4FB2-9260-0686068B4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E27C-610F-4B78-8E11-C2B26047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3B427-D4F8-4ABE-83FB-6E22C8B9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EAA3B-FAE2-42C7-9005-41733093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7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16EB-97DB-4B63-915F-11DDFAC1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C0704-5F22-4F47-8E57-B2DE286C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EFA6D-DFA2-4993-9063-A688A7E0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2DC33-885A-447C-A435-24D59612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7730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0C243-FFCD-40DE-BDCA-0E13564A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7E235-6633-44BF-BE32-3D2BD732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7D147-429B-4EE0-93EE-8E0C7638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401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4FE9-1C4F-4ABB-A576-0659F100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0636-A741-402D-AB28-C2F38E1A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4058-15FF-43B9-ABEE-802CF4B3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C2EE7-7188-4F9F-9213-CB4C2112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7D639-4C41-4E48-963F-50F92697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8E025-EDA9-4C0E-ACE6-E46DD641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772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ECF-7283-4D15-B673-F98355BC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1FF7C-CD89-478F-A49E-D7CC50E89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C811F-A067-43B0-82FD-BA188CFE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B5-179F-417E-86AC-7D834A09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4E3BA-9937-4071-A9EE-C668DF32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FF3F4-7C21-494D-9C11-E12BD033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80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2F4-43D5-4598-A6D4-63047BD2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13EA0-8FB0-4D79-8C20-7F847FFB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BBA4-96DB-4451-8DAC-4FC9B0D3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448A-3FFF-4D0B-9470-3D133EDF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2E34-9926-4442-B4F1-58722398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266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69421-FD0E-4025-9A10-F7AE0AD4D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CEA9F-5755-4572-AB1A-5B282D004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7792-B74B-4091-AE6C-D5853B8C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1061-2900-486C-908F-F1237FB4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455B-88B9-4297-B3FB-FED3F7C2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24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FCD4E9CD-F785-495A-99CC-2975E16B6894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‹Nr.›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170000"/>
            <a:ext cx="9143640" cy="340164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LevelGrafik durch Klick auf Symbol anpassen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8360" y="4714920"/>
            <a:ext cx="8206920" cy="15220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LevelPräsentationstitel durch Klicken bearbeiten</a:t>
            </a:r>
          </a:p>
        </p:txBody>
      </p:sp>
      <p:sp>
        <p:nvSpPr>
          <p:cNvPr id="3" name="CustomShape 4"/>
          <p:cNvSpPr/>
          <p:nvPr/>
        </p:nvSpPr>
        <p:spPr>
          <a:xfrm>
            <a:off x="0" y="6524640"/>
            <a:ext cx="914364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1054080"/>
            <a:ext cx="9143640" cy="115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0D46E581-C8C1-4975-8BBE-F894A68427FC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‹Nr.›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 bearbeiten</a:t>
            </a:r>
          </a:p>
          <a:p>
            <a:pPr marL="743040" lvl="1" indent="-28548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8360" y="1221480"/>
            <a:ext cx="8206920" cy="35676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LevelOptionalen Folientitel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0" y="0"/>
            <a:ext cx="9143640" cy="1104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5400000" algn="t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7072200" y="0"/>
            <a:ext cx="2071440" cy="1104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68360" y="242280"/>
            <a:ext cx="5882760" cy="7138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LevelKopfzeile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ACEE01EA-C0DE-4EA9-820C-FCFA1AC1C60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‹Nr.›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5">
            <a:extLst>
              <a:ext uri="{FF2B5EF4-FFF2-40B4-BE49-F238E27FC236}">
                <a16:creationId xmlns:a16="http://schemas.microsoft.com/office/drawing/2014/main" id="{D7BCBF16-D822-4819-A57C-F350F8AD34B4}"/>
              </a:ext>
            </a:extLst>
          </p:cNvPr>
          <p:cNvSpPr/>
          <p:nvPr/>
        </p:nvSpPr>
        <p:spPr>
          <a:xfrm>
            <a:off x="31819" y="1268760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1" name="Rechteck 11">
            <a:extLst>
              <a:ext uri="{FF2B5EF4-FFF2-40B4-BE49-F238E27FC236}">
                <a16:creationId xmlns:a16="http://schemas.microsoft.com/office/drawing/2014/main" id="{CB3A045A-B087-4AF6-B4A1-549A882B0659}"/>
              </a:ext>
            </a:extLst>
          </p:cNvPr>
          <p:cNvSpPr/>
          <p:nvPr userDrawn="1"/>
        </p:nvSpPr>
        <p:spPr>
          <a:xfrm>
            <a:off x="31158" y="2968944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4" name="Rechteck 11">
            <a:extLst>
              <a:ext uri="{FF2B5EF4-FFF2-40B4-BE49-F238E27FC236}">
                <a16:creationId xmlns:a16="http://schemas.microsoft.com/office/drawing/2014/main" id="{15FE07F4-22D7-45D9-B57B-4BF4C4BCC84E}"/>
              </a:ext>
            </a:extLst>
          </p:cNvPr>
          <p:cNvSpPr/>
          <p:nvPr/>
        </p:nvSpPr>
        <p:spPr>
          <a:xfrm>
            <a:off x="31158" y="4704152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chemeClr val="bg1"/>
                </a:solidFill>
              </a:rPr>
              <a:t>Tools and Frameworks 	</a:t>
            </a:r>
          </a:p>
        </p:txBody>
      </p:sp>
      <p:sp>
        <p:nvSpPr>
          <p:cNvPr id="17" name="Rechteck 11">
            <a:extLst>
              <a:ext uri="{FF2B5EF4-FFF2-40B4-BE49-F238E27FC236}">
                <a16:creationId xmlns:a16="http://schemas.microsoft.com/office/drawing/2014/main" id="{5D1F33A7-2817-469C-BA14-4450EB39CF40}"/>
              </a:ext>
            </a:extLst>
          </p:cNvPr>
          <p:cNvSpPr/>
          <p:nvPr/>
        </p:nvSpPr>
        <p:spPr>
          <a:xfrm>
            <a:off x="31158" y="5550370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Classification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  <p:sp>
        <p:nvSpPr>
          <p:cNvPr id="6" name="Rechteck 11">
            <a:extLst>
              <a:ext uri="{FF2B5EF4-FFF2-40B4-BE49-F238E27FC236}">
                <a16:creationId xmlns:a16="http://schemas.microsoft.com/office/drawing/2014/main" id="{F9D0FD60-6BBC-4889-8C64-800C1C3F4AC1}"/>
              </a:ext>
            </a:extLst>
          </p:cNvPr>
          <p:cNvSpPr/>
          <p:nvPr userDrawn="1"/>
        </p:nvSpPr>
        <p:spPr>
          <a:xfrm>
            <a:off x="31819" y="2118852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Organisation</a:t>
            </a: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E0270851-A839-44E5-8B26-B9B6D0CF57F6}"/>
              </a:ext>
            </a:extLst>
          </p:cNvPr>
          <p:cNvSpPr/>
          <p:nvPr userDrawn="1"/>
        </p:nvSpPr>
        <p:spPr>
          <a:xfrm>
            <a:off x="31158" y="3836548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 err="1">
                <a:solidFill>
                  <a:schemeClr val="bg1"/>
                </a:solidFill>
              </a:rPr>
              <a:t>Neural</a:t>
            </a:r>
            <a:r>
              <a:rPr lang="de-DE" sz="2400" dirty="0">
                <a:solidFill>
                  <a:schemeClr val="bg1"/>
                </a:solidFill>
              </a:rPr>
              <a:t> Network Basics</a:t>
            </a:r>
          </a:p>
        </p:txBody>
      </p:sp>
    </p:spTree>
    <p:extLst>
      <p:ext uri="{BB962C8B-B14F-4D97-AF65-F5344CB8AC3E}">
        <p14:creationId xmlns:p14="http://schemas.microsoft.com/office/powerpoint/2010/main" val="356309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data-experience/building-a-data-pipeline-from-scratch-32b712cfb1d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.html" TargetMode="External"/><Relationship Id="rId2" Type="http://schemas.openxmlformats.org/officeDocument/2006/relationships/hyperlink" Target="https://www.gutenberg.org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nfo/LSS_DLwithTex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anaconda.com/download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94640" y="5229360"/>
            <a:ext cx="8206920" cy="1522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Summer School – Neural Networks with Text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7640" y="6338880"/>
            <a:ext cx="5038200" cy="19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28.09.18, Johanna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Binnewitt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Valmir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Etemi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Julia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Kappes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12" descr="E:\Studium\Studium Master\2. Semester\Clusterin_Categories_Classification\Titelbild.jpg">
            <a:extLst>
              <a:ext uri="{FF2B5EF4-FFF2-40B4-BE49-F238E27FC236}">
                <a16:creationId xmlns:a16="http://schemas.microsoft.com/office/drawing/2014/main" id="{21051F05-8DD9-41DC-ABC0-E1BC8A7D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Data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Scientists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Define Research Goal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Retrieve Data 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Prepare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Explore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Present and automate Model</a:t>
            </a:r>
          </a:p>
        </p:txBody>
      </p:sp>
    </p:spTree>
    <p:extLst>
      <p:ext uri="{BB962C8B-B14F-4D97-AF65-F5344CB8AC3E}">
        <p14:creationId xmlns:p14="http://schemas.microsoft.com/office/powerpoint/2010/main" val="966406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Research Goal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03588F-4309-48E6-8C6A-3A22CC5B5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8" y="1989000"/>
            <a:ext cx="7486883" cy="323663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152D941-E640-4A57-9F9F-53282027BBDC}"/>
              </a:ext>
            </a:extLst>
          </p:cNvPr>
          <p:cNvSpPr txBox="1"/>
          <p:nvPr/>
        </p:nvSpPr>
        <p:spPr>
          <a:xfrm>
            <a:off x="1477257" y="5225637"/>
            <a:ext cx="618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https://medium.com/the-data-experience/building-a-data-pipeline-from-scratch-32b712cfb1db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8203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Retrieve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open data sites: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https://www.gutenberg.org/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(for text)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https://archive.ics.uci.edu/ml/datasets.html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internal data if available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69896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cleansing (remove false, inconsistent or unnecessary data)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integration (enrich data with other sources)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transformation (Transform into suitable format)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transform text into a model?</a:t>
            </a:r>
          </a:p>
        </p:txBody>
      </p:sp>
    </p:spTree>
    <p:extLst>
      <p:ext uri="{BB962C8B-B14F-4D97-AF65-F5344CB8AC3E}">
        <p14:creationId xmlns:p14="http://schemas.microsoft.com/office/powerpoint/2010/main" val="398209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Understand retrieved data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are variables interacting?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of descriptive statistics, plotting techniques and simple modeling</a:t>
            </a:r>
          </a:p>
        </p:txBody>
      </p:sp>
    </p:spTree>
    <p:extLst>
      <p:ext uri="{BB962C8B-B14F-4D97-AF65-F5344CB8AC3E}">
        <p14:creationId xmlns:p14="http://schemas.microsoft.com/office/powerpoint/2010/main" val="3687484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 a model which suits research goal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Learning models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Etc.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25693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503885" y="1989000"/>
            <a:ext cx="8206920" cy="44643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Structured data (e.g. SQL databases)</a:t>
            </a: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Semi-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structured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(e.g. CSV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files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Unstructured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(e.g.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text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files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720">
              <a:lnSpc>
                <a:spcPct val="150000"/>
              </a:lnSpc>
              <a:buClr>
                <a:srgbClr val="8064A2"/>
              </a:buClr>
            </a:pP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generated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(e.g.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server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log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files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Natural Language</a:t>
            </a: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Audio,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video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images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Streaming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63886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110B3772-062C-4797-95AE-E6C53C5538ED}"/>
              </a:ext>
            </a:extLst>
          </p:cNvPr>
          <p:cNvSpPr txBox="1"/>
          <p:nvPr/>
        </p:nvSpPr>
        <p:spPr>
          <a:xfrm>
            <a:off x="503885" y="1989000"/>
            <a:ext cx="8206920" cy="44643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Structured data (e.g. SQL databases)</a:t>
            </a: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Semi-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structured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(e.g. CSV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files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Unstructured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(e.g.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text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files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720">
              <a:lnSpc>
                <a:spcPct val="150000"/>
              </a:lnSpc>
              <a:buClr>
                <a:srgbClr val="8064A2"/>
              </a:buClr>
            </a:pP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generated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(e.g.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server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log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files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Natural Language</a:t>
            </a: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Audio,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video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images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Streaming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95188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3822870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 err="1"/>
              <a:t>Neural</a:t>
            </a:r>
            <a:r>
              <a:rPr lang="de-DE" sz="2400" dirty="0"/>
              <a:t> Network Basics</a:t>
            </a:r>
          </a:p>
        </p:txBody>
      </p:sp>
    </p:spTree>
    <p:extLst>
      <p:ext uri="{BB962C8B-B14F-4D97-AF65-F5344CB8AC3E}">
        <p14:creationId xmlns:p14="http://schemas.microsoft.com/office/powerpoint/2010/main" val="319702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Biological Inspiration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hteck 2">
            <a:extLst>
              <a:ext uri="{FF2B5EF4-FFF2-40B4-BE49-F238E27FC236}">
                <a16:creationId xmlns:a16="http://schemas.microsoft.com/office/drawing/2014/main" id="{E725446A-5B07-4B71-960E-BB9FA73813EA}"/>
              </a:ext>
            </a:extLst>
          </p:cNvPr>
          <p:cNvSpPr/>
          <p:nvPr/>
        </p:nvSpPr>
        <p:spPr>
          <a:xfrm>
            <a:off x="107504" y="6165304"/>
            <a:ext cx="8220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rgbClr val="000000"/>
                </a:solidFill>
                <a:latin typeface="Arial" charset="0"/>
              </a:rPr>
              <a:t>Source: https://towardsdatascience.com/the-differences-between-artificial-and-biological-neural-networks-a8b46db828b7</a:t>
            </a:r>
            <a:endParaRPr lang="de-DE" sz="1600" i="1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B7313DA-1F69-4C4B-8A4A-92462A9F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00" y="1747697"/>
            <a:ext cx="679704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5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45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9536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Perceptron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(1)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AE40D702-D6BF-44E8-92A8-7C00272E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84" y="3212976"/>
            <a:ext cx="4176464" cy="1708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4160DF-D329-4BBF-B789-856332BA820A}"/>
              </a:ext>
            </a:extLst>
          </p:cNvPr>
          <p:cNvSpPr txBox="1"/>
          <p:nvPr/>
        </p:nvSpPr>
        <p:spPr>
          <a:xfrm>
            <a:off x="457174" y="1976514"/>
            <a:ext cx="4618882" cy="47212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Numerical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e.g.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blood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patients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in1 (</a:t>
            </a:r>
            <a:r>
              <a:rPr lang="de-DE" sz="2000" dirty="0" err="1"/>
              <a:t>Amount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iron) = 1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n2 (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Amount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white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blood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5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in3 (Something </a:t>
            </a:r>
            <a:r>
              <a:rPr lang="de-DE" sz="2000" dirty="0" err="1"/>
              <a:t>else</a:t>
            </a:r>
            <a:r>
              <a:rPr lang="de-DE" sz="2000" dirty="0"/>
              <a:t>) = 0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=&gt; Vector</a:t>
            </a:r>
            <a:r>
              <a:rPr lang="de-DE" sz="2000" dirty="0"/>
              <a:t>: { 1, 5, 0 }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endParaRPr lang="de-DE" sz="900" dirty="0"/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/>
              <a:t>Input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consists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and </a:t>
            </a:r>
            <a:r>
              <a:rPr lang="de-DE" sz="2000" dirty="0" err="1"/>
              <a:t>its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, e.g.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/>
              <a:t>patient1 = {1, 0, 1} </a:t>
            </a:r>
            <a:r>
              <a:rPr lang="de-DE" sz="2000" dirty="0">
                <a:sym typeface="Wingdings" panose="05000000000000000000" pitchFamily="2" charset="2"/>
              </a:rPr>
              <a:t> Klasse 1 (krank)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>
                <a:sym typeface="Wingdings" panose="05000000000000000000" pitchFamily="2" charset="2"/>
              </a:rPr>
              <a:t>patient2 = {1, 1, 1}  Klasse 0</a:t>
            </a:r>
            <a:r>
              <a:rPr lang="de-DE" sz="2000" dirty="0"/>
              <a:t> (nicht krank)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DF700-8BBD-491F-A4D4-51B7ED626977}"/>
              </a:ext>
            </a:extLst>
          </p:cNvPr>
          <p:cNvSpPr/>
          <p:nvPr/>
        </p:nvSpPr>
        <p:spPr>
          <a:xfrm>
            <a:off x="5451340" y="3084251"/>
            <a:ext cx="567825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1768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(2)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b="1" dirty="0" err="1"/>
              <a:t>Weights</a:t>
            </a:r>
            <a:r>
              <a:rPr lang="de-DE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dirty="0" err="1"/>
              <a:t>Weights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de-DE" dirty="0"/>
          </a:p>
          <a:p>
            <a:endParaRPr lang="de-DE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5580113" y="3012699"/>
            <a:ext cx="864096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27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(3)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Prediction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The </a:t>
            </a:r>
            <a:r>
              <a:rPr lang="de-DE" sz="2000" dirty="0" err="1"/>
              <a:t>calculation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dot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and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Input Data: {2, 3, 2},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Weights</a:t>
            </a:r>
            <a:r>
              <a:rPr lang="de-DE" sz="2000" dirty="0"/>
              <a:t>: {0.5, -0.2, 0.1}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i="1" dirty="0" err="1"/>
              <a:t>Calcuation</a:t>
            </a:r>
            <a:r>
              <a:rPr lang="de-DE" sz="2000" i="1" dirty="0"/>
              <a:t>: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2 * 0.5 + 3 * (-0.2) + 2 * 0.1 = 0.6</a:t>
            </a:r>
          </a:p>
          <a:p>
            <a:endParaRPr lang="de-DE" sz="2000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6228184" y="2996952"/>
            <a:ext cx="1080120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22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(4)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3" y="1901216"/>
            <a:ext cx="3959672" cy="486886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/>
              <a:t>Output: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The </a:t>
            </a:r>
            <a:r>
              <a:rPr lang="de-DE" sz="2000" dirty="0" err="1"/>
              <a:t>output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result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dot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r>
              <a:rPr lang="de-DE" sz="2000" dirty="0"/>
              <a:t> and an </a:t>
            </a:r>
            <a:r>
              <a:rPr lang="de-DE" sz="2000" dirty="0" err="1"/>
              <a:t>activation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r>
              <a:rPr lang="de-DE" sz="2000" dirty="0"/>
              <a:t>.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Determines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endParaRPr lang="de-DE" sz="20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Activation</a:t>
            </a:r>
            <a:r>
              <a:rPr lang="de-DE" sz="2000" dirty="0"/>
              <a:t>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super simple </a:t>
            </a:r>
            <a:r>
              <a:rPr lang="de-DE" sz="2000" dirty="0" err="1"/>
              <a:t>functions</a:t>
            </a:r>
            <a:r>
              <a:rPr lang="de-DE" sz="2000" dirty="0"/>
              <a:t>, e.g. </a:t>
            </a:r>
            <a:r>
              <a:rPr lang="de-DE" sz="2000" dirty="0" err="1"/>
              <a:t>thresholds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complex</a:t>
            </a:r>
            <a:r>
              <a:rPr lang="de-DE" sz="2000" dirty="0"/>
              <a:t> </a:t>
            </a:r>
            <a:r>
              <a:rPr lang="de-DE" sz="2000" dirty="0" err="1"/>
              <a:t>ones</a:t>
            </a:r>
            <a:r>
              <a:rPr lang="de-DE" sz="2000" dirty="0"/>
              <a:t>, e.g. Sigmoid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Result</a:t>
            </a:r>
            <a:r>
              <a:rPr lang="de-DE" sz="2000" dirty="0"/>
              <a:t>: 0.6,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Threshold: 0.5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Class </a:t>
            </a:r>
            <a:r>
              <a:rPr lang="de-DE" sz="2000" dirty="0">
                <a:sym typeface="Wingdings" panose="05000000000000000000" pitchFamily="2" charset="2"/>
              </a:rPr>
              <a:t> 1</a:t>
            </a:r>
            <a:endParaRPr lang="de-DE" sz="2000" i="1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740351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69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(5)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4247703" cy="42481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/>
              <a:t>Training: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calculation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outputs</a:t>
            </a:r>
            <a:r>
              <a:rPr lang="de-DE" sz="2000" dirty="0"/>
              <a:t> a </a:t>
            </a:r>
            <a:r>
              <a:rPr lang="de-DE" sz="2000" dirty="0" err="1"/>
              <a:t>wrong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, </a:t>
            </a:r>
            <a:r>
              <a:rPr lang="de-DE" sz="2000" dirty="0" err="1"/>
              <a:t>then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adjusted</a:t>
            </a:r>
            <a:r>
              <a:rPr lang="de-DE" sz="2000" dirty="0"/>
              <a:t> in </a:t>
            </a:r>
            <a:r>
              <a:rPr lang="de-DE" sz="2000" dirty="0" err="1"/>
              <a:t>order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calcuate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correct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Result</a:t>
            </a:r>
            <a:r>
              <a:rPr lang="de-DE" sz="2000" dirty="0"/>
              <a:t>: 0.6,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Threshold: 0.5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Target </a:t>
            </a:r>
            <a:r>
              <a:rPr lang="de-DE" sz="2000" dirty="0" err="1"/>
              <a:t>class</a:t>
            </a:r>
            <a:r>
              <a:rPr lang="de-DE" sz="2000" dirty="0"/>
              <a:t> = „0“ (</a:t>
            </a:r>
            <a:r>
              <a:rPr lang="de-DE" sz="2000" dirty="0" err="1"/>
              <a:t>Actual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„1“)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i="1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i="1" dirty="0">
                <a:sym typeface="Wingdings" panose="05000000000000000000" pitchFamily="2" charset="2"/>
              </a:rPr>
              <a:t> Error = 0 (Target) – 1 (</a:t>
            </a:r>
            <a:r>
              <a:rPr lang="de-DE" sz="2000" i="1" dirty="0" err="1">
                <a:sym typeface="Wingdings" panose="05000000000000000000" pitchFamily="2" charset="2"/>
              </a:rPr>
              <a:t>Result</a:t>
            </a:r>
            <a:r>
              <a:rPr lang="de-DE" sz="2000" i="1" dirty="0">
                <a:sym typeface="Wingdings" panose="05000000000000000000" pitchFamily="2" charset="2"/>
              </a:rPr>
              <a:t>) = -1</a:t>
            </a:r>
            <a:endParaRPr lang="de-DE" sz="2000" i="1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236296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35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862" y="3140968"/>
            <a:ext cx="4176464" cy="170842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(6)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3" y="1817229"/>
            <a:ext cx="4823768" cy="525628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/>
              <a:t>Optimizer: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1800" dirty="0" err="1"/>
              <a:t>Our</a:t>
            </a:r>
            <a:r>
              <a:rPr lang="de-DE" sz="1800" dirty="0"/>
              <a:t> </a:t>
            </a:r>
            <a:r>
              <a:rPr lang="de-DE" sz="1800" dirty="0" err="1"/>
              <a:t>weights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adjusted</a:t>
            </a:r>
            <a:r>
              <a:rPr lang="de-DE" sz="1800" dirty="0"/>
              <a:t> so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output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less</a:t>
            </a:r>
            <a:r>
              <a:rPr lang="de-DE" sz="1800" dirty="0"/>
              <a:t> </a:t>
            </a:r>
            <a:r>
              <a:rPr lang="de-DE" sz="1800" dirty="0" err="1"/>
              <a:t>then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treshold</a:t>
            </a:r>
            <a:r>
              <a:rPr lang="de-DE" sz="1800" dirty="0"/>
              <a:t> (0.5)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1800" dirty="0"/>
              <a:t>Optimizer </a:t>
            </a:r>
            <a:r>
              <a:rPr lang="de-DE" sz="1800" dirty="0" err="1"/>
              <a:t>functions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also </a:t>
            </a:r>
            <a:r>
              <a:rPr lang="de-DE" sz="1800" dirty="0" err="1"/>
              <a:t>be</a:t>
            </a:r>
            <a:r>
              <a:rPr lang="de-DE" sz="1800" dirty="0"/>
              <a:t> simple, e.g. </a:t>
            </a:r>
            <a:r>
              <a:rPr lang="de-DE" sz="1800" dirty="0" err="1"/>
              <a:t>Hebbian</a:t>
            </a:r>
            <a:r>
              <a:rPr lang="de-DE" sz="1800" dirty="0"/>
              <a:t> </a:t>
            </a:r>
            <a:r>
              <a:rPr lang="de-DE" sz="1800" dirty="0" err="1"/>
              <a:t>learn</a:t>
            </a:r>
            <a:r>
              <a:rPr lang="de-DE" sz="1800" dirty="0"/>
              <a:t> </a:t>
            </a:r>
            <a:r>
              <a:rPr lang="de-DE" sz="1800" dirty="0" err="1"/>
              <a:t>rule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very</a:t>
            </a:r>
            <a:r>
              <a:rPr lang="de-DE" sz="1800" dirty="0"/>
              <a:t> </a:t>
            </a:r>
            <a:r>
              <a:rPr lang="de-DE" sz="1800" dirty="0" err="1"/>
              <a:t>complex</a:t>
            </a:r>
            <a:endParaRPr lang="de-DE" sz="18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1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 err="1"/>
              <a:t>Example</a:t>
            </a:r>
            <a:r>
              <a:rPr lang="de-DE" sz="1800" b="1" dirty="0"/>
              <a:t> (</a:t>
            </a:r>
            <a:r>
              <a:rPr lang="de-DE" sz="1800" b="1" dirty="0" err="1"/>
              <a:t>Hebbian</a:t>
            </a:r>
            <a:r>
              <a:rPr lang="de-DE" sz="1800" b="1" dirty="0"/>
              <a:t> </a:t>
            </a:r>
            <a:r>
              <a:rPr lang="de-DE" sz="1800" b="1" dirty="0" err="1"/>
              <a:t>learn</a:t>
            </a:r>
            <a:r>
              <a:rPr lang="de-DE" sz="1800" b="1" dirty="0"/>
              <a:t> </a:t>
            </a:r>
            <a:r>
              <a:rPr lang="de-DE" sz="1800" b="1" dirty="0" err="1"/>
              <a:t>rule</a:t>
            </a:r>
            <a:r>
              <a:rPr lang="de-DE" sz="1800" b="1" dirty="0"/>
              <a:t>):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Adjust</a:t>
            </a:r>
            <a:r>
              <a:rPr lang="de-DE" sz="1800" dirty="0"/>
              <a:t> = </a:t>
            </a:r>
            <a:r>
              <a:rPr lang="de-DE" sz="1800" i="1" dirty="0"/>
              <a:t>Learning rate</a:t>
            </a:r>
            <a:r>
              <a:rPr lang="de-DE" sz="1800" dirty="0"/>
              <a:t> * </a:t>
            </a:r>
            <a:r>
              <a:rPr lang="de-DE" sz="1800" i="1" dirty="0"/>
              <a:t>Input </a:t>
            </a:r>
            <a:r>
              <a:rPr lang="de-DE" sz="1800" i="1" dirty="0" err="1"/>
              <a:t>value</a:t>
            </a:r>
            <a:r>
              <a:rPr lang="de-DE" sz="1800" dirty="0"/>
              <a:t> * </a:t>
            </a:r>
            <a:r>
              <a:rPr lang="de-DE" sz="1800" i="1" dirty="0"/>
              <a:t>Error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Adjust1 = 0.02 * 2 * (-1) = -0.04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1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New </a:t>
            </a:r>
            <a:r>
              <a:rPr lang="de-DE" sz="1800" dirty="0" err="1"/>
              <a:t>weight</a:t>
            </a:r>
            <a:r>
              <a:rPr lang="de-DE" sz="1800" dirty="0"/>
              <a:t> 1 = </a:t>
            </a:r>
            <a:r>
              <a:rPr lang="de-DE" sz="1800" i="1" dirty="0"/>
              <a:t>Old </a:t>
            </a:r>
            <a:r>
              <a:rPr lang="de-DE" sz="1800" i="1" dirty="0" err="1"/>
              <a:t>weight</a:t>
            </a:r>
            <a:r>
              <a:rPr lang="de-DE" sz="1800" i="1" dirty="0"/>
              <a:t> </a:t>
            </a:r>
            <a:r>
              <a:rPr lang="de-DE" sz="1800" dirty="0"/>
              <a:t>+ </a:t>
            </a:r>
            <a:r>
              <a:rPr lang="de-DE" sz="1800" i="1" dirty="0"/>
              <a:t>Adjustment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0.5 – 0.04 = 0.46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 err="1"/>
              <a:t>Weights</a:t>
            </a:r>
            <a:r>
              <a:rPr lang="de-DE" sz="1800" b="1" dirty="0"/>
              <a:t>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Weights</a:t>
            </a:r>
            <a:r>
              <a:rPr lang="de-DE" sz="1800" dirty="0"/>
              <a:t> </a:t>
            </a:r>
            <a:r>
              <a:rPr lang="de-DE" sz="1800" dirty="0" err="1"/>
              <a:t>before</a:t>
            </a:r>
            <a:r>
              <a:rPr lang="de-DE" sz="1800" dirty="0"/>
              <a:t>:  { 0.5, -0.2, 0.1 }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Weights</a:t>
            </a:r>
            <a:r>
              <a:rPr lang="de-DE" sz="1800" dirty="0"/>
              <a:t> after: { 0.46, -0.26, 0.06 }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385764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970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Problem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9CD694-FECC-447C-BF7B-DB3F631E54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: „0“ </a:t>
            </a:r>
            <a:r>
              <a:rPr lang="de-DE" dirty="0" err="1"/>
              <a:t>or</a:t>
            </a:r>
            <a:r>
              <a:rPr lang="de-DE" dirty="0"/>
              <a:t> „1“ (Spam, not </a:t>
            </a:r>
            <a:r>
              <a:rPr lang="de-DE" dirty="0" err="1"/>
              <a:t>spam</a:t>
            </a:r>
            <a:r>
              <a:rPr lang="de-DE" dirty="0"/>
              <a:t>, etc.)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Example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Multi Class Problem: </a:t>
            </a:r>
          </a:p>
          <a:p>
            <a:r>
              <a:rPr lang="de-DE" dirty="0"/>
              <a:t>Image Recognition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(</a:t>
            </a:r>
            <a:r>
              <a:rPr lang="de-DE" dirty="0" err="1"/>
              <a:t>dog</a:t>
            </a:r>
            <a:r>
              <a:rPr lang="de-DE" dirty="0"/>
              <a:t>, </a:t>
            </a:r>
            <a:r>
              <a:rPr lang="de-DE" dirty="0" err="1"/>
              <a:t>cat</a:t>
            </a:r>
            <a:r>
              <a:rPr lang="de-DE" dirty="0"/>
              <a:t>, </a:t>
            </a:r>
            <a:r>
              <a:rPr lang="de-DE" dirty="0" err="1"/>
              <a:t>mous</a:t>
            </a:r>
            <a:r>
              <a:rPr lang="de-DE" dirty="0"/>
              <a:t>, etc.) </a:t>
            </a:r>
            <a:r>
              <a:rPr lang="de-DE" dirty="0" err="1"/>
              <a:t>equals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7309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9CD694-FECC-447C-BF7B-DB3F631E54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perceptrons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multiple </a:t>
            </a:r>
            <a:r>
              <a:rPr lang="de-DE" dirty="0" err="1"/>
              <a:t>classes</a:t>
            </a:r>
            <a:r>
              <a:rPr lang="de-DE" dirty="0"/>
              <a:t>?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If</a:t>
            </a:r>
            <a:r>
              <a:rPr lang="de-DE" dirty="0"/>
              <a:t> not,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5231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18" y="1664967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(1)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89823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(2)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 err="1"/>
              <a:t>Calculation</a:t>
            </a:r>
            <a:r>
              <a:rPr lang="de-DE" b="1" dirty="0"/>
              <a:t>: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and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/</a:t>
            </a:r>
            <a:r>
              <a:rPr lang="de-DE" dirty="0" err="1"/>
              <a:t>perceptron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own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  <a:p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A756E7-6E61-408B-8100-26E2CAEEB07D}"/>
              </a:ext>
            </a:extLst>
          </p:cNvPr>
          <p:cNvSpPr/>
          <p:nvPr/>
        </p:nvSpPr>
        <p:spPr>
          <a:xfrm>
            <a:off x="6516216" y="1578643"/>
            <a:ext cx="1512168" cy="2354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6516216" y="4327818"/>
            <a:ext cx="1512168" cy="2354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59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25644" y="1250371"/>
            <a:ext cx="8505136" cy="593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Introduction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24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(3)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Input:</a:t>
            </a:r>
          </a:p>
          <a:p>
            <a:r>
              <a:rPr lang="de-DE" dirty="0"/>
              <a:t>The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5580112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330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(4)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 err="1"/>
              <a:t>Prediction</a:t>
            </a:r>
            <a:r>
              <a:rPr lang="de-DE" b="1" dirty="0"/>
              <a:t>: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</a:p>
          <a:p>
            <a:r>
              <a:rPr lang="de-DE" dirty="0"/>
              <a:t>The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(</a:t>
            </a:r>
            <a:r>
              <a:rPr lang="de-DE" dirty="0" err="1"/>
              <a:t>ArgMax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7956376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373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(5)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8571220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580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(6)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395536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/>
              <a:t>Training: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decreased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(but not </a:t>
            </a:r>
            <a:r>
              <a:rPr lang="de-DE" dirty="0" err="1"/>
              <a:t>predicted</a:t>
            </a:r>
            <a:r>
              <a:rPr lang="de-DE" dirty="0"/>
              <a:t>)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upwards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8571220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398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Multi Layer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Perceptrons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(aka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Networks)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hteck 2">
            <a:extLst>
              <a:ext uri="{FF2B5EF4-FFF2-40B4-BE49-F238E27FC236}">
                <a16:creationId xmlns:a16="http://schemas.microsoft.com/office/drawing/2014/main" id="{E725446A-5B07-4B71-960E-BB9FA73813EA}"/>
              </a:ext>
            </a:extLst>
          </p:cNvPr>
          <p:cNvSpPr/>
          <p:nvPr/>
        </p:nvSpPr>
        <p:spPr>
          <a:xfrm>
            <a:off x="35496" y="6446443"/>
            <a:ext cx="8220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rgbClr val="000000"/>
                </a:solidFill>
                <a:latin typeface="Arial" charset="0"/>
              </a:rPr>
              <a:t>Source: https://en.wikipedia.org/wiki/Artificial_neural_network</a:t>
            </a:r>
            <a:endParaRPr lang="de-DE" sz="16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8A5F0-E5E7-40F6-8E81-65D38BFB3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2819400" cy="33909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7198D6-3DB7-4430-89DE-C289D2B8C6AC}"/>
              </a:ext>
            </a:extLst>
          </p:cNvPr>
          <p:cNvSpPr txBox="1">
            <a:spLocks/>
          </p:cNvSpPr>
          <p:nvPr/>
        </p:nvSpPr>
        <p:spPr>
          <a:xfrm>
            <a:off x="395536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Multi Class </a:t>
            </a:r>
            <a:r>
              <a:rPr lang="de-DE" dirty="0" err="1"/>
              <a:t>Perceptrons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(and </a:t>
            </a:r>
            <a:r>
              <a:rPr lang="de-DE" dirty="0" err="1"/>
              <a:t>nowadays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„</a:t>
            </a:r>
            <a:r>
              <a:rPr lang="de-DE" dirty="0" err="1"/>
              <a:t>deep</a:t>
            </a:r>
            <a:r>
              <a:rPr lang="de-DE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31821722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88AC4AD3-74CE-4A80-A82A-35519CF7F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17" y="1610693"/>
            <a:ext cx="4503406" cy="1360166"/>
          </a:xfrm>
          <a:prstGeom prst="rect">
            <a:avLst/>
          </a:prstGeom>
        </p:spPr>
      </p:pic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Deep Learning –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Convolutional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F11B661-C51B-4ABA-8770-2649A4D7A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5" y="3297236"/>
            <a:ext cx="1954148" cy="21469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EC377F6-37BE-45FB-ADB5-A01CF0275AAC}"/>
              </a:ext>
            </a:extLst>
          </p:cNvPr>
          <p:cNvSpPr/>
          <p:nvPr/>
        </p:nvSpPr>
        <p:spPr>
          <a:xfrm>
            <a:off x="7045174" y="4098954"/>
            <a:ext cx="576833" cy="543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5AC0F8-8895-4ADA-A291-2C3F701AC359}"/>
              </a:ext>
            </a:extLst>
          </p:cNvPr>
          <p:cNvSpPr/>
          <p:nvPr/>
        </p:nvSpPr>
        <p:spPr>
          <a:xfrm>
            <a:off x="3173485" y="5243604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3032E9-A546-4F4A-AE80-AAD1605C5BA2}"/>
              </a:ext>
            </a:extLst>
          </p:cNvPr>
          <p:cNvSpPr/>
          <p:nvPr/>
        </p:nvSpPr>
        <p:spPr>
          <a:xfrm>
            <a:off x="7049628" y="2966606"/>
            <a:ext cx="576833" cy="543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214E771E-35B2-4ECB-89EE-11CE954EC2F5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750913" y="3234490"/>
            <a:ext cx="532670" cy="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3FC4EF5-54FF-4A42-832E-2775DF0FDEEA}"/>
              </a:ext>
            </a:extLst>
          </p:cNvPr>
          <p:cNvSpPr/>
          <p:nvPr/>
        </p:nvSpPr>
        <p:spPr>
          <a:xfrm>
            <a:off x="5393681" y="5243606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933F17-DC90-4B18-B4A7-74E7FC916C7A}"/>
              </a:ext>
            </a:extLst>
          </p:cNvPr>
          <p:cNvSpPr/>
          <p:nvPr/>
        </p:nvSpPr>
        <p:spPr>
          <a:xfrm>
            <a:off x="3174080" y="2962727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9EAA04-1AA8-4F6A-9226-509A8F273991}"/>
              </a:ext>
            </a:extLst>
          </p:cNvPr>
          <p:cNvSpPr/>
          <p:nvPr/>
        </p:nvSpPr>
        <p:spPr>
          <a:xfrm>
            <a:off x="5393681" y="2966606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AEECF0-02CB-4609-B72A-FFB9626BDE0E}"/>
              </a:ext>
            </a:extLst>
          </p:cNvPr>
          <p:cNvSpPr/>
          <p:nvPr/>
        </p:nvSpPr>
        <p:spPr>
          <a:xfrm>
            <a:off x="3173486" y="4105106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E45671-3AA7-474B-8D5D-DF5CC267D4BB}"/>
              </a:ext>
            </a:extLst>
          </p:cNvPr>
          <p:cNvSpPr/>
          <p:nvPr/>
        </p:nvSpPr>
        <p:spPr>
          <a:xfrm>
            <a:off x="5393682" y="4105106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86AB7-3D4A-4748-B710-B904B654B829}"/>
              </a:ext>
            </a:extLst>
          </p:cNvPr>
          <p:cNvSpPr/>
          <p:nvPr/>
        </p:nvSpPr>
        <p:spPr>
          <a:xfrm>
            <a:off x="7045174" y="5237451"/>
            <a:ext cx="576833" cy="543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6">
            <a:extLst>
              <a:ext uri="{FF2B5EF4-FFF2-40B4-BE49-F238E27FC236}">
                <a16:creationId xmlns:a16="http://schemas.microsoft.com/office/drawing/2014/main" id="{A1C3569A-A1EA-436C-8690-71C0C7C66E31}"/>
              </a:ext>
            </a:extLst>
          </p:cNvPr>
          <p:cNvSpPr/>
          <p:nvPr/>
        </p:nvSpPr>
        <p:spPr>
          <a:xfrm>
            <a:off x="336365" y="3301906"/>
            <a:ext cx="707243" cy="543525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7">
            <a:extLst>
              <a:ext uri="{FF2B5EF4-FFF2-40B4-BE49-F238E27FC236}">
                <a16:creationId xmlns:a16="http://schemas.microsoft.com/office/drawing/2014/main" id="{A09EF033-6FF2-4744-B837-8572ECC6321C}"/>
              </a:ext>
            </a:extLst>
          </p:cNvPr>
          <p:cNvSpPr/>
          <p:nvPr/>
        </p:nvSpPr>
        <p:spPr>
          <a:xfrm>
            <a:off x="1020243" y="4098952"/>
            <a:ext cx="707243" cy="543525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8">
            <a:extLst>
              <a:ext uri="{FF2B5EF4-FFF2-40B4-BE49-F238E27FC236}">
                <a16:creationId xmlns:a16="http://schemas.microsoft.com/office/drawing/2014/main" id="{955853C0-2EF0-4179-8A92-0C8C9C3963D2}"/>
              </a:ext>
            </a:extLst>
          </p:cNvPr>
          <p:cNvSpPr/>
          <p:nvPr/>
        </p:nvSpPr>
        <p:spPr>
          <a:xfrm>
            <a:off x="336364" y="4900669"/>
            <a:ext cx="707243" cy="543525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Straight Arrow Connector 19">
            <a:extLst>
              <a:ext uri="{FF2B5EF4-FFF2-40B4-BE49-F238E27FC236}">
                <a16:creationId xmlns:a16="http://schemas.microsoft.com/office/drawing/2014/main" id="{D8351465-637A-438C-9858-9608F0A472E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3750319" y="4376869"/>
            <a:ext cx="533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9">
            <a:extLst>
              <a:ext uri="{FF2B5EF4-FFF2-40B4-BE49-F238E27FC236}">
                <a16:creationId xmlns:a16="http://schemas.microsoft.com/office/drawing/2014/main" id="{691CD22F-CD6C-4CAB-B167-6C09AB577633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860417" y="4376869"/>
            <a:ext cx="533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9">
            <a:extLst>
              <a:ext uri="{FF2B5EF4-FFF2-40B4-BE49-F238E27FC236}">
                <a16:creationId xmlns:a16="http://schemas.microsoft.com/office/drawing/2014/main" id="{FA3411F3-6A13-4EBD-8424-EAA2C81E8CF6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852101" y="5515368"/>
            <a:ext cx="541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9">
            <a:extLst>
              <a:ext uri="{FF2B5EF4-FFF2-40B4-BE49-F238E27FC236}">
                <a16:creationId xmlns:a16="http://schemas.microsoft.com/office/drawing/2014/main" id="{8028DD92-FA3C-49A8-8E3E-55FDD63D2D57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750318" y="5515367"/>
            <a:ext cx="5249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9">
            <a:extLst>
              <a:ext uri="{FF2B5EF4-FFF2-40B4-BE49-F238E27FC236}">
                <a16:creationId xmlns:a16="http://schemas.microsoft.com/office/drawing/2014/main" id="{44499DC2-7A3B-49D1-AD2D-F1EAB1294F4D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860416" y="3238368"/>
            <a:ext cx="533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25F6B9D9-B07F-462E-949E-6E1DF5CDCC4D}"/>
              </a:ext>
            </a:extLst>
          </p:cNvPr>
          <p:cNvCxnSpPr>
            <a:stCxn id="17" idx="6"/>
            <a:endCxn id="12" idx="2"/>
          </p:cNvCxnSpPr>
          <p:nvPr/>
        </p:nvCxnSpPr>
        <p:spPr>
          <a:xfrm>
            <a:off x="5970514" y="3238369"/>
            <a:ext cx="1079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E439E38C-E364-40E0-8C60-85C11647F2C8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5970514" y="5509214"/>
            <a:ext cx="1074660" cy="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9">
            <a:extLst>
              <a:ext uri="{FF2B5EF4-FFF2-40B4-BE49-F238E27FC236}">
                <a16:creationId xmlns:a16="http://schemas.microsoft.com/office/drawing/2014/main" id="{970A9E46-188D-4050-BC98-ED45D8E62959}"/>
              </a:ext>
            </a:extLst>
          </p:cNvPr>
          <p:cNvCxnSpPr>
            <a:stCxn id="20" idx="6"/>
            <a:endCxn id="10" idx="2"/>
          </p:cNvCxnSpPr>
          <p:nvPr/>
        </p:nvCxnSpPr>
        <p:spPr>
          <a:xfrm flipV="1">
            <a:off x="5970515" y="4370717"/>
            <a:ext cx="1074659" cy="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9">
            <a:extLst>
              <a:ext uri="{FF2B5EF4-FFF2-40B4-BE49-F238E27FC236}">
                <a16:creationId xmlns:a16="http://schemas.microsoft.com/office/drawing/2014/main" id="{046A71C9-092E-4F65-8988-B41120D0F754}"/>
              </a:ext>
            </a:extLst>
          </p:cNvPr>
          <p:cNvCxnSpPr>
            <a:stCxn id="17" idx="6"/>
            <a:endCxn id="10" idx="2"/>
          </p:cNvCxnSpPr>
          <p:nvPr/>
        </p:nvCxnSpPr>
        <p:spPr>
          <a:xfrm>
            <a:off x="5970514" y="3238369"/>
            <a:ext cx="1074660" cy="11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9">
            <a:extLst>
              <a:ext uri="{FF2B5EF4-FFF2-40B4-BE49-F238E27FC236}">
                <a16:creationId xmlns:a16="http://schemas.microsoft.com/office/drawing/2014/main" id="{0CBF5C5F-D4FC-4586-AEE7-881A87C49C04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>
            <a:off x="5970514" y="3238369"/>
            <a:ext cx="1074660" cy="227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9">
            <a:extLst>
              <a:ext uri="{FF2B5EF4-FFF2-40B4-BE49-F238E27FC236}">
                <a16:creationId xmlns:a16="http://schemas.microsoft.com/office/drawing/2014/main" id="{D3B64A83-B75D-4E8C-8BB7-C5189EDBE140}"/>
              </a:ext>
            </a:extLst>
          </p:cNvPr>
          <p:cNvCxnSpPr>
            <a:stCxn id="20" idx="6"/>
            <a:endCxn id="12" idx="2"/>
          </p:cNvCxnSpPr>
          <p:nvPr/>
        </p:nvCxnSpPr>
        <p:spPr>
          <a:xfrm flipV="1">
            <a:off x="5970515" y="3238369"/>
            <a:ext cx="1079113" cy="1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9">
            <a:extLst>
              <a:ext uri="{FF2B5EF4-FFF2-40B4-BE49-F238E27FC236}">
                <a16:creationId xmlns:a16="http://schemas.microsoft.com/office/drawing/2014/main" id="{A6B32446-BF29-4BEB-A2B0-AD480F905567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5970515" y="4376869"/>
            <a:ext cx="1074659" cy="113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9">
            <a:extLst>
              <a:ext uri="{FF2B5EF4-FFF2-40B4-BE49-F238E27FC236}">
                <a16:creationId xmlns:a16="http://schemas.microsoft.com/office/drawing/2014/main" id="{072267AE-AC0B-448E-AB03-8CDDD95B0460}"/>
              </a:ext>
            </a:extLst>
          </p:cNvPr>
          <p:cNvCxnSpPr>
            <a:stCxn id="14" idx="6"/>
            <a:endCxn id="10" idx="2"/>
          </p:cNvCxnSpPr>
          <p:nvPr/>
        </p:nvCxnSpPr>
        <p:spPr>
          <a:xfrm flipV="1">
            <a:off x="5970514" y="4370717"/>
            <a:ext cx="1074660" cy="114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9">
            <a:extLst>
              <a:ext uri="{FF2B5EF4-FFF2-40B4-BE49-F238E27FC236}">
                <a16:creationId xmlns:a16="http://schemas.microsoft.com/office/drawing/2014/main" id="{7D59A863-82D6-40DA-9011-2A4179635ECC}"/>
              </a:ext>
            </a:extLst>
          </p:cNvPr>
          <p:cNvCxnSpPr>
            <a:stCxn id="14" idx="6"/>
            <a:endCxn id="12" idx="2"/>
          </p:cNvCxnSpPr>
          <p:nvPr/>
        </p:nvCxnSpPr>
        <p:spPr>
          <a:xfrm flipV="1">
            <a:off x="5970514" y="3238369"/>
            <a:ext cx="1079114" cy="227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80">
            <a:extLst>
              <a:ext uri="{FF2B5EF4-FFF2-40B4-BE49-F238E27FC236}">
                <a16:creationId xmlns:a16="http://schemas.microsoft.com/office/drawing/2014/main" id="{A3317740-5018-4849-BBC8-3947B3630F06}"/>
              </a:ext>
            </a:extLst>
          </p:cNvPr>
          <p:cNvSpPr txBox="1"/>
          <p:nvPr/>
        </p:nvSpPr>
        <p:spPr>
          <a:xfrm>
            <a:off x="7792795" y="3048335"/>
            <a:ext cx="105368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Dog?</a:t>
            </a:r>
          </a:p>
        </p:txBody>
      </p:sp>
      <p:sp>
        <p:nvSpPr>
          <p:cNvPr id="40" name="Textfeld 82">
            <a:extLst>
              <a:ext uri="{FF2B5EF4-FFF2-40B4-BE49-F238E27FC236}">
                <a16:creationId xmlns:a16="http://schemas.microsoft.com/office/drawing/2014/main" id="{2802979E-262E-4A59-BDE8-58863DA9CB01}"/>
              </a:ext>
            </a:extLst>
          </p:cNvPr>
          <p:cNvSpPr txBox="1"/>
          <p:nvPr/>
        </p:nvSpPr>
        <p:spPr>
          <a:xfrm>
            <a:off x="7672285" y="4186441"/>
            <a:ext cx="1395257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Human?</a:t>
            </a:r>
          </a:p>
        </p:txBody>
      </p:sp>
      <p:sp>
        <p:nvSpPr>
          <p:cNvPr id="41" name="Textfeld 83">
            <a:extLst>
              <a:ext uri="{FF2B5EF4-FFF2-40B4-BE49-F238E27FC236}">
                <a16:creationId xmlns:a16="http://schemas.microsoft.com/office/drawing/2014/main" id="{539A00FA-7C67-4475-8A76-87D17E416184}"/>
              </a:ext>
            </a:extLst>
          </p:cNvPr>
          <p:cNvSpPr txBox="1"/>
          <p:nvPr/>
        </p:nvSpPr>
        <p:spPr>
          <a:xfrm>
            <a:off x="7692164" y="5333882"/>
            <a:ext cx="1395257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...?</a:t>
            </a:r>
          </a:p>
        </p:txBody>
      </p:sp>
      <p:sp>
        <p:nvSpPr>
          <p:cNvPr id="42" name="Textfeld 84">
            <a:extLst>
              <a:ext uri="{FF2B5EF4-FFF2-40B4-BE49-F238E27FC236}">
                <a16:creationId xmlns:a16="http://schemas.microsoft.com/office/drawing/2014/main" id="{24D19018-D93D-4A4E-A646-D01E81530016}"/>
              </a:ext>
            </a:extLst>
          </p:cNvPr>
          <p:cNvSpPr txBox="1"/>
          <p:nvPr/>
        </p:nvSpPr>
        <p:spPr>
          <a:xfrm>
            <a:off x="786599" y="6206031"/>
            <a:ext cx="105368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</a:p>
        </p:txBody>
      </p:sp>
      <p:sp>
        <p:nvSpPr>
          <p:cNvPr id="43" name="Textfeld 85">
            <a:extLst>
              <a:ext uri="{FF2B5EF4-FFF2-40B4-BE49-F238E27FC236}">
                <a16:creationId xmlns:a16="http://schemas.microsoft.com/office/drawing/2014/main" id="{D8545693-ED08-43AB-99B0-466218EBC481}"/>
              </a:ext>
            </a:extLst>
          </p:cNvPr>
          <p:cNvSpPr txBox="1"/>
          <p:nvPr/>
        </p:nvSpPr>
        <p:spPr>
          <a:xfrm>
            <a:off x="2988254" y="6077266"/>
            <a:ext cx="3001733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Convolution</a:t>
            </a:r>
            <a:r>
              <a:rPr lang="de-DE" sz="2400" dirty="0"/>
              <a:t>/Pooling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Neurons</a:t>
            </a:r>
          </a:p>
        </p:txBody>
      </p:sp>
      <p:sp>
        <p:nvSpPr>
          <p:cNvPr id="44" name="Textfeld 86">
            <a:extLst>
              <a:ext uri="{FF2B5EF4-FFF2-40B4-BE49-F238E27FC236}">
                <a16:creationId xmlns:a16="http://schemas.microsoft.com/office/drawing/2014/main" id="{A8153B5C-95F0-4C9D-B5B7-F867050525D1}"/>
              </a:ext>
            </a:extLst>
          </p:cNvPr>
          <p:cNvSpPr txBox="1"/>
          <p:nvPr/>
        </p:nvSpPr>
        <p:spPr>
          <a:xfrm>
            <a:off x="6646892" y="6042632"/>
            <a:ext cx="2420650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Fully</a:t>
            </a:r>
            <a:r>
              <a:rPr lang="de-DE" sz="2400" dirty="0"/>
              <a:t>-connected Neurons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5" name="Straight Arrow Connector 19">
            <a:extLst>
              <a:ext uri="{FF2B5EF4-FFF2-40B4-BE49-F238E27FC236}">
                <a16:creationId xmlns:a16="http://schemas.microsoft.com/office/drawing/2014/main" id="{B67A1C9A-5543-41F8-8F3D-10A44BBE5BD8}"/>
              </a:ext>
            </a:extLst>
          </p:cNvPr>
          <p:cNvCxnSpPr>
            <a:endCxn id="15" idx="2"/>
          </p:cNvCxnSpPr>
          <p:nvPr/>
        </p:nvCxnSpPr>
        <p:spPr>
          <a:xfrm flipV="1">
            <a:off x="1043607" y="3234490"/>
            <a:ext cx="2130473" cy="5807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9">
            <a:extLst>
              <a:ext uri="{FF2B5EF4-FFF2-40B4-BE49-F238E27FC236}">
                <a16:creationId xmlns:a16="http://schemas.microsoft.com/office/drawing/2014/main" id="{571E76F8-DAFA-46B3-9E87-71C84D32E2A3}"/>
              </a:ext>
            </a:extLst>
          </p:cNvPr>
          <p:cNvCxnSpPr>
            <a:endCxn id="15" idx="2"/>
          </p:cNvCxnSpPr>
          <p:nvPr/>
        </p:nvCxnSpPr>
        <p:spPr>
          <a:xfrm flipV="1">
            <a:off x="1043607" y="3234490"/>
            <a:ext cx="2130473" cy="60627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23382DBA-A2FF-4B56-B230-84318862B855}"/>
              </a:ext>
            </a:extLst>
          </p:cNvPr>
          <p:cNvCxnSpPr>
            <a:endCxn id="18" idx="2"/>
          </p:cNvCxnSpPr>
          <p:nvPr/>
        </p:nvCxnSpPr>
        <p:spPr>
          <a:xfrm flipV="1">
            <a:off x="1768910" y="4376869"/>
            <a:ext cx="1404576" cy="27176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">
            <a:extLst>
              <a:ext uri="{FF2B5EF4-FFF2-40B4-BE49-F238E27FC236}">
                <a16:creationId xmlns:a16="http://schemas.microsoft.com/office/drawing/2014/main" id="{D4AD000C-91F6-4085-8445-01076F55F264}"/>
              </a:ext>
            </a:extLst>
          </p:cNvPr>
          <p:cNvCxnSpPr>
            <a:endCxn id="18" idx="2"/>
          </p:cNvCxnSpPr>
          <p:nvPr/>
        </p:nvCxnSpPr>
        <p:spPr>
          <a:xfrm>
            <a:off x="1727486" y="4098952"/>
            <a:ext cx="1446000" cy="27791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id="{70E46F6F-7968-497B-8F5A-A40E62957788}"/>
              </a:ext>
            </a:extLst>
          </p:cNvPr>
          <p:cNvCxnSpPr>
            <a:endCxn id="11" idx="2"/>
          </p:cNvCxnSpPr>
          <p:nvPr/>
        </p:nvCxnSpPr>
        <p:spPr>
          <a:xfrm>
            <a:off x="1041483" y="5441117"/>
            <a:ext cx="2132002" cy="7425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9">
            <a:extLst>
              <a:ext uri="{FF2B5EF4-FFF2-40B4-BE49-F238E27FC236}">
                <a16:creationId xmlns:a16="http://schemas.microsoft.com/office/drawing/2014/main" id="{D916A595-834A-4811-8D57-98E9DD7FA313}"/>
              </a:ext>
            </a:extLst>
          </p:cNvPr>
          <p:cNvCxnSpPr>
            <a:endCxn id="11" idx="2"/>
          </p:cNvCxnSpPr>
          <p:nvPr/>
        </p:nvCxnSpPr>
        <p:spPr>
          <a:xfrm>
            <a:off x="1041483" y="4902838"/>
            <a:ext cx="2132002" cy="61252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A78099-F254-4BFC-8E27-87D011EF3E59}"/>
              </a:ext>
            </a:extLst>
          </p:cNvPr>
          <p:cNvSpPr txBox="1"/>
          <p:nvPr/>
        </p:nvSpPr>
        <p:spPr>
          <a:xfrm>
            <a:off x="4283583" y="2868200"/>
            <a:ext cx="57683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2800" b="1" dirty="0"/>
              <a:t>…</a:t>
            </a:r>
            <a:endParaRPr lang="en-US" sz="2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AC964B-2B6B-46A7-9664-79295EF5F5B3}"/>
              </a:ext>
            </a:extLst>
          </p:cNvPr>
          <p:cNvSpPr txBox="1"/>
          <p:nvPr/>
        </p:nvSpPr>
        <p:spPr>
          <a:xfrm>
            <a:off x="4296962" y="4027262"/>
            <a:ext cx="57683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2800" b="1" dirty="0"/>
              <a:t>…</a:t>
            </a:r>
            <a:endParaRPr lang="en-US" sz="28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F7B973-97B0-4A4A-B610-09DDD0DB89CC}"/>
              </a:ext>
            </a:extLst>
          </p:cNvPr>
          <p:cNvSpPr txBox="1"/>
          <p:nvPr/>
        </p:nvSpPr>
        <p:spPr>
          <a:xfrm>
            <a:off x="4283404" y="5165376"/>
            <a:ext cx="57683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2800" b="1" dirty="0"/>
              <a:t>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394803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Summary and </a:t>
            </a:r>
            <a:r>
              <a:rPr lang="de-DE" dirty="0" err="1"/>
              <a:t>terms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988C1-DCF0-4944-9BDF-B77B882381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700808"/>
            <a:ext cx="8207373" cy="49149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800" b="1" dirty="0"/>
              <a:t>Input: </a:t>
            </a:r>
            <a:r>
              <a:rPr lang="de-DE" sz="1800" dirty="0" err="1"/>
              <a:t>Numerical</a:t>
            </a:r>
            <a:r>
              <a:rPr lang="de-DE" sz="1800" dirty="0"/>
              <a:t> </a:t>
            </a:r>
            <a:r>
              <a:rPr lang="de-DE" sz="1800" dirty="0" err="1"/>
              <a:t>vectors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matrices</a:t>
            </a:r>
            <a:r>
              <a:rPr lang="de-DE" sz="1800" dirty="0"/>
              <a:t>  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Activation</a:t>
            </a:r>
            <a:r>
              <a:rPr lang="de-DE" sz="1800" b="1" dirty="0"/>
              <a:t>:</a:t>
            </a:r>
            <a:r>
              <a:rPr lang="de-DE" sz="1800" dirty="0"/>
              <a:t> Can </a:t>
            </a:r>
            <a:r>
              <a:rPr lang="de-DE" sz="1800" dirty="0" err="1"/>
              <a:t>be</a:t>
            </a:r>
            <a:r>
              <a:rPr lang="de-DE" sz="1800" dirty="0"/>
              <a:t> a </a:t>
            </a:r>
            <a:r>
              <a:rPr lang="de-DE" sz="1800" dirty="0" err="1"/>
              <a:t>threshold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functions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determine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Neuron </a:t>
            </a:r>
            <a:r>
              <a:rPr lang="de-DE" sz="1800" dirty="0" err="1"/>
              <a:t>fires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not („0“ </a:t>
            </a:r>
            <a:r>
              <a:rPr lang="de-DE" sz="1800" dirty="0" err="1"/>
              <a:t>or</a:t>
            </a:r>
            <a:r>
              <a:rPr lang="de-DE" sz="1800" dirty="0"/>
              <a:t> „1“)</a:t>
            </a:r>
          </a:p>
          <a:p>
            <a:pPr>
              <a:lnSpc>
                <a:spcPct val="100000"/>
              </a:lnSpc>
            </a:pPr>
            <a:r>
              <a:rPr lang="de-DE" sz="1800" b="1" dirty="0"/>
              <a:t>Learning rate:</a:t>
            </a:r>
            <a:r>
              <a:rPr lang="de-DE" sz="1800" dirty="0"/>
              <a:t> </a:t>
            </a:r>
            <a:r>
              <a:rPr lang="de-DE" sz="1800" dirty="0" err="1"/>
              <a:t>Determines</a:t>
            </a:r>
            <a:r>
              <a:rPr lang="de-DE" sz="1800" dirty="0"/>
              <a:t> </a:t>
            </a:r>
            <a:r>
              <a:rPr lang="de-DE" sz="1800" dirty="0" err="1"/>
              <a:t>how</a:t>
            </a:r>
            <a:r>
              <a:rPr lang="de-DE" sz="1800" dirty="0"/>
              <a:t> fast an </a:t>
            </a:r>
            <a:r>
              <a:rPr lang="de-DE" sz="1800" dirty="0" err="1"/>
              <a:t>algorithm</a:t>
            </a:r>
            <a:r>
              <a:rPr lang="de-DE" sz="1800" dirty="0"/>
              <a:t> </a:t>
            </a:r>
            <a:r>
              <a:rPr lang="de-DE" sz="1800" dirty="0" err="1"/>
              <a:t>should</a:t>
            </a:r>
            <a:r>
              <a:rPr lang="de-DE" sz="1800" dirty="0"/>
              <a:t> </a:t>
            </a:r>
            <a:r>
              <a:rPr lang="de-DE" sz="1800" dirty="0" err="1"/>
              <a:t>adjust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. A high </a:t>
            </a:r>
            <a:r>
              <a:rPr lang="de-DE" sz="1800" dirty="0" err="1"/>
              <a:t>learning</a:t>
            </a:r>
            <a:r>
              <a:rPr lang="de-DE" sz="1800" dirty="0"/>
              <a:t> rate </a:t>
            </a:r>
            <a:r>
              <a:rPr lang="de-DE" sz="1800" dirty="0" err="1"/>
              <a:t>adjusts</a:t>
            </a:r>
            <a:r>
              <a:rPr lang="de-DE" sz="1800" dirty="0"/>
              <a:t> </a:t>
            </a:r>
            <a:r>
              <a:rPr lang="de-DE" sz="1800" dirty="0" err="1"/>
              <a:t>better</a:t>
            </a:r>
            <a:r>
              <a:rPr lang="de-DE" sz="1800" dirty="0"/>
              <a:t> and </a:t>
            </a:r>
            <a:r>
              <a:rPr lang="de-DE" sz="1800" dirty="0" err="1"/>
              <a:t>faster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but also </a:t>
            </a:r>
            <a:r>
              <a:rPr lang="de-DE" sz="1800" dirty="0" err="1"/>
              <a:t>discards</a:t>
            </a:r>
            <a:r>
              <a:rPr lang="de-DE" sz="1800" dirty="0"/>
              <a:t> </a:t>
            </a:r>
            <a:r>
              <a:rPr lang="de-DE" sz="1800" dirty="0" err="1"/>
              <a:t>learned</a:t>
            </a:r>
            <a:r>
              <a:rPr lang="de-DE" sz="1800" dirty="0"/>
              <a:t> </a:t>
            </a:r>
            <a:r>
              <a:rPr lang="de-DE" sz="1800" dirty="0" err="1"/>
              <a:t>circumstances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b="1" dirty="0"/>
              <a:t>Optimizer:</a:t>
            </a:r>
            <a:r>
              <a:rPr lang="de-DE" sz="1800" dirty="0"/>
              <a:t> </a:t>
            </a:r>
            <a:r>
              <a:rPr lang="de-DE" sz="1800" dirty="0" err="1"/>
              <a:t>Function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optimize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 (i.e. </a:t>
            </a:r>
            <a:r>
              <a:rPr lang="de-DE" sz="1800" dirty="0" err="1"/>
              <a:t>weights</a:t>
            </a:r>
            <a:r>
              <a:rPr lang="de-DE" sz="1800" dirty="0"/>
              <a:t>)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Epochs</a:t>
            </a:r>
            <a:r>
              <a:rPr lang="de-DE" sz="1800" b="1" dirty="0"/>
              <a:t>:</a:t>
            </a:r>
            <a:r>
              <a:rPr lang="de-DE" sz="1800" dirty="0"/>
              <a:t> An </a:t>
            </a:r>
            <a:r>
              <a:rPr lang="de-DE" sz="1800" dirty="0" err="1"/>
              <a:t>epoch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a </a:t>
            </a:r>
            <a:r>
              <a:rPr lang="de-DE" sz="1800" dirty="0" err="1"/>
              <a:t>whole</a:t>
            </a:r>
            <a:r>
              <a:rPr lang="de-DE" sz="1800" dirty="0"/>
              <a:t> </a:t>
            </a:r>
            <a:r>
              <a:rPr lang="de-DE" sz="1800" dirty="0" err="1"/>
              <a:t>iteration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</a:t>
            </a:r>
            <a:r>
              <a:rPr lang="de-DE" sz="1800" dirty="0" err="1"/>
              <a:t>iteration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all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an optimal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given</a:t>
            </a:r>
            <a:r>
              <a:rPr lang="de-DE" sz="1800" dirty="0"/>
              <a:t> </a:t>
            </a:r>
            <a:r>
              <a:rPr lang="de-DE" sz="1800" dirty="0" err="1"/>
              <a:t>problemall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. </a:t>
            </a:r>
            <a:r>
              <a:rPr lang="de-DE" sz="1800" dirty="0" err="1"/>
              <a:t>Algorithms</a:t>
            </a:r>
            <a:r>
              <a:rPr lang="de-DE" sz="1800" dirty="0"/>
              <a:t> </a:t>
            </a:r>
            <a:r>
              <a:rPr lang="de-DE" sz="1800" dirty="0" err="1"/>
              <a:t>need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endParaRPr lang="de-DE" sz="1800" dirty="0"/>
          </a:p>
          <a:p>
            <a:pPr>
              <a:lnSpc>
                <a:spcPct val="100000"/>
              </a:lnSpc>
            </a:pPr>
            <a:r>
              <a:rPr lang="de-DE" sz="1800" b="1" dirty="0"/>
              <a:t>Batches:</a:t>
            </a:r>
            <a:r>
              <a:rPr lang="de-DE" sz="1800" dirty="0"/>
              <a:t> </a:t>
            </a:r>
            <a:r>
              <a:rPr lang="de-DE" sz="1800" dirty="0" err="1"/>
              <a:t>Sometimes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too</a:t>
            </a:r>
            <a:r>
              <a:rPr lang="de-DE" sz="1800" dirty="0"/>
              <a:t> </a:t>
            </a:r>
            <a:r>
              <a:rPr lang="de-DE" sz="1800" dirty="0" err="1"/>
              <a:t>big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put</a:t>
            </a:r>
            <a:r>
              <a:rPr lang="de-DE" sz="1800" dirty="0"/>
              <a:t> fully </a:t>
            </a:r>
            <a:r>
              <a:rPr lang="de-DE" sz="1800" dirty="0" err="1"/>
              <a:t>into</a:t>
            </a:r>
            <a:r>
              <a:rPr lang="de-DE" sz="1800" dirty="0"/>
              <a:t> RAM. </a:t>
            </a:r>
            <a:r>
              <a:rPr lang="de-DE" sz="1800" dirty="0" err="1"/>
              <a:t>Then</a:t>
            </a:r>
            <a:r>
              <a:rPr lang="de-DE" sz="1800" dirty="0"/>
              <a:t> </a:t>
            </a:r>
            <a:r>
              <a:rPr lang="de-DE" sz="1800" dirty="0" err="1"/>
              <a:t>it</a:t>
            </a:r>
            <a:r>
              <a:rPr lang="de-DE" sz="1800" dirty="0"/>
              <a:t> </a:t>
            </a:r>
            <a:r>
              <a:rPr lang="de-DE" sz="1800" dirty="0" err="1"/>
              <a:t>needs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processed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slices</a:t>
            </a:r>
            <a:r>
              <a:rPr lang="de-DE" sz="1800" dirty="0"/>
              <a:t> (aka </a:t>
            </a:r>
            <a:r>
              <a:rPr lang="de-DE" sz="1800" dirty="0" err="1"/>
              <a:t>batches</a:t>
            </a:r>
            <a:r>
              <a:rPr lang="de-DE" sz="1800" dirty="0"/>
              <a:t>).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Regularization</a:t>
            </a:r>
            <a:r>
              <a:rPr lang="de-DE" sz="1800" b="1" dirty="0"/>
              <a:t>: </a:t>
            </a:r>
            <a:r>
              <a:rPr lang="en-US" sz="1800" dirty="0"/>
              <a:t>Goal is to use as less variables for a model as possible to prevent overfitting, e.g. by </a:t>
            </a:r>
            <a:r>
              <a:rPr lang="de-DE" sz="1800" dirty="0" err="1"/>
              <a:t>dropping</a:t>
            </a:r>
            <a:r>
              <a:rPr lang="de-DE" sz="1800" dirty="0"/>
              <a:t> out a </a:t>
            </a:r>
            <a:r>
              <a:rPr lang="de-DE" sz="1800" dirty="0" err="1"/>
              <a:t>fixed</a:t>
            </a:r>
            <a:r>
              <a:rPr lang="de-DE" sz="1800" dirty="0"/>
              <a:t> </a:t>
            </a: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neurons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949343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4674346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Tools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481408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Prerequisites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 and Frameworks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https://git-scm.com/downloads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Sourcecode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https://github.com/spinfo/LSS_DLwithText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Anaconda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https://www.anaconda.com/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download/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eras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99920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...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pretty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good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15000"/>
              </a:lnSpc>
              <a:spcAft>
                <a:spcPts val="1001"/>
              </a:spcAft>
            </a:pPr>
            <a:r>
              <a:rPr lang="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do I get started with DL?</a:t>
            </a:r>
            <a:endParaRPr lang="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468360" y="1700640"/>
            <a:ext cx="8206920" cy="4914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🤔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2326EA60-A2A5-4E7E-BAC9-41CC5B24CBA8}"/>
              </a:ext>
            </a:extLst>
          </p:cNvPr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do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expect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giphy1">
            <a:hlinkClick r:id="" action="ppaction://media"/>
            <a:extLst>
              <a:ext uri="{FF2B5EF4-FFF2-40B4-BE49-F238E27FC236}">
                <a16:creationId xmlns:a16="http://schemas.microsoft.com/office/drawing/2014/main" id="{C50CA36E-5068-4FE8-B189-AEE3F463C8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67744" y="2636912"/>
            <a:ext cx="460851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...pretty good question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15000"/>
              </a:lnSpc>
              <a:spcAft>
                <a:spcPts val="1001"/>
              </a:spcAft>
            </a:pPr>
            <a:r>
              <a:rPr lang="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do I get started with DL?</a:t>
            </a:r>
            <a:endParaRPr lang="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pic>
        <p:nvPicPr>
          <p:cNvPr id="315" name="Picture 314"/>
          <p:cNvPicPr/>
          <p:nvPr/>
        </p:nvPicPr>
        <p:blipFill>
          <a:blip r:embed="rId3"/>
          <a:stretch/>
        </p:blipFill>
        <p:spPr>
          <a:xfrm>
            <a:off x="357480" y="2996952"/>
            <a:ext cx="8428680" cy="158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 DIY!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88D7D-8899-4D47-967F-F552309BFDD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40160" y="3140968"/>
            <a:ext cx="6263320" cy="15121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09988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Keras?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 and Frameworks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843560"/>
            <a:ext cx="8206920" cy="4393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Quickly train and test model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endParaRPr lang="de-D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de-DE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rom Standard layer: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raps multiple frameworks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Simplified) interface to Theano, CNTK or TensorFlow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ensorFlow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is default API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de-D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rite and debug custom models and layers: 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BCE9C-3A61-467A-90F2-A33E22029C7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27584" y="5445224"/>
            <a:ext cx="2385720" cy="47592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49DA8-5ADB-4657-9298-5D0C7662C51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2280" y="257368"/>
            <a:ext cx="2159824" cy="5760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5537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Pipeline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I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in Keras?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843560"/>
            <a:ext cx="8206920" cy="4393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560" indent="-457200">
              <a:lnSpc>
                <a:spcPct val="200000"/>
              </a:lnSpc>
              <a:buClr>
                <a:srgbClr val="8064A2"/>
              </a:buClr>
              <a:buAutoNum type="arabicPeriod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Define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AutoNum type="arabicPeriod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Compile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AutoNum type="arabicPeriod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Fit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AutoNum type="arabicPeriod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Evaluate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AutoNum type="arabicPeriod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Make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Predictions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449DA8-5ADB-4657-9298-5D0C7662C51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2280" y="257368"/>
            <a:ext cx="2159824" cy="5760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4249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I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in Keras?</a:t>
            </a:r>
            <a:endParaRPr lang="de-D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Create an instance of the sequential class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Define sequence of layers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Add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lines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layer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First Layer: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number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differ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depending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type)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26433-5025-47E5-8955-AD8ECF38B3E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2280" y="257368"/>
            <a:ext cx="2159824" cy="576064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E1D79-D7ED-4DDA-B5B2-4DEBB310F17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19824" y="4912200"/>
            <a:ext cx="8503992" cy="1448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0031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I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in Keras?</a:t>
            </a:r>
            <a:endParaRPr lang="de-D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628800"/>
            <a:ext cx="8206920" cy="4607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Transforms a simple sequence of layers into a highly efficient series of matrix transforms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Intended to be executed on the GPU (depending on the configuration set)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ptimization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Train the network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Loss </a:t>
            </a:r>
            <a:r>
              <a:rPr lang="de-DE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Function</a:t>
            </a: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de-DE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Evaluate</a:t>
            </a: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26433-5025-47E5-8955-AD8ECF38B3E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2280" y="257368"/>
            <a:ext cx="2159824" cy="576064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1A8716-2AE9-4AFD-A1D1-892DDA21CF5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9592" y="4438588"/>
            <a:ext cx="6936640" cy="21979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0549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 Network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I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in Keras?</a:t>
            </a:r>
            <a:endParaRPr lang="de-D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Adapting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weights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training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set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 X 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 Matrix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input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patterns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sym typeface="Wingdings" panose="05000000000000000000" pitchFamily="2" charset="2"/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Output Y  Array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matching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output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patterns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26433-5025-47E5-8955-AD8ECF38B3E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2280" y="257368"/>
            <a:ext cx="2159824" cy="576064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A61DF-BBD3-46B5-A37D-E396FD97328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39228" y="4005064"/>
            <a:ext cx="7465184" cy="23493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331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and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predictions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I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in Keras?</a:t>
            </a:r>
            <a:endParaRPr lang="de-D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700808"/>
            <a:ext cx="8496128" cy="4535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good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does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work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?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Evaluate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it!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 X 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 Matrix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input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patterns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test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data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)</a:t>
            </a:r>
          </a:p>
          <a:p>
            <a:pPr marL="800280" lvl="1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Output Y  Array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matching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output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patterns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test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data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Try out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trained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model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with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completely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new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data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sym typeface="Wingdings" panose="05000000000000000000" pitchFamily="2" charset="2"/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What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will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it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predict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?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26433-5025-47E5-8955-AD8ECF38B3E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2280" y="257368"/>
            <a:ext cx="2159824" cy="576064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A287E-9EA1-4A2E-8975-2847F51F1C5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7584" y="4462200"/>
            <a:ext cx="7181280" cy="2348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560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5517205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Classification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1801680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into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 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Networks need numerical vectors to compute output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Transformation from text to model is done via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word embeddings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There are plenty algorithms for generating word embeddings </a:t>
            </a:r>
          </a:p>
        </p:txBody>
      </p:sp>
    </p:spTree>
    <p:extLst>
      <p:ext uri="{BB962C8B-B14F-4D97-AF65-F5344CB8AC3E}">
        <p14:creationId xmlns:p14="http://schemas.microsoft.com/office/powerpoint/2010/main" val="2460437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going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 Basics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 Frameworks and Tools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Networks for Text Classification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Networks for Text Generation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Python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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68503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 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884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Simplest word embedding is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Bag of Words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“My dog has a dog name”, “My dog is cute”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Bag of Words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360" algn="ctr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Sent1: { “My” : 1, “dog” : 2, “has” : 1, “a” : 1, “name” : 1, “is” : 0, “cute” : 0 }</a:t>
            </a:r>
          </a:p>
          <a:p>
            <a:pPr marL="360" algn="ctr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Sent2: { “My” : 1, “dog” : 1, “has” : 0, “a” : 0, “name” : 0, “is” : 1, “cute” : 1 }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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Sent1: { 1, 2, 1, 1, 1, 0, 0 }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Sent1: { 1, 1, 0, 0, 0, 1, 0 }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950411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3080" indent="-342360">
              <a:lnSpc>
                <a:spcPct val="100000"/>
              </a:lnSpc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 embedding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Classification with Neural Networks 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468360" y="198900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0">
              <a:lnSpc>
                <a:spcPct val="15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Bag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Words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Features: Words</a:t>
            </a: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Values in Vector: Total Word Count in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document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other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features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lemma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ngrams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,..) and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values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weigthed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,…)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possible)</a:t>
            </a:r>
          </a:p>
          <a:p>
            <a:pPr marL="720">
              <a:lnSpc>
                <a:spcPct val="150000"/>
              </a:lnSpc>
              <a:buClr>
                <a:srgbClr val="8064A2"/>
              </a:buClr>
            </a:pP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>
              <a:lnSpc>
                <a:spcPct val="150000"/>
              </a:lnSpc>
              <a:buClr>
                <a:srgbClr val="8064A2"/>
              </a:buClr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Feature Vector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serves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Input Vector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</a:t>
            </a:r>
          </a:p>
          <a:p>
            <a:pPr marL="360">
              <a:lnSpc>
                <a:spcPct val="150000"/>
              </a:lnSpc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0887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3080" indent="-34236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Classification with Neural Networks 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468360" y="198900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output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node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represents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label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higher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output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value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more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probable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label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>
              <a:lnSpc>
                <a:spcPct val="150000"/>
              </a:lnSpc>
              <a:buClr>
                <a:srgbClr val="8064A2"/>
              </a:buClr>
            </a:pP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150000"/>
              </a:lnSpc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24387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61D68AE3-5F19-42F7-9DF6-915400F2E90F}"/>
              </a:ext>
            </a:extLst>
          </p:cNvPr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Let‘s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dirty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iphy">
            <a:hlinkClick r:id="" action="ppaction://media"/>
            <a:extLst>
              <a:ext uri="{FF2B5EF4-FFF2-40B4-BE49-F238E27FC236}">
                <a16:creationId xmlns:a16="http://schemas.microsoft.com/office/drawing/2014/main" id="{99235F7D-052E-4269-BE32-B207040C1A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67713" y="2564904"/>
            <a:ext cx="420857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Which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Technologies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going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Jupyter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Notebook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Python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Keras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43473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2113110"/>
            <a:ext cx="8505136" cy="5182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62904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3080" indent="-342360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Schedule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D59891-D680-45C4-9DD8-C2AEBBFCB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05942"/>
              </p:ext>
            </p:extLst>
          </p:nvPr>
        </p:nvGraphicFramePr>
        <p:xfrm>
          <a:off x="435641" y="1681552"/>
          <a:ext cx="820656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239">
                  <a:extLst>
                    <a:ext uri="{9D8B030D-6E8A-4147-A177-3AD203B41FA5}">
                      <a16:colId xmlns:a16="http://schemas.microsoft.com/office/drawing/2014/main" val="3272846591"/>
                    </a:ext>
                  </a:extLst>
                </a:gridCol>
                <a:gridCol w="3720490">
                  <a:extLst>
                    <a:ext uri="{9D8B030D-6E8A-4147-A177-3AD203B41FA5}">
                      <a16:colId xmlns:a16="http://schemas.microsoft.com/office/drawing/2014/main" val="3601848981"/>
                    </a:ext>
                  </a:extLst>
                </a:gridCol>
                <a:gridCol w="3310832">
                  <a:extLst>
                    <a:ext uri="{9D8B030D-6E8A-4147-A177-3AD203B41FA5}">
                      <a16:colId xmlns:a16="http://schemas.microsoft.com/office/drawing/2014/main" val="1123091190"/>
                    </a:ext>
                  </a:extLst>
                </a:gridCol>
              </a:tblGrid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Friday, September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Saturday, September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80092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Introduction Workshop / NN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Hands on Natural Language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63460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10:30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noProof="0" dirty="0"/>
                        <a:t>Coffee Break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116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Tutorial Text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Discussion Natural Language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02020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noProof="0"/>
                        <a:t>Lunch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Closing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17228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Discussion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95400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Introduction Natural Language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85699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noProof="0"/>
                        <a:t>Coffee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52003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Hands on Natural Language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4511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9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37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27039" y="2962253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7726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QMS_Vorlage_PräsentationAllgemein_v2.4_20140422</Template>
  <TotalTime>0</TotalTime>
  <Words>2027</Words>
  <Application>Microsoft Office PowerPoint</Application>
  <PresentationFormat>Bildschirmpräsentation (4:3)</PresentationFormat>
  <Paragraphs>352</Paragraphs>
  <Slides>53</Slides>
  <Notes>16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DejaVu Sans</vt:lpstr>
      <vt:lpstr>Helvetica</vt:lpstr>
      <vt:lpstr>Symbol</vt:lpstr>
      <vt:lpstr>Times New Roman</vt:lpstr>
      <vt:lpstr>Wingdings</vt:lpstr>
      <vt:lpstr>Office Theme</vt:lpstr>
      <vt:lpstr>Office Theme</vt:lpstr>
      <vt:lpstr>Custom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doubleSlash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QMS Vorlage - Präsentation</dc:subject>
  <dc:creator>vetemi</dc:creator>
  <dc:description/>
  <cp:lastModifiedBy>Johanna Binnewitt</cp:lastModifiedBy>
  <cp:revision>337</cp:revision>
  <dcterms:created xsi:type="dcterms:W3CDTF">2014-08-27T11:12:58Z</dcterms:created>
  <dcterms:modified xsi:type="dcterms:W3CDTF">2018-09-28T05:10:26Z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doubleSlash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anager">
    <vt:lpwstr>QMB</vt:lpwstr>
  </property>
  <property fmtid="{D5CDD505-2E9C-101B-9397-08002B2CF9AE}" pid="9" name="Notes">
    <vt:i4>1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24</vt:i4>
  </property>
  <property fmtid="{D5CDD505-2E9C-101B-9397-08002B2CF9AE}" pid="14" name="category">
    <vt:lpwstr>Vorlage</vt:lpwstr>
  </property>
</Properties>
</file>