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8" r:id="rId3"/>
  </p:sldMasterIdLst>
  <p:notesMasterIdLst>
    <p:notesMasterId r:id="rId44"/>
  </p:notesMasterIdLst>
  <p:handoutMasterIdLst>
    <p:handoutMasterId r:id="rId45"/>
  </p:handoutMasterIdLst>
  <p:sldIdLst>
    <p:sldId id="256" r:id="rId4"/>
    <p:sldId id="298" r:id="rId5"/>
    <p:sldId id="299" r:id="rId6"/>
    <p:sldId id="303" r:id="rId7"/>
    <p:sldId id="336" r:id="rId8"/>
    <p:sldId id="301" r:id="rId9"/>
    <p:sldId id="302" r:id="rId10"/>
    <p:sldId id="309" r:id="rId11"/>
    <p:sldId id="338" r:id="rId12"/>
    <p:sldId id="371" r:id="rId13"/>
    <p:sldId id="374" r:id="rId14"/>
    <p:sldId id="372" r:id="rId15"/>
    <p:sldId id="373" r:id="rId16"/>
    <p:sldId id="375" r:id="rId17"/>
    <p:sldId id="377" r:id="rId18"/>
    <p:sldId id="382" r:id="rId19"/>
    <p:sldId id="340" r:id="rId20"/>
    <p:sldId id="339" r:id="rId21"/>
    <p:sldId id="349" r:id="rId22"/>
    <p:sldId id="357" r:id="rId23"/>
    <p:sldId id="350" r:id="rId24"/>
    <p:sldId id="358" r:id="rId25"/>
    <p:sldId id="359" r:id="rId26"/>
    <p:sldId id="361" r:id="rId27"/>
    <p:sldId id="355" r:id="rId28"/>
    <p:sldId id="368" r:id="rId29"/>
    <p:sldId id="367" r:id="rId30"/>
    <p:sldId id="356" r:id="rId31"/>
    <p:sldId id="363" r:id="rId32"/>
    <p:sldId id="364" r:id="rId33"/>
    <p:sldId id="365" r:id="rId34"/>
    <p:sldId id="360" r:id="rId35"/>
    <p:sldId id="348" r:id="rId36"/>
    <p:sldId id="362" r:id="rId37"/>
    <p:sldId id="370" r:id="rId38"/>
    <p:sldId id="337" r:id="rId39"/>
    <p:sldId id="380" r:id="rId40"/>
    <p:sldId id="381" r:id="rId41"/>
    <p:sldId id="383" r:id="rId42"/>
    <p:sldId id="379" r:id="rId4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5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9005DA-F6A7-45AE-B63F-022CE0F9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032-665D-4113-AA2C-06172FFA5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FDE5-F6E3-4919-ABF4-5791A8FD4258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45B-8CBD-4705-9D40-66EA3040E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386D-EA8B-4E87-B31D-ACC791E46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8D9A-B998-49F1-9AC3-1872D93716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CF5D59-2DED-4B58-9A1E-E4C5CC558A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2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6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9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0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0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6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30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9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9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7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8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nhaltsplatzhalter 45"/>
          <p:cNvSpPr>
            <a:spLocks noGrp="1"/>
          </p:cNvSpPr>
          <p:nvPr>
            <p:ph sz="quarter" idx="12"/>
          </p:nvPr>
        </p:nvSpPr>
        <p:spPr>
          <a:xfrm>
            <a:off x="468313" y="1989139"/>
            <a:ext cx="3959672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21456"/>
            <a:ext cx="8207374" cy="35718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Optionalen Folientitel durch Klicken bearbeiten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0" y="-1"/>
            <a:ext cx="9144000" cy="110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 userDrawn="1"/>
        </p:nvSpPr>
        <p:spPr>
          <a:xfrm>
            <a:off x="7072330" y="1"/>
            <a:ext cx="2071670" cy="110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42222"/>
            <a:ext cx="5883251" cy="714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 marL="0" algn="l" defTabSz="914400" rtl="0" eaLnBrk="1" latinLnBrk="0" hangingPunct="1">
              <a:buNone/>
              <a:defRPr lang="de-DE" sz="2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Kopfzeile durch Klicken bearbeiten</a:t>
            </a:r>
          </a:p>
        </p:txBody>
      </p:sp>
      <p:sp>
        <p:nvSpPr>
          <p:cNvPr id="10" name="AutoShape 7"/>
          <p:cNvSpPr>
            <a:spLocks/>
          </p:cNvSpPr>
          <p:nvPr userDrawn="1"/>
        </p:nvSpPr>
        <p:spPr bwMode="auto">
          <a:xfrm>
            <a:off x="4572000" y="6524625"/>
            <a:ext cx="4103688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defTabSz="914400"/>
            <a:fld id="{5AA1F0B0-2CA5-4886-8DCF-EF645043D25E}" type="slidenum">
              <a:rPr lang="de-DE" altLang="de-DE" sz="900"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‹#›</a:t>
            </a:fld>
            <a:endParaRPr lang="de-DE" altLang="de-DE"/>
          </a:p>
        </p:txBody>
      </p:sp>
      <p:sp>
        <p:nvSpPr>
          <p:cNvPr id="9" name="Inhaltsplatzhalter 45">
            <a:extLst>
              <a:ext uri="{FF2B5EF4-FFF2-40B4-BE49-F238E27FC236}">
                <a16:creationId xmlns:a16="http://schemas.microsoft.com/office/drawing/2014/main" id="{4609DCFA-CE45-4052-827C-B23125F7F6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7984" y="2002620"/>
            <a:ext cx="4247704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0672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2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65-3045-41F0-A45F-4EB4DAF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8E8-A3FB-4E74-96E2-5D821C1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85D-A8AF-43A3-91AD-16C4AF1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492-632C-434C-883A-C0DBE4F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095-B365-49AA-B269-BEDFA53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3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9CF-469B-4FFE-925C-261B7D7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2E67-E4ED-42EF-946F-37F953F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8DE-E42A-46F5-AA9F-C806A75D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AEB3-7E7C-40D0-A837-24BC9F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460A-57E3-47EF-838D-46DB09F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51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929-0FC8-49A2-B73C-4EA2971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C5E5-7F99-475D-8D90-E7BD2DF9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7E3-0246-44DD-A7D7-D0DCF5A9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9739-103F-4C49-90D4-A78791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E148-673B-4B8B-9E60-41EF152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5040-9D8C-40C2-81FF-F850BC4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68B-6EDD-4A80-84C4-0DC2185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5A13-CCE3-4760-AB94-97C6B406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7640-8504-4D59-854D-04D4AEC7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D879C-99EB-40A3-93D7-5E5BC83B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5D48-ECD3-4FB2-9260-0686068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E27C-610F-4B78-8E11-C2B2604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B427-D4F8-4ABE-83FB-6E22C8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AA3B-FAE2-42C7-9005-4173309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16EB-97DB-4B63-915F-11DDFAC1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704-5F22-4F47-8E57-B2DE286C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FA6D-DFA2-4993-9063-A688A7E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DC33-885A-447C-A435-24D5961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73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243-FFCD-40DE-BDCA-0E13564A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E235-6633-44BF-BE32-3D2BD732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147-429B-4EE0-93EE-8E0C763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01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FE9-1C4F-4ABB-A576-0659F10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0636-A741-402D-AB28-C2F38E1A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058-15FF-43B9-ABEE-802CF4B3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2EE7-7188-4F9F-9213-CB4C2112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D639-4C41-4E48-963F-50F9269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E025-EDA9-4C0E-ACE6-E46DD64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77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ECF-7283-4D15-B673-F98355B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1FF7C-CD89-478F-A49E-D7CC50E89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811F-A067-43B0-82FD-BA188CF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B5-179F-417E-86AC-7D834A09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E3BA-9937-4071-A9EE-C668DF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F3F4-7C21-494D-9C11-E12BD03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80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2F4-43D5-4598-A6D4-63047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3EA0-8FB0-4D79-8C20-7F847FFB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A4-96DB-4451-8DAC-4FC9B0D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48A-3FFF-4D0B-9470-3D133ED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2E34-9926-4442-B4F1-5872239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66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9421-FD0E-4025-9A10-F7AE0AD4D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9F-5755-4572-AB1A-5B282D0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7792-B74B-4091-AE6C-D5853B8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061-2900-486C-908F-F1237F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455B-88B9-4297-B3FB-FED3F7C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CD4E9CD-F785-495A-99CC-2975E16B6894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170000"/>
            <a:ext cx="9143640" cy="3401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LevelGrafik durch Klick auf Symbol anpassen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4714920"/>
            <a:ext cx="8206920" cy="15220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LevelPräsentationstitel durch Klicken bearbeiten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6524640"/>
            <a:ext cx="91436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054080"/>
            <a:ext cx="9143640" cy="11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D46E581-C8C1-4975-8BBE-F894A68427FC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LevelOptionalen Folientitel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LevelKopfzeile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CEE01EA-C0DE-4EA9-820C-FCFA1AC1C60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7BCBF16-D822-4819-A57C-F350F8AD34B4}"/>
              </a:ext>
            </a:extLst>
          </p:cNvPr>
          <p:cNvSpPr/>
          <p:nvPr/>
        </p:nvSpPr>
        <p:spPr>
          <a:xfrm>
            <a:off x="31819" y="126876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CB3A045A-B087-4AF6-B4A1-549A882B0659}"/>
              </a:ext>
            </a:extLst>
          </p:cNvPr>
          <p:cNvSpPr/>
          <p:nvPr userDrawn="1"/>
        </p:nvSpPr>
        <p:spPr>
          <a:xfrm>
            <a:off x="31158" y="2968944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4" name="Rechteck 11">
            <a:extLst>
              <a:ext uri="{FF2B5EF4-FFF2-40B4-BE49-F238E27FC236}">
                <a16:creationId xmlns:a16="http://schemas.microsoft.com/office/drawing/2014/main" id="{15FE07F4-22D7-45D9-B57B-4BF4C4BCC84E}"/>
              </a:ext>
            </a:extLst>
          </p:cNvPr>
          <p:cNvSpPr/>
          <p:nvPr/>
        </p:nvSpPr>
        <p:spPr>
          <a:xfrm>
            <a:off x="31158" y="47041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Tools and Frameworks 	</a:t>
            </a:r>
          </a:p>
        </p:txBody>
      </p:sp>
      <p:sp>
        <p:nvSpPr>
          <p:cNvPr id="17" name="Rechteck 11">
            <a:extLst>
              <a:ext uri="{FF2B5EF4-FFF2-40B4-BE49-F238E27FC236}">
                <a16:creationId xmlns:a16="http://schemas.microsoft.com/office/drawing/2014/main" id="{5D1F33A7-2817-469C-BA14-4450EB39CF40}"/>
              </a:ext>
            </a:extLst>
          </p:cNvPr>
          <p:cNvSpPr/>
          <p:nvPr/>
        </p:nvSpPr>
        <p:spPr>
          <a:xfrm>
            <a:off x="31158" y="555037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9D0FD60-6BBC-4889-8C64-800C1C3F4AC1}"/>
              </a:ext>
            </a:extLst>
          </p:cNvPr>
          <p:cNvSpPr/>
          <p:nvPr userDrawn="1"/>
        </p:nvSpPr>
        <p:spPr>
          <a:xfrm>
            <a:off x="31819" y="21188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E0270851-A839-44E5-8B26-B9B6D0CF57F6}"/>
              </a:ext>
            </a:extLst>
          </p:cNvPr>
          <p:cNvSpPr/>
          <p:nvPr userDrawn="1"/>
        </p:nvSpPr>
        <p:spPr>
          <a:xfrm>
            <a:off x="31158" y="3836548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err="1">
                <a:solidFill>
                  <a:schemeClr val="bg1"/>
                </a:solidFill>
              </a:rPr>
              <a:t>Neural</a:t>
            </a:r>
            <a:r>
              <a:rPr lang="de-DE" sz="2400" dirty="0">
                <a:solidFill>
                  <a:schemeClr val="bg1"/>
                </a:solidFill>
              </a:rPr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563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fo/LSS_DLwithTex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download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640" y="5229360"/>
            <a:ext cx="8206920" cy="152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School – Neural Networks with Text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6338880"/>
            <a:ext cx="503820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Binnewitt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Valmir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Etemi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Julia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Kappes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2" descr="E:\Studium\Studium Master\2. Semester\Clusterin_Categories_Classification\Titelbild.jpg">
            <a:extLst>
              <a:ext uri="{FF2B5EF4-FFF2-40B4-BE49-F238E27FC236}">
                <a16:creationId xmlns:a16="http://schemas.microsoft.com/office/drawing/2014/main" id="{21051F05-8DD9-41DC-ABC0-E1BC8A7D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Data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Scientists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Research Goal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Retrieve Data 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Prepare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Explore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Present and automate Model</a:t>
            </a:r>
          </a:p>
        </p:txBody>
      </p:sp>
    </p:spTree>
    <p:extLst>
      <p:ext uri="{BB962C8B-B14F-4D97-AF65-F5344CB8AC3E}">
        <p14:creationId xmlns:p14="http://schemas.microsoft.com/office/powerpoint/2010/main" val="96640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open data sites: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https://www.gutenberg.org/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(for text)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Todo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internal data if available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69896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cleansing (remove false, inconsistent or unnecessary data)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integration (enrich data with other sources)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transformation (Transform into suitable format)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transform text into a model?</a:t>
            </a:r>
          </a:p>
        </p:txBody>
      </p:sp>
    </p:spTree>
    <p:extLst>
      <p:ext uri="{BB962C8B-B14F-4D97-AF65-F5344CB8AC3E}">
        <p14:creationId xmlns:p14="http://schemas.microsoft.com/office/powerpoint/2010/main" val="39820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Understand retrieved data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are variables interacting?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of descriptive statistics, plotting techniques and simple modeling</a:t>
            </a:r>
          </a:p>
        </p:txBody>
      </p:sp>
    </p:spTree>
    <p:extLst>
      <p:ext uri="{BB962C8B-B14F-4D97-AF65-F5344CB8AC3E}">
        <p14:creationId xmlns:p14="http://schemas.microsoft.com/office/powerpoint/2010/main" val="36874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a model which suits research goal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 models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Etc.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2569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CSV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Natural Language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3886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CSV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Natural Language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9518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3822870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Neural</a:t>
            </a:r>
            <a:r>
              <a:rPr lang="de-DE" sz="2400" dirty="0"/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19702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Biological Inspiration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107504" y="6165304"/>
            <a:ext cx="8220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https://towardsdatascience.com/the-differences-between-artificial-and-biological-neural-networks-a8b46db828b7</a:t>
            </a:r>
            <a:endParaRPr lang="de-DE" sz="1600" i="1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B7313DA-1F69-4C4B-8A4A-92462A9F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0" y="1747697"/>
            <a:ext cx="67970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9536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AE40D702-D6BF-44E8-92A8-7C00272E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4" y="3212976"/>
            <a:ext cx="4176464" cy="1708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160DF-D329-4BBF-B789-856332BA820A}"/>
              </a:ext>
            </a:extLst>
          </p:cNvPr>
          <p:cNvSpPr txBox="1"/>
          <p:nvPr/>
        </p:nvSpPr>
        <p:spPr>
          <a:xfrm>
            <a:off x="457174" y="1976514"/>
            <a:ext cx="4618882" cy="47212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Numerical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e.g.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patients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in1 (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iron) = 1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 (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Amount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5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in3 (Something </a:t>
            </a:r>
            <a:r>
              <a:rPr lang="de-DE" sz="2000" dirty="0" err="1"/>
              <a:t>else</a:t>
            </a:r>
            <a:r>
              <a:rPr lang="de-DE" sz="2000" dirty="0"/>
              <a:t>) = 0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Vector</a:t>
            </a:r>
            <a:r>
              <a:rPr lang="de-DE" sz="2000" dirty="0"/>
              <a:t>: { 1, 5, 0 }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endParaRPr lang="de-DE" sz="900" dirty="0"/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Input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and </a:t>
            </a:r>
            <a:r>
              <a:rPr lang="de-DE" sz="2000" dirty="0" err="1"/>
              <a:t>its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e.g.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patient1 = {1, 0, 1} </a:t>
            </a:r>
            <a:r>
              <a:rPr lang="de-DE" sz="2000" dirty="0">
                <a:sym typeface="Wingdings" panose="05000000000000000000" pitchFamily="2" charset="2"/>
              </a:rPr>
              <a:t> Klasse 1 (krank)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>
                <a:sym typeface="Wingdings" panose="05000000000000000000" pitchFamily="2" charset="2"/>
              </a:rPr>
              <a:t>patient2 = {1, 1, 1}  Klasse 0</a:t>
            </a:r>
            <a:r>
              <a:rPr lang="de-DE" sz="2000" dirty="0"/>
              <a:t> (nicht 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DF700-8BBD-491F-A4D4-51B7ED626977}"/>
              </a:ext>
            </a:extLst>
          </p:cNvPr>
          <p:cNvSpPr/>
          <p:nvPr/>
        </p:nvSpPr>
        <p:spPr>
          <a:xfrm>
            <a:off x="5451340" y="3084251"/>
            <a:ext cx="567825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76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5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b="1" dirty="0" err="1"/>
              <a:t>Weights</a:t>
            </a:r>
            <a:r>
              <a:rPr lang="de-DE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Weights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de-DE" dirty="0"/>
          </a:p>
          <a:p>
            <a:endParaRPr lang="de-DE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5580113" y="3012699"/>
            <a:ext cx="864096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Prediction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Input Data: {2, 3, 2},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Weights</a:t>
            </a:r>
            <a:r>
              <a:rPr lang="de-DE" sz="2000" dirty="0"/>
              <a:t>: {0.5, -0.2, 0.1}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i="1" dirty="0" err="1"/>
              <a:t>Calcuation</a:t>
            </a:r>
            <a:r>
              <a:rPr lang="de-DE" sz="2000" i="1" dirty="0"/>
              <a:t>: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2 * 0.5 + 3 * (-0.2) + 2 * 0.1 = 0.6</a:t>
            </a:r>
          </a:p>
          <a:p>
            <a:endParaRPr lang="de-DE" sz="2000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6228184" y="2996952"/>
            <a:ext cx="1080120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2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901216"/>
            <a:ext cx="3959672" cy="486886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Output: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and an </a:t>
            </a: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Determines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endParaRPr lang="de-DE" sz="2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super simple </a:t>
            </a:r>
            <a:r>
              <a:rPr lang="de-DE" sz="2000" dirty="0" err="1"/>
              <a:t>functions</a:t>
            </a:r>
            <a:r>
              <a:rPr lang="de-DE" sz="2000" dirty="0"/>
              <a:t>, e.g.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ones</a:t>
            </a:r>
            <a:r>
              <a:rPr lang="de-DE" sz="2000" dirty="0"/>
              <a:t>, e.g. Sigmoid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Class </a:t>
            </a:r>
            <a:r>
              <a:rPr lang="de-DE" sz="2000" dirty="0">
                <a:sym typeface="Wingdings" panose="05000000000000000000" pitchFamily="2" charset="2"/>
              </a:rPr>
              <a:t> 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740351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4247703" cy="42481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Training: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outputs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</a:t>
            </a:r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adjusted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calcuate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correct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Target </a:t>
            </a:r>
            <a:r>
              <a:rPr lang="de-DE" sz="2000" dirty="0" err="1"/>
              <a:t>class</a:t>
            </a:r>
            <a:r>
              <a:rPr lang="de-DE" sz="2000" dirty="0"/>
              <a:t> = „0“ (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„1“)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i="1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i="1" dirty="0">
                <a:sym typeface="Wingdings" panose="05000000000000000000" pitchFamily="2" charset="2"/>
              </a:rPr>
              <a:t> Error = 0 (Target) – 1 (</a:t>
            </a:r>
            <a:r>
              <a:rPr lang="de-DE" sz="2000" i="1" dirty="0" err="1">
                <a:sym typeface="Wingdings" panose="05000000000000000000" pitchFamily="2" charset="2"/>
              </a:rPr>
              <a:t>Result</a:t>
            </a:r>
            <a:r>
              <a:rPr lang="de-DE" sz="2000" i="1" dirty="0">
                <a:sym typeface="Wingdings" panose="05000000000000000000" pitchFamily="2" charset="2"/>
              </a:rPr>
              <a:t>) = -1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236296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3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62" y="3140968"/>
            <a:ext cx="4176464" cy="170842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817229"/>
            <a:ext cx="4823768" cy="52562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/>
              <a:t>Optimizer: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adjusted</a:t>
            </a:r>
            <a:r>
              <a:rPr lang="de-DE" sz="1800" dirty="0"/>
              <a:t> so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treshold</a:t>
            </a:r>
            <a:r>
              <a:rPr lang="de-DE" sz="1800" dirty="0"/>
              <a:t> (0.5)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/>
              <a:t>Optimizer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also </a:t>
            </a:r>
            <a:r>
              <a:rPr lang="de-DE" sz="1800" dirty="0" err="1"/>
              <a:t>be</a:t>
            </a:r>
            <a:r>
              <a:rPr lang="de-DE" sz="1800" dirty="0"/>
              <a:t> simple, e.g. </a:t>
            </a:r>
            <a:r>
              <a:rPr lang="de-DE" sz="1800" dirty="0" err="1"/>
              <a:t>Hebbian</a:t>
            </a:r>
            <a:r>
              <a:rPr lang="de-DE" sz="1800" dirty="0"/>
              <a:t> </a:t>
            </a:r>
            <a:r>
              <a:rPr lang="de-DE" sz="1800" dirty="0" err="1"/>
              <a:t>learn</a:t>
            </a:r>
            <a:r>
              <a:rPr lang="de-DE" sz="1800" dirty="0"/>
              <a:t> </a:t>
            </a:r>
            <a:r>
              <a:rPr lang="de-DE" sz="1800" dirty="0" err="1"/>
              <a:t>rule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complex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Example</a:t>
            </a:r>
            <a:r>
              <a:rPr lang="de-DE" sz="1800" b="1" dirty="0"/>
              <a:t> (</a:t>
            </a:r>
            <a:r>
              <a:rPr lang="de-DE" sz="1800" b="1" dirty="0" err="1"/>
              <a:t>Hebbian</a:t>
            </a:r>
            <a:r>
              <a:rPr lang="de-DE" sz="1800" b="1" dirty="0"/>
              <a:t> </a:t>
            </a:r>
            <a:r>
              <a:rPr lang="de-DE" sz="1800" b="1" dirty="0" err="1"/>
              <a:t>learn</a:t>
            </a:r>
            <a:r>
              <a:rPr lang="de-DE" sz="1800" b="1" dirty="0"/>
              <a:t> </a:t>
            </a:r>
            <a:r>
              <a:rPr lang="de-DE" sz="1800" b="1" dirty="0" err="1"/>
              <a:t>rule</a:t>
            </a:r>
            <a:r>
              <a:rPr lang="de-DE" sz="1800" b="1" dirty="0"/>
              <a:t>):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Adjust</a:t>
            </a:r>
            <a:r>
              <a:rPr lang="de-DE" sz="1800" dirty="0"/>
              <a:t> = </a:t>
            </a:r>
            <a:r>
              <a:rPr lang="de-DE" sz="1800" i="1" dirty="0"/>
              <a:t>Learning rate</a:t>
            </a:r>
            <a:r>
              <a:rPr lang="de-DE" sz="1800" dirty="0"/>
              <a:t> * </a:t>
            </a:r>
            <a:r>
              <a:rPr lang="de-DE" sz="1800" i="1" dirty="0"/>
              <a:t>Input </a:t>
            </a:r>
            <a:r>
              <a:rPr lang="de-DE" sz="1800" i="1" dirty="0" err="1"/>
              <a:t>value</a:t>
            </a:r>
            <a:r>
              <a:rPr lang="de-DE" sz="1800" dirty="0"/>
              <a:t> * </a:t>
            </a:r>
            <a:r>
              <a:rPr lang="de-DE" sz="1800" i="1" dirty="0"/>
              <a:t>Error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Adjust1 = 0.02 * 2 * (-1) = -0.04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New </a:t>
            </a:r>
            <a:r>
              <a:rPr lang="de-DE" sz="1800" dirty="0" err="1"/>
              <a:t>weight</a:t>
            </a:r>
            <a:r>
              <a:rPr lang="de-DE" sz="1800" dirty="0"/>
              <a:t> 1 = </a:t>
            </a:r>
            <a:r>
              <a:rPr lang="de-DE" sz="1800" i="1" dirty="0"/>
              <a:t>Old </a:t>
            </a:r>
            <a:r>
              <a:rPr lang="de-DE" sz="1800" i="1" dirty="0" err="1"/>
              <a:t>weight</a:t>
            </a:r>
            <a:r>
              <a:rPr lang="de-DE" sz="1800" i="1" dirty="0"/>
              <a:t> </a:t>
            </a:r>
            <a:r>
              <a:rPr lang="de-DE" sz="1800" dirty="0"/>
              <a:t>+ </a:t>
            </a:r>
            <a:r>
              <a:rPr lang="de-DE" sz="1800" i="1" dirty="0"/>
              <a:t>Adjustment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0.5 – 0.04 = 0.46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Weights</a:t>
            </a:r>
            <a:r>
              <a:rPr lang="de-DE" sz="1800" b="1" dirty="0"/>
              <a:t>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before</a:t>
            </a:r>
            <a:r>
              <a:rPr lang="de-DE" sz="1800" dirty="0"/>
              <a:t>:  { 0.5, -0.2, 0.1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after: { 0.46, -0.26, 0.06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385764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7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: „0“ </a:t>
            </a:r>
            <a:r>
              <a:rPr lang="de-DE" dirty="0" err="1"/>
              <a:t>or</a:t>
            </a:r>
            <a:r>
              <a:rPr lang="de-DE" dirty="0"/>
              <a:t> „1“ (Spam, not </a:t>
            </a:r>
            <a:r>
              <a:rPr lang="de-DE" dirty="0" err="1"/>
              <a:t>spam</a:t>
            </a:r>
            <a:r>
              <a:rPr lang="de-DE" dirty="0"/>
              <a:t>, etc.)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Example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Multi Class Problem: </a:t>
            </a:r>
          </a:p>
          <a:p>
            <a:r>
              <a:rPr lang="de-DE" dirty="0"/>
              <a:t>Image Recognition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(</a:t>
            </a:r>
            <a:r>
              <a:rPr lang="de-DE" dirty="0" err="1"/>
              <a:t>dog</a:t>
            </a:r>
            <a:r>
              <a:rPr lang="de-DE" dirty="0"/>
              <a:t>, </a:t>
            </a:r>
            <a:r>
              <a:rPr lang="de-DE" dirty="0" err="1"/>
              <a:t>cat</a:t>
            </a:r>
            <a:r>
              <a:rPr lang="de-DE" dirty="0"/>
              <a:t>, </a:t>
            </a:r>
            <a:r>
              <a:rPr lang="de-DE" dirty="0" err="1"/>
              <a:t>mous</a:t>
            </a:r>
            <a:r>
              <a:rPr lang="de-DE" dirty="0"/>
              <a:t>, etc.)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30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 – </a:t>
            </a:r>
            <a:r>
              <a:rPr lang="de-DE" dirty="0" err="1"/>
              <a:t>Perceptron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classes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If</a:t>
            </a:r>
            <a:r>
              <a:rPr lang="de-DE" dirty="0"/>
              <a:t> not,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23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18" y="1664967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8982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Calculation</a:t>
            </a:r>
            <a:r>
              <a:rPr lang="de-DE" b="1" dirty="0"/>
              <a:t>: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/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A756E7-6E61-408B-8100-26E2CAEEB07D}"/>
              </a:ext>
            </a:extLst>
          </p:cNvPr>
          <p:cNvSpPr/>
          <p:nvPr/>
        </p:nvSpPr>
        <p:spPr>
          <a:xfrm>
            <a:off x="6516216" y="1578643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6516216" y="4327818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59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Input:</a:t>
            </a:r>
          </a:p>
          <a:p>
            <a:r>
              <a:rPr lang="de-DE" dirty="0"/>
              <a:t>The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5580112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5644" y="1250371"/>
            <a:ext cx="8505136" cy="593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Introduction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Prediction</a:t>
            </a:r>
            <a:r>
              <a:rPr lang="de-DE" b="1" dirty="0"/>
              <a:t>: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ArgMax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7956376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37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8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/>
              <a:t>Training: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(but not </a:t>
            </a:r>
            <a:r>
              <a:rPr lang="de-DE" dirty="0" err="1"/>
              <a:t>predicted</a:t>
            </a:r>
            <a:r>
              <a:rPr lang="de-DE" dirty="0"/>
              <a:t>)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upwards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39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Multi Layer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Perceptrons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(aka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35496" y="6446443"/>
            <a:ext cx="822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https://en.wikipedia.org/wiki/Artificial_neural_network</a:t>
            </a:r>
            <a:endParaRPr lang="de-DE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8A5F0-E5E7-40F6-8E81-65D38BFB3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19400" cy="3390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198D6-3DB7-4430-89DE-C289D2B8C6AC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Multi Class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(and </a:t>
            </a:r>
            <a:r>
              <a:rPr lang="de-DE" dirty="0" err="1"/>
              <a:t>nowadays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</a:t>
            </a:r>
            <a:r>
              <a:rPr lang="de-DE" dirty="0" err="1"/>
              <a:t>deep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182172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 and </a:t>
            </a:r>
            <a:r>
              <a:rPr lang="de-DE" dirty="0" err="1"/>
              <a:t>terms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988C1-DCF0-4944-9BDF-B77B882381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700808"/>
            <a:ext cx="8207373" cy="49149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b="1" dirty="0"/>
              <a:t>Input: </a:t>
            </a:r>
            <a:r>
              <a:rPr lang="de-DE" sz="1800" dirty="0" err="1"/>
              <a:t>Numerical</a:t>
            </a:r>
            <a:r>
              <a:rPr lang="de-DE" sz="1800" dirty="0"/>
              <a:t> </a:t>
            </a:r>
            <a:r>
              <a:rPr lang="de-DE" sz="1800" dirty="0" err="1"/>
              <a:t>vectors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matrices</a:t>
            </a:r>
            <a:r>
              <a:rPr lang="de-DE" sz="1800" dirty="0"/>
              <a:t>  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Activation</a:t>
            </a:r>
            <a:r>
              <a:rPr lang="de-DE" sz="1800" b="1" dirty="0"/>
              <a:t>:</a:t>
            </a:r>
            <a:r>
              <a:rPr lang="de-DE" sz="1800" dirty="0"/>
              <a:t> Can </a:t>
            </a:r>
            <a:r>
              <a:rPr lang="de-DE" sz="1800" dirty="0" err="1"/>
              <a:t>be</a:t>
            </a:r>
            <a:r>
              <a:rPr lang="de-DE" sz="1800" dirty="0"/>
              <a:t> a </a:t>
            </a:r>
            <a:r>
              <a:rPr lang="de-DE" sz="1800" dirty="0" err="1"/>
              <a:t>threshold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determine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Neuron </a:t>
            </a:r>
            <a:r>
              <a:rPr lang="de-DE" sz="1800" dirty="0" err="1"/>
              <a:t>fires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not („0“ </a:t>
            </a:r>
            <a:r>
              <a:rPr lang="de-DE" sz="1800" dirty="0" err="1"/>
              <a:t>or</a:t>
            </a:r>
            <a:r>
              <a:rPr lang="de-DE" sz="1800" dirty="0"/>
              <a:t> „1“)</a:t>
            </a:r>
          </a:p>
          <a:p>
            <a:pPr>
              <a:lnSpc>
                <a:spcPct val="100000"/>
              </a:lnSpc>
            </a:pPr>
            <a:r>
              <a:rPr lang="de-DE" sz="1800" b="1" dirty="0"/>
              <a:t>Learning rate:</a:t>
            </a:r>
            <a:r>
              <a:rPr lang="de-DE" sz="1800" dirty="0"/>
              <a:t> </a:t>
            </a:r>
            <a:r>
              <a:rPr lang="de-DE" sz="1800" dirty="0" err="1"/>
              <a:t>Determines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fast an </a:t>
            </a:r>
            <a:r>
              <a:rPr lang="de-DE" sz="1800" dirty="0" err="1"/>
              <a:t>algorithm</a:t>
            </a:r>
            <a:r>
              <a:rPr lang="de-DE" sz="1800" dirty="0"/>
              <a:t> </a:t>
            </a:r>
            <a:r>
              <a:rPr lang="de-DE" sz="1800" dirty="0" err="1"/>
              <a:t>should</a:t>
            </a:r>
            <a:r>
              <a:rPr lang="de-DE" sz="1800" dirty="0"/>
              <a:t>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A high </a:t>
            </a:r>
            <a:r>
              <a:rPr lang="de-DE" sz="1800" dirty="0" err="1"/>
              <a:t>learning</a:t>
            </a:r>
            <a:r>
              <a:rPr lang="de-DE" sz="1800" dirty="0"/>
              <a:t> rate </a:t>
            </a:r>
            <a:r>
              <a:rPr lang="de-DE" sz="1800" dirty="0" err="1"/>
              <a:t>adjusts</a:t>
            </a:r>
            <a:r>
              <a:rPr lang="de-DE" sz="1800" dirty="0"/>
              <a:t> </a:t>
            </a:r>
            <a:r>
              <a:rPr lang="de-DE" sz="1800" dirty="0" err="1"/>
              <a:t>better</a:t>
            </a:r>
            <a:r>
              <a:rPr lang="de-DE" sz="1800" dirty="0"/>
              <a:t> and </a:t>
            </a:r>
            <a:r>
              <a:rPr lang="de-DE" sz="1800" dirty="0" err="1"/>
              <a:t>faster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but also </a:t>
            </a:r>
            <a:r>
              <a:rPr lang="de-DE" sz="1800" dirty="0" err="1"/>
              <a:t>discards</a:t>
            </a:r>
            <a:r>
              <a:rPr lang="de-DE" sz="1800" dirty="0"/>
              <a:t> </a:t>
            </a:r>
            <a:r>
              <a:rPr lang="de-DE" sz="1800" dirty="0" err="1"/>
              <a:t>learned</a:t>
            </a:r>
            <a:r>
              <a:rPr lang="de-DE" sz="1800" dirty="0"/>
              <a:t> </a:t>
            </a:r>
            <a:r>
              <a:rPr lang="de-DE" sz="1800" dirty="0" err="1"/>
              <a:t>circumstances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b="1" dirty="0"/>
              <a:t>Optimizer: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optimize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(i.e. </a:t>
            </a:r>
            <a:r>
              <a:rPr lang="de-DE" sz="1800" dirty="0" err="1"/>
              <a:t>weights</a:t>
            </a:r>
            <a:r>
              <a:rPr lang="de-DE" sz="1800" dirty="0"/>
              <a:t>)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Epochs</a:t>
            </a:r>
            <a:r>
              <a:rPr lang="de-DE" sz="1800" b="1" dirty="0"/>
              <a:t>:</a:t>
            </a:r>
            <a:r>
              <a:rPr lang="de-DE" sz="1800" dirty="0"/>
              <a:t> An </a:t>
            </a:r>
            <a:r>
              <a:rPr lang="de-DE" sz="1800" dirty="0" err="1"/>
              <a:t>epoch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an optimal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given</a:t>
            </a:r>
            <a:r>
              <a:rPr lang="de-DE" sz="1800" dirty="0"/>
              <a:t> </a:t>
            </a:r>
            <a:r>
              <a:rPr lang="de-DE" sz="1800" dirty="0" err="1"/>
              <a:t>problemall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b="1" dirty="0"/>
              <a:t>Batches:</a:t>
            </a:r>
            <a:r>
              <a:rPr lang="de-DE" sz="1800" dirty="0"/>
              <a:t> </a:t>
            </a:r>
            <a:r>
              <a:rPr lang="de-DE" sz="1800" dirty="0" err="1"/>
              <a:t>Sometimes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big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put</a:t>
            </a:r>
            <a:r>
              <a:rPr lang="de-DE" sz="1800" dirty="0"/>
              <a:t> fully </a:t>
            </a:r>
            <a:r>
              <a:rPr lang="de-DE" sz="1800" dirty="0" err="1"/>
              <a:t>into</a:t>
            </a:r>
            <a:r>
              <a:rPr lang="de-DE" sz="1800" dirty="0"/>
              <a:t> RAM.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needs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processed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slices</a:t>
            </a:r>
            <a:r>
              <a:rPr lang="de-DE" sz="1800" dirty="0"/>
              <a:t> (aka </a:t>
            </a:r>
            <a:r>
              <a:rPr lang="de-DE" sz="1800" dirty="0" err="1"/>
              <a:t>batches</a:t>
            </a:r>
            <a:r>
              <a:rPr lang="de-DE" sz="1800" dirty="0"/>
              <a:t>).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Regularization</a:t>
            </a:r>
            <a:r>
              <a:rPr lang="de-DE" sz="1800" b="1" dirty="0"/>
              <a:t>: </a:t>
            </a:r>
            <a:r>
              <a:rPr lang="en-US" sz="1800" dirty="0"/>
              <a:t>Goal is to use as less variables for a model as possible to prevent overfitting, e.g. by </a:t>
            </a:r>
            <a:r>
              <a:rPr lang="de-DE" sz="1800" dirty="0" err="1"/>
              <a:t>dropping</a:t>
            </a:r>
            <a:r>
              <a:rPr lang="de-DE" sz="1800" dirty="0"/>
              <a:t> out a </a:t>
            </a:r>
            <a:r>
              <a:rPr lang="de-DE" sz="1800" dirty="0" err="1"/>
              <a:t>fixed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neurons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94934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4674346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Tools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81408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and Frameworks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https://git-scm.com/downloads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Sourcecode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https://github.com/spinfo/LSS_DLwithText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Anaconda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https://www.anaconda.com/download/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9992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5517205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801680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into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 need numerical vectors to compute output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Transformation from text to model is done via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word embeddings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 are plenty algorithms for generating word embeddings </a:t>
            </a:r>
          </a:p>
        </p:txBody>
      </p:sp>
    </p:spTree>
    <p:extLst>
      <p:ext uri="{BB962C8B-B14F-4D97-AF65-F5344CB8AC3E}">
        <p14:creationId xmlns:p14="http://schemas.microsoft.com/office/powerpoint/2010/main" val="2460437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 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884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Simplest word embedding is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 of Words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Input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“My dog has a dog name”, “My dog is cute”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Bag of Words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360" algn="ctr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Sent1: { “My” : 1, “dog” : 2, “has” : 1, “a” : 1, “name” : 1, “is” : 0, “cute” : 0 }</a:t>
            </a:r>
          </a:p>
          <a:p>
            <a:pPr marL="360" algn="ctr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Sent2: { “My” : 1, “dog” : 1, “has” : 0, “a” : 0, “name” : 0, “is” : 1, “cute” : 1 }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Sent1: { 1, 2, 1, 1, 1, 0, 0 }</a:t>
            </a: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Sent1: { 1, 1, 0, 0, 0, 1, 0 }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95041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326EA60-A2A5-4E7E-BAC9-41CC5B24CBA8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do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giphy1">
            <a:hlinkClick r:id="" action="ppaction://media"/>
            <a:extLst>
              <a:ext uri="{FF2B5EF4-FFF2-40B4-BE49-F238E27FC236}">
                <a16:creationId xmlns:a16="http://schemas.microsoft.com/office/drawing/2014/main" id="{C50CA36E-5068-4FE8-B189-AEE3F463C8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7744" y="2636912"/>
            <a:ext cx="460851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61D68AE3-5F19-42F7-9DF6-915400F2E90F}"/>
              </a:ext>
            </a:extLst>
          </p:cNvPr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Let‘s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dirty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iphy">
            <a:hlinkClick r:id="" action="ppaction://media"/>
            <a:extLst>
              <a:ext uri="{FF2B5EF4-FFF2-40B4-BE49-F238E27FC236}">
                <a16:creationId xmlns:a16="http://schemas.microsoft.com/office/drawing/2014/main" id="{99235F7D-052E-4269-BE32-B207040C1A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67713" y="2564904"/>
            <a:ext cx="420857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 Basics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 Frameworks and Tools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Classification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Generation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68503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Technologies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Jupyter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Notebook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3473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2113110"/>
            <a:ext cx="8505136" cy="5182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6290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360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D59891-D680-45C4-9DD8-C2AEBBFC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5942"/>
              </p:ext>
            </p:extLst>
          </p:nvPr>
        </p:nvGraphicFramePr>
        <p:xfrm>
          <a:off x="435641" y="1681552"/>
          <a:ext cx="8206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39">
                  <a:extLst>
                    <a:ext uri="{9D8B030D-6E8A-4147-A177-3AD203B41FA5}">
                      <a16:colId xmlns:a16="http://schemas.microsoft.com/office/drawing/2014/main" val="3272846591"/>
                    </a:ext>
                  </a:extLst>
                </a:gridCol>
                <a:gridCol w="3720490">
                  <a:extLst>
                    <a:ext uri="{9D8B030D-6E8A-4147-A177-3AD203B41FA5}">
                      <a16:colId xmlns:a16="http://schemas.microsoft.com/office/drawing/2014/main" val="3601848981"/>
                    </a:ext>
                  </a:extLst>
                </a:gridCol>
                <a:gridCol w="3310832">
                  <a:extLst>
                    <a:ext uri="{9D8B030D-6E8A-4147-A177-3AD203B41FA5}">
                      <a16:colId xmlns:a16="http://schemas.microsoft.com/office/drawing/2014/main" val="1123091190"/>
                    </a:ext>
                  </a:extLst>
                </a:gridCol>
              </a:tblGrid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Friday, September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Saturday,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0092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Introduction Workshop / NN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6346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10:30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noProof="0" dirty="0"/>
                        <a:t>Coffee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116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Tutorial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Discussion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0202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Lunch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Closing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17228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Discussion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95400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Introduction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5699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52003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4511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9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7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7039" y="2962253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772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420</TotalTime>
  <Words>1548</Words>
  <Application>Microsoft Office PowerPoint</Application>
  <PresentationFormat>On-screen Show (4:3)</PresentationFormat>
  <Paragraphs>266</Paragraphs>
  <Slides>40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DejaVu Sans</vt:lpstr>
      <vt:lpstr>Helvetica</vt:lpstr>
      <vt:lpstr>Symbol</vt:lpstr>
      <vt:lpstr>Times New Roman</vt:lpstr>
      <vt:lpstr>Wingdings</vt:lpstr>
      <vt:lpstr>Office Theme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doubleSlash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QMS Vorlage - Präsentation</dc:subject>
  <dc:creator>vetemi</dc:creator>
  <dc:description/>
  <cp:lastModifiedBy>Etemi, Valmir</cp:lastModifiedBy>
  <cp:revision>309</cp:revision>
  <dcterms:created xsi:type="dcterms:W3CDTF">2014-08-27T11:12:58Z</dcterms:created>
  <dcterms:modified xsi:type="dcterms:W3CDTF">2018-09-23T10:35:30Z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QMB</vt:lpwstr>
  </property>
  <property fmtid="{D5CDD505-2E9C-101B-9397-08002B2CF9AE}" pid="9" name="Notes">
    <vt:i4>1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  <property fmtid="{D5CDD505-2E9C-101B-9397-08002B2CF9AE}" pid="14" name="category">
    <vt:lpwstr>Vorlage</vt:lpwstr>
  </property>
</Properties>
</file>