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6EF6-09B2-4FF3-A2F8-668D64F88FE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CA61D-AD5C-4203-8C8C-0982F16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6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CA61D-AD5C-4203-8C8C-0982F164DF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irinae312.github.io/develop/2018/06/04/jvm_gc.html" TargetMode="External"/><Relationship Id="rId13" Type="http://schemas.openxmlformats.org/officeDocument/2006/relationships/hyperlink" Target="https://dar0m.tistory.com/261" TargetMode="External"/><Relationship Id="rId3" Type="http://schemas.openxmlformats.org/officeDocument/2006/relationships/hyperlink" Target="https://docs.oracle.com/javase/8/docs/technotes/guides/vm/gctuning/cms.html" TargetMode="External"/><Relationship Id="rId7" Type="http://schemas.openxmlformats.org/officeDocument/2006/relationships/hyperlink" Target="https://huisam.tistory.com/entry/jvmgc" TargetMode="External"/><Relationship Id="rId12" Type="http://schemas.openxmlformats.org/officeDocument/2006/relationships/hyperlink" Target="https://memostack.tistory.com/229#article-3-3--parallel-old-gc-" TargetMode="External"/><Relationship Id="rId2" Type="http://schemas.openxmlformats.org/officeDocument/2006/relationships/hyperlink" Target="https://www.oracle.com/webfolder/technetwork/tutorials/obe/java/gc0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fectacle.github.io/2019/05/11/jvm-gc-advanced/" TargetMode="External"/><Relationship Id="rId11" Type="http://schemas.openxmlformats.org/officeDocument/2006/relationships/hyperlink" Target="https://thinkground.studio/%EC%9D%BC%EB%B0%98%EC%A0%81%EC%9D%B8-gc-%EB%82%B4%EC%9A%A9%EA%B3%BC-g1gc-garbage-first-garbage-collector-%EB%82%B4%EC%9A%A9/" TargetMode="External"/><Relationship Id="rId5" Type="http://schemas.openxmlformats.org/officeDocument/2006/relationships/hyperlink" Target="https://memostack.tistory.com/229#article-3-4--cms-gc" TargetMode="External"/><Relationship Id="rId10" Type="http://schemas.openxmlformats.org/officeDocument/2006/relationships/hyperlink" Target="https://gona.tistory.com/61" TargetMode="External"/><Relationship Id="rId4" Type="http://schemas.openxmlformats.org/officeDocument/2006/relationships/hyperlink" Target="https://aljjabaegi.tistory.com/559" TargetMode="External"/><Relationship Id="rId9" Type="http://schemas.openxmlformats.org/officeDocument/2006/relationships/hyperlink" Target="https://initproc.tistory.com/entry/G1-Garbage-Collection" TargetMode="External"/><Relationship Id="rId14" Type="http://schemas.openxmlformats.org/officeDocument/2006/relationships/hyperlink" Target="https://docs.oracle.com/javase/9/gctuning/concurrent-mark-sweep-cms-collector.htm#JSGCT-GUID-FF8150AC-73D9-4780-91DD-148E63FA1BF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1715" y="-4914900"/>
            <a:ext cx="36571429" cy="23221239"/>
            <a:chOff x="-9141715" y="-4914900"/>
            <a:chExt cx="36571429" cy="23221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1715" y="-491490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340190" y="9082705"/>
            <a:ext cx="16428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2023.05.11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30590" y="3610570"/>
            <a:ext cx="1129697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dirty="0"/>
              <a:t>Garbage Collection (2)</a:t>
            </a:r>
            <a:endParaRPr lang="en-US" sz="5400" kern="0" spc="-100" dirty="0">
              <a:solidFill>
                <a:srgbClr val="424835"/>
              </a:solidFill>
              <a:latin typeface="Noto Sans CJK KR Bold" pitchFamily="34" charset="0"/>
              <a:cs typeface="Noto Sans CJK KR Bold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40190" y="8581892"/>
            <a:ext cx="441833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황성태</a:t>
            </a:r>
            <a:endParaRPr lang="en-US" sz="2400" dirty="0">
              <a:solidFill>
                <a:srgbClr val="424835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399377" y="5469238"/>
            <a:ext cx="898592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</a:t>
            </a:r>
          </a:p>
          <a:p>
            <a:pPr algn="ctr"/>
            <a:endParaRPr lang="en-US" sz="2400" dirty="0">
              <a:solidFill>
                <a:srgbClr val="424835"/>
              </a:solidFill>
              <a:latin typeface="Noto Sans CJK KR Light" pitchFamily="34" charset="0"/>
              <a:cs typeface="Noto Sans CJK KR Light" pitchFamily="34" charset="0"/>
            </a:endParaRPr>
          </a:p>
          <a:p>
            <a:pPr algn="ctr"/>
            <a:r>
              <a:rPr lang="en-US" sz="24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G1 GC </a:t>
            </a:r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동작방식</a:t>
            </a:r>
            <a:endParaRPr lang="en-US" sz="2400" dirty="0">
              <a:solidFill>
                <a:srgbClr val="424835"/>
              </a:solidFill>
              <a:latin typeface="Noto Sans CJK KR Bold" pitchFamily="34" charset="0"/>
              <a:cs typeface="Noto Sans CJK KR Bold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9898" y="1886429"/>
            <a:ext cx="8985928" cy="10019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목 차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-1412047" y="5469239"/>
            <a:ext cx="898592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424835"/>
                </a:solidFill>
                <a:latin typeface="Noto Sans CJK KR Light" pitchFamily="34" charset="0"/>
                <a:cs typeface="Noto Sans CJK KR Bold" pitchFamily="34" charset="0"/>
              </a:rPr>
              <a:t>1</a:t>
            </a:r>
          </a:p>
          <a:p>
            <a:pPr algn="ctr"/>
            <a:endParaRPr lang="en-US" sz="2400" dirty="0">
              <a:solidFill>
                <a:srgbClr val="424835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ctr"/>
            <a:r>
              <a:rPr lang="en-US" sz="24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GC</a:t>
            </a:r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의 종류</a:t>
            </a:r>
            <a:endParaRPr lang="en-US" sz="2400" dirty="0">
              <a:solidFill>
                <a:srgbClr val="424835"/>
              </a:solidFill>
              <a:latin typeface="Noto Sans CJK KR Bold" pitchFamily="34" charset="0"/>
              <a:cs typeface="Noto Sans CJK KR Bold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10800" y="5469237"/>
            <a:ext cx="898592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3</a:t>
            </a:r>
          </a:p>
          <a:p>
            <a:pPr algn="ctr"/>
            <a:endParaRPr lang="en-US" sz="2400" dirty="0">
              <a:solidFill>
                <a:srgbClr val="424835"/>
              </a:solidFill>
              <a:latin typeface="Noto Sans CJK KR Light" pitchFamily="34" charset="0"/>
              <a:cs typeface="Noto Sans CJK KR Light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</a:rPr>
              <a:t>튜닝</a:t>
            </a:r>
            <a:r>
              <a:rPr lang="en-US" altLang="ko-KR" sz="2400" dirty="0">
                <a:solidFill>
                  <a:srgbClr val="424835"/>
                </a:solidFill>
                <a:latin typeface="Noto Sans CJK KR Bold" pitchFamily="34" charset="0"/>
              </a:rPr>
              <a:t> </a:t>
            </a:r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</a:rPr>
              <a:t>및 모니터링 </a:t>
            </a:r>
            <a:r>
              <a:rPr lang="en-US" altLang="ko-KR" sz="2400" dirty="0">
                <a:solidFill>
                  <a:srgbClr val="424835"/>
                </a:solidFill>
                <a:latin typeface="Noto Sans CJK KR Bold" pitchFamily="34" charset="0"/>
              </a:rPr>
              <a:t>(</a:t>
            </a:r>
            <a:r>
              <a:rPr lang="ko-KR" altLang="en-US" sz="2400" dirty="0">
                <a:solidFill>
                  <a:srgbClr val="424835"/>
                </a:solidFill>
                <a:latin typeface="Noto Sans CJK KR Bold" pitchFamily="34" charset="0"/>
              </a:rPr>
              <a:t>차후에</a:t>
            </a:r>
            <a:r>
              <a:rPr lang="en-US" altLang="ko-KR" sz="2400" dirty="0">
                <a:solidFill>
                  <a:srgbClr val="424835"/>
                </a:solidFill>
                <a:latin typeface="Noto Sans CJK KR Bold" pitchFamily="34" charset="0"/>
              </a:rPr>
              <a:t>..)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7200" y="2857500"/>
            <a:ext cx="118000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가장 단순한 방식의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GC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로 싱글 스레드로 동작한다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.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싱글 코어 환경에만 적합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싱글 스레드로 동작하여 느리고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,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그만큼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STW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시간이 다른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GC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에 비해 길다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Mark &amp; Sweep &amp; Compact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알고리즘을 사용</a:t>
            </a: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3200400" y="635975"/>
            <a:ext cx="8985928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</a:t>
            </a:r>
            <a:r>
              <a:rPr lang="ko-KR" alt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종류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E888AAF4-3B4A-D185-90AA-FA29DAA70D96}"/>
              </a:ext>
            </a:extLst>
          </p:cNvPr>
          <p:cNvSpPr txBox="1"/>
          <p:nvPr/>
        </p:nvSpPr>
        <p:spPr>
          <a:xfrm>
            <a:off x="457200" y="2123352"/>
            <a:ext cx="1180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Serial GC (-XX:+</a:t>
            </a:r>
            <a:r>
              <a:rPr lang="en-US" sz="3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UseSerialGC</a:t>
            </a:r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417D0-CCB4-5C76-FA8C-5B81EDCF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457" y="1685714"/>
            <a:ext cx="6477000" cy="69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kSweepCompaction">
            <a:extLst>
              <a:ext uri="{FF2B5EF4-FFF2-40B4-BE49-F238E27FC236}">
                <a16:creationId xmlns:a16="http://schemas.microsoft.com/office/drawing/2014/main" id="{EF1AE079-348E-743A-7BE1-EFD88F90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3" y="5502206"/>
            <a:ext cx="12363274" cy="32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1715" y="-1881859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4098" name="Picture 2" descr="SerialGC_vs_ParallelGC">
            <a:extLst>
              <a:ext uri="{FF2B5EF4-FFF2-40B4-BE49-F238E27FC236}">
                <a16:creationId xmlns:a16="http://schemas.microsoft.com/office/drawing/2014/main" id="{2DEA4260-FA9D-3BD8-C906-C4C0CC2EA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64" y="4576167"/>
            <a:ext cx="9395386" cy="41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14"/>
          <p:cNvSpPr txBox="1"/>
          <p:nvPr/>
        </p:nvSpPr>
        <p:spPr>
          <a:xfrm>
            <a:off x="-3200400" y="635975"/>
            <a:ext cx="8985928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</a:t>
            </a:r>
            <a:r>
              <a:rPr lang="ko-KR" alt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종류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E888AAF4-3B4A-D185-90AA-FA29DAA70D96}"/>
              </a:ext>
            </a:extLst>
          </p:cNvPr>
          <p:cNvSpPr txBox="1"/>
          <p:nvPr/>
        </p:nvSpPr>
        <p:spPr>
          <a:xfrm>
            <a:off x="457200" y="2123352"/>
            <a:ext cx="177022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Parallel GC / Parallel Old GC </a:t>
            </a:r>
          </a:p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(-XX:+</a:t>
            </a:r>
            <a:r>
              <a:rPr lang="en-US" sz="3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UseParallelGC</a:t>
            </a:r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-XX:+</a:t>
            </a:r>
            <a:r>
              <a:rPr lang="en-US" altLang="ko-KR" sz="3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UseParallelOldGC</a:t>
            </a:r>
            <a:r>
              <a:rPr lang="en-US" altLang="ko-KR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en-US" sz="3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XX:ParallelGCThreads</a:t>
            </a:r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=n)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937" y="3526453"/>
            <a:ext cx="1180000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Java 8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의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default GC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Parallel GC - Young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영역의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GC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를 멀티 스레드 방식을 사용하기 때문에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, Serial GC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에 비해 상대적으로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STW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시간이 짧다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. </a:t>
            </a:r>
          </a:p>
          <a:p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   Old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영역은 </a:t>
            </a:r>
            <a:r>
              <a:rPr lang="en-US" altLang="ko-KR" sz="2400" dirty="0" err="1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SerialGC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과 같이 </a:t>
            </a:r>
            <a:r>
              <a:rPr lang="en-US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Mark-Sweep-Compaction </a:t>
            </a:r>
            <a:r>
              <a:rPr lang="ko-KR" altLang="en-US" sz="2400" b="0" i="0" dirty="0">
                <a:solidFill>
                  <a:srgbClr val="3D4144"/>
                </a:solidFill>
                <a:effectLst/>
                <a:latin typeface="-apple-system"/>
              </a:rPr>
              <a:t>사용</a:t>
            </a:r>
            <a:r>
              <a:rPr lang="en-US" altLang="ko-KR" sz="2400" b="0" i="0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Parallel Old GC - Old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영역의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GC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도 멀티 스레드 방식으로 사용</a:t>
            </a: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   Old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영역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– </a:t>
            </a:r>
            <a:r>
              <a:rPr lang="en-US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Mark-Summary-Compaction</a:t>
            </a: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424835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Avenir"/>
              </a:rPr>
              <a:t>메모리가 충분하고 코어의 개수가 많을 때 유리</a:t>
            </a:r>
            <a:endParaRPr lang="en-US" altLang="ko-KR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  <a:p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   Java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7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update 4 </a:t>
            </a:r>
            <a:r>
              <a:rPr lang="en-US" altLang="ko-KR" sz="2400" dirty="0" err="1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jvm</a:t>
            </a:r>
            <a:r>
              <a:rPr lang="en-US" altLang="ko-KR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 </a:t>
            </a:r>
            <a:r>
              <a:rPr lang="ko-KR" altLang="en-US" sz="24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Noto Sans CJK KR Light" pitchFamily="34" charset="0"/>
              </a:rPr>
              <a:t>에서 부터 </a:t>
            </a:r>
            <a:r>
              <a:rPr lang="en-US" altLang="ko-KR" sz="240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r>
              <a:rPr lang="en-US" altLang="ko-KR" sz="2400" b="1" i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-XX:+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UseParallelGC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설정하든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-XX:+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UseParallelOldGC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설정하든 같음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-XX:-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UseParallelOldGC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(Old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영역 멀티 스레드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2CFA9-1251-B961-9B10-F27FD1791959}"/>
              </a:ext>
            </a:extLst>
          </p:cNvPr>
          <p:cNvSpPr txBox="1"/>
          <p:nvPr/>
        </p:nvSpPr>
        <p:spPr>
          <a:xfrm>
            <a:off x="29029" y="8846003"/>
            <a:ext cx="1356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Sweep 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단계 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단일 스레드가 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Old 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영역 전체를 훑는다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Summary 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단계 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 </a:t>
            </a:r>
            <a:r>
              <a:rPr lang="ko-KR" altLang="en-US" sz="1600" b="1" i="0" dirty="0" err="1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여러개의</a:t>
            </a:r>
            <a:r>
              <a:rPr lang="ko-KR" altLang="en-US" sz="1600" b="1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스레드가 </a:t>
            </a:r>
            <a:r>
              <a:rPr lang="en-US" altLang="ko-KR" sz="1600" b="1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Old </a:t>
            </a:r>
            <a:r>
              <a:rPr lang="ko-KR" altLang="en-US" sz="1600" b="1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영역을 분리하여 훑는다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또한 수행한 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GC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ko-KR" altLang="en-US" sz="1600" b="0" i="0" dirty="0" err="1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컴팩팅된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영역을 별도로 훑는다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6C458EA-37C0-980A-B085-464F3A7D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9450586"/>
            <a:ext cx="1454436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000" b="0" i="0" dirty="0">
                <a:solidFill>
                  <a:srgbClr val="1D5AAB"/>
                </a:solidFill>
                <a:effectLst/>
                <a:latin typeface="Arial" panose="020B0604020202020204" pitchFamily="34" charset="0"/>
              </a:rPr>
              <a:t>과도한 병렬 수집기 시간 및 </a:t>
            </a:r>
            <a:r>
              <a:rPr lang="en-US" altLang="ko-KR" sz="1000" b="0" i="0" dirty="0" err="1">
                <a:solidFill>
                  <a:srgbClr val="1D5AAB"/>
                </a:solidFill>
                <a:effectLst/>
                <a:latin typeface="Arial" panose="020B0604020202020204" pitchFamily="34" charset="0"/>
              </a:rPr>
              <a:t>OutOfMemoryError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병렬 수집기는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OutOfMemoryError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GC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가비지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 수집)에 너무 많은 시간이 소요되는 경우 오류를 발생시킵니다.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총 시간의 98% 이상이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가비지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 수집에 사용되고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힙의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 2% 미만이 복구되면 발생합니다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OutOfMemoryError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 이 기능은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힙이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 너무 작아서 진행이 거의 또는 전혀 진행되지 않는 동안 응용 프로그램이 오랜 시간 동안 실행되지 않도록 방지하도록 설계되었습니다. 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-XX:-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UseGCOverheadLimit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필요한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 Neue"/>
              </a:rPr>
              <a:t> 경우 명령줄에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 옵션을 추가하여 이 기능을 비활성화할 수 있습니다 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3200400" y="635975"/>
            <a:ext cx="8985928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</a:t>
            </a:r>
            <a:r>
              <a:rPr lang="ko-KR" alt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종류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074" name="Picture 2" descr="JVM의 GC">
            <a:extLst>
              <a:ext uri="{FF2B5EF4-FFF2-40B4-BE49-F238E27FC236}">
                <a16:creationId xmlns:a16="http://schemas.microsoft.com/office/drawing/2014/main" id="{81DD2C38-6A6D-E609-2C26-7D0F179D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62" y="1714500"/>
            <a:ext cx="7364652" cy="697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7">
            <a:extLst>
              <a:ext uri="{FF2B5EF4-FFF2-40B4-BE49-F238E27FC236}">
                <a16:creationId xmlns:a16="http://schemas.microsoft.com/office/drawing/2014/main" id="{E888AAF4-3B4A-D185-90AA-FA29DAA70D96}"/>
              </a:ext>
            </a:extLst>
          </p:cNvPr>
          <p:cNvSpPr txBox="1"/>
          <p:nvPr/>
        </p:nvSpPr>
        <p:spPr>
          <a:xfrm>
            <a:off x="457200" y="2123352"/>
            <a:ext cx="13182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CMS GC (Concurrent Mark Sweep GC)</a:t>
            </a:r>
          </a:p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                        (-XX:+</a:t>
            </a:r>
            <a:r>
              <a:rPr lang="en-US" sz="3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UseConcMarkSweepGC</a:t>
            </a:r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4447CDF-D787-0414-87A3-B9CDF5A3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10296071"/>
            <a:ext cx="18288000" cy="232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0" tIns="2856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권</a:t>
            </a:r>
            <a:r>
              <a:rPr kumimoji="0" lang="ko-KR" altLang="ko-KR" sz="16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장 옵션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Java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SE 8에서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i-cms를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사용하려면 다음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명령줄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옵션을 사용하십시오.</a:t>
            </a:r>
            <a:endParaRPr kumimoji="0" lang="ko-KR" altLang="ko-KR" sz="1600" b="0" i="0" u="none" strike="noStrike" cap="none" normalizeH="0" baseline="0" dirty="0" bmk="">
              <a:ln>
                <a:noFill/>
              </a:ln>
              <a:solidFill>
                <a:srgbClr val="444444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UseConcMarkSweepGC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CMSIncrementalMode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\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PrintGCDetails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PrintGCTimeStamps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Courier New" panose="02070309020205020404" pitchFamily="49" charset="0"/>
              </a:rPr>
              <a:t> </a:t>
            </a:r>
            <a:endParaRPr kumimoji="0" lang="ko-KR" altLang="ko-KR" sz="1600" b="0" i="0" u="none" strike="noStrike" cap="none" normalizeH="0" baseline="0" dirty="0" bmk="">
              <a:ln>
                <a:noFill/>
              </a:ln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처음 두 옵션은 각각 CMS 수집기와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i-cms를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활성화합니다. 마지막 두 옵션은 필요하지 않습니다. 단순히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가비지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수집에 대한 진단 정보가 표준 출력에 기록되도록 하여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가비지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수집 동작을 보고 나중에 분석할 수 있도록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Java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SE 5 및 이전 릴리스의 경우 Oracle은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i-cms에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대한 초기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명령줄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옵션 세트로 다음을 사용할 것을 권장합니다.</a:t>
            </a:r>
            <a:endParaRPr kumimoji="0" lang="ko-KR" altLang="ko-KR" sz="1600" b="0" i="0" u="none" strike="noStrike" cap="none" normalizeH="0" baseline="0" dirty="0" bmk="">
              <a:ln>
                <a:noFill/>
              </a:ln>
              <a:solidFill>
                <a:srgbClr val="444444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UseConcMarkSweepGC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CMSIncrementalMode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\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PrintGCDetails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PrintGCTimeStamps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\ -XX:+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CMSIncrementalPacing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-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XX:CMSIncrementalDutyCycleMin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=0 -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XX:CMSIncrementalDutyCycle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=10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444444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Courier New" panose="02070309020205020404" pitchFamily="49" charset="0"/>
              </a:rPr>
              <a:t> </a:t>
            </a:r>
            <a:endParaRPr kumimoji="0" lang="ko-KR" altLang="ko-KR" sz="1600" b="0" i="0" u="none" strike="noStrike" cap="none" normalizeH="0" baseline="0" dirty="0" bmk="">
              <a:ln>
                <a:noFill/>
              </a:ln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i-cms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자동 </a:t>
            </a:r>
            <a:r>
              <a:rPr kumimoji="0" lang="ko-KR" altLang="ko-KR" sz="16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페이싱을</a:t>
            </a:r>
            <a:r>
              <a:rPr kumimoji="0" lang="ko-KR" altLang="ko-KR" sz="16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제어하는 ​​세 가지 옵션의 값이 JavaSE6에서 기본값이 되었지만 JavaSE8에는 동일한 값이 권장됩니다.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E4FAF3-F527-FBED-750C-A28146D6E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8739859"/>
            <a:ext cx="12242686" cy="21161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93300" y="3323681"/>
            <a:ext cx="11800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초기 마킹</a:t>
            </a:r>
            <a:r>
              <a:rPr lang="en-US" altLang="ko-KR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동시 마킹 </a:t>
            </a:r>
            <a:r>
              <a:rPr lang="en-US" altLang="ko-KR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동시 사전 정리 </a:t>
            </a:r>
            <a:r>
              <a:rPr lang="en-US" altLang="ko-KR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-&gt;Abort 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가능한 동시 사전 정리 </a:t>
            </a:r>
            <a:r>
              <a:rPr lang="en-US" altLang="ko-KR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err="1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재마크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동시 </a:t>
            </a:r>
            <a:r>
              <a:rPr lang="ko-KR" altLang="en-US" dirty="0" err="1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쓸어담기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-&gt;</a:t>
            </a:r>
            <a:r>
              <a:rPr lang="ko-KR" altLang="en-US" dirty="0">
                <a:solidFill>
                  <a:srgbClr val="42483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동시 리셋</a:t>
            </a:r>
            <a:endParaRPr lang="en-US" altLang="ko-KR" dirty="0">
              <a:solidFill>
                <a:srgbClr val="424835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Initial Mark: GC Root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참조하는 객체만 마킹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(stop-the-world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Concurrent Mark: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참조하는 객체를 따라가며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지속적으로 마킹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(stop-the-world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없이 이루어짐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dirty="0">
              <a:solidFill>
                <a:srgbClr val="424835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Remark: concurrent mark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과정에서 변경된 사항이 없는지 다시 한번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마킹하며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확정하는 과정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(stop-the-world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Sweep: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접근할 수 없는 객체를 제거하는 과정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(stop-the-world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없이 이루어짐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7200" y="3122357"/>
            <a:ext cx="11800000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 9+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default GC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stop-the-world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시간이 제일 짧음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CMS 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개선하여 만든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위에서 살펴본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와는 다른 구조를 가진다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G1 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메모리에서 짧은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시간을 보장하는데 그 목적을 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앞서 살펴보았던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Eden, Survivor, Old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영역이 존재하지만 고정된 크기로 고정된 위치에 존재하는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것이아니며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메모리 영역을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특정한 크기로 나눠서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상태에 따라 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역할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(Eden, Survivor, Old)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동적으로 부여되는 상태이다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Noto Sans CJK KR Light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JVM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힙은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2048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나뉠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크기는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1MB ~ 32MB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사이로 지정될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(-XX:G1HeapRegionSize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Noto Sans CJK KR Light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G1 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그동안 봐왔던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영역에서 보지 못한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Humongous, Available/Unused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존재하며 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대한 역할은 아래와 같다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Humongous : 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초과하는 큰 객체를 저장하기 위한 공간이며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동작이 최적으로 동작하지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Available/Unused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아직 사용되지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G1 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Young 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수행할 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STW(Stop-The-World)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현상이 발생하며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STW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시간을 최대한 줄이기 위해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멀티스레드로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수행한다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Young 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대상 객체가 가장 많은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Region(Eden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Survivor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수행 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살아남은 객체를 다른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Region(Survivor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옮긴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비워진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사용가능한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돌리는 형태 로 동작한다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3200400" y="635975"/>
            <a:ext cx="8985928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</a:t>
            </a:r>
            <a:r>
              <a:rPr lang="ko-KR" alt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종류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E888AAF4-3B4A-D185-90AA-FA29DAA70D96}"/>
              </a:ext>
            </a:extLst>
          </p:cNvPr>
          <p:cNvSpPr txBox="1"/>
          <p:nvPr/>
        </p:nvSpPr>
        <p:spPr>
          <a:xfrm>
            <a:off x="457200" y="2123352"/>
            <a:ext cx="1180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G1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GC (Garbage Frist GC) (-XX:+UseG1GC)</a:t>
            </a:r>
            <a:endParaRPr lang="en-US" sz="3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43B96-6C33-3982-3C65-E11DE16C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5245458"/>
            <a:ext cx="45148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4B3134-CD07-5B5D-1074-8F96D73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0" y="2000639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7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2900" y="2000639"/>
            <a:ext cx="11800000" cy="7017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G1 GC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Full 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수행될 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Initial Mark -&gt; Root Region Scan -&gt; Concurrent Mark -&gt; Remark -&gt; Cleanup -&gt; Copy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거치게된다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Initial Mark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Old 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존재하는 객체들이 참조하는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Survivor 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찾는다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과정에서는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현상이 발생하게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Root Region Scan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Initial Mark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찾은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Survivor 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대상 객체 스캔 작업을 진행한다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Concurrent Mark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힙의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대해 스캔 작업을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대상 객체가 발견되지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이후 단계를 처리하는데 제외되도록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Remark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애플리케이션을 멈추고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(STW)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최종적으로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대상에서 제외될 객체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살아남을 객체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식별해낸다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Cleanup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애플리케이션을 멈추고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(STW)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살아있는 객체가 가장 적은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대한 미사용 객체 제거 수행한다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끝내고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과정에서 완전히 비워진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Freelist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추가하여 재사용될 수 있게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이었지만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Cleanup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과정에서 완전히 비워지지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Region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살아남은 객체들을 새로운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(Available/Unused) Region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복사하여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Compaction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작업을 수행한다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424835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Noto Sans CJK KR Light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2590800" y="723900"/>
            <a:ext cx="8985928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G1 GC </a:t>
            </a:r>
            <a:r>
              <a:rPr lang="ko-KR" altLang="en-US" sz="3800" kern="0" spc="-100" dirty="0">
                <a:solidFill>
                  <a:srgbClr val="424835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동작 방식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41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BECC-6C25-E887-1417-35BB2D49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EACF4-529C-6977-09F9-4DB466D8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https://www.oracle.com/webfolder/technetwork/tutorials/obe/java/gc01/index.html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https://docs.oracle.com/javase/8/docs/technotes/guides/vm/gctuning/cms.html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https://aljjabaegi.tistory.com/559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https://memostack.tistory.com/229#article-3-4--cms-gc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(concurrent-mark-sweep-gc)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보고 있던 페이지</a:t>
            </a: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6"/>
              </a:rPr>
              <a:t>https://perfectacle.github.io/2019/05/11/jvm-gc-advanced/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https://huisam.tistory.com/entry/jvmgc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8"/>
              </a:rPr>
              <a:t>https://mirinae312.github.io/develop/2018/06/04/jvm_gc.html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9"/>
              </a:rPr>
              <a:t>https://initproc.tistory.com/entry/G1-Garbage-Collection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0"/>
              </a:rPr>
              <a:t>https://gona.tistory.com/61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1"/>
              </a:rPr>
              <a:t>https://thinkground.studio/%EC%9D%BC%EB%B0%98%EC%A0%81%EC%9D%B8-gc-%EB%82%B4%EC%9A%A9%EA%B3%BC-g1gc-garbage-first-garbage-collector-%EB%82%B4%EC%9A%A9/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https://www.oracle.com/webfolder/technetwork/tutorials/obe/java/gc01/index.html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https://aljjabaegi.tistory.com/559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2"/>
              </a:rPr>
              <a:t>https://memostack.tistory.com/229#article-3-3--parallel-old-gc-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(-xx:+useparalleloldgc-/--xx:+parallelgcthreads=n)</a:t>
            </a: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3"/>
              </a:rPr>
              <a:t>https://dar0m.tistory.com/261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4"/>
              </a:rPr>
              <a:t>https://docs.oracle.com/javase/9/gctuning/concurrent-mark-sweep-cms-collector.htm#JSGCT-GUID-FF8150AC-73D9-4780-91DD-148E63FA1BFF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1258</Words>
  <Application>Microsoft Office PowerPoint</Application>
  <PresentationFormat>사용자 지정</PresentationFormat>
  <Paragraphs>110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-apple-system</vt:lpstr>
      <vt:lpstr>Arial Unicode MS</vt:lpstr>
      <vt:lpstr>Avenir</vt:lpstr>
      <vt:lpstr>Noto Sans CJK KR Bold</vt:lpstr>
      <vt:lpstr>Noto Sans CJK KR Light</vt:lpstr>
      <vt:lpstr>맑은 고딕</vt:lpstr>
      <vt:lpstr>맑은 고딕</vt:lpstr>
      <vt:lpstr>한컴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목록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성태 황</cp:lastModifiedBy>
  <cp:revision>24</cp:revision>
  <dcterms:created xsi:type="dcterms:W3CDTF">2023-05-10T02:57:58Z</dcterms:created>
  <dcterms:modified xsi:type="dcterms:W3CDTF">2023-05-11T15:09:27Z</dcterms:modified>
</cp:coreProperties>
</file>