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363" r:id="rId3"/>
    <p:sldId id="365" r:id="rId4"/>
    <p:sldId id="366" r:id="rId5"/>
    <p:sldId id="364" r:id="rId6"/>
    <p:sldId id="369" r:id="rId7"/>
    <p:sldId id="370" r:id="rId8"/>
  </p:sldIdLst>
  <p:sldSz cx="13455650" cy="7569200"/>
  <p:notesSz cx="6858000" cy="994568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4" userDrawn="1">
          <p15:clr>
            <a:srgbClr val="A4A3A4"/>
          </p15:clr>
        </p15:guide>
        <p15:guide id="2" pos="42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9900"/>
    <a:srgbClr val="FFF0B3"/>
    <a:srgbClr val="FFCC00"/>
    <a:srgbClr val="FFCC99"/>
    <a:srgbClr val="FFCC66"/>
    <a:srgbClr val="CCFFFF"/>
    <a:srgbClr val="FFFFCC"/>
    <a:srgbClr val="FFCC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4712" autoAdjust="0"/>
  </p:normalViewPr>
  <p:slideViewPr>
    <p:cSldViewPr>
      <p:cViewPr varScale="1">
        <p:scale>
          <a:sx n="71" d="100"/>
          <a:sy n="71" d="100"/>
        </p:scale>
        <p:origin x="450" y="60"/>
      </p:cViewPr>
      <p:guideLst>
        <p:guide orient="horz" pos="2384"/>
        <p:guide pos="42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3C6C5-8A90-44F4-A87C-13B061787BFF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ja-JP" smtClean="0"/>
              <a:t>(C) 2016 Takashi Suzuki 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91EC-24BF-4404-80D8-161305B28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22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6C4A-AED1-40D7-9A4E-FA9D4F0D92F1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46088" y="1243013"/>
            <a:ext cx="5965825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ja-JP" smtClean="0"/>
              <a:t>(C) 2016 Takashi Suzuki 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0E966-BE61-420C-AB2D-B7A7471DF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5429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9176" y="2351360"/>
            <a:ext cx="11437303" cy="1622472"/>
          </a:xfrm>
        </p:spPr>
        <p:txBody>
          <a:bodyPr/>
          <a:lstStyle>
            <a:lvl1pPr>
              <a:defRPr sz="7559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18348" y="4936728"/>
            <a:ext cx="9418955" cy="1286836"/>
          </a:xfrm>
        </p:spPr>
        <p:txBody>
          <a:bodyPr/>
          <a:lstStyle>
            <a:lvl1pPr marL="0" indent="0" algn="ctr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1pPr>
            <a:lvl2pPr marL="57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1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1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7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13455650" cy="49688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3527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-14000" y="7313613"/>
            <a:ext cx="13455651" cy="2540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3527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3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37402" y="5298441"/>
            <a:ext cx="8073390" cy="625511"/>
          </a:xfrm>
        </p:spPr>
        <p:txBody>
          <a:bodyPr anchor="b"/>
          <a:lstStyle>
            <a:lvl1pPr algn="l">
              <a:defRPr sz="252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637402" y="676322"/>
            <a:ext cx="8073390" cy="4541520"/>
          </a:xfrm>
        </p:spPr>
        <p:txBody>
          <a:bodyPr rtlCol="0">
            <a:normAutofit/>
          </a:bodyPr>
          <a:lstStyle>
            <a:lvl1pPr marL="0" indent="0">
              <a:buNone/>
              <a:defRPr sz="4031"/>
            </a:lvl1pPr>
            <a:lvl2pPr marL="575981" indent="0">
              <a:buNone/>
              <a:defRPr sz="3527"/>
            </a:lvl2pPr>
            <a:lvl3pPr marL="1151961" indent="0">
              <a:buNone/>
              <a:defRPr sz="3024"/>
            </a:lvl3pPr>
            <a:lvl4pPr marL="1727942" indent="0">
              <a:buNone/>
              <a:defRPr sz="2520"/>
            </a:lvl4pPr>
            <a:lvl5pPr marL="2303922" indent="0">
              <a:buNone/>
              <a:defRPr sz="2520"/>
            </a:lvl5pPr>
            <a:lvl6pPr marL="2879903" indent="0">
              <a:buNone/>
              <a:defRPr sz="2520"/>
            </a:lvl6pPr>
            <a:lvl7pPr marL="3455883" indent="0">
              <a:buNone/>
              <a:defRPr sz="2520"/>
            </a:lvl7pPr>
            <a:lvl8pPr marL="4031864" indent="0">
              <a:buNone/>
              <a:defRPr sz="2520"/>
            </a:lvl8pPr>
            <a:lvl9pPr marL="4607844" indent="0">
              <a:buNone/>
              <a:defRPr sz="252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637402" y="5923952"/>
            <a:ext cx="8073390" cy="888329"/>
          </a:xfrm>
        </p:spPr>
        <p:txBody>
          <a:bodyPr/>
          <a:lstStyle>
            <a:lvl1pPr marL="0" indent="0">
              <a:buNone/>
              <a:defRPr sz="1764"/>
            </a:lvl1pPr>
            <a:lvl2pPr marL="575981" indent="0">
              <a:buNone/>
              <a:defRPr sz="1512"/>
            </a:lvl2pPr>
            <a:lvl3pPr marL="1151961" indent="0">
              <a:buNone/>
              <a:defRPr sz="1260"/>
            </a:lvl3pPr>
            <a:lvl4pPr marL="1727942" indent="0">
              <a:buNone/>
              <a:defRPr sz="1134"/>
            </a:lvl4pPr>
            <a:lvl5pPr marL="2303922" indent="0">
              <a:buNone/>
              <a:defRPr sz="1134"/>
            </a:lvl5pPr>
            <a:lvl6pPr marL="2879903" indent="0">
              <a:buNone/>
              <a:defRPr sz="1134"/>
            </a:lvl6pPr>
            <a:lvl7pPr marL="3455883" indent="0">
              <a:buNone/>
              <a:defRPr sz="1134"/>
            </a:lvl7pPr>
            <a:lvl8pPr marL="4031864" indent="0">
              <a:buNone/>
              <a:defRPr sz="1134"/>
            </a:lvl8pPr>
            <a:lvl9pPr marL="4607844" indent="0">
              <a:buNone/>
              <a:defRPr sz="113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019C0-2AE5-461C-AEEB-F6CA7B5D2BCB}" type="datetime3">
              <a:rPr lang="ja-JP" altLang="en-US" smtClean="0"/>
              <a:t>令和2年12月5日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　 </a:t>
            </a:r>
            <a:r>
              <a:rPr lang="en-US" altLang="ja-JP" smtClean="0"/>
              <a:t>(C) 2016 Takashi Suzuki .</a:t>
            </a: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D9897-1383-4767-9420-21FDB437B222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2824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CB2A7-6A2E-4C42-A413-D1FCC2306910}" type="datetime3">
              <a:rPr lang="ja-JP" altLang="en-US" smtClean="0"/>
              <a:t>令和2年12月5日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　 </a:t>
            </a:r>
            <a:r>
              <a:rPr lang="en-US" altLang="ja-JP" smtClean="0"/>
              <a:t>(C) 2016 Takashi Suzuki .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71DDA-15B1-45EB-9217-A54B93BC3C7A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4848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755346" y="303121"/>
            <a:ext cx="3027522" cy="645835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72783" y="303121"/>
            <a:ext cx="8858303" cy="64583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32A80-C860-46C1-BBEE-DAAC6B511B21}" type="datetime3">
              <a:rPr lang="ja-JP" altLang="en-US" smtClean="0"/>
              <a:t>令和2年12月5日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　 </a:t>
            </a:r>
            <a:r>
              <a:rPr lang="en-US" altLang="ja-JP" smtClean="0"/>
              <a:t>(C) 2016 Takashi Suzuki .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9932B-81F5-4BCC-AF57-7AD8E125776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526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106FF-4316-407F-8326-CAE9D0ED071E}" type="datetime3">
              <a:rPr lang="ja-JP" altLang="en-US" smtClean="0"/>
              <a:t>令和2年12月5日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　 </a:t>
            </a:r>
            <a:r>
              <a:rPr lang="en-US" altLang="ja-JP" smtClean="0"/>
              <a:t>(C) 2016 Takashi Suzuki .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B64B4-5F99-4B61-8179-B1E9513761B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1861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2906" y="4863915"/>
            <a:ext cx="11437303" cy="1503327"/>
          </a:xfrm>
        </p:spPr>
        <p:txBody>
          <a:bodyPr anchor="t"/>
          <a:lstStyle>
            <a:lvl1pPr algn="l">
              <a:defRPr sz="5039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2906" y="3208150"/>
            <a:ext cx="11437303" cy="1655762"/>
          </a:xfrm>
        </p:spPr>
        <p:txBody>
          <a:bodyPr anchor="b"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57598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15196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3pPr>
            <a:lvl4pPr marL="172794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30392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87990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45588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403186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60784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45B5F-FEBD-4167-B9F2-E6E850602D45}" type="datetime3">
              <a:rPr lang="ja-JP" altLang="en-US" smtClean="0"/>
              <a:t>令和2年12月5日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　 </a:t>
            </a:r>
            <a:r>
              <a:rPr lang="en-US" altLang="ja-JP" smtClean="0"/>
              <a:t>(C) 2016 Takashi Suzuki .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CD32E-B553-4AFB-BCF6-2F4822EF17F9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891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72784" y="1766148"/>
            <a:ext cx="5942912" cy="4995322"/>
          </a:xfrm>
        </p:spPr>
        <p:txBody>
          <a:bodyPr/>
          <a:lstStyle>
            <a:lvl1pPr>
              <a:defRPr sz="3527"/>
            </a:lvl1pPr>
            <a:lvl2pPr>
              <a:defRPr sz="3024"/>
            </a:lvl2pPr>
            <a:lvl3pPr>
              <a:defRPr sz="2520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39957" y="1766148"/>
            <a:ext cx="5942912" cy="4995322"/>
          </a:xfrm>
        </p:spPr>
        <p:txBody>
          <a:bodyPr/>
          <a:lstStyle>
            <a:lvl1pPr>
              <a:defRPr sz="3527"/>
            </a:lvl1pPr>
            <a:lvl2pPr>
              <a:defRPr sz="3024"/>
            </a:lvl2pPr>
            <a:lvl3pPr>
              <a:defRPr sz="2520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0C4DD-4A23-473A-BE15-78566ECF3AAF}" type="datetime3">
              <a:rPr lang="ja-JP" altLang="en-US" smtClean="0"/>
              <a:t>令和2年12月5日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　 </a:t>
            </a:r>
            <a:r>
              <a:rPr lang="en-US" altLang="ja-JP" smtClean="0"/>
              <a:t>(C) 2016 Takashi Suzuki .</a:t>
            </a: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69D37-3782-4894-A4AD-84AF01BFCCB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646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2782" y="1694310"/>
            <a:ext cx="5945249" cy="706108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5981" indent="0">
              <a:buNone/>
              <a:defRPr sz="2520" b="1"/>
            </a:lvl2pPr>
            <a:lvl3pPr marL="1151961" indent="0">
              <a:buNone/>
              <a:defRPr sz="2268" b="1"/>
            </a:lvl3pPr>
            <a:lvl4pPr marL="1727942" indent="0">
              <a:buNone/>
              <a:defRPr sz="2016" b="1"/>
            </a:lvl4pPr>
            <a:lvl5pPr marL="2303922" indent="0">
              <a:buNone/>
              <a:defRPr sz="2016" b="1"/>
            </a:lvl5pPr>
            <a:lvl6pPr marL="2879903" indent="0">
              <a:buNone/>
              <a:defRPr sz="2016" b="1"/>
            </a:lvl6pPr>
            <a:lvl7pPr marL="3455883" indent="0">
              <a:buNone/>
              <a:defRPr sz="2016" b="1"/>
            </a:lvl7pPr>
            <a:lvl8pPr marL="4031864" indent="0">
              <a:buNone/>
              <a:defRPr sz="2016" b="1"/>
            </a:lvl8pPr>
            <a:lvl9pPr marL="4607844" indent="0">
              <a:buNone/>
              <a:defRPr sz="201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72782" y="2400419"/>
            <a:ext cx="5945249" cy="4361051"/>
          </a:xfrm>
        </p:spPr>
        <p:txBody>
          <a:bodyPr/>
          <a:lstStyle>
            <a:lvl1pPr>
              <a:defRPr sz="3024"/>
            </a:lvl1pPr>
            <a:lvl2pPr>
              <a:defRPr sz="2520"/>
            </a:lvl2pPr>
            <a:lvl3pPr>
              <a:defRPr sz="2268"/>
            </a:lvl3pPr>
            <a:lvl4pPr>
              <a:defRPr sz="2016"/>
            </a:lvl4pPr>
            <a:lvl5pPr>
              <a:defRPr sz="2016"/>
            </a:lvl5pPr>
            <a:lvl6pPr>
              <a:defRPr sz="2016"/>
            </a:lvl6pPr>
            <a:lvl7pPr>
              <a:defRPr sz="2016"/>
            </a:lvl7pPr>
            <a:lvl8pPr>
              <a:defRPr sz="2016"/>
            </a:lvl8pPr>
            <a:lvl9pPr>
              <a:defRPr sz="201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35284" y="1694310"/>
            <a:ext cx="5947585" cy="706108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5981" indent="0">
              <a:buNone/>
              <a:defRPr sz="2520" b="1"/>
            </a:lvl2pPr>
            <a:lvl3pPr marL="1151961" indent="0">
              <a:buNone/>
              <a:defRPr sz="2268" b="1"/>
            </a:lvl3pPr>
            <a:lvl4pPr marL="1727942" indent="0">
              <a:buNone/>
              <a:defRPr sz="2016" b="1"/>
            </a:lvl4pPr>
            <a:lvl5pPr marL="2303922" indent="0">
              <a:buNone/>
              <a:defRPr sz="2016" b="1"/>
            </a:lvl5pPr>
            <a:lvl6pPr marL="2879903" indent="0">
              <a:buNone/>
              <a:defRPr sz="2016" b="1"/>
            </a:lvl6pPr>
            <a:lvl7pPr marL="3455883" indent="0">
              <a:buNone/>
              <a:defRPr sz="2016" b="1"/>
            </a:lvl7pPr>
            <a:lvl8pPr marL="4031864" indent="0">
              <a:buNone/>
              <a:defRPr sz="2016" b="1"/>
            </a:lvl8pPr>
            <a:lvl9pPr marL="4607844" indent="0">
              <a:buNone/>
              <a:defRPr sz="201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835284" y="2400419"/>
            <a:ext cx="5947585" cy="4361051"/>
          </a:xfrm>
        </p:spPr>
        <p:txBody>
          <a:bodyPr/>
          <a:lstStyle>
            <a:lvl1pPr>
              <a:defRPr sz="3024"/>
            </a:lvl1pPr>
            <a:lvl2pPr>
              <a:defRPr sz="2520"/>
            </a:lvl2pPr>
            <a:lvl3pPr>
              <a:defRPr sz="2268"/>
            </a:lvl3pPr>
            <a:lvl4pPr>
              <a:defRPr sz="2016"/>
            </a:lvl4pPr>
            <a:lvl5pPr>
              <a:defRPr sz="2016"/>
            </a:lvl5pPr>
            <a:lvl6pPr>
              <a:defRPr sz="2016"/>
            </a:lvl6pPr>
            <a:lvl7pPr>
              <a:defRPr sz="2016"/>
            </a:lvl7pPr>
            <a:lvl8pPr>
              <a:defRPr sz="2016"/>
            </a:lvl8pPr>
            <a:lvl9pPr>
              <a:defRPr sz="201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BC91E-ABCA-44E2-99F1-71C37FC4A661}" type="datetime3">
              <a:rPr lang="ja-JP" altLang="en-US" smtClean="0"/>
              <a:t>令和2年12月5日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　 </a:t>
            </a:r>
            <a:r>
              <a:rPr lang="en-US" altLang="ja-JP" smtClean="0"/>
              <a:t>(C) 2016 Takashi Suzuki .</a:t>
            </a: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C1D49-5FC2-43CF-934B-EBAE27DDD6B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9026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B6CF0-7A05-4E3F-AEFD-D1A03F1A4259}" type="datetime3">
              <a:rPr lang="ja-JP" altLang="en-US" smtClean="0"/>
              <a:t>令和2年12月5日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　 </a:t>
            </a:r>
            <a:r>
              <a:rPr lang="en-US" altLang="ja-JP" smtClean="0"/>
              <a:t>(C) 2016 Takashi Suzuki .</a:t>
            </a: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69292-8BEE-4943-BAEC-483F3CE13836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904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44762-CCC5-4F3A-A53B-A325A5A8DA93}" type="datetime3">
              <a:rPr lang="ja-JP" altLang="en-US" smtClean="0"/>
              <a:t>令和2年12月5日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　 </a:t>
            </a:r>
            <a:r>
              <a:rPr lang="en-US" altLang="ja-JP" smtClean="0"/>
              <a:t>(C) 2016 Takashi Suzuki .</a:t>
            </a: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40FCF-C8F9-4539-AA18-CE4D9856DD1E}" type="slidenum">
              <a:rPr lang="ja-JP" altLang="en-US"/>
              <a:pPr/>
              <a:t>‹#›</a:t>
            </a:fld>
            <a:endParaRPr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680297" y="6480000"/>
            <a:ext cx="12018585" cy="0"/>
          </a:xfrm>
          <a:prstGeom prst="line">
            <a:avLst/>
          </a:prstGeom>
          <a:ln w="635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3969" y="7096968"/>
            <a:ext cx="288032" cy="2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8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6093D-179F-4764-BBB0-1E440B00CB1A}" type="datetime3">
              <a:rPr lang="ja-JP" altLang="en-US" smtClean="0"/>
              <a:t>令和2年12月5日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dirty="0" smtClean="0"/>
              <a:t>　 </a:t>
            </a:r>
            <a:r>
              <a:rPr lang="en-US" altLang="ja-JP" dirty="0" smtClean="0"/>
              <a:t>(C) 2016 Takashi Suzuki .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40FCF-C8F9-4539-AA18-CE4D9856DD1E}" type="slidenum">
              <a:rPr lang="ja-JP" altLang="en-US"/>
              <a:pPr/>
              <a:t>‹#›</a:t>
            </a:fld>
            <a:endParaRPr lang="ja-JP" altLang="en-US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680297" y="6480000"/>
            <a:ext cx="12018585" cy="0"/>
          </a:xfrm>
          <a:prstGeom prst="line">
            <a:avLst/>
          </a:prstGeom>
          <a:ln w="635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 userDrawn="1"/>
        </p:nvCxnSpPr>
        <p:spPr>
          <a:xfrm>
            <a:off x="680297" y="1440000"/>
            <a:ext cx="12018585" cy="0"/>
          </a:xfrm>
          <a:prstGeom prst="line">
            <a:avLst/>
          </a:prstGeom>
          <a:ln w="635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3969" y="7096968"/>
            <a:ext cx="288032" cy="2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2784" y="301367"/>
            <a:ext cx="4426817" cy="1282559"/>
          </a:xfrm>
        </p:spPr>
        <p:txBody>
          <a:bodyPr anchor="b"/>
          <a:lstStyle>
            <a:lvl1pPr algn="l">
              <a:defRPr sz="252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60785" y="301368"/>
            <a:ext cx="7522082" cy="6460102"/>
          </a:xfrm>
        </p:spPr>
        <p:txBody>
          <a:bodyPr/>
          <a:lstStyle>
            <a:lvl1pPr>
              <a:defRPr sz="4031"/>
            </a:lvl1pPr>
            <a:lvl2pPr>
              <a:defRPr sz="3527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72784" y="1583927"/>
            <a:ext cx="4426817" cy="5177544"/>
          </a:xfrm>
        </p:spPr>
        <p:txBody>
          <a:bodyPr/>
          <a:lstStyle>
            <a:lvl1pPr marL="0" indent="0">
              <a:buNone/>
              <a:defRPr sz="1764"/>
            </a:lvl1pPr>
            <a:lvl2pPr marL="575981" indent="0">
              <a:buNone/>
              <a:defRPr sz="1512"/>
            </a:lvl2pPr>
            <a:lvl3pPr marL="1151961" indent="0">
              <a:buNone/>
              <a:defRPr sz="1260"/>
            </a:lvl3pPr>
            <a:lvl4pPr marL="1727942" indent="0">
              <a:buNone/>
              <a:defRPr sz="1134"/>
            </a:lvl4pPr>
            <a:lvl5pPr marL="2303922" indent="0">
              <a:buNone/>
              <a:defRPr sz="1134"/>
            </a:lvl5pPr>
            <a:lvl6pPr marL="2879903" indent="0">
              <a:buNone/>
              <a:defRPr sz="1134"/>
            </a:lvl6pPr>
            <a:lvl7pPr marL="3455883" indent="0">
              <a:buNone/>
              <a:defRPr sz="1134"/>
            </a:lvl7pPr>
            <a:lvl8pPr marL="4031864" indent="0">
              <a:buNone/>
              <a:defRPr sz="1134"/>
            </a:lvl8pPr>
            <a:lvl9pPr marL="4607844" indent="0">
              <a:buNone/>
              <a:defRPr sz="113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938EB-2C9E-488B-ADF3-1A8F61652603}" type="datetime3">
              <a:rPr lang="ja-JP" altLang="en-US" smtClean="0"/>
              <a:t>令和2年12月5日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　 </a:t>
            </a:r>
            <a:r>
              <a:rPr lang="en-US" altLang="ja-JP" smtClean="0"/>
              <a:t>(C) 2016 Takashi Suzuki .</a:t>
            </a: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C3A3D-1638-4D30-B5AA-1D4E59CB8A66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525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671983" y="303213"/>
            <a:ext cx="1211168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671983" y="1766889"/>
            <a:ext cx="12111685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71983" y="7015164"/>
            <a:ext cx="3139918" cy="403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12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90C2A21D-5CF6-457E-8A92-12183D662359}" type="datetime3">
              <a:rPr lang="ja-JP" altLang="en-US" smtClean="0"/>
              <a:t>令和2年12月5日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597882" y="7015164"/>
            <a:ext cx="4259889" cy="403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12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808080"/>
                </a:solidFill>
                <a:latin typeface="Arial" panose="020B0604020202020204" pitchFamily="34" charset="0"/>
              </a:rPr>
              <a:t> </a:t>
            </a:r>
            <a:r>
              <a:rPr lang="en-US" altLang="ja-JP" dirty="0" smtClean="0">
                <a:solidFill>
                  <a:srgbClr val="808080"/>
                </a:solidFill>
                <a:latin typeface="Arial" panose="020B0604020202020204" pitchFamily="34" charset="0"/>
              </a:rPr>
              <a:t>(C) 2016 Takashi Suzuki </a:t>
            </a:r>
            <a:r>
              <a:rPr lang="en-US" altLang="ja-JP" dirty="0" smtClean="0"/>
              <a:t>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643750" y="7015164"/>
            <a:ext cx="3139918" cy="403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r>
              <a:rPr lang="ja-JP" altLang="en-US" dirty="0" smtClean="0"/>
              <a:t>　</a:t>
            </a:r>
            <a:fld id="{FBAEDEB9-632F-4BDD-8992-6B8CE99318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54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543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543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543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543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575981" algn="ctr" rtl="0" fontAlgn="base">
        <a:spcBef>
          <a:spcPct val="0"/>
        </a:spcBef>
        <a:spcAft>
          <a:spcPct val="0"/>
        </a:spcAft>
        <a:defRPr kumimoji="1" sz="5543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1151961" algn="ctr" rtl="0" fontAlgn="base">
        <a:spcBef>
          <a:spcPct val="0"/>
        </a:spcBef>
        <a:spcAft>
          <a:spcPct val="0"/>
        </a:spcAft>
        <a:defRPr kumimoji="1" sz="5543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727942" algn="ctr" rtl="0" fontAlgn="base">
        <a:spcBef>
          <a:spcPct val="0"/>
        </a:spcBef>
        <a:spcAft>
          <a:spcPct val="0"/>
        </a:spcAft>
        <a:defRPr kumimoji="1" sz="5543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2303922" algn="ctr" rtl="0" fontAlgn="base">
        <a:spcBef>
          <a:spcPct val="0"/>
        </a:spcBef>
        <a:spcAft>
          <a:spcPct val="0"/>
        </a:spcAft>
        <a:defRPr kumimoji="1" sz="5543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431985" indent="-43198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031" kern="1200">
          <a:solidFill>
            <a:schemeClr val="tx1"/>
          </a:solidFill>
          <a:latin typeface="+mn-lt"/>
          <a:ea typeface="+mn-ea"/>
          <a:cs typeface="+mn-cs"/>
        </a:defRPr>
      </a:lvl1pPr>
      <a:lvl2pPr marL="935968" indent="-3599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527" kern="1200">
          <a:solidFill>
            <a:schemeClr val="tx1"/>
          </a:solidFill>
          <a:latin typeface="+mn-lt"/>
          <a:ea typeface="+mn-ea"/>
          <a:cs typeface="+mn-cs"/>
        </a:defRPr>
      </a:lvl2pPr>
      <a:lvl3pPr marL="1439951" indent="-287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3pPr>
      <a:lvl4pPr marL="2015932" indent="-287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91913" indent="-287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167893" indent="-287990" algn="l" defTabSz="115196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3874" indent="-287990" algn="l" defTabSz="115196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19854" indent="-287990" algn="l" defTabSz="115196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5835" indent="-287990" algn="l" defTabSz="115196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51961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5981" algn="l" defTabSz="1151961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1961" algn="l" defTabSz="1151961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7942" algn="l" defTabSz="1151961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3922" algn="l" defTabSz="1151961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79903" algn="l" defTabSz="1151961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5883" algn="l" defTabSz="1151961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1864" algn="l" defTabSz="1151961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7844" algn="l" defTabSz="1151961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9176" y="2242422"/>
            <a:ext cx="11437303" cy="2044006"/>
          </a:xfrm>
        </p:spPr>
        <p:txBody>
          <a:bodyPr/>
          <a:lstStyle/>
          <a:p>
            <a:r>
              <a:rPr lang="ja-JP" altLang="en-US" sz="6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プロダクト要求仕様</a:t>
            </a:r>
            <a:r>
              <a:rPr lang="ja-JP" altLang="en-US" sz="6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書</a:t>
            </a:r>
            <a:endParaRPr kumimoji="1" lang="ja-JP" altLang="en-US" sz="60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auto">
          <a:xfrm>
            <a:off x="1183209" y="3856608"/>
            <a:ext cx="11437303" cy="204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75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543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543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543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543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575981" algn="ctr" rtl="0" fontAlgn="base">
              <a:spcBef>
                <a:spcPct val="0"/>
              </a:spcBef>
              <a:spcAft>
                <a:spcPct val="0"/>
              </a:spcAft>
              <a:defRPr kumimoji="1" sz="5543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1151961" algn="ctr" rtl="0" fontAlgn="base">
              <a:spcBef>
                <a:spcPct val="0"/>
              </a:spcBef>
              <a:spcAft>
                <a:spcPct val="0"/>
              </a:spcAft>
              <a:defRPr kumimoji="1" sz="5543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727942" algn="ctr" rtl="0" fontAlgn="base">
              <a:spcBef>
                <a:spcPct val="0"/>
              </a:spcBef>
              <a:spcAft>
                <a:spcPct val="0"/>
              </a:spcAft>
              <a:defRPr kumimoji="1" sz="5543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2303922" algn="ctr" rtl="0" fontAlgn="base">
              <a:spcBef>
                <a:spcPct val="0"/>
              </a:spcBef>
              <a:spcAft>
                <a:spcPct val="0"/>
              </a:spcAft>
              <a:defRPr kumimoji="1" sz="5543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ja-JP" altLang="en-US" sz="4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～社内勉強会テーマ～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9705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66093D-179F-4764-BBB0-1E440B00CB1A}" type="datetime3">
              <a:rPr lang="ja-JP" altLang="en-US" smtClean="0"/>
              <a:t>令和2年12月5日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　 </a:t>
            </a:r>
            <a:r>
              <a:rPr lang="en-US" altLang="ja-JP" dirty="0" smtClean="0"/>
              <a:t>(C) </a:t>
            </a:r>
            <a:r>
              <a:rPr lang="en-US" altLang="ja-JP" dirty="0" smtClean="0"/>
              <a:t>2020 </a:t>
            </a:r>
            <a:r>
              <a:rPr lang="en-US" altLang="ja-JP" dirty="0" smtClean="0"/>
              <a:t>Takashi Suzuki 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0FCF-C8F9-4539-AA18-CE4D9856DD1E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7185" y="2013063"/>
            <a:ext cx="118164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</a:rPr>
              <a:t>①「スペシャリスト」である</a:t>
            </a:r>
            <a:r>
              <a:rPr lang="ja-JP" altLang="en-US" sz="2400" dirty="0" smtClean="0">
                <a:latin typeface="ＭＳ Ｐゴシック" panose="020B0600070205080204" pitchFamily="50" charset="-128"/>
              </a:rPr>
              <a:t>。</a:t>
            </a:r>
            <a:endParaRPr lang="en-US" altLang="ja-JP" sz="2400" dirty="0" smtClean="0">
              <a:latin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</a:rPr>
              <a:t>　　”</a:t>
            </a:r>
            <a:r>
              <a:rPr lang="ja-JP" altLang="en-US" sz="2400" dirty="0">
                <a:latin typeface="ＭＳ Ｐゴシック" panose="020B0600070205080204" pitchFamily="50" charset="-128"/>
              </a:rPr>
              <a:t>モノづくり”に貢献</a:t>
            </a:r>
            <a:r>
              <a:rPr lang="ja-JP" altLang="en-US" sz="2400" dirty="0" smtClean="0">
                <a:latin typeface="ＭＳ Ｐゴシック" panose="020B0600070205080204" pitchFamily="50" charset="-128"/>
              </a:rPr>
              <a:t>する「</a:t>
            </a:r>
            <a:r>
              <a:rPr lang="ja-JP" altLang="en-US" sz="2400" dirty="0">
                <a:latin typeface="ＭＳ Ｐゴシック" panose="020B0600070205080204" pitchFamily="50" charset="-128"/>
              </a:rPr>
              <a:t>スペシャリスト集団</a:t>
            </a:r>
            <a:r>
              <a:rPr lang="ja-JP" altLang="en-US" sz="2400" dirty="0" smtClean="0">
                <a:latin typeface="ＭＳ Ｐゴシック" panose="020B0600070205080204" pitchFamily="50" charset="-128"/>
              </a:rPr>
              <a:t>」</a:t>
            </a:r>
            <a:endParaRPr lang="en-US" altLang="ja-JP" sz="2400" dirty="0" smtClean="0">
              <a:latin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</a:rPr>
              <a:t>　</a:t>
            </a:r>
            <a:r>
              <a:rPr lang="ja-JP" altLang="en-US" sz="2400" dirty="0" smtClean="0">
                <a:latin typeface="ＭＳ Ｐゴシック" panose="020B0600070205080204" pitchFamily="50" charset="-128"/>
              </a:rPr>
              <a:t>　地球</a:t>
            </a:r>
            <a:r>
              <a:rPr lang="ja-JP" altLang="en-US" sz="2400" dirty="0">
                <a:latin typeface="ＭＳ Ｐゴシック" panose="020B0600070205080204" pitchFamily="50" charset="-128"/>
              </a:rPr>
              <a:t>環境にやさしい豊かな社会づくりに貢献する。</a:t>
            </a:r>
          </a:p>
          <a:p>
            <a:r>
              <a:rPr lang="ja-JP" altLang="en-US" sz="2400" dirty="0" smtClean="0">
                <a:latin typeface="ＭＳ Ｐゴシック" panose="020B0600070205080204" pitchFamily="50" charset="-128"/>
              </a:rPr>
              <a:t>②</a:t>
            </a:r>
            <a:r>
              <a:rPr lang="ja-JP" altLang="en-US" sz="2400" dirty="0">
                <a:latin typeface="ＭＳ Ｐゴシック" panose="020B0600070205080204" pitchFamily="50" charset="-128"/>
              </a:rPr>
              <a:t>持続的な人材育成・企業</a:t>
            </a:r>
            <a:r>
              <a:rPr lang="ja-JP" altLang="en-US" sz="2400" dirty="0" smtClean="0">
                <a:latin typeface="ＭＳ Ｐゴシック" panose="020B0600070205080204" pitchFamily="50" charset="-128"/>
              </a:rPr>
              <a:t>活動</a:t>
            </a:r>
            <a:endParaRPr lang="en-US" altLang="ja-JP" sz="2400" dirty="0" smtClean="0">
              <a:latin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</a:rPr>
              <a:t>　　グローバル</a:t>
            </a:r>
            <a:r>
              <a:rPr lang="ja-JP" altLang="en-US" sz="2400" dirty="0">
                <a:latin typeface="ＭＳ Ｐゴシック" panose="020B0600070205080204" pitchFamily="50" charset="-128"/>
              </a:rPr>
              <a:t>な人材育成と、企業活動により、経済社会の発展に貢献する。</a:t>
            </a:r>
          </a:p>
          <a:p>
            <a:r>
              <a:rPr lang="ja-JP" altLang="en-US" sz="2400" dirty="0" smtClean="0">
                <a:latin typeface="ＭＳ Ｐゴシック" panose="020B0600070205080204" pitchFamily="50" charset="-128"/>
              </a:rPr>
              <a:t>③</a:t>
            </a:r>
            <a:r>
              <a:rPr lang="ja-JP" altLang="en-US" sz="2400" dirty="0">
                <a:latin typeface="ＭＳ Ｐゴシック" panose="020B0600070205080204" pitchFamily="50" charset="-128"/>
              </a:rPr>
              <a:t>社会責任を</a:t>
            </a:r>
            <a:r>
              <a:rPr lang="ja-JP" altLang="en-US" sz="2400" dirty="0" smtClean="0">
                <a:latin typeface="ＭＳ Ｐゴシック" panose="020B0600070205080204" pitchFamily="50" charset="-128"/>
              </a:rPr>
              <a:t>果たす</a:t>
            </a:r>
            <a:endParaRPr lang="en-US" altLang="ja-JP" sz="2400" dirty="0" smtClean="0">
              <a:latin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</a:rPr>
              <a:t>　　内外</a:t>
            </a:r>
            <a:r>
              <a:rPr lang="ja-JP" altLang="en-US" sz="2400" dirty="0">
                <a:latin typeface="ＭＳ Ｐゴシック" panose="020B0600070205080204" pitchFamily="50" charset="-128"/>
              </a:rPr>
              <a:t>の法およびその精神を遵守し、常に挑戦を忘れず</a:t>
            </a:r>
            <a:r>
              <a:rPr lang="ja-JP" altLang="en-US" sz="2400" dirty="0" smtClean="0">
                <a:latin typeface="ＭＳ Ｐゴシック" panose="020B0600070205080204" pitchFamily="50" charset="-128"/>
              </a:rPr>
              <a:t>、</a:t>
            </a:r>
            <a:endParaRPr lang="en-US" altLang="ja-JP" sz="2400" dirty="0" smtClean="0">
              <a:latin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</a:rPr>
              <a:t>　</a:t>
            </a:r>
            <a:r>
              <a:rPr lang="ja-JP" altLang="en-US" sz="2400" dirty="0" smtClean="0">
                <a:latin typeface="ＭＳ Ｐゴシック" panose="020B0600070205080204" pitchFamily="50" charset="-128"/>
              </a:rPr>
              <a:t>　社員</a:t>
            </a:r>
            <a:r>
              <a:rPr lang="ja-JP" altLang="en-US" sz="2400" dirty="0">
                <a:latin typeface="ＭＳ Ｐゴシック" panose="020B0600070205080204" pitchFamily="50" charset="-128"/>
              </a:rPr>
              <a:t>の能力と個人を尊重し、働きやすい企業風土をつくる。</a:t>
            </a:r>
            <a:endParaRPr lang="en-US" altLang="ja-JP" sz="2400" dirty="0" smtClean="0">
              <a:latin typeface="ＭＳ Ｐゴシック" panose="020B060007020508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1823" y="1437938"/>
            <a:ext cx="1062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 smtClean="0">
                <a:latin typeface="+mj-ea"/>
                <a:ea typeface="+mj-ea"/>
              </a:rPr>
              <a:t>経営理念</a:t>
            </a:r>
            <a:endParaRPr lang="en-US" altLang="ja-JP" sz="2400" dirty="0" smtClean="0">
              <a:latin typeface="+mj-ea"/>
              <a:ea typeface="+mj-ea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671982" y="274638"/>
            <a:ext cx="12111685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l"/>
            <a:endParaRPr lang="ja-JP" altLang="en-US" sz="32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73" y="4432672"/>
            <a:ext cx="2195312" cy="192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66093D-179F-4764-BBB0-1E440B00CB1A}" type="datetime3">
              <a:rPr lang="ja-JP" altLang="en-US" smtClean="0"/>
              <a:t>令和2年12月5日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　 </a:t>
            </a:r>
            <a:r>
              <a:rPr lang="en-US" altLang="ja-JP" dirty="0" smtClean="0"/>
              <a:t>(C) </a:t>
            </a:r>
            <a:r>
              <a:rPr lang="en-US" altLang="ja-JP" dirty="0" smtClean="0"/>
              <a:t>2020 </a:t>
            </a:r>
            <a:r>
              <a:rPr lang="en-US" altLang="ja-JP" dirty="0" smtClean="0"/>
              <a:t>Takashi Suzuki 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0FCF-C8F9-4539-AA18-CE4D9856DD1E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7185" y="2013063"/>
            <a:ext cx="118164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</a:rPr>
              <a:t>①今後も技術力の完成度をより高めていきます。</a:t>
            </a:r>
          </a:p>
          <a:p>
            <a:r>
              <a:rPr lang="ja-JP" altLang="en-US" sz="2400" dirty="0" smtClean="0">
                <a:latin typeface="ＭＳ Ｐゴシック" panose="020B0600070205080204" pitchFamily="50" charset="-128"/>
              </a:rPr>
              <a:t>　　⇒なぜ</a:t>
            </a:r>
            <a:r>
              <a:rPr lang="ja-JP" altLang="en-US" sz="2400" dirty="0">
                <a:latin typeface="ＭＳ Ｐゴシック" panose="020B0600070205080204" pitchFamily="50" charset="-128"/>
              </a:rPr>
              <a:t>なら</a:t>
            </a:r>
          </a:p>
          <a:p>
            <a:r>
              <a:rPr lang="ja-JP" altLang="en-US" sz="2400" dirty="0">
                <a:latin typeface="ＭＳ Ｐゴシック" panose="020B0600070205080204" pitchFamily="50" charset="-128"/>
              </a:rPr>
              <a:t>　　</a:t>
            </a:r>
            <a:r>
              <a:rPr lang="ja-JP" altLang="en-US" sz="2400" dirty="0" smtClean="0">
                <a:latin typeface="ＭＳ Ｐゴシック" panose="020B0600070205080204" pitchFamily="50" charset="-128"/>
              </a:rPr>
              <a:t>　・</a:t>
            </a:r>
            <a:r>
              <a:rPr lang="ja-JP" altLang="en-US" sz="2400" dirty="0">
                <a:latin typeface="ＭＳ Ｐゴシック" panose="020B0600070205080204" pitchFamily="50" charset="-128"/>
              </a:rPr>
              <a:t>お客様の信頼やニーズに応えるため</a:t>
            </a:r>
          </a:p>
          <a:p>
            <a:r>
              <a:rPr lang="ja-JP" altLang="en-US" sz="2400" dirty="0">
                <a:latin typeface="ＭＳ Ｐゴシック" panose="020B0600070205080204" pitchFamily="50" charset="-128"/>
              </a:rPr>
              <a:t>　</a:t>
            </a:r>
            <a:r>
              <a:rPr lang="ja-JP" altLang="en-US" sz="2400" dirty="0" smtClean="0">
                <a:latin typeface="ＭＳ Ｐゴシック" panose="020B0600070205080204" pitchFamily="50" charset="-128"/>
              </a:rPr>
              <a:t>　</a:t>
            </a:r>
            <a:r>
              <a:rPr lang="ja-JP" altLang="en-US" sz="2400" dirty="0">
                <a:latin typeface="ＭＳ Ｐゴシック" panose="020B0600070205080204" pitchFamily="50" charset="-128"/>
              </a:rPr>
              <a:t>　・会社のますますの発展のため</a:t>
            </a:r>
          </a:p>
          <a:p>
            <a:r>
              <a:rPr lang="ja-JP" altLang="en-US" sz="2400" dirty="0">
                <a:latin typeface="ＭＳ Ｐゴシック" panose="020B0600070205080204" pitchFamily="50" charset="-128"/>
              </a:rPr>
              <a:t>②今後もわが社にしかできないような技術を提供し、オンリーワン企業を目指します。</a:t>
            </a:r>
          </a:p>
          <a:p>
            <a:r>
              <a:rPr lang="ja-JP" altLang="en-US" sz="2400" dirty="0">
                <a:latin typeface="ＭＳ Ｐゴシック" panose="020B0600070205080204" pitchFamily="50" charset="-128"/>
              </a:rPr>
              <a:t>　</a:t>
            </a:r>
            <a:r>
              <a:rPr lang="ja-JP" altLang="en-US" sz="2400" dirty="0" smtClean="0">
                <a:latin typeface="ＭＳ Ｐゴシック" panose="020B0600070205080204" pitchFamily="50" charset="-128"/>
              </a:rPr>
              <a:t>　⇒</a:t>
            </a:r>
            <a:r>
              <a:rPr lang="ja-JP" altLang="en-US" sz="2400" dirty="0">
                <a:latin typeface="ＭＳ Ｐゴシック" panose="020B0600070205080204" pitchFamily="50" charset="-128"/>
              </a:rPr>
              <a:t>その結果</a:t>
            </a:r>
          </a:p>
          <a:p>
            <a:r>
              <a:rPr lang="ja-JP" altLang="en-US" sz="2400" dirty="0">
                <a:latin typeface="ＭＳ Ｐゴシック" panose="020B0600070205080204" pitchFamily="50" charset="-128"/>
              </a:rPr>
              <a:t>　　</a:t>
            </a:r>
            <a:r>
              <a:rPr lang="ja-JP" altLang="en-US" sz="2400" dirty="0" smtClean="0">
                <a:latin typeface="ＭＳ Ｐゴシック" panose="020B0600070205080204" pitchFamily="50" charset="-128"/>
              </a:rPr>
              <a:t>　・</a:t>
            </a:r>
            <a:r>
              <a:rPr lang="ja-JP" altLang="en-US" sz="2400" dirty="0">
                <a:latin typeface="ＭＳ Ｐゴシック" panose="020B0600070205080204" pitchFamily="50" charset="-128"/>
              </a:rPr>
              <a:t>わが社がお客様にとってキーとなれるよう</a:t>
            </a:r>
          </a:p>
          <a:p>
            <a:r>
              <a:rPr lang="ja-JP" altLang="en-US" sz="2400" dirty="0">
                <a:latin typeface="ＭＳ Ｐゴシック" panose="020B0600070205080204" pitchFamily="50" charset="-128"/>
              </a:rPr>
              <a:t>　</a:t>
            </a:r>
            <a:r>
              <a:rPr lang="ja-JP" altLang="en-US" sz="2400" dirty="0" smtClean="0">
                <a:latin typeface="ＭＳ Ｐゴシック" panose="020B0600070205080204" pitchFamily="50" charset="-128"/>
              </a:rPr>
              <a:t>　</a:t>
            </a:r>
            <a:r>
              <a:rPr lang="ja-JP" altLang="en-US" sz="2400" dirty="0">
                <a:latin typeface="ＭＳ Ｐゴシック" panose="020B0600070205080204" pitchFamily="50" charset="-128"/>
              </a:rPr>
              <a:t>　・盤石な会社作りのお手伝いをしていけるよう</a:t>
            </a:r>
            <a:endParaRPr lang="en-US" altLang="ja-JP" sz="2400" dirty="0" smtClean="0">
              <a:latin typeface="ＭＳ Ｐゴシック" panose="020B060007020508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1823" y="1437938"/>
            <a:ext cx="1062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 smtClean="0">
                <a:latin typeface="+mj-ea"/>
                <a:ea typeface="+mj-ea"/>
              </a:rPr>
              <a:t>トップ</a:t>
            </a:r>
            <a:r>
              <a:rPr lang="ja-JP" altLang="en-US" sz="2400" dirty="0">
                <a:latin typeface="+mj-ea"/>
                <a:ea typeface="+mj-ea"/>
              </a:rPr>
              <a:t>メッセージ</a:t>
            </a:r>
            <a:endParaRPr lang="en-US" altLang="ja-JP" sz="2400" dirty="0" smtClean="0">
              <a:latin typeface="+mj-ea"/>
              <a:ea typeface="+mj-ea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671982" y="274638"/>
            <a:ext cx="12111685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l"/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290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66093D-179F-4764-BBB0-1E440B00CB1A}" type="datetime3">
              <a:rPr lang="ja-JP" altLang="en-US" smtClean="0"/>
              <a:t>令和2年12月5日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　 </a:t>
            </a:r>
            <a:r>
              <a:rPr lang="en-US" altLang="ja-JP" dirty="0" smtClean="0"/>
              <a:t>(C) </a:t>
            </a:r>
            <a:r>
              <a:rPr lang="en-US" altLang="ja-JP" dirty="0" smtClean="0"/>
              <a:t>2020 </a:t>
            </a:r>
            <a:r>
              <a:rPr lang="en-US" altLang="ja-JP" dirty="0" smtClean="0"/>
              <a:t>Takashi Suzuki 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0FCF-C8F9-4539-AA18-CE4D9856DD1E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1982" y="2112948"/>
            <a:ext cx="12111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ＭＳ Ｐゴシック" panose="020B0600070205080204" pitchFamily="50" charset="-128"/>
              </a:rPr>
              <a:t>会社にとって社員の経験やスキルは大切な「資産」である。</a:t>
            </a:r>
            <a:endParaRPr lang="en-US" altLang="ja-JP" sz="3200" dirty="0" smtClean="0">
              <a:latin typeface="ＭＳ Ｐゴシック" panose="020B060007020508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1823" y="1437938"/>
            <a:ext cx="1062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 smtClean="0">
                <a:latin typeface="+mj-ea"/>
                <a:ea typeface="+mj-ea"/>
              </a:rPr>
              <a:t>プロダクトの考え方</a:t>
            </a:r>
            <a:endParaRPr lang="en-US" altLang="ja-JP" sz="2400" dirty="0" smtClean="0">
              <a:latin typeface="+mj-ea"/>
              <a:ea typeface="+mj-ea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671982" y="274638"/>
            <a:ext cx="12111685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l"/>
            <a:endParaRPr lang="ja-JP" altLang="en-US" sz="3200" dirty="0"/>
          </a:p>
        </p:txBody>
      </p:sp>
      <p:sp>
        <p:nvSpPr>
          <p:cNvPr id="5" name="下矢印 4"/>
          <p:cNvSpPr/>
          <p:nvPr/>
        </p:nvSpPr>
        <p:spPr>
          <a:xfrm>
            <a:off x="3415456" y="2946466"/>
            <a:ext cx="6624736" cy="1022631"/>
          </a:xfrm>
          <a:prstGeom prst="downArrow">
            <a:avLst/>
          </a:prstGeom>
          <a:solidFill>
            <a:srgbClr val="66FFFF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だから</a:t>
            </a:r>
            <a:endParaRPr kumimoji="1" lang="ja-JP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1982" y="4226551"/>
            <a:ext cx="12111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ＭＳ Ｐゴシック" panose="020B0600070205080204" pitchFamily="50" charset="-128"/>
              </a:rPr>
              <a:t>各社員が持っているスキルを適切に把握して、</a:t>
            </a:r>
            <a:endParaRPr lang="en-US" altLang="ja-JP" sz="3200" dirty="0" smtClean="0">
              <a:latin typeface="ＭＳ Ｐゴシック" panose="020B0600070205080204" pitchFamily="50" charset="-128"/>
            </a:endParaRPr>
          </a:p>
          <a:p>
            <a:pPr algn="ctr"/>
            <a:r>
              <a:rPr lang="ja-JP" altLang="en-US" sz="3200" dirty="0" smtClean="0">
                <a:latin typeface="ＭＳ Ｐゴシック" panose="020B0600070205080204" pitchFamily="50" charset="-128"/>
              </a:rPr>
              <a:t>大切に育てていこう！</a:t>
            </a:r>
            <a:endParaRPr lang="en-US" altLang="ja-JP" sz="3200" dirty="0" smtClean="0">
              <a:latin typeface="ＭＳ Ｐゴシック" panose="020B060007020508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65" y="4389108"/>
            <a:ext cx="1962476" cy="19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66093D-179F-4764-BBB0-1E440B00CB1A}" type="datetime3">
              <a:rPr lang="ja-JP" altLang="en-US" smtClean="0"/>
              <a:t>令和2年12月5日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　 </a:t>
            </a:r>
            <a:r>
              <a:rPr lang="en-US" altLang="ja-JP" dirty="0" smtClean="0"/>
              <a:t>(C) </a:t>
            </a:r>
            <a:r>
              <a:rPr lang="en-US" altLang="ja-JP" dirty="0" smtClean="0"/>
              <a:t>2020 </a:t>
            </a:r>
            <a:r>
              <a:rPr lang="en-US" altLang="ja-JP" dirty="0" smtClean="0"/>
              <a:t>Takashi Suzuki 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0FCF-C8F9-4539-AA18-CE4D9856DD1E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6342" y="2161960"/>
            <a:ext cx="119173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ＭＳ Ｐゴシック" panose="020B0600070205080204" pitchFamily="50" charset="-128"/>
              </a:rPr>
              <a:t>これからの会社の発展のために、社員の経験やスキルを適切に管理したい</a:t>
            </a:r>
            <a:endParaRPr lang="en-US" altLang="ja-JP" sz="2800" dirty="0" smtClean="0">
              <a:latin typeface="ＭＳ Ｐゴシック" panose="020B0600070205080204" pitchFamily="50" charset="-128"/>
            </a:endParaRPr>
          </a:p>
          <a:p>
            <a:r>
              <a:rPr lang="ja-JP" altLang="en-US" sz="2800" dirty="0" smtClean="0">
                <a:latin typeface="ＭＳ Ｐゴシック" panose="020B0600070205080204" pitchFamily="50" charset="-128"/>
              </a:rPr>
              <a:t>経営者、人事担当者、営業向けの、</a:t>
            </a:r>
            <a:r>
              <a:rPr lang="en-US" altLang="ja-JP" sz="2800" b="1" dirty="0" smtClean="0">
                <a:solidFill>
                  <a:srgbClr val="FF0000"/>
                </a:solidFill>
                <a:latin typeface="ＭＳ Ｐゴシック" panose="020B0600070205080204" pitchFamily="50" charset="-128"/>
              </a:rPr>
              <a:t>『</a:t>
            </a:r>
            <a:r>
              <a:rPr lang="ja-JP" altLang="en-US" sz="2800" b="1" dirty="0" smtClean="0">
                <a:solidFill>
                  <a:srgbClr val="FF0000"/>
                </a:solidFill>
                <a:latin typeface="ＭＳ Ｐゴシック" panose="020B0600070205080204" pitchFamily="50" charset="-128"/>
              </a:rPr>
              <a:t>人</a:t>
            </a:r>
            <a:r>
              <a:rPr lang="ja-JP" altLang="en-US" sz="28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財</a:t>
            </a:r>
            <a:r>
              <a:rPr lang="ja-JP" altLang="en-US" sz="2800" b="1" dirty="0" smtClean="0">
                <a:solidFill>
                  <a:srgbClr val="FF0000"/>
                </a:solidFill>
                <a:latin typeface="ＭＳ Ｐゴシック" panose="020B0600070205080204" pitchFamily="50" charset="-128"/>
              </a:rPr>
              <a:t>くん</a:t>
            </a:r>
            <a:r>
              <a:rPr lang="en-US" altLang="ja-JP" sz="2800" b="1" dirty="0" smtClean="0">
                <a:solidFill>
                  <a:srgbClr val="FF0000"/>
                </a:solidFill>
                <a:latin typeface="ＭＳ Ｐゴシック" panose="020B0600070205080204" pitchFamily="50" charset="-128"/>
              </a:rPr>
              <a:t>』</a:t>
            </a:r>
            <a:r>
              <a:rPr lang="ja-JP" altLang="en-US" sz="2800" dirty="0" smtClean="0">
                <a:latin typeface="ＭＳ Ｐゴシック" panose="020B0600070205080204" pitchFamily="50" charset="-128"/>
              </a:rPr>
              <a:t>というプロダクトは、</a:t>
            </a:r>
            <a:endParaRPr lang="en-US" altLang="ja-JP" sz="2800" dirty="0" smtClean="0">
              <a:latin typeface="ＭＳ Ｐゴシック" panose="020B0600070205080204" pitchFamily="50" charset="-128"/>
            </a:endParaRPr>
          </a:p>
          <a:p>
            <a:r>
              <a:rPr lang="ja-JP" altLang="en-US" sz="2800" dirty="0" smtClean="0">
                <a:latin typeface="ＭＳ Ｐゴシック" panose="020B0600070205080204" pitchFamily="50" charset="-128"/>
              </a:rPr>
              <a:t>従業員スキル管理システムです。</a:t>
            </a:r>
            <a:endParaRPr lang="en-US" altLang="ja-JP" sz="2800" dirty="0" smtClean="0">
              <a:latin typeface="ＭＳ Ｐゴシック" panose="020B0600070205080204" pitchFamily="50" charset="-128"/>
            </a:endParaRPr>
          </a:p>
          <a:p>
            <a:r>
              <a:rPr lang="ja-JP" altLang="en-US" sz="2800" dirty="0" smtClean="0">
                <a:latin typeface="ＭＳ Ｐゴシック" panose="020B0600070205080204" pitchFamily="50" charset="-128"/>
              </a:rPr>
              <a:t>これは、登録された従業員のスキルが、いつでも閲覧、分析、出力でき、</a:t>
            </a:r>
            <a:endParaRPr lang="en-US" altLang="ja-JP" sz="2800" dirty="0" smtClean="0">
              <a:latin typeface="ＭＳ Ｐゴシック" panose="020B0600070205080204" pitchFamily="50" charset="-128"/>
            </a:endParaRPr>
          </a:p>
          <a:p>
            <a:r>
              <a:rPr lang="ja-JP" altLang="en-US" sz="2800" dirty="0" smtClean="0">
                <a:latin typeface="ＭＳ Ｐゴシック" panose="020B0600070205080204" pitchFamily="50" charset="-128"/>
              </a:rPr>
              <a:t>書面やエクセルでの管理方法とは違って、情報の鮮度が高く、柔軟な検索機能</a:t>
            </a:r>
            <a:r>
              <a:rPr lang="ja-JP" altLang="en-US" sz="2800" dirty="0" smtClean="0">
                <a:latin typeface="ＭＳ Ｐゴシック" panose="020B0600070205080204" pitchFamily="50" charset="-128"/>
              </a:rPr>
              <a:t>が備わっています。</a:t>
            </a:r>
            <a:endParaRPr lang="en-US" altLang="ja-JP" sz="2800" dirty="0" smtClean="0">
              <a:latin typeface="ＭＳ Ｐゴシック" panose="020B060007020508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1823" y="1437938"/>
            <a:ext cx="1062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 smtClean="0">
                <a:latin typeface="+mj-ea"/>
                <a:ea typeface="+mj-ea"/>
              </a:rPr>
              <a:t>プロダクト要求仕様書（エレベータピッチ）</a:t>
            </a:r>
            <a:endParaRPr lang="en-US" altLang="ja-JP" sz="2400" dirty="0" smtClean="0">
              <a:latin typeface="+mj-ea"/>
              <a:ea typeface="+mj-ea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671982" y="274638"/>
            <a:ext cx="12111685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l"/>
            <a:endParaRPr lang="ja-JP" altLang="en-US" sz="32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33" y="4432672"/>
            <a:ext cx="2287339" cy="195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544762-CCC5-4F3A-A53B-A325A5A8DA93}" type="datetime3">
              <a:rPr lang="ja-JP" altLang="en-US" smtClean="0"/>
              <a:t>令和2年12月5日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　 </a:t>
            </a:r>
            <a:r>
              <a:rPr lang="en-US" altLang="ja-JP" dirty="0" smtClean="0"/>
              <a:t>(C) 2020 Takashi Suzuki 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0FCF-C8F9-4539-AA18-CE4D9856DD1E}" type="slidenum">
              <a:rPr lang="ja-JP" altLang="en-US" smtClean="0"/>
              <a:pPr/>
              <a:t>6</a:t>
            </a:fld>
            <a:endParaRPr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1039193" y="1624360"/>
            <a:ext cx="10873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039193" y="2488456"/>
            <a:ext cx="10873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039193" y="5080744"/>
            <a:ext cx="10873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039193" y="529676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システム</a:t>
            </a:r>
            <a:endParaRPr kumimoji="1" lang="ja-JP" altLang="en-US" sz="2400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1039193" y="3352552"/>
            <a:ext cx="10873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041124" y="108503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従業員</a:t>
            </a:r>
            <a:endParaRPr kumimoji="1" lang="ja-JP" altLang="en-US" sz="2400" dirty="0"/>
          </a:p>
        </p:txBody>
      </p:sp>
      <p:sp>
        <p:nvSpPr>
          <p:cNvPr id="16" name="額縁 15"/>
          <p:cNvSpPr/>
          <p:nvPr/>
        </p:nvSpPr>
        <p:spPr>
          <a:xfrm>
            <a:off x="2734464" y="858753"/>
            <a:ext cx="1656184" cy="720080"/>
          </a:xfrm>
          <a:prstGeom prst="bevel">
            <a:avLst/>
          </a:prstGeom>
          <a:solidFill>
            <a:srgbClr val="FFFFFF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スキル登録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" name="フローチャート: 磁気ディスク 16"/>
          <p:cNvSpPr/>
          <p:nvPr/>
        </p:nvSpPr>
        <p:spPr>
          <a:xfrm>
            <a:off x="4280233" y="5296768"/>
            <a:ext cx="1354025" cy="1008112"/>
          </a:xfrm>
          <a:prstGeom prst="flowChartMagneticDisk">
            <a:avLst/>
          </a:prstGeom>
          <a:solidFill>
            <a:srgbClr val="FFFFFF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スキル情報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9" name="カギ線コネクタ 18"/>
          <p:cNvCxnSpPr>
            <a:stCxn id="16" idx="2"/>
            <a:endCxn id="17" idx="2"/>
          </p:cNvCxnSpPr>
          <p:nvPr/>
        </p:nvCxnSpPr>
        <p:spPr>
          <a:xfrm rot="16200000" flipH="1">
            <a:off x="1810399" y="3330989"/>
            <a:ext cx="4221991" cy="717677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17" idx="4"/>
            <a:endCxn id="81" idx="2"/>
          </p:cNvCxnSpPr>
          <p:nvPr/>
        </p:nvCxnSpPr>
        <p:spPr>
          <a:xfrm flipV="1">
            <a:off x="5634258" y="3268964"/>
            <a:ext cx="908296" cy="2531860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17" idx="4"/>
            <a:endCxn id="87" idx="2"/>
          </p:cNvCxnSpPr>
          <p:nvPr/>
        </p:nvCxnSpPr>
        <p:spPr>
          <a:xfrm flipV="1">
            <a:off x="5634258" y="4130272"/>
            <a:ext cx="2476970" cy="1670552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1039193" y="4216648"/>
            <a:ext cx="10873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17" idx="1"/>
            <a:endCxn id="78" idx="2"/>
          </p:cNvCxnSpPr>
          <p:nvPr/>
        </p:nvCxnSpPr>
        <p:spPr>
          <a:xfrm rot="16200000" flipV="1">
            <a:off x="3506728" y="3846250"/>
            <a:ext cx="2900748" cy="2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17" idx="4"/>
            <a:endCxn id="90" idx="2"/>
          </p:cNvCxnSpPr>
          <p:nvPr/>
        </p:nvCxnSpPr>
        <p:spPr>
          <a:xfrm flipV="1">
            <a:off x="5634258" y="4995703"/>
            <a:ext cx="4045644" cy="805121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533099" y="218408"/>
            <a:ext cx="1062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 smtClean="0">
                <a:latin typeface="+mj-ea"/>
                <a:ea typeface="+mj-ea"/>
              </a:rPr>
              <a:t>★情報の流れ</a:t>
            </a:r>
            <a:endParaRPr lang="en-US" altLang="ja-JP" sz="2400" dirty="0" smtClean="0">
              <a:latin typeface="+mj-ea"/>
              <a:ea typeface="+mj-ea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37772" y="181076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技術</a:t>
            </a:r>
            <a:endParaRPr kumimoji="1" lang="ja-JP" altLang="en-US" sz="2400" dirty="0"/>
          </a:p>
        </p:txBody>
      </p:sp>
      <p:sp>
        <p:nvSpPr>
          <p:cNvPr id="78" name="額縁 77"/>
          <p:cNvSpPr/>
          <p:nvPr/>
        </p:nvSpPr>
        <p:spPr>
          <a:xfrm>
            <a:off x="4128866" y="1675940"/>
            <a:ext cx="1656184" cy="720080"/>
          </a:xfrm>
          <a:prstGeom prst="bevel">
            <a:avLst/>
          </a:prstGeom>
          <a:solidFill>
            <a:srgbClr val="FFFFFF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スキル照会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037772" y="271843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営業</a:t>
            </a:r>
            <a:endParaRPr kumimoji="1" lang="ja-JP" altLang="en-US" sz="2400" dirty="0"/>
          </a:p>
        </p:txBody>
      </p:sp>
      <p:sp>
        <p:nvSpPr>
          <p:cNvPr id="81" name="フローチャート: 書類 80"/>
          <p:cNvSpPr/>
          <p:nvPr/>
        </p:nvSpPr>
        <p:spPr>
          <a:xfrm>
            <a:off x="5758217" y="2541413"/>
            <a:ext cx="1568674" cy="779055"/>
          </a:xfrm>
          <a:prstGeom prst="flowChartDocument">
            <a:avLst/>
          </a:prstGeom>
          <a:solidFill>
            <a:srgbClr val="FFFFFF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スキルシート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039193" y="356141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人事</a:t>
            </a:r>
            <a:endParaRPr kumimoji="1" lang="ja-JP" altLang="en-US" sz="2400" dirty="0"/>
          </a:p>
        </p:txBody>
      </p:sp>
      <p:sp>
        <p:nvSpPr>
          <p:cNvPr id="87" name="フローチャート: 書類 86"/>
          <p:cNvSpPr/>
          <p:nvPr/>
        </p:nvSpPr>
        <p:spPr>
          <a:xfrm>
            <a:off x="7326891" y="3402721"/>
            <a:ext cx="1568674" cy="779055"/>
          </a:xfrm>
          <a:prstGeom prst="flowChartDocument">
            <a:avLst/>
          </a:prstGeom>
          <a:solidFill>
            <a:srgbClr val="FFFFFF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人事評価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0" name="フローチャート: 書類 89"/>
          <p:cNvSpPr/>
          <p:nvPr/>
        </p:nvSpPr>
        <p:spPr>
          <a:xfrm>
            <a:off x="8895565" y="4268152"/>
            <a:ext cx="1568674" cy="779055"/>
          </a:xfrm>
          <a:prstGeom prst="flowChartDocument">
            <a:avLst/>
          </a:prstGeom>
          <a:solidFill>
            <a:srgbClr val="FFFFFF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技術傾向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37772" y="443267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経営者</a:t>
            </a:r>
            <a:endParaRPr kumimoji="1" lang="ja-JP" altLang="en-US" sz="2400" dirty="0"/>
          </a:p>
        </p:txBody>
      </p:sp>
      <p:pic>
        <p:nvPicPr>
          <p:cNvPr id="94" name="図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68" y="692568"/>
            <a:ext cx="3337934" cy="23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544762-CCC5-4F3A-A53B-A325A5A8DA93}" type="datetime3">
              <a:rPr lang="ja-JP" altLang="en-US" smtClean="0"/>
              <a:t>令和2年12月5日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　 </a:t>
            </a:r>
            <a:r>
              <a:rPr lang="en-US" altLang="ja-JP" dirty="0" smtClean="0"/>
              <a:t>(C) 2020 Takashi Suzuki 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0FCF-C8F9-4539-AA18-CE4D9856DD1E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16" name="額縁 15"/>
          <p:cNvSpPr/>
          <p:nvPr/>
        </p:nvSpPr>
        <p:spPr>
          <a:xfrm>
            <a:off x="827777" y="3630443"/>
            <a:ext cx="1728592" cy="720080"/>
          </a:xfrm>
          <a:prstGeom prst="bevel">
            <a:avLst/>
          </a:prstGeom>
          <a:solidFill>
            <a:srgbClr val="FFFFFF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ログイン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9" name="カギ線コネクタ 18"/>
          <p:cNvCxnSpPr>
            <a:stCxn id="16" idx="0"/>
            <a:endCxn id="78" idx="4"/>
          </p:cNvCxnSpPr>
          <p:nvPr/>
        </p:nvCxnSpPr>
        <p:spPr>
          <a:xfrm>
            <a:off x="2556369" y="3990483"/>
            <a:ext cx="395844" cy="390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533099" y="218408"/>
            <a:ext cx="1062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 smtClean="0">
                <a:latin typeface="+mj-ea"/>
                <a:ea typeface="+mj-ea"/>
              </a:rPr>
              <a:t>★システム方式</a:t>
            </a:r>
            <a:endParaRPr lang="en-US" altLang="ja-JP" sz="2400" dirty="0" smtClean="0">
              <a:latin typeface="+mj-ea"/>
              <a:ea typeface="+mj-ea"/>
            </a:endParaRPr>
          </a:p>
        </p:txBody>
      </p:sp>
      <p:sp>
        <p:nvSpPr>
          <p:cNvPr id="78" name="額縁 77"/>
          <p:cNvSpPr/>
          <p:nvPr/>
        </p:nvSpPr>
        <p:spPr>
          <a:xfrm>
            <a:off x="2952213" y="3634344"/>
            <a:ext cx="1728592" cy="720080"/>
          </a:xfrm>
          <a:prstGeom prst="bevel">
            <a:avLst/>
          </a:prstGeom>
          <a:solidFill>
            <a:srgbClr val="FFFFFF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Ｐｏｒｔａｌ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メニュー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1" name="フローチャート: 書類 80"/>
          <p:cNvSpPr/>
          <p:nvPr/>
        </p:nvSpPr>
        <p:spPr>
          <a:xfrm>
            <a:off x="10111801" y="5538944"/>
            <a:ext cx="1568674" cy="779055"/>
          </a:xfrm>
          <a:prstGeom prst="flowChartDocument">
            <a:avLst/>
          </a:prstGeom>
          <a:solidFill>
            <a:srgbClr val="FFFFFF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スキル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出力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5" name="直方体 34"/>
          <p:cNvSpPr/>
          <p:nvPr/>
        </p:nvSpPr>
        <p:spPr>
          <a:xfrm>
            <a:off x="822157" y="2343309"/>
            <a:ext cx="4796346" cy="518372"/>
          </a:xfrm>
          <a:prstGeom prst="cube">
            <a:avLst/>
          </a:prstGeom>
          <a:solidFill>
            <a:srgbClr val="FFFFFF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Ｊａｖ</a:t>
            </a:r>
            <a:r>
              <a:rPr lang="ja-JP" altLang="en-US" sz="2400" dirty="0">
                <a:solidFill>
                  <a:schemeClr val="tx1"/>
                </a:solidFill>
              </a:rPr>
              <a:t>ａ</a:t>
            </a:r>
            <a:r>
              <a:rPr lang="ja-JP" altLang="en-US" sz="2400" dirty="0" smtClean="0">
                <a:solidFill>
                  <a:schemeClr val="tx1"/>
                </a:solidFill>
              </a:rPr>
              <a:t>／Ｓｐｒｉｎｇ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直方体 17"/>
          <p:cNvSpPr/>
          <p:nvPr/>
        </p:nvSpPr>
        <p:spPr>
          <a:xfrm>
            <a:off x="1587476" y="1965049"/>
            <a:ext cx="3265708" cy="518372"/>
          </a:xfrm>
          <a:prstGeom prst="cube">
            <a:avLst/>
          </a:prstGeom>
          <a:solidFill>
            <a:srgbClr val="FFFFFF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Ｐｏｒｔａｌサイト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" name="直方体 33"/>
          <p:cNvSpPr/>
          <p:nvPr/>
        </p:nvSpPr>
        <p:spPr>
          <a:xfrm>
            <a:off x="2441026" y="846352"/>
            <a:ext cx="1233260" cy="1245362"/>
          </a:xfrm>
          <a:prstGeom prst="cube">
            <a:avLst>
              <a:gd name="adj" fmla="val 8793"/>
            </a:avLst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スキル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管理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額縁 46"/>
          <p:cNvSpPr/>
          <p:nvPr/>
        </p:nvSpPr>
        <p:spPr>
          <a:xfrm>
            <a:off x="7735937" y="3634344"/>
            <a:ext cx="1728592" cy="720080"/>
          </a:xfrm>
          <a:prstGeom prst="bevel">
            <a:avLst/>
          </a:prstGeom>
          <a:solidFill>
            <a:srgbClr val="FFFFFF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従業員一覧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58" name="カギ線コネクタ 18"/>
          <p:cNvCxnSpPr>
            <a:stCxn id="78" idx="0"/>
            <a:endCxn id="112" idx="4"/>
          </p:cNvCxnSpPr>
          <p:nvPr/>
        </p:nvCxnSpPr>
        <p:spPr>
          <a:xfrm>
            <a:off x="4680805" y="3994384"/>
            <a:ext cx="622162" cy="920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額縁 68"/>
          <p:cNvSpPr/>
          <p:nvPr/>
        </p:nvSpPr>
        <p:spPr>
          <a:xfrm>
            <a:off x="10111801" y="3624656"/>
            <a:ext cx="1728592" cy="720080"/>
          </a:xfrm>
          <a:prstGeom prst="bevel">
            <a:avLst/>
          </a:prstGeom>
          <a:solidFill>
            <a:srgbClr val="FFFFFF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スキル照会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70" name="カギ線コネクタ 18"/>
          <p:cNvCxnSpPr>
            <a:stCxn id="47" idx="0"/>
            <a:endCxn id="69" idx="4"/>
          </p:cNvCxnSpPr>
          <p:nvPr/>
        </p:nvCxnSpPr>
        <p:spPr>
          <a:xfrm flipV="1">
            <a:off x="9464529" y="3984696"/>
            <a:ext cx="647272" cy="9688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額縁 72"/>
          <p:cNvSpPr/>
          <p:nvPr/>
        </p:nvSpPr>
        <p:spPr>
          <a:xfrm>
            <a:off x="10111801" y="4586615"/>
            <a:ext cx="1728592" cy="720080"/>
          </a:xfrm>
          <a:prstGeom prst="bevel">
            <a:avLst/>
          </a:prstGeom>
          <a:solidFill>
            <a:srgbClr val="FFFFFF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スキル更新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76" name="カギ線コネクタ 75"/>
          <p:cNvCxnSpPr>
            <a:stCxn id="47" idx="0"/>
            <a:endCxn id="73" idx="4"/>
          </p:cNvCxnSpPr>
          <p:nvPr/>
        </p:nvCxnSpPr>
        <p:spPr>
          <a:xfrm>
            <a:off x="9464529" y="3994384"/>
            <a:ext cx="647272" cy="9522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/>
          <p:cNvCxnSpPr>
            <a:stCxn id="47" idx="2"/>
            <a:endCxn id="81" idx="1"/>
          </p:cNvCxnSpPr>
          <p:nvPr/>
        </p:nvCxnSpPr>
        <p:spPr>
          <a:xfrm rot="16200000" flipH="1">
            <a:off x="8568993" y="4385664"/>
            <a:ext cx="1574048" cy="1511568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533099" y="3009443"/>
            <a:ext cx="1062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 smtClean="0">
                <a:latin typeface="+mj-ea"/>
                <a:ea typeface="+mj-ea"/>
              </a:rPr>
              <a:t>★画面フロー</a:t>
            </a:r>
            <a:endParaRPr lang="en-US" altLang="ja-JP" sz="2400" dirty="0" smtClean="0">
              <a:latin typeface="+mj-ea"/>
              <a:ea typeface="+mj-ea"/>
            </a:endParaRPr>
          </a:p>
        </p:txBody>
      </p:sp>
      <p:sp>
        <p:nvSpPr>
          <p:cNvPr id="112" name="額縁 111"/>
          <p:cNvSpPr/>
          <p:nvPr/>
        </p:nvSpPr>
        <p:spPr>
          <a:xfrm>
            <a:off x="5302967" y="3643553"/>
            <a:ext cx="1728592" cy="720080"/>
          </a:xfrm>
          <a:prstGeom prst="bevel">
            <a:avLst/>
          </a:prstGeom>
          <a:solidFill>
            <a:srgbClr val="FFFFFF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『</a:t>
            </a:r>
            <a:r>
              <a:rPr lang="ja-JP" altLang="en-US" sz="1600" dirty="0" smtClean="0">
                <a:solidFill>
                  <a:schemeClr val="tx1"/>
                </a:solidFill>
              </a:rPr>
              <a:t>人材くん</a:t>
            </a:r>
            <a:r>
              <a:rPr lang="en-US" altLang="ja-JP" sz="1600" dirty="0" smtClean="0">
                <a:solidFill>
                  <a:schemeClr val="tx1"/>
                </a:solidFill>
              </a:rPr>
              <a:t>』</a:t>
            </a: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メニュー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14" name="カギ線コネクタ 18"/>
          <p:cNvCxnSpPr>
            <a:stCxn id="112" idx="0"/>
            <a:endCxn id="47" idx="4"/>
          </p:cNvCxnSpPr>
          <p:nvPr/>
        </p:nvCxnSpPr>
        <p:spPr>
          <a:xfrm flipV="1">
            <a:off x="7031559" y="3994384"/>
            <a:ext cx="704378" cy="920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図 1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86" y="4586615"/>
            <a:ext cx="1896954" cy="18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220</Words>
  <Application>Microsoft Office PowerPoint</Application>
  <PresentationFormat>ユーザー設定</PresentationFormat>
  <Paragraphs>78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ＭＳ ゴシック</vt:lpstr>
      <vt:lpstr>Arial</vt:lpstr>
      <vt:lpstr>Calibri</vt:lpstr>
      <vt:lpstr>Office ​​テーマ</vt:lpstr>
      <vt:lpstr>プロダクト要求仕様書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</dc:creator>
  <cp:lastModifiedBy>Microsoft アカウント</cp:lastModifiedBy>
  <cp:revision>1380</cp:revision>
  <cp:lastPrinted>2016-11-02T14:10:53Z</cp:lastPrinted>
  <dcterms:created xsi:type="dcterms:W3CDTF">2015-03-30T15:56:07Z</dcterms:created>
  <dcterms:modified xsi:type="dcterms:W3CDTF">2020-12-05T10:12:33Z</dcterms:modified>
</cp:coreProperties>
</file>