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7"/>
  </p:notesMasterIdLst>
  <p:sldIdLst>
    <p:sldId id="262" r:id="rId3"/>
    <p:sldId id="257" r:id="rId4"/>
    <p:sldId id="258" r:id="rId5"/>
    <p:sldId id="259" r:id="rId6"/>
    <p:sldId id="260" r:id="rId7"/>
    <p:sldId id="272" r:id="rId8"/>
    <p:sldId id="273" r:id="rId9"/>
    <p:sldId id="276" r:id="rId10"/>
    <p:sldId id="277" r:id="rId11"/>
    <p:sldId id="278" r:id="rId12"/>
    <p:sldId id="279" r:id="rId13"/>
    <p:sldId id="280" r:id="rId14"/>
    <p:sldId id="281"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93" autoAdjust="0"/>
  </p:normalViewPr>
  <p:slideViewPr>
    <p:cSldViewPr>
      <p:cViewPr varScale="1">
        <p:scale>
          <a:sx n="94" d="100"/>
          <a:sy n="94" d="100"/>
        </p:scale>
        <p:origin x="-21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2F87-2152-4611-9A61-17FA28B43BFF}" type="datetimeFigureOut">
              <a:rPr lang="zh-CN" altLang="en-US" smtClean="0"/>
              <a:t>2016/11/23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18BB8-5E4C-4EAF-A1A8-E6B0A43D9017}" type="slidenum">
              <a:rPr lang="zh-CN" altLang="en-US" smtClean="0"/>
              <a:t>‹#›</a:t>
            </a:fld>
            <a:endParaRPr lang="zh-CN" altLang="en-US"/>
          </a:p>
        </p:txBody>
      </p:sp>
    </p:spTree>
    <p:extLst>
      <p:ext uri="{BB962C8B-B14F-4D97-AF65-F5344CB8AC3E}">
        <p14:creationId xmlns:p14="http://schemas.microsoft.com/office/powerpoint/2010/main" val="12928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67455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每天微博数量约</a:t>
            </a:r>
            <a:r>
              <a:rPr lang="en-US" altLang="zh-CN" dirty="0" smtClean="0"/>
              <a:t>1000</a:t>
            </a:r>
            <a:r>
              <a:rPr lang="zh-CN" altLang="en-US" dirty="0" smtClean="0"/>
              <a:t>万，事件</a:t>
            </a:r>
            <a:r>
              <a:rPr lang="en-US" altLang="zh-CN" dirty="0" smtClean="0"/>
              <a:t>2500</a:t>
            </a:r>
            <a:r>
              <a:rPr lang="zh-CN" altLang="en-US" dirty="0" smtClean="0"/>
              <a:t>个，</a:t>
            </a:r>
            <a:r>
              <a:rPr lang="en-US" altLang="zh-CN" dirty="0" err="1" smtClean="0"/>
              <a:t>rocketmq</a:t>
            </a:r>
            <a:r>
              <a:rPr lang="zh-CN" altLang="en-US" dirty="0" smtClean="0"/>
              <a:t>推送数据有大量重复的微博数据</a:t>
            </a:r>
            <a:endParaRPr lang="en-US" altLang="zh-CN" dirty="0" smtClean="0"/>
          </a:p>
          <a:p>
            <a:r>
              <a:rPr lang="zh-CN" altLang="en-US" dirty="0" smtClean="0"/>
              <a:t>用户信息，系统版本</a:t>
            </a:r>
            <a:endParaRPr lang="zh-CN" altLang="en-US" dirty="0"/>
          </a:p>
        </p:txBody>
      </p:sp>
      <p:sp>
        <p:nvSpPr>
          <p:cNvPr id="4" name="灯片编号占位符 3"/>
          <p:cNvSpPr>
            <a:spLocks noGrp="1"/>
          </p:cNvSpPr>
          <p:nvPr>
            <p:ph type="sldNum" sz="quarter" idx="10"/>
          </p:nvPr>
        </p:nvSpPr>
        <p:spPr/>
        <p:txBody>
          <a:bodyPr/>
          <a:lstStyle/>
          <a:p>
            <a:fld id="{F8318BB8-5E4C-4EAF-A1A8-E6B0A43D9017}" type="slidenum">
              <a:rPr lang="zh-CN" altLang="en-US" smtClean="0"/>
              <a:t>4</a:t>
            </a:fld>
            <a:endParaRPr lang="zh-CN" altLang="en-US"/>
          </a:p>
        </p:txBody>
      </p:sp>
    </p:spTree>
    <p:extLst>
      <p:ext uri="{BB962C8B-B14F-4D97-AF65-F5344CB8AC3E}">
        <p14:creationId xmlns:p14="http://schemas.microsoft.com/office/powerpoint/2010/main" val="45378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基于链接分析的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社区发现算法</a:t>
            </a:r>
            <a:r>
              <a:rPr lang="zh-CN" altLang="en-US" dirty="0" smtClean="0"/>
              <a:t> </a:t>
            </a:r>
            <a:endParaRPr lang="en-US" altLang="zh-CN" dirty="0" smtClean="0"/>
          </a:p>
          <a:p>
            <a:r>
              <a:rPr lang="zh-CN" altLang="en-US" dirty="0" smtClean="0"/>
              <a:t>转发 评论 关注</a:t>
            </a:r>
            <a:endParaRPr lang="zh-CN" altLang="en-US" dirty="0"/>
          </a:p>
        </p:txBody>
      </p:sp>
      <p:sp>
        <p:nvSpPr>
          <p:cNvPr id="4" name="灯片编号占位符 3"/>
          <p:cNvSpPr>
            <a:spLocks noGrp="1"/>
          </p:cNvSpPr>
          <p:nvPr>
            <p:ph type="sldNum" sz="quarter" idx="10"/>
          </p:nvPr>
        </p:nvSpPr>
        <p:spPr/>
        <p:txBody>
          <a:bodyPr/>
          <a:lstStyle/>
          <a:p>
            <a:fld id="{F8318BB8-5E4C-4EAF-A1A8-E6B0A43D9017}" type="slidenum">
              <a:rPr lang="zh-CN" altLang="en-US" smtClean="0"/>
              <a:t>8</a:t>
            </a:fld>
            <a:endParaRPr lang="zh-CN" altLang="en-US"/>
          </a:p>
        </p:txBody>
      </p:sp>
    </p:spTree>
    <p:extLst>
      <p:ext uri="{BB962C8B-B14F-4D97-AF65-F5344CB8AC3E}">
        <p14:creationId xmlns:p14="http://schemas.microsoft.com/office/powerpoint/2010/main" val="147644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转发 评论 关注</a:t>
            </a:r>
          </a:p>
        </p:txBody>
      </p:sp>
      <p:sp>
        <p:nvSpPr>
          <p:cNvPr id="4" name="灯片编号占位符 3"/>
          <p:cNvSpPr>
            <a:spLocks noGrp="1"/>
          </p:cNvSpPr>
          <p:nvPr>
            <p:ph type="sldNum" sz="quarter" idx="10"/>
          </p:nvPr>
        </p:nvSpPr>
        <p:spPr/>
        <p:txBody>
          <a:bodyPr/>
          <a:lstStyle/>
          <a:p>
            <a:fld id="{F8318BB8-5E4C-4EAF-A1A8-E6B0A43D9017}" type="slidenum">
              <a:rPr lang="zh-CN" altLang="en-US" smtClean="0"/>
              <a:t>9</a:t>
            </a:fld>
            <a:endParaRPr lang="zh-CN" altLang="en-US"/>
          </a:p>
        </p:txBody>
      </p:sp>
    </p:spTree>
    <p:extLst>
      <p:ext uri="{BB962C8B-B14F-4D97-AF65-F5344CB8AC3E}">
        <p14:creationId xmlns:p14="http://schemas.microsoft.com/office/powerpoint/2010/main" val="1983744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基于链接分析的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社区发现算法</a:t>
            </a:r>
            <a:r>
              <a:rPr lang="zh-CN" altLang="en-US" dirty="0" smtClean="0"/>
              <a:t> </a:t>
            </a:r>
          </a:p>
        </p:txBody>
      </p:sp>
      <p:sp>
        <p:nvSpPr>
          <p:cNvPr id="4" name="灯片编号占位符 3"/>
          <p:cNvSpPr>
            <a:spLocks noGrp="1"/>
          </p:cNvSpPr>
          <p:nvPr>
            <p:ph type="sldNum" sz="quarter" idx="10"/>
          </p:nvPr>
        </p:nvSpPr>
        <p:spPr/>
        <p:txBody>
          <a:bodyPr/>
          <a:lstStyle/>
          <a:p>
            <a:fld id="{F8318BB8-5E4C-4EAF-A1A8-E6B0A43D9017}" type="slidenum">
              <a:rPr lang="zh-CN" altLang="en-US" smtClean="0"/>
              <a:t>10</a:t>
            </a:fld>
            <a:endParaRPr lang="zh-CN" altLang="en-US"/>
          </a:p>
        </p:txBody>
      </p:sp>
    </p:spTree>
    <p:extLst>
      <p:ext uri="{BB962C8B-B14F-4D97-AF65-F5344CB8AC3E}">
        <p14:creationId xmlns:p14="http://schemas.microsoft.com/office/powerpoint/2010/main" val="256638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矩阵每一列内积为</a:t>
            </a:r>
            <a:r>
              <a:rPr lang="en-US" altLang="zh-CN" dirty="0" smtClean="0"/>
              <a:t>1</a:t>
            </a:r>
            <a:r>
              <a:rPr lang="zh-CN" altLang="en-US" dirty="0" smtClean="0"/>
              <a:t>，不同列内积为</a:t>
            </a:r>
            <a:r>
              <a:rPr lang="en-US" altLang="zh-CN" dirty="0" smtClean="0"/>
              <a:t>0</a:t>
            </a:r>
            <a:endParaRPr lang="zh-CN" altLang="en-US" dirty="0"/>
          </a:p>
        </p:txBody>
      </p:sp>
      <p:sp>
        <p:nvSpPr>
          <p:cNvPr id="4" name="灯片编号占位符 3"/>
          <p:cNvSpPr>
            <a:spLocks noGrp="1"/>
          </p:cNvSpPr>
          <p:nvPr>
            <p:ph type="sldNum" sz="quarter" idx="10"/>
          </p:nvPr>
        </p:nvSpPr>
        <p:spPr/>
        <p:txBody>
          <a:bodyPr/>
          <a:lstStyle/>
          <a:p>
            <a:fld id="{F8318BB8-5E4C-4EAF-A1A8-E6B0A43D9017}" type="slidenum">
              <a:rPr lang="zh-CN" altLang="en-US" smtClean="0"/>
              <a:t>11</a:t>
            </a:fld>
            <a:endParaRPr lang="zh-CN" altLang="en-US"/>
          </a:p>
        </p:txBody>
      </p:sp>
    </p:spTree>
    <p:extLst>
      <p:ext uri="{BB962C8B-B14F-4D97-AF65-F5344CB8AC3E}">
        <p14:creationId xmlns:p14="http://schemas.microsoft.com/office/powerpoint/2010/main" val="269337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准确率相比去基于链接，基于兴趣，基于信任度算法高出约</a:t>
            </a:r>
            <a:r>
              <a:rPr lang="en-US" altLang="zh-CN" dirty="0" smtClean="0"/>
              <a:t>20%</a:t>
            </a:r>
            <a:r>
              <a:rPr lang="zh-CN" altLang="en-US" dirty="0" smtClean="0"/>
              <a:t>左右</a:t>
            </a:r>
            <a:endParaRPr lang="en-US" altLang="zh-CN" dirty="0" smtClean="0"/>
          </a:p>
          <a:p>
            <a:r>
              <a:rPr lang="zh-CN" altLang="en-US" dirty="0" smtClean="0"/>
              <a:t>提升：链接数量</a:t>
            </a:r>
            <a:endParaRPr lang="en-US" altLang="zh-CN" dirty="0" smtClean="0"/>
          </a:p>
          <a:p>
            <a:r>
              <a:rPr lang="zh-CN" altLang="en-US" smtClean="0"/>
              <a:t>事件的相关微博进行采样分析，根据相关微博建立用户社团，对社团用户进行用户画像打标签</a:t>
            </a:r>
            <a:endParaRPr lang="zh-CN" altLang="en-US" dirty="0"/>
          </a:p>
        </p:txBody>
      </p:sp>
      <p:sp>
        <p:nvSpPr>
          <p:cNvPr id="4" name="灯片编号占位符 3"/>
          <p:cNvSpPr>
            <a:spLocks noGrp="1"/>
          </p:cNvSpPr>
          <p:nvPr>
            <p:ph type="sldNum" sz="quarter" idx="10"/>
          </p:nvPr>
        </p:nvSpPr>
        <p:spPr/>
        <p:txBody>
          <a:bodyPr/>
          <a:lstStyle/>
          <a:p>
            <a:fld id="{F8318BB8-5E4C-4EAF-A1A8-E6B0A43D9017}" type="slidenum">
              <a:rPr lang="zh-CN" altLang="en-US" smtClean="0"/>
              <a:t>13</a:t>
            </a:fld>
            <a:endParaRPr lang="zh-CN" altLang="en-US"/>
          </a:p>
        </p:txBody>
      </p:sp>
    </p:spTree>
    <p:extLst>
      <p:ext uri="{BB962C8B-B14F-4D97-AF65-F5344CB8AC3E}">
        <p14:creationId xmlns:p14="http://schemas.microsoft.com/office/powerpoint/2010/main" val="274562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12.jpe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731782DB-C2E3-4682-B339-55407C1DCF50}" type="datetimeFigureOut">
              <a:rPr lang="zh-CN" altLang="en-US" smtClean="0">
                <a:solidFill>
                  <a:prstClr val="white"/>
                </a:solidFill>
              </a:rPr>
              <a:pPr/>
              <a:t>2016/11/23</a:t>
            </a:fld>
            <a:endParaRPr lang="zh-CN" altLang="en-US">
              <a:solidFill>
                <a:prstClr val="white"/>
              </a:solidFill>
            </a:endParaRPr>
          </a:p>
        </p:txBody>
      </p:sp>
      <p:sp>
        <p:nvSpPr>
          <p:cNvPr id="5" name="Footer Placeholder 4"/>
          <p:cNvSpPr>
            <a:spLocks noGrp="1"/>
          </p:cNvSpPr>
          <p:nvPr>
            <p:ph type="ftr" sz="quarter" idx="11"/>
          </p:nvPr>
        </p:nvSpPr>
        <p:spPr/>
        <p:txBody>
          <a:bodyPr/>
          <a:lstStyle>
            <a:lvl1pPr>
              <a:defRPr/>
            </a:lvl1p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a:lvl1pPr>
          </a:lstStyle>
          <a:p>
            <a:fld id="{62084A0B-23EF-4DAA-BC9C-88A63DB5D5F7}" type="slidenum">
              <a:rPr lang="zh-CN" altLang="en-US" smtClean="0">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344308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prstClr val="black"/>
                </a:solidFill>
              </a:rPr>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prstClr val="black"/>
                </a:solidFill>
              </a:rPr>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4C1B237D-3A52-48BD-A613-CE2F47DA4C1B}"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73661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prstClr val="black"/>
                </a:solidFill>
              </a:rPr>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prstClr val="black"/>
                </a:solidFill>
              </a:rPr>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10C9574D-FF7A-490F-B26F-FAC48805F4FF}"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65489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solidFill>
                  <a:prstClr val="black"/>
                </a:solidFill>
              </a:rPr>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solidFill>
                  <a:prstClr val="black"/>
                </a:solidFill>
              </a:rPr>
              <a:t>Company Logo</a:t>
            </a:r>
          </a:p>
        </p:txBody>
      </p:sp>
      <p:sp>
        <p:nvSpPr>
          <p:cNvPr id="6" name="Rectangle 6"/>
          <p:cNvSpPr>
            <a:spLocks noGrp="1" noChangeArrowheads="1"/>
          </p:cNvSpPr>
          <p:nvPr>
            <p:ph type="sldNum" sz="quarter" idx="12"/>
          </p:nvPr>
        </p:nvSpPr>
        <p:spPr>
          <a:ln/>
        </p:spPr>
        <p:txBody>
          <a:bodyPr/>
          <a:lstStyle>
            <a:lvl1pPr>
              <a:defRPr/>
            </a:lvl1pPr>
          </a:lstStyle>
          <a:p>
            <a:pPr>
              <a:defRPr/>
            </a:pPr>
            <a:fld id="{CBB7D34A-01E2-48F5-BC34-050147900AA3}"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748684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5"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85804" y="1419225"/>
            <a:ext cx="8229600" cy="4879975"/>
          </a:xfrm>
        </p:spPr>
        <p:txBody>
          <a:bodyPr/>
          <a:lstStyle/>
          <a:p>
            <a:pPr lvl="0"/>
            <a:r>
              <a:rPr lang="zh-CN" altLang="en-US" noProof="0" smtClean="0"/>
              <a:t>单击图标添加表格</a:t>
            </a:r>
          </a:p>
        </p:txBody>
      </p:sp>
      <p:sp>
        <p:nvSpPr>
          <p:cNvPr id="7"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
        <p:nvSpPr>
          <p:cNvPr id="9" name="Rectangle 6"/>
          <p:cNvSpPr>
            <a:spLocks noGrp="1" noChangeArrowheads="1"/>
          </p:cNvSpPr>
          <p:nvPr>
            <p:ph type="sldNum" sz="quarter" idx="12"/>
          </p:nvPr>
        </p:nvSpPr>
        <p:spPr/>
        <p:txBody>
          <a:bodyPr/>
          <a:lstStyle>
            <a:lvl1pPr>
              <a:defRPr/>
            </a:lvl1pPr>
          </a:lstStyle>
          <a:p>
            <a:pPr>
              <a:defRPr/>
            </a:pPr>
            <a:fld id="{E34C247C-7489-46E4-A8A8-789A4D1F7E1B}"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87948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solidFill>
                  <a:prstClr val="black"/>
                </a:solidFill>
              </a:rPr>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solidFill>
                  <a:prstClr val="black"/>
                </a:solidFill>
              </a:rPr>
              <a:t>Company Logo</a:t>
            </a:r>
          </a:p>
        </p:txBody>
      </p:sp>
      <p:sp>
        <p:nvSpPr>
          <p:cNvPr id="7" name="Rectangle 6"/>
          <p:cNvSpPr>
            <a:spLocks noGrp="1" noChangeArrowheads="1"/>
          </p:cNvSpPr>
          <p:nvPr>
            <p:ph type="sldNum" sz="quarter" idx="12"/>
          </p:nvPr>
        </p:nvSpPr>
        <p:spPr>
          <a:ln/>
        </p:spPr>
        <p:txBody>
          <a:bodyPr/>
          <a:lstStyle>
            <a:lvl1pPr>
              <a:defRPr/>
            </a:lvl1pPr>
          </a:lstStyle>
          <a:p>
            <a:pPr>
              <a:defRPr/>
            </a:pPr>
            <a:fld id="{210B581D-9E26-4314-903A-3DDCDDF490CA}"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92094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2095"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smtClean="0">
                <a:solidFill>
                  <a:prstClr val="white"/>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solidFill>
                <a:prstClr val="black"/>
              </a:solidFill>
            </a:endParaRPr>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solidFill>
                <a:prstClr val="black"/>
              </a:solidFill>
            </a:endParaRPr>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2094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pic>
        <p:nvPicPr>
          <p:cNvPr id="6" name="图片 17" descr="图片1.jpg"/>
          <p:cNvPicPr>
            <a:picLocks noChangeAspect="1"/>
          </p:cNvPicPr>
          <p:nvPr userDrawn="1"/>
        </p:nvPicPr>
        <p:blipFill>
          <a:blip r:embed="rId4"/>
          <a:srcRect/>
          <a:stretch>
            <a:fillRect/>
          </a:stretch>
        </p:blipFill>
        <p:spPr bwMode="auto">
          <a:xfrm>
            <a:off x="571500" y="0"/>
            <a:ext cx="8572500" cy="7143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00034" y="1357298"/>
            <a:ext cx="8229600" cy="4879975"/>
          </a:xfrm>
        </p:spPr>
        <p:txBody>
          <a:bodyPr/>
          <a:lstStyle>
            <a:lvl1pPr>
              <a:buClr>
                <a:srgbClr val="000099"/>
              </a:buClr>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5"/>
          <p:cNvSpPr>
            <a:spLocks noGrp="1" noChangeArrowheads="1"/>
          </p:cNvSpPr>
          <p:nvPr>
            <p:ph type="ftr" sz="quarter" idx="10"/>
          </p:nvPr>
        </p:nvSpPr>
        <p:spPr/>
        <p:txBody>
          <a:bodyPr/>
          <a:lstStyle>
            <a:lvl1pPr>
              <a:defRPr/>
            </a:lvl1pPr>
          </a:lstStyle>
          <a:p>
            <a:pPr>
              <a:defRPr/>
            </a:pPr>
            <a:r>
              <a:rPr lang="en-US" altLang="zh-CN">
                <a:solidFill>
                  <a:prstClr val="black"/>
                </a:solidFill>
              </a:rPr>
              <a:t>   </a:t>
            </a:r>
          </a:p>
        </p:txBody>
      </p:sp>
    </p:spTree>
    <p:extLst>
      <p:ext uri="{BB962C8B-B14F-4D97-AF65-F5344CB8AC3E}">
        <p14:creationId xmlns:p14="http://schemas.microsoft.com/office/powerpoint/2010/main" val="9672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7" name="Rectangle 5"/>
          <p:cNvSpPr>
            <a:spLocks noGrp="1" noChangeArrowheads="1"/>
          </p:cNvSpPr>
          <p:nvPr>
            <p:ph type="ftr" sz="quarter" idx="11"/>
          </p:nvPr>
        </p:nvSpPr>
        <p:spPr/>
        <p:txBody>
          <a:bodyPr/>
          <a:lstStyle>
            <a:lvl1pPr>
              <a:defRPr/>
            </a:lvl1pPr>
          </a:lstStyle>
          <a:p>
            <a:pPr>
              <a:defRPr/>
            </a:pPr>
            <a:r>
              <a:rPr lang="en-US" altLang="zh-CN">
                <a:solidFill>
                  <a:prstClr val="black"/>
                </a:solidFill>
              </a:rPr>
              <a:t>  </a:t>
            </a:r>
          </a:p>
        </p:txBody>
      </p:sp>
    </p:spTree>
    <p:extLst>
      <p:ext uri="{BB962C8B-B14F-4D97-AF65-F5344CB8AC3E}">
        <p14:creationId xmlns:p14="http://schemas.microsoft.com/office/powerpoint/2010/main" val="390863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
        <p:nvSpPr>
          <p:cNvPr id="9" name="Rectangle 6"/>
          <p:cNvSpPr>
            <a:spLocks noGrp="1" noChangeArrowheads="1"/>
          </p:cNvSpPr>
          <p:nvPr>
            <p:ph type="sldNum" sz="quarter" idx="12"/>
          </p:nvPr>
        </p:nvSpPr>
        <p:spPr/>
        <p:txBody>
          <a:bodyPr/>
          <a:lstStyle>
            <a:lvl1pPr>
              <a:defRPr/>
            </a:lvl1pPr>
          </a:lstStyle>
          <a:p>
            <a:pPr>
              <a:defRPr/>
            </a:pPr>
            <a:fld id="{0F751FCA-7FA8-40B2-A58C-6B347AB4D1FF}"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65459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8"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10"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
        <p:nvSpPr>
          <p:cNvPr id="11" name="Rectangle 6"/>
          <p:cNvSpPr>
            <a:spLocks noGrp="1" noChangeArrowheads="1"/>
          </p:cNvSpPr>
          <p:nvPr>
            <p:ph type="sldNum" sz="quarter" idx="12"/>
          </p:nvPr>
        </p:nvSpPr>
        <p:spPr/>
        <p:txBody>
          <a:bodyPr/>
          <a:lstStyle>
            <a:lvl1pPr>
              <a:defRPr/>
            </a:lvl1pPr>
          </a:lstStyle>
          <a:p>
            <a:pPr>
              <a:defRPr/>
            </a:pPr>
            <a:fld id="{36E2A9C0-65AD-4E3E-99C3-543A8314D3D3}"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28765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4" name="Picture 12" descr="buaa_1"/>
          <p:cNvPicPr>
            <a:picLocks noChangeAspect="1" noChangeArrowheads="1"/>
          </p:cNvPicPr>
          <p:nvPr userDrawn="1"/>
        </p:nvPicPr>
        <p:blipFill>
          <a:blip r:embed="rId3"/>
          <a:srcRect/>
          <a:stretch>
            <a:fillRect/>
          </a:stretch>
        </p:blipFill>
        <p:spPr bwMode="auto">
          <a:xfrm>
            <a:off x="428625" y="6456363"/>
            <a:ext cx="2071688" cy="401637"/>
          </a:xfrm>
          <a:prstGeom prst="rect">
            <a:avLst/>
          </a:prstGeom>
          <a:noFill/>
          <a:ln w="9525">
            <a:noFill/>
            <a:miter lim="800000"/>
            <a:headEnd/>
            <a:tailEnd/>
          </a:ln>
        </p:spPr>
      </p:pic>
      <p:pic>
        <p:nvPicPr>
          <p:cNvPr id="5"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429375"/>
            <a:ext cx="1922462" cy="42703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7"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
        <p:nvSpPr>
          <p:cNvPr id="8" name="Rectangle 6"/>
          <p:cNvSpPr>
            <a:spLocks noGrp="1" noChangeArrowheads="1"/>
          </p:cNvSpPr>
          <p:nvPr>
            <p:ph type="sldNum" sz="quarter" idx="12"/>
          </p:nvPr>
        </p:nvSpPr>
        <p:spPr/>
        <p:txBody>
          <a:bodyPr/>
          <a:lstStyle>
            <a:lvl1pPr>
              <a:defRPr/>
            </a:lvl1pPr>
          </a:lstStyle>
          <a:p>
            <a:pPr>
              <a:defRPr/>
            </a:pPr>
            <a:fld id="{EEB0CBB2-294E-4175-9EE0-18A367EE5D45}"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80007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5" descr="semantic-web 小.jpg"/>
          <p:cNvPicPr>
            <a:picLocks noChangeAspect="1"/>
          </p:cNvPicPr>
          <p:nvPr userDrawn="1"/>
        </p:nvPicPr>
        <p:blipFill>
          <a:blip r:embed="rId2"/>
          <a:srcRect/>
          <a:stretch>
            <a:fillRect/>
          </a:stretch>
        </p:blipFill>
        <p:spPr bwMode="auto">
          <a:xfrm>
            <a:off x="7072313" y="0"/>
            <a:ext cx="2071687" cy="1285875"/>
          </a:xfrm>
          <a:prstGeom prst="rect">
            <a:avLst/>
          </a:prstGeom>
          <a:noFill/>
          <a:ln w="9525">
            <a:noFill/>
            <a:miter lim="800000"/>
            <a:headEnd/>
            <a:tailEnd/>
          </a:ln>
        </p:spPr>
      </p:pic>
      <p:pic>
        <p:nvPicPr>
          <p:cNvPr id="3" name="Picture 12" descr="buaa_1"/>
          <p:cNvPicPr>
            <a:picLocks noChangeAspect="1" noChangeArrowheads="1"/>
          </p:cNvPicPr>
          <p:nvPr userDrawn="1"/>
        </p:nvPicPr>
        <p:blipFill>
          <a:blip r:embed="rId3"/>
          <a:srcRect/>
          <a:stretch>
            <a:fillRect/>
          </a:stretch>
        </p:blipFill>
        <p:spPr bwMode="auto">
          <a:xfrm>
            <a:off x="500063" y="6456363"/>
            <a:ext cx="2071687" cy="401637"/>
          </a:xfrm>
          <a:prstGeom prst="rect">
            <a:avLst/>
          </a:prstGeom>
          <a:noFill/>
          <a:ln w="9525">
            <a:noFill/>
            <a:miter lim="800000"/>
            <a:headEnd/>
            <a:tailEnd/>
          </a:ln>
        </p:spPr>
      </p:pic>
      <p:pic>
        <p:nvPicPr>
          <p:cNvPr id="4" name="Picture 2"/>
          <p:cNvPicPr>
            <a:picLocks noChangeAspect="1" noChangeArrowheads="1"/>
          </p:cNvPicPr>
          <p:nvPr userDrawn="1"/>
        </p:nvPicPr>
        <p:blipFill>
          <a:blip r:embed="rId4">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5"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6"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Tree>
    <p:extLst>
      <p:ext uri="{BB962C8B-B14F-4D97-AF65-F5344CB8AC3E}">
        <p14:creationId xmlns:p14="http://schemas.microsoft.com/office/powerpoint/2010/main" val="342478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2" descr="buaa_1"/>
          <p:cNvPicPr>
            <a:picLocks noChangeAspect="1" noChangeArrowheads="1"/>
          </p:cNvPicPr>
          <p:nvPr userDrawn="1"/>
        </p:nvPicPr>
        <p:blipFill>
          <a:blip r:embed="rId2"/>
          <a:srcRect/>
          <a:stretch>
            <a:fillRect/>
          </a:stretch>
        </p:blipFill>
        <p:spPr bwMode="auto">
          <a:xfrm>
            <a:off x="500063" y="6456363"/>
            <a:ext cx="2071687" cy="401637"/>
          </a:xfrm>
          <a:prstGeom prst="rect">
            <a:avLst/>
          </a:prstGeom>
          <a:noFill/>
          <a:ln w="9525">
            <a:noFill/>
            <a:miter lim="800000"/>
            <a:headEnd/>
            <a:tailEnd/>
          </a:ln>
        </p:spPr>
      </p:pic>
      <p:pic>
        <p:nvPicPr>
          <p:cNvPr id="6" name="Picture 2"/>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6786563" y="6357938"/>
            <a:ext cx="1922462" cy="427037"/>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r>
              <a:rPr lang="en-US" altLang="zh-CN">
                <a:solidFill>
                  <a:prstClr val="black"/>
                </a:solidFill>
              </a:rPr>
              <a:t>www.themegallery.com</a:t>
            </a:r>
          </a:p>
        </p:txBody>
      </p:sp>
      <p:sp>
        <p:nvSpPr>
          <p:cNvPr id="8" name="Rectangle 5"/>
          <p:cNvSpPr>
            <a:spLocks noGrp="1" noChangeArrowheads="1"/>
          </p:cNvSpPr>
          <p:nvPr>
            <p:ph type="ftr" sz="quarter" idx="11"/>
          </p:nvPr>
        </p:nvSpPr>
        <p:spPr/>
        <p:txBody>
          <a:bodyPr/>
          <a:lstStyle>
            <a:lvl1pPr>
              <a:defRPr>
                <a:ea typeface="宋体" charset="-122"/>
              </a:defRPr>
            </a:lvl1pPr>
          </a:lstStyle>
          <a:p>
            <a:pPr>
              <a:defRPr/>
            </a:pPr>
            <a:r>
              <a:rPr lang="en-US" altLang="zh-CN">
                <a:solidFill>
                  <a:prstClr val="black"/>
                </a:solidFill>
              </a:rPr>
              <a:t> </a:t>
            </a:r>
          </a:p>
        </p:txBody>
      </p:sp>
      <p:sp>
        <p:nvSpPr>
          <p:cNvPr id="9" name="Rectangle 6"/>
          <p:cNvSpPr>
            <a:spLocks noGrp="1" noChangeArrowheads="1"/>
          </p:cNvSpPr>
          <p:nvPr>
            <p:ph type="sldNum" sz="quarter" idx="12"/>
          </p:nvPr>
        </p:nvSpPr>
        <p:spPr/>
        <p:txBody>
          <a:bodyPr/>
          <a:lstStyle>
            <a:lvl1pPr>
              <a:defRPr/>
            </a:lvl1pPr>
          </a:lstStyle>
          <a:p>
            <a:pPr>
              <a:defRPr/>
            </a:pPr>
            <a:fld id="{C488D7FF-C076-4572-813F-8E4E275C24D2}"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08303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9.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731782DB-C2E3-4682-B339-55407C1DCF50}" type="datetimeFigureOut">
              <a:rPr lang="zh-CN" altLang="en-US" smtClean="0">
                <a:solidFill>
                  <a:prstClr val="white"/>
                </a:solidFill>
              </a:rPr>
              <a:pPr/>
              <a:t>2016/11/23</a:t>
            </a:fld>
            <a:endParaRPr lang="zh-CN" altLang="en-US">
              <a:solidFill>
                <a:prstClr val="white"/>
              </a:solidFill>
            </a:endParaRPr>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solidFill>
                <a:prstClr val="white"/>
              </a:solidFill>
            </a:endParaRPr>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62084A0B-23EF-4DAA-BC9C-88A63DB5D5F7}" type="slidenum">
              <a:rPr lang="zh-CN" altLang="en-US" smtClean="0">
                <a:solidFill>
                  <a:prstClr val="white"/>
                </a:solidFill>
              </a:rPr>
              <a:pPr/>
              <a:t>‹#›</a:t>
            </a:fld>
            <a:endParaRPr lang="zh-CN" altLang="en-US">
              <a:solidFill>
                <a:prstClr val="white"/>
              </a:solidFill>
            </a:endParaRPr>
          </a:p>
        </p:txBody>
      </p:sp>
      <p:pic>
        <p:nvPicPr>
          <p:cNvPr id="256049" name="Picture 49" descr="low-line"/>
          <p:cNvPicPr>
            <a:picLocks noChangeAspect="1" noChangeArrowheads="1"/>
          </p:cNvPicPr>
          <p:nvPr/>
        </p:nvPicPr>
        <p:blipFill>
          <a:blip r:embed="rId3"/>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5"/>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2894723229"/>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6"/>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7"/>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8"/>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9"/>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10"/>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10"/>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10"/>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10"/>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10"/>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5"/>
            <a:srcRect/>
            <a:stretch>
              <a:fillRect/>
            </a:stretch>
          </a:blip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1027" name="Rectangle 24"/>
          <p:cNvSpPr>
            <a:spLocks noChangeArrowheads="1"/>
          </p:cNvSpPr>
          <p:nvPr/>
        </p:nvSpPr>
        <p:spPr bwMode="gray">
          <a:xfrm>
            <a:off x="2730500" y="0"/>
            <a:ext cx="2138363" cy="838200"/>
          </a:xfrm>
          <a:prstGeom prst="rect">
            <a:avLst/>
          </a:prstGeom>
          <a:solidFill>
            <a:schemeClr val="tx2"/>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1029" name="Rectangle 26"/>
          <p:cNvSpPr>
            <a:spLocks noChangeArrowheads="1"/>
          </p:cNvSpPr>
          <p:nvPr/>
        </p:nvSpPr>
        <p:spPr bwMode="gray">
          <a:xfrm>
            <a:off x="7077075" y="0"/>
            <a:ext cx="2066925" cy="838200"/>
          </a:xfrm>
          <a:prstGeom prst="rect">
            <a:avLst/>
          </a:prstGeom>
          <a:solidFill>
            <a:schemeClr val="accent1"/>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grpSp>
        <p:nvGrpSpPr>
          <p:cNvPr id="4103"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sp>
          <p:nvSpPr>
            <p:cNvPr id="1039" name="Rectangle 29"/>
            <p:cNvSpPr>
              <a:spLocks noChangeArrowheads="1"/>
            </p:cNvSpPr>
            <p:nvPr userDrawn="1"/>
          </p:nvSpPr>
          <p:spPr bwMode="gray">
            <a:xfrm>
              <a:off x="362" y="432"/>
              <a:ext cx="5398" cy="384"/>
            </a:xfrm>
            <a:prstGeom prst="rect">
              <a:avLst/>
            </a:prstGeom>
            <a:solidFill>
              <a:schemeClr val="tx1"/>
            </a:solidFill>
            <a:ln w="9525">
              <a:noFill/>
              <a:miter lim="800000"/>
              <a:headEnd/>
              <a:tailEnd/>
            </a:ln>
          </p:spPr>
          <p:txBody>
            <a:bodyPr wrap="none" anchor="ctr"/>
            <a:lstStyle/>
            <a:p>
              <a:pPr fontAlgn="base">
                <a:spcBef>
                  <a:spcPct val="0"/>
                </a:spcBef>
                <a:spcAft>
                  <a:spcPct val="0"/>
                </a:spcAft>
                <a:defRPr/>
              </a:pPr>
              <a:endParaRPr lang="zh-CN" altLang="en-US">
                <a:solidFill>
                  <a:prstClr val="black"/>
                </a:solidFill>
                <a:ea typeface="宋体" charset="-122"/>
              </a:endParaRPr>
            </a:p>
          </p:txBody>
        </p:sp>
      </p:grpSp>
      <p:sp>
        <p:nvSpPr>
          <p:cNvPr id="4104"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fontAlgn="base">
              <a:spcBef>
                <a:spcPct val="0"/>
              </a:spcBef>
              <a:spcAft>
                <a:spcPct val="0"/>
              </a:spcAft>
              <a:defRPr/>
            </a:pPr>
            <a:r>
              <a:rPr lang="en-US" altLang="zh-CN">
                <a:solidFill>
                  <a:prstClr val="black"/>
                </a:solidFill>
              </a:rPr>
              <a:t>www.themegallery.com</a:t>
            </a:r>
          </a:p>
        </p:txBody>
      </p:sp>
      <p:sp>
        <p:nvSpPr>
          <p:cNvPr id="3" name="Rectangle 5"/>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fontAlgn="base">
              <a:spcBef>
                <a:spcPct val="0"/>
              </a:spcBef>
              <a:spcAft>
                <a:spcPct val="0"/>
              </a:spcAft>
              <a:defRPr/>
            </a:pPr>
            <a:r>
              <a:rPr lang="en-US" altLang="zh-CN">
                <a:solidFill>
                  <a:prstClr val="black"/>
                </a:solidFill>
              </a:rPr>
              <a:t>Company Logo</a:t>
            </a:r>
          </a:p>
        </p:txBody>
      </p:sp>
      <p:sp>
        <p:nvSpPr>
          <p:cNvPr id="4" name="Rectangle 6"/>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ea typeface="宋体" pitchFamily="2" charset="-122"/>
              </a:defRPr>
            </a:lvl1pPr>
          </a:lstStyle>
          <a:p>
            <a:pPr fontAlgn="base">
              <a:spcBef>
                <a:spcPct val="0"/>
              </a:spcBef>
              <a:spcAft>
                <a:spcPct val="0"/>
              </a:spcAft>
              <a:defRPr/>
            </a:pPr>
            <a:fld id="{9DB7FF7C-BB40-4A1D-91A1-4F1C23F84D52}" type="slidenum">
              <a:rPr lang="en-US" altLang="zh-CN">
                <a:solidFill>
                  <a:prstClr val="black"/>
                </a:solidFill>
              </a:rPr>
              <a:pPr fontAlgn="base">
                <a:spcBef>
                  <a:spcPct val="0"/>
                </a:spcBef>
                <a:spcAft>
                  <a:spcPct val="0"/>
                </a:spcAft>
                <a:defRPr/>
              </a:pPr>
              <a:t>‹#›</a:t>
            </a:fld>
            <a:endParaRPr lang="en-US" altLang="zh-CN">
              <a:solidFill>
                <a:prstClr val="black"/>
              </a:solidFill>
            </a:endParaRPr>
          </a:p>
        </p:txBody>
      </p:sp>
      <p:sp>
        <p:nvSpPr>
          <p:cNvPr id="4108" name="Rectangle 2"/>
          <p:cNvSpPr>
            <a:spLocks noGrp="1" noChangeArrowheads="1"/>
          </p:cNvSpPr>
          <p:nvPr>
            <p:ph type="title"/>
          </p:nvPr>
        </p:nvSpPr>
        <p:spPr bwMode="white">
          <a:xfrm>
            <a:off x="733425" y="731838"/>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7" name="Text Box 31"/>
          <p:cNvSpPr txBox="1">
            <a:spLocks noChangeArrowheads="1"/>
          </p:cNvSpPr>
          <p:nvPr/>
        </p:nvSpPr>
        <p:spPr bwMode="auto">
          <a:xfrm>
            <a:off x="7391400" y="762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smtClean="0">
                <a:solidFill>
                  <a:prstClr val="white"/>
                </a:solidFill>
                <a:latin typeface="Arial Black" pitchFamily="34" charset="0"/>
              </a:rPr>
              <a:t>L o g o</a:t>
            </a:r>
          </a:p>
        </p:txBody>
      </p:sp>
    </p:spTree>
    <p:extLst>
      <p:ext uri="{BB962C8B-B14F-4D97-AF65-F5344CB8AC3E}">
        <p14:creationId xmlns:p14="http://schemas.microsoft.com/office/powerpoint/2010/main" val="152638907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5" y="4286250"/>
            <a:ext cx="5000625" cy="1374775"/>
          </a:xfrm>
        </p:spPr>
        <p:txBody>
          <a:bodyPr/>
          <a:lstStyle/>
          <a:p>
            <a:pPr eaLnBrk="1" hangingPunct="1">
              <a:lnSpc>
                <a:spcPct val="90000"/>
              </a:lnSpc>
            </a:pPr>
            <a:r>
              <a:rPr lang="zh-CN" altLang="en-US" sz="2800" b="1" dirty="0" smtClean="0">
                <a:ea typeface="宋体" charset="-122"/>
              </a:rPr>
              <a:t>校内导师：   李建欣</a:t>
            </a:r>
            <a:endParaRPr lang="en-US" altLang="zh-CN" sz="2800" b="1" dirty="0" smtClean="0">
              <a:ea typeface="宋体" charset="-122"/>
            </a:endParaRPr>
          </a:p>
          <a:p>
            <a:pPr eaLnBrk="1" hangingPunct="1">
              <a:lnSpc>
                <a:spcPct val="90000"/>
              </a:lnSpc>
            </a:pPr>
            <a:r>
              <a:rPr lang="zh-CN" altLang="en-US" sz="2800" b="1" smtClean="0">
                <a:ea typeface="宋体" charset="-122"/>
              </a:rPr>
              <a:t>中心导师</a:t>
            </a:r>
            <a:r>
              <a:rPr lang="zh-CN" altLang="en-US" sz="2800" b="1" dirty="0" smtClean="0">
                <a:ea typeface="宋体" charset="-122"/>
              </a:rPr>
              <a:t>：   王丽宏</a:t>
            </a:r>
            <a:endParaRPr lang="en-US" altLang="zh-CN" sz="2800" b="1" dirty="0" smtClean="0">
              <a:ea typeface="宋体" charset="-122"/>
            </a:endParaRPr>
          </a:p>
          <a:p>
            <a:pPr eaLnBrk="1" hangingPunct="1">
              <a:lnSpc>
                <a:spcPct val="90000"/>
              </a:lnSpc>
            </a:pPr>
            <a:r>
              <a:rPr lang="zh-CN" altLang="en-US" sz="2800" b="1" dirty="0" smtClean="0">
                <a:ea typeface="宋体" charset="-122"/>
              </a:rPr>
              <a:t>报  告 人：   刘   哲</a:t>
            </a:r>
            <a:endParaRPr lang="en-US" altLang="zh-CN" sz="2800" dirty="0" smtClean="0">
              <a:ea typeface="宋体" charset="-122"/>
            </a:endParaRPr>
          </a:p>
        </p:txBody>
      </p:sp>
      <p:sp>
        <p:nvSpPr>
          <p:cNvPr id="26627" name="Rectangle 2"/>
          <p:cNvSpPr>
            <a:spLocks noGrp="1" noChangeArrowheads="1"/>
          </p:cNvSpPr>
          <p:nvPr>
            <p:ph type="ctrTitle"/>
          </p:nvPr>
        </p:nvSpPr>
        <p:spPr>
          <a:xfrm>
            <a:off x="63500" y="908720"/>
            <a:ext cx="8972996" cy="1071563"/>
          </a:xfrm>
        </p:spPr>
        <p:txBody>
          <a:bodyPr/>
          <a:lstStyle/>
          <a:p>
            <a:r>
              <a:rPr lang="zh-CN" altLang="en-US" sz="4000" dirty="0" smtClean="0">
                <a:solidFill>
                  <a:schemeClr val="tx1"/>
                </a:solidFill>
                <a:ea typeface="宋体" charset="-122"/>
              </a:rPr>
              <a:t>基于话题驱动的微博社区发现方法的</a:t>
            </a:r>
            <a:r>
              <a:rPr lang="en-US" altLang="zh-CN" sz="4000" dirty="0" smtClean="0">
                <a:solidFill>
                  <a:schemeClr val="tx1"/>
                </a:solidFill>
                <a:ea typeface="宋体" charset="-122"/>
              </a:rPr>
              <a:t/>
            </a:r>
            <a:br>
              <a:rPr lang="en-US" altLang="zh-CN" sz="4000" dirty="0" smtClean="0">
                <a:solidFill>
                  <a:schemeClr val="tx1"/>
                </a:solidFill>
                <a:ea typeface="宋体" charset="-122"/>
              </a:rPr>
            </a:br>
            <a:r>
              <a:rPr lang="zh-CN" altLang="en-US" sz="4000" dirty="0" smtClean="0">
                <a:solidFill>
                  <a:schemeClr val="tx1"/>
                </a:solidFill>
                <a:ea typeface="宋体" charset="-122"/>
              </a:rPr>
              <a:t>研究与实现</a:t>
            </a:r>
            <a:endParaRPr lang="en-US" altLang="zh-CN" sz="4000" dirty="0" smtClean="0">
              <a:solidFill>
                <a:schemeClr val="tx1"/>
              </a:solidFill>
              <a:ea typeface="宋体"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1216656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根据 </a:t>
            </a:r>
            <a:r>
              <a:rPr lang="en-US" altLang="zh-CN" dirty="0" smtClean="0"/>
              <a:t>bibliographic  coupling</a:t>
            </a:r>
            <a:r>
              <a:rPr lang="zh-CN" altLang="en-US" dirty="0" smtClean="0"/>
              <a:t>方法</a:t>
            </a:r>
            <a:r>
              <a:rPr lang="zh-CN" altLang="en-US" dirty="0"/>
              <a:t>的思想：</a:t>
            </a:r>
            <a:r>
              <a:rPr lang="zh-CN" altLang="en-US" dirty="0" smtClean="0"/>
              <a:t>如果网页 </a:t>
            </a:r>
            <a:r>
              <a:rPr lang="en-US" altLang="zh-CN" dirty="0" smtClean="0"/>
              <a:t>c1</a:t>
            </a:r>
            <a:r>
              <a:rPr lang="zh-CN" altLang="en-US" dirty="0" smtClean="0"/>
              <a:t>、</a:t>
            </a:r>
            <a:r>
              <a:rPr lang="en-US" altLang="zh-CN" dirty="0" smtClean="0"/>
              <a:t>c2</a:t>
            </a:r>
            <a:r>
              <a:rPr lang="zh-CN" altLang="en-US" dirty="0" smtClean="0"/>
              <a:t>均</a:t>
            </a:r>
            <a:r>
              <a:rPr lang="zh-CN" altLang="en-US" dirty="0"/>
              <a:t>被网页 </a:t>
            </a:r>
            <a:r>
              <a:rPr lang="en-US" altLang="zh-CN" dirty="0" smtClean="0"/>
              <a:t>a1</a:t>
            </a:r>
            <a:r>
              <a:rPr lang="zh-CN" altLang="en-US" dirty="0" smtClean="0"/>
              <a:t>，</a:t>
            </a:r>
            <a:r>
              <a:rPr lang="en-US" altLang="zh-CN" dirty="0" smtClean="0"/>
              <a:t>a2</a:t>
            </a:r>
            <a:r>
              <a:rPr lang="zh-CN" altLang="en-US" dirty="0" smtClean="0"/>
              <a:t>，</a:t>
            </a:r>
            <a:r>
              <a:rPr lang="en-US" altLang="zh-CN" dirty="0" smtClean="0"/>
              <a:t>…</a:t>
            </a:r>
            <a:r>
              <a:rPr lang="zh-CN" altLang="en-US" dirty="0" smtClean="0"/>
              <a:t>，</a:t>
            </a:r>
            <a:r>
              <a:rPr lang="en-US" altLang="zh-CN" dirty="0" smtClean="0"/>
              <a:t>ax</a:t>
            </a:r>
            <a:r>
              <a:rPr lang="zh-CN" altLang="en-US" dirty="0" smtClean="0"/>
              <a:t> </a:t>
            </a:r>
            <a:r>
              <a:rPr lang="zh-CN" altLang="en-US" dirty="0"/>
              <a:t>直接或间接引用，则两者</a:t>
            </a:r>
            <a:r>
              <a:rPr lang="zh-CN" altLang="en-US" dirty="0" smtClean="0"/>
              <a:t>可能</a:t>
            </a:r>
            <a:r>
              <a:rPr lang="zh-CN" altLang="en-US" dirty="0"/>
              <a:t>存在链接关系，</a:t>
            </a:r>
            <a:r>
              <a:rPr lang="zh-CN" altLang="en-US" dirty="0" smtClean="0"/>
              <a:t>由此引入</a:t>
            </a:r>
            <a:r>
              <a:rPr lang="zh-CN" altLang="en-US" dirty="0"/>
              <a:t>广义 </a:t>
            </a:r>
            <a:r>
              <a:rPr lang="en-US" altLang="zh-CN" dirty="0" err="1" smtClean="0"/>
              <a:t>Jaccard</a:t>
            </a:r>
            <a:r>
              <a:rPr lang="zh-CN" altLang="en-US" dirty="0" smtClean="0"/>
              <a:t> </a:t>
            </a:r>
            <a:r>
              <a:rPr lang="zh-CN" altLang="en-US" dirty="0"/>
              <a:t>系数，计算用户</a:t>
            </a:r>
            <a:r>
              <a:rPr lang="zh-CN" altLang="en-US" dirty="0" smtClean="0"/>
              <a:t>间的</a:t>
            </a:r>
            <a:r>
              <a:rPr lang="zh-CN" altLang="en-US" dirty="0"/>
              <a:t>共指向和共被指向相似性</a:t>
            </a:r>
            <a:r>
              <a:rPr lang="zh-CN" altLang="en-US" dirty="0" smtClean="0"/>
              <a:t>。</a:t>
            </a:r>
            <a:endParaRPr lang="en-US" altLang="zh-CN" dirty="0" smtClean="0"/>
          </a:p>
          <a:p>
            <a:pPr lvl="1"/>
            <a:r>
              <a:rPr lang="zh-CN" altLang="en-US" dirty="0"/>
              <a:t>共指向相似性。 若用户 </a:t>
            </a:r>
            <a:r>
              <a:rPr lang="en-US" altLang="zh-CN" dirty="0" smtClean="0"/>
              <a:t>p</a:t>
            </a:r>
            <a:r>
              <a:rPr lang="zh-CN" altLang="en-US" dirty="0" smtClean="0"/>
              <a:t>和</a:t>
            </a:r>
            <a:r>
              <a:rPr lang="en-US" altLang="zh-CN" dirty="0" smtClean="0"/>
              <a:t>q</a:t>
            </a:r>
            <a:r>
              <a:rPr lang="zh-CN" altLang="en-US" dirty="0" smtClean="0"/>
              <a:t>所</a:t>
            </a:r>
            <a:r>
              <a:rPr lang="zh-CN" altLang="en-US" dirty="0"/>
              <a:t>指向的用户集</a:t>
            </a:r>
            <a:r>
              <a:rPr lang="zh-CN" altLang="en-US" dirty="0" smtClean="0"/>
              <a:t>存在</a:t>
            </a:r>
            <a:r>
              <a:rPr lang="zh-CN" altLang="en-US" dirty="0"/>
              <a:t>交集，则 </a:t>
            </a:r>
            <a:r>
              <a:rPr lang="en-US" altLang="zh-CN" dirty="0" smtClean="0"/>
              <a:t>p</a:t>
            </a:r>
            <a:r>
              <a:rPr lang="zh-CN" altLang="en-US" dirty="0" smtClean="0"/>
              <a:t>和</a:t>
            </a:r>
            <a:r>
              <a:rPr lang="en-US" altLang="zh-CN" dirty="0" smtClean="0"/>
              <a:t>q</a:t>
            </a:r>
            <a:r>
              <a:rPr lang="zh-CN" altLang="en-US" dirty="0" smtClean="0"/>
              <a:t>存在</a:t>
            </a:r>
            <a:r>
              <a:rPr lang="zh-CN" altLang="en-US" dirty="0"/>
              <a:t>共指向相似性，它是一种直接链接</a:t>
            </a:r>
            <a:r>
              <a:rPr lang="zh-CN" altLang="en-US" dirty="0" smtClean="0"/>
              <a:t>相似性</a:t>
            </a:r>
            <a:r>
              <a:rPr lang="zh-CN" altLang="en-US" dirty="0"/>
              <a:t>，表示为 </a:t>
            </a:r>
            <a:endParaRPr lang="en-US" altLang="zh-CN" dirty="0" smtClean="0"/>
          </a:p>
          <a:p>
            <a:pPr lvl="1"/>
            <a:endParaRPr lang="en-US" altLang="zh-CN" dirty="0"/>
          </a:p>
          <a:p>
            <a:pPr marL="457200" lvl="1" indent="0">
              <a:buNone/>
            </a:pPr>
            <a:endParaRPr lang="en-US" altLang="zh-CN" dirty="0" smtClean="0"/>
          </a:p>
          <a:p>
            <a:pPr lvl="1"/>
            <a:r>
              <a:rPr lang="zh-CN" altLang="en-US" dirty="0" smtClean="0"/>
              <a:t>共</a:t>
            </a:r>
            <a:r>
              <a:rPr lang="zh-CN" altLang="en-US" dirty="0"/>
              <a:t>被指向相似性。 若指向用户 </a:t>
            </a:r>
            <a:r>
              <a:rPr lang="en-US" altLang="zh-CN" dirty="0"/>
              <a:t>p</a:t>
            </a:r>
            <a:r>
              <a:rPr lang="zh-CN" altLang="en-US" dirty="0"/>
              <a:t>和</a:t>
            </a:r>
            <a:r>
              <a:rPr lang="en-US" altLang="zh-CN" dirty="0"/>
              <a:t>q</a:t>
            </a:r>
            <a:r>
              <a:rPr lang="zh-CN" altLang="en-US" dirty="0" smtClean="0"/>
              <a:t>的</a:t>
            </a:r>
            <a:r>
              <a:rPr lang="zh-CN" altLang="en-US" dirty="0"/>
              <a:t>用户</a:t>
            </a:r>
            <a:r>
              <a:rPr lang="zh-CN" altLang="en-US" dirty="0" smtClean="0"/>
              <a:t>存在交集</a:t>
            </a:r>
            <a:r>
              <a:rPr lang="zh-CN" altLang="en-US" dirty="0"/>
              <a:t>，则 </a:t>
            </a:r>
            <a:r>
              <a:rPr lang="en-US" altLang="zh-CN" dirty="0"/>
              <a:t>p</a:t>
            </a:r>
            <a:r>
              <a:rPr lang="zh-CN" altLang="en-US" dirty="0"/>
              <a:t>和</a:t>
            </a:r>
            <a:r>
              <a:rPr lang="en-US" altLang="zh-CN" dirty="0"/>
              <a:t>q</a:t>
            </a:r>
            <a:r>
              <a:rPr lang="zh-CN" altLang="en-US" dirty="0" smtClean="0"/>
              <a:t>存在</a:t>
            </a:r>
            <a:r>
              <a:rPr lang="zh-CN" altLang="en-US" dirty="0"/>
              <a:t>共被指向相似性，表示</a:t>
            </a:r>
            <a:r>
              <a:rPr lang="zh-CN" altLang="en-US" dirty="0" smtClean="0"/>
              <a:t>为</a:t>
            </a:r>
            <a:endParaRPr lang="en-US" altLang="zh-CN" dirty="0" smtClean="0"/>
          </a:p>
          <a:p>
            <a:pPr lvl="1"/>
            <a:endParaRPr lang="en-US" altLang="zh-CN" dirty="0"/>
          </a:p>
          <a:p>
            <a:pPr lvl="1"/>
            <a:endParaRPr lang="en-US" altLang="zh-CN" dirty="0" smtClean="0"/>
          </a:p>
          <a:p>
            <a:pPr lvl="1"/>
            <a:r>
              <a:rPr lang="zh-CN" altLang="en-US" dirty="0"/>
              <a:t>其中</a:t>
            </a:r>
            <a:r>
              <a:rPr lang="zh-CN" altLang="en-US" dirty="0" smtClean="0"/>
              <a:t>：</a:t>
            </a:r>
            <a:r>
              <a:rPr lang="en-US" altLang="zh-CN" dirty="0" smtClean="0"/>
              <a:t>O</a:t>
            </a:r>
            <a:r>
              <a:rPr lang="en-US" altLang="zh-CN" baseline="-25000" dirty="0" smtClean="0"/>
              <a:t>p</a:t>
            </a:r>
            <a:r>
              <a:rPr lang="zh-CN" altLang="en-US" dirty="0" smtClean="0"/>
              <a:t>表示</a:t>
            </a:r>
            <a:r>
              <a:rPr lang="zh-CN" altLang="en-US" dirty="0"/>
              <a:t>节点 </a:t>
            </a:r>
            <a:r>
              <a:rPr lang="en-US" altLang="zh-CN" dirty="0"/>
              <a:t>p</a:t>
            </a:r>
            <a:r>
              <a:rPr lang="zh-CN" altLang="en-US" dirty="0" smtClean="0"/>
              <a:t>的</a:t>
            </a:r>
            <a:r>
              <a:rPr lang="zh-CN" altLang="en-US" dirty="0"/>
              <a:t>出度</a:t>
            </a:r>
            <a:r>
              <a:rPr lang="zh-CN" altLang="en-US" dirty="0" smtClean="0"/>
              <a:t>，</a:t>
            </a:r>
            <a:r>
              <a:rPr lang="en-US" altLang="zh-CN" dirty="0"/>
              <a:t>I</a:t>
            </a:r>
            <a:r>
              <a:rPr lang="zh-CN" altLang="en-US" dirty="0" smtClean="0"/>
              <a:t> </a:t>
            </a:r>
            <a:r>
              <a:rPr lang="en-US" altLang="zh-CN" baseline="-25000" dirty="0" smtClean="0"/>
              <a:t>p</a:t>
            </a:r>
            <a:r>
              <a:rPr lang="zh-CN" altLang="en-US" dirty="0" smtClean="0"/>
              <a:t>表示</a:t>
            </a:r>
            <a:r>
              <a:rPr lang="zh-CN" altLang="en-US" dirty="0"/>
              <a:t>节点 </a:t>
            </a:r>
            <a:r>
              <a:rPr lang="en-US" altLang="zh-CN" dirty="0" smtClean="0"/>
              <a:t>p</a:t>
            </a:r>
            <a:r>
              <a:rPr lang="zh-CN" altLang="en-US" dirty="0" smtClean="0"/>
              <a:t> </a:t>
            </a:r>
            <a:r>
              <a:rPr lang="zh-CN" altLang="en-US" dirty="0"/>
              <a:t>的入度。 </a:t>
            </a:r>
            <a:br>
              <a:rPr lang="zh-CN" altLang="en-US" dirty="0"/>
            </a:br>
            <a:r>
              <a:rPr lang="zh-CN" altLang="en-US" dirty="0"/>
              <a:t/>
            </a:r>
            <a:br>
              <a:rPr lang="zh-CN" altLang="en-US" dirty="0"/>
            </a:b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705" y="3284984"/>
            <a:ext cx="2543530" cy="7621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599" y="4725144"/>
            <a:ext cx="2619741" cy="733527"/>
          </a:xfrm>
          <a:prstGeom prst="rect">
            <a:avLst/>
          </a:prstGeom>
        </p:spPr>
      </p:pic>
    </p:spTree>
    <p:extLst>
      <p:ext uri="{BB962C8B-B14F-4D97-AF65-F5344CB8AC3E}">
        <p14:creationId xmlns:p14="http://schemas.microsoft.com/office/powerpoint/2010/main" val="186824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由最短路径长度和用户的指向共性得出计算用户间</a:t>
            </a:r>
            <a:r>
              <a:rPr lang="zh-CN" altLang="en-US" dirty="0" smtClean="0"/>
              <a:t>链接相关</a:t>
            </a:r>
            <a:r>
              <a:rPr lang="zh-CN" altLang="en-US" dirty="0"/>
              <a:t>度的公式，表示为 </a:t>
            </a:r>
            <a:endParaRPr lang="en-US" altLang="zh-CN" dirty="0" smtClean="0"/>
          </a:p>
          <a:p>
            <a:pPr lvl="1"/>
            <a:endParaRPr lang="en-US" altLang="zh-CN" dirty="0"/>
          </a:p>
          <a:p>
            <a:pPr marL="457200" lvl="1" indent="0">
              <a:buNone/>
            </a:pPr>
            <a:endParaRPr lang="en-US" altLang="zh-CN" dirty="0" smtClean="0"/>
          </a:p>
          <a:p>
            <a:r>
              <a:rPr lang="zh-CN" altLang="en-US" dirty="0"/>
              <a:t>主题相关度计算 </a:t>
            </a:r>
            <a:endParaRPr lang="en-US" altLang="zh-CN" dirty="0"/>
          </a:p>
          <a:p>
            <a:pPr lvl="1"/>
            <a:r>
              <a:rPr lang="zh-CN" altLang="en-US" dirty="0"/>
              <a:t>把同一用户所有评论集中到一篇</a:t>
            </a:r>
            <a:r>
              <a:rPr lang="zh-CN" altLang="en-US" dirty="0" smtClean="0"/>
              <a:t>文档中</a:t>
            </a:r>
            <a:r>
              <a:rPr lang="zh-CN" altLang="en-US" dirty="0"/>
              <a:t>，于是用户和文档形成一一对应的</a:t>
            </a:r>
            <a:r>
              <a:rPr lang="zh-CN" altLang="en-US" dirty="0" smtClean="0"/>
              <a:t>关系</a:t>
            </a:r>
            <a:endParaRPr lang="en-US" altLang="zh-CN" dirty="0" smtClean="0"/>
          </a:p>
          <a:p>
            <a:pPr lvl="1"/>
            <a:r>
              <a:rPr lang="zh-CN" altLang="en-US" dirty="0" smtClean="0"/>
              <a:t>经过过滤后，</a:t>
            </a:r>
            <a:r>
              <a:rPr lang="zh-CN" altLang="en-US" dirty="0"/>
              <a:t>用 </a:t>
            </a:r>
            <a:r>
              <a:rPr lang="en-US" altLang="zh-CN" dirty="0" smtClean="0"/>
              <a:t>LDA</a:t>
            </a:r>
            <a:r>
              <a:rPr lang="zh-CN" altLang="en-US" dirty="0" smtClean="0"/>
              <a:t> </a:t>
            </a:r>
            <a:r>
              <a:rPr lang="zh-CN" altLang="en-US" dirty="0"/>
              <a:t>模型</a:t>
            </a:r>
            <a:r>
              <a:rPr lang="zh-CN" altLang="en-US" dirty="0" smtClean="0"/>
              <a:t>抽取每篇</a:t>
            </a:r>
            <a:r>
              <a:rPr lang="zh-CN" altLang="en-US" dirty="0"/>
              <a:t>文档的主题，结果存储在矩阵中 </a:t>
            </a:r>
            <a:endParaRPr lang="en-US" altLang="zh-CN" dirty="0" smtClean="0"/>
          </a:p>
          <a:p>
            <a:pPr lvl="1"/>
            <a:r>
              <a:rPr lang="zh-CN" altLang="en-US" dirty="0"/>
              <a:t>矩阵 </a:t>
            </a:r>
            <a:r>
              <a:rPr lang="en-US" altLang="zh-CN" dirty="0" smtClean="0"/>
              <a:t>DT</a:t>
            </a:r>
            <a:r>
              <a:rPr lang="zh-CN" altLang="en-US" dirty="0" smtClean="0"/>
              <a:t>。 </a:t>
            </a:r>
            <a:r>
              <a:rPr lang="en-US" altLang="zh-CN" dirty="0" smtClean="0"/>
              <a:t>D*T</a:t>
            </a:r>
            <a:r>
              <a:rPr lang="zh-CN" altLang="en-US" dirty="0" smtClean="0"/>
              <a:t>矩阵</a:t>
            </a:r>
            <a:r>
              <a:rPr lang="zh-CN" altLang="en-US" dirty="0"/>
              <a:t>。 其中</a:t>
            </a:r>
            <a:r>
              <a:rPr lang="zh-CN" altLang="en-US" dirty="0" smtClean="0"/>
              <a:t>：</a:t>
            </a:r>
            <a:r>
              <a:rPr lang="en-US" altLang="zh-CN" dirty="0" smtClean="0"/>
              <a:t>D</a:t>
            </a:r>
            <a:r>
              <a:rPr lang="zh-CN" altLang="en-US" dirty="0" smtClean="0"/>
              <a:t>表示</a:t>
            </a:r>
            <a:r>
              <a:rPr lang="zh-CN" altLang="en-US" dirty="0"/>
              <a:t>微博用户的数量， </a:t>
            </a:r>
            <a:r>
              <a:rPr lang="en-US" altLang="zh-CN" dirty="0" smtClean="0"/>
              <a:t>T</a:t>
            </a:r>
            <a:r>
              <a:rPr lang="zh-CN" altLang="en-US" dirty="0" smtClean="0"/>
              <a:t>表示</a:t>
            </a:r>
            <a:r>
              <a:rPr lang="zh-CN" altLang="en-US" dirty="0"/>
              <a:t>主题数量。 </a:t>
            </a:r>
            <a:r>
              <a:rPr lang="en-US" altLang="zh-CN" dirty="0" err="1" smtClean="0"/>
              <a:t>DT</a:t>
            </a:r>
            <a:r>
              <a:rPr lang="en-US" altLang="zh-CN" baseline="-25000" dirty="0" err="1" smtClean="0"/>
              <a:t>ij</a:t>
            </a:r>
            <a:r>
              <a:rPr lang="zh-CN" altLang="en-US" dirty="0" smtClean="0"/>
              <a:t>表示</a:t>
            </a:r>
            <a:r>
              <a:rPr lang="zh-CN" altLang="en-US" dirty="0"/>
              <a:t>第 </a:t>
            </a:r>
            <a:r>
              <a:rPr lang="en-US" altLang="zh-CN" dirty="0" smtClean="0"/>
              <a:t>i</a:t>
            </a:r>
            <a:r>
              <a:rPr lang="zh-CN" altLang="en-US" dirty="0" smtClean="0"/>
              <a:t> </a:t>
            </a:r>
            <a:r>
              <a:rPr lang="zh-CN" altLang="en-US" dirty="0"/>
              <a:t>个用户的文档中包含的属于</a:t>
            </a:r>
            <a:r>
              <a:rPr lang="zh-CN" altLang="en-US" dirty="0" smtClean="0"/>
              <a:t>主题</a:t>
            </a:r>
            <a:r>
              <a:rPr lang="en-US" altLang="zh-CN" dirty="0" smtClean="0"/>
              <a:t>j</a:t>
            </a:r>
            <a:r>
              <a:rPr lang="zh-CN" altLang="en-US" dirty="0" smtClean="0"/>
              <a:t>的</a:t>
            </a:r>
            <a:r>
              <a:rPr lang="zh-CN" altLang="en-US" dirty="0"/>
              <a:t>单词数</a:t>
            </a:r>
            <a:r>
              <a:rPr lang="zh-CN" altLang="en-US" dirty="0" smtClean="0"/>
              <a:t>。</a:t>
            </a:r>
            <a:endParaRPr lang="en-US" altLang="zh-CN" dirty="0" smtClean="0"/>
          </a:p>
          <a:p>
            <a:pPr lvl="1"/>
            <a:r>
              <a:rPr lang="zh-CN" altLang="en-US" dirty="0"/>
              <a:t>把 </a:t>
            </a:r>
            <a:r>
              <a:rPr lang="en-US" altLang="zh-CN" dirty="0" smtClean="0"/>
              <a:t>DT</a:t>
            </a:r>
            <a:r>
              <a:rPr lang="zh-CN" altLang="en-US" dirty="0" smtClean="0"/>
              <a:t>归一化</a:t>
            </a:r>
            <a:r>
              <a:rPr lang="zh-CN" altLang="en-US" dirty="0"/>
              <a:t>， </a:t>
            </a:r>
            <a:r>
              <a:rPr lang="zh-CN" altLang="en-US" dirty="0" smtClean="0"/>
              <a:t>使</a:t>
            </a:r>
            <a:r>
              <a:rPr lang="en-US" altLang="zh-CN" dirty="0" smtClean="0"/>
              <a:t> ||DT||=</a:t>
            </a:r>
            <a:r>
              <a:rPr lang="zh-CN" altLang="en-US" dirty="0" smtClean="0"/>
              <a:t>１</a:t>
            </a:r>
            <a:r>
              <a:rPr lang="zh-CN" altLang="en-US" dirty="0"/>
              <a:t>， 则 </a:t>
            </a:r>
            <a:r>
              <a:rPr lang="en-US" altLang="zh-CN" dirty="0" err="1"/>
              <a:t>DT</a:t>
            </a:r>
            <a:r>
              <a:rPr lang="en-US" altLang="zh-CN" baseline="-25000" dirty="0" err="1"/>
              <a:t>ij</a:t>
            </a:r>
            <a:r>
              <a:rPr lang="zh-CN" altLang="en-US" dirty="0" smtClean="0"/>
              <a:t>表示</a:t>
            </a:r>
            <a:r>
              <a:rPr lang="zh-CN" altLang="en-US" dirty="0"/>
              <a:t>用户文档对</a:t>
            </a:r>
            <a:r>
              <a:rPr lang="zh-CN" altLang="en-US" dirty="0" smtClean="0"/>
              <a:t>每个主题</a:t>
            </a:r>
            <a:r>
              <a:rPr lang="zh-CN" altLang="en-US" dirty="0"/>
              <a:t>的占有比例。 这样， </a:t>
            </a:r>
            <a:r>
              <a:rPr lang="en-US" altLang="zh-CN" dirty="0" smtClean="0"/>
              <a:t>DT</a:t>
            </a:r>
            <a:r>
              <a:rPr lang="zh-CN" altLang="en-US" dirty="0" smtClean="0"/>
              <a:t>间接</a:t>
            </a:r>
            <a:r>
              <a:rPr lang="zh-CN" altLang="en-US" dirty="0"/>
              <a:t>表现出每个用户的主题偏好</a:t>
            </a:r>
            <a:r>
              <a:rPr lang="zh-CN" altLang="en-US" dirty="0" smtClean="0"/>
              <a:t>。</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334421"/>
            <a:ext cx="3399449" cy="504056"/>
          </a:xfrm>
          <a:prstGeom prst="rect">
            <a:avLst/>
          </a:prstGeom>
        </p:spPr>
      </p:pic>
    </p:spTree>
    <p:extLst>
      <p:ext uri="{BB962C8B-B14F-4D97-AF65-F5344CB8AC3E}">
        <p14:creationId xmlns:p14="http://schemas.microsoft.com/office/powerpoint/2010/main" val="8420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主题相异度。 描述主题之间 不相同 的 程度， </a:t>
            </a:r>
            <a:r>
              <a:rPr lang="zh-CN" altLang="en-US" dirty="0" smtClean="0"/>
              <a:t>用</a:t>
            </a:r>
            <a:r>
              <a:rPr lang="en-US" altLang="zh-CN" dirty="0" err="1" smtClean="0"/>
              <a:t>dist</a:t>
            </a:r>
            <a:r>
              <a:rPr lang="en-US" altLang="zh-CN" dirty="0" smtClean="0"/>
              <a:t>(i, j)</a:t>
            </a:r>
            <a:r>
              <a:rPr lang="zh-CN" altLang="en-US" dirty="0" smtClean="0"/>
              <a:t>表示。</a:t>
            </a:r>
            <a:endParaRPr lang="en-US" altLang="zh-CN" dirty="0" smtClean="0"/>
          </a:p>
          <a:p>
            <a:pPr lvl="1"/>
            <a:endParaRPr lang="en-US" altLang="zh-CN" dirty="0"/>
          </a:p>
          <a:p>
            <a:pPr lvl="1"/>
            <a:endParaRPr lang="en-US" altLang="zh-CN" dirty="0" smtClean="0"/>
          </a:p>
          <a:p>
            <a:pPr lvl="1"/>
            <a:r>
              <a:rPr lang="en-US" altLang="zh-CN" dirty="0" err="1" smtClean="0"/>
              <a:t>D</a:t>
            </a:r>
            <a:r>
              <a:rPr lang="en-US" altLang="zh-CN" baseline="-25000" dirty="0" err="1" smtClean="0"/>
              <a:t>js</a:t>
            </a:r>
            <a:r>
              <a:rPr lang="en-US" altLang="zh-CN" dirty="0" smtClean="0"/>
              <a:t>(i, j)</a:t>
            </a:r>
            <a:r>
              <a:rPr lang="zh-CN" altLang="en-US" dirty="0" smtClean="0"/>
              <a:t> </a:t>
            </a:r>
            <a:r>
              <a:rPr lang="zh-CN" altLang="en-US" dirty="0"/>
              <a:t>是两个概率分布间的 </a:t>
            </a:r>
            <a:r>
              <a:rPr lang="en-US" altLang="zh-CN" dirty="0" smtClean="0"/>
              <a:t>Jensen-Shannon</a:t>
            </a:r>
            <a:r>
              <a:rPr lang="zh-CN" altLang="en-US" dirty="0" smtClean="0"/>
              <a:t> </a:t>
            </a:r>
            <a:r>
              <a:rPr lang="zh-CN" altLang="en-US" dirty="0"/>
              <a:t>散度， 公式</a:t>
            </a:r>
            <a:r>
              <a:rPr lang="zh-CN" altLang="en-US" dirty="0" smtClean="0"/>
              <a:t>为</a:t>
            </a:r>
            <a:endParaRPr lang="en-US" altLang="zh-CN" dirty="0" smtClean="0"/>
          </a:p>
          <a:p>
            <a:pPr lvl="1"/>
            <a:endParaRPr lang="en-US" altLang="zh-CN" dirty="0"/>
          </a:p>
          <a:p>
            <a:pPr lvl="1"/>
            <a:endParaRPr lang="en-US" altLang="zh-CN" dirty="0" smtClean="0"/>
          </a:p>
          <a:p>
            <a:pPr lvl="1"/>
            <a:r>
              <a:rPr lang="zh-CN" altLang="en-US" dirty="0"/>
              <a:t>其中</a:t>
            </a:r>
            <a:r>
              <a:rPr lang="zh-CN" altLang="en-US" dirty="0" smtClean="0"/>
              <a:t>：                                        ，为</a:t>
            </a:r>
            <a:r>
              <a:rPr lang="zh-CN" altLang="en-US" dirty="0"/>
              <a:t>两个概率分布的平均值；</a:t>
            </a:r>
            <a:br>
              <a:rPr lang="zh-CN" altLang="en-US" dirty="0"/>
            </a:br>
            <a:r>
              <a:rPr lang="zh-CN" altLang="en-US" dirty="0"/>
              <a:t/>
            </a:r>
            <a:br>
              <a:rPr lang="zh-CN" altLang="en-US" dirty="0"/>
            </a:br>
            <a:r>
              <a:rPr lang="zh-CN" altLang="en-US" dirty="0" smtClean="0"/>
              <a:t>                             ，是 </a:t>
            </a:r>
            <a:r>
              <a:rPr lang="en-US" altLang="zh-CN" dirty="0" smtClean="0"/>
              <a:t>Q</a:t>
            </a:r>
            <a:r>
              <a:rPr lang="zh-CN" altLang="en-US" dirty="0" smtClean="0"/>
              <a:t>到 </a:t>
            </a:r>
            <a:r>
              <a:rPr lang="en-US" altLang="zh-CN" dirty="0" smtClean="0"/>
              <a:t>P</a:t>
            </a:r>
            <a:r>
              <a:rPr lang="zh-CN" altLang="en-US" dirty="0" smtClean="0"/>
              <a:t> </a:t>
            </a:r>
            <a:r>
              <a:rPr lang="zh-CN" altLang="en-US" dirty="0"/>
              <a:t>的 </a:t>
            </a:r>
            <a:r>
              <a:rPr lang="en-US" altLang="zh-CN" dirty="0" err="1" smtClean="0"/>
              <a:t>Kullback-Leiber</a:t>
            </a:r>
            <a:r>
              <a:rPr lang="zh-CN" altLang="en-US" dirty="0" smtClean="0"/>
              <a:t>散度</a:t>
            </a:r>
            <a:endParaRPr lang="en-US" altLang="zh-CN" dirty="0" smtClean="0"/>
          </a:p>
          <a:p>
            <a:pPr lvl="1"/>
            <a:r>
              <a:rPr lang="zh-CN" altLang="en-US" dirty="0"/>
              <a:t>由此得出主题相关度的计算公式为</a:t>
            </a:r>
            <a:br>
              <a:rPr lang="zh-CN" altLang="en-US" dirty="0"/>
            </a:br>
            <a:r>
              <a:rPr lang="zh-CN" altLang="en-US" dirty="0"/>
              <a:t/>
            </a:r>
            <a:br>
              <a:rPr lang="zh-CN" altLang="en-US" dirty="0"/>
            </a:br>
            <a:endParaRPr lang="en-US" altLang="zh-CN" dirty="0" smtClean="0"/>
          </a:p>
          <a:p>
            <a:pPr lvl="1"/>
            <a:r>
              <a:rPr lang="en-US" altLang="zh-CN" dirty="0" err="1" smtClean="0"/>
              <a:t>topic</a:t>
            </a:r>
            <a:r>
              <a:rPr lang="en-US" altLang="zh-CN" baseline="-25000" dirty="0" err="1" smtClean="0"/>
              <a:t>ij</a:t>
            </a:r>
            <a:r>
              <a:rPr lang="zh-CN" altLang="en-US" dirty="0" smtClean="0"/>
              <a:t>是</a:t>
            </a:r>
            <a:r>
              <a:rPr lang="zh-CN" altLang="en-US" dirty="0"/>
              <a:t>大于 </a:t>
            </a:r>
            <a:r>
              <a:rPr lang="en-US" altLang="zh-CN" dirty="0" smtClean="0"/>
              <a:t>0</a:t>
            </a:r>
            <a:r>
              <a:rPr lang="zh-CN" altLang="en-US" dirty="0" smtClean="0"/>
              <a:t> </a:t>
            </a:r>
            <a:r>
              <a:rPr lang="zh-CN" altLang="en-US" dirty="0"/>
              <a:t>小于 </a:t>
            </a:r>
            <a:r>
              <a:rPr lang="en-US" altLang="zh-CN" dirty="0" smtClean="0"/>
              <a:t>1</a:t>
            </a:r>
            <a:r>
              <a:rPr lang="zh-CN" altLang="en-US" dirty="0" smtClean="0"/>
              <a:t> </a:t>
            </a:r>
            <a:r>
              <a:rPr lang="zh-CN" altLang="en-US" dirty="0"/>
              <a:t>的值， 主题相关度越高， 说明两个用户 间</a:t>
            </a:r>
            <a:br>
              <a:rPr lang="zh-CN" altLang="en-US" dirty="0"/>
            </a:br>
            <a:r>
              <a:rPr lang="zh-CN" altLang="en-US" dirty="0"/>
              <a:t>的关注话题越相似。</a:t>
            </a:r>
            <a:br>
              <a:rPr lang="zh-CN" altLang="en-US" dirty="0"/>
            </a:br>
            <a:r>
              <a:rPr lang="zh-CN" altLang="en-US" dirty="0"/>
              <a:t/>
            </a:r>
            <a:br>
              <a:rPr lang="zh-CN" altLang="en-US" dirty="0"/>
            </a:b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60" y="1988840"/>
            <a:ext cx="3400900" cy="64779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572" y="3071763"/>
            <a:ext cx="6028772" cy="68405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3738407"/>
            <a:ext cx="2187982" cy="572021"/>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5904" y="3838653"/>
            <a:ext cx="914528" cy="37152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569" y="4310428"/>
            <a:ext cx="1935248" cy="548320"/>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0682" y="5304571"/>
            <a:ext cx="2762636" cy="428685"/>
          </a:xfrm>
          <a:prstGeom prst="rect">
            <a:avLst/>
          </a:prstGeom>
        </p:spPr>
      </p:pic>
    </p:spTree>
    <p:extLst>
      <p:ext uri="{BB962C8B-B14F-4D97-AF65-F5344CB8AC3E}">
        <p14:creationId xmlns:p14="http://schemas.microsoft.com/office/powerpoint/2010/main" val="360753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总相关度计算及社区</a:t>
            </a:r>
            <a:r>
              <a:rPr lang="zh-CN" altLang="en-US" dirty="0" smtClean="0"/>
              <a:t>划分</a:t>
            </a:r>
            <a:endParaRPr lang="en-US" altLang="zh-CN" dirty="0"/>
          </a:p>
          <a:p>
            <a:pPr lvl="1"/>
            <a:r>
              <a:rPr lang="zh-CN" altLang="en-US" dirty="0"/>
              <a:t>根据对用户链接相关度与主题相关度的计算， 得出微博用</a:t>
            </a:r>
            <a:br>
              <a:rPr lang="zh-CN" altLang="en-US" dirty="0"/>
            </a:br>
            <a:r>
              <a:rPr lang="zh-CN" altLang="en-US" dirty="0"/>
              <a:t>户间的相关度公式</a:t>
            </a:r>
            <a:r>
              <a:rPr lang="zh-CN" altLang="en-US" dirty="0" smtClean="0"/>
              <a:t>为</a:t>
            </a:r>
            <a:endParaRPr lang="en-US" altLang="zh-CN" dirty="0" smtClean="0"/>
          </a:p>
          <a:p>
            <a:pPr lvl="1"/>
            <a:endParaRPr lang="en-US" altLang="zh-CN" dirty="0"/>
          </a:p>
          <a:p>
            <a:pPr lvl="1"/>
            <a:r>
              <a:rPr lang="zh-CN" altLang="en-US" dirty="0"/>
              <a:t>引 入 </a:t>
            </a:r>
            <a:r>
              <a:rPr lang="en-US" altLang="zh-CN" dirty="0" smtClean="0"/>
              <a:t>LPPA</a:t>
            </a:r>
            <a:r>
              <a:rPr lang="zh-CN" altLang="en-US" dirty="0" smtClean="0"/>
              <a:t>思想</a:t>
            </a:r>
            <a:r>
              <a:rPr lang="zh-CN" altLang="en-US" dirty="0"/>
              <a:t>对社区进行</a:t>
            </a:r>
            <a:r>
              <a:rPr lang="zh-CN" altLang="en-US" dirty="0" smtClean="0"/>
              <a:t>划分</a:t>
            </a:r>
            <a:endParaRPr lang="en-US" altLang="zh-CN" dirty="0" smtClean="0"/>
          </a:p>
          <a:p>
            <a:pPr marL="914400" lvl="1" indent="-457200">
              <a:buFont typeface="+mj-lt"/>
              <a:buAutoNum type="arabicPeriod"/>
            </a:pPr>
            <a:r>
              <a:rPr lang="zh-CN" altLang="en-US" sz="1800" dirty="0"/>
              <a:t>利用本研究中所得公式计算每个顶点间的相关度</a:t>
            </a:r>
            <a:r>
              <a:rPr lang="zh-CN" altLang="en-US" sz="1800" dirty="0" smtClean="0"/>
              <a:t>。</a:t>
            </a:r>
            <a:endParaRPr lang="en-US" altLang="zh-CN" sz="1800" dirty="0" smtClean="0"/>
          </a:p>
          <a:p>
            <a:pPr marL="914400" lvl="1" indent="-457200">
              <a:buFont typeface="+mj-lt"/>
              <a:buAutoNum type="arabicPeriod"/>
            </a:pPr>
            <a:r>
              <a:rPr lang="zh-CN" altLang="en-US" sz="1800" dirty="0" smtClean="0"/>
              <a:t>对于每个节点 分配</a:t>
            </a:r>
            <a:r>
              <a:rPr lang="zh-CN" altLang="en-US" sz="1800" dirty="0"/>
              <a:t>一</a:t>
            </a:r>
            <a:r>
              <a:rPr lang="zh-CN" altLang="en-US" sz="1800" dirty="0" smtClean="0"/>
              <a:t>个唯一的初始</a:t>
            </a:r>
            <a:r>
              <a:rPr lang="zh-CN" altLang="en-US" sz="1800" dirty="0"/>
              <a:t>标签， 然后把用户 相关</a:t>
            </a:r>
            <a:br>
              <a:rPr lang="zh-CN" altLang="en-US" sz="1800" dirty="0"/>
            </a:br>
            <a:r>
              <a:rPr lang="zh-CN" altLang="en-US" sz="1800" dirty="0"/>
              <a:t>度代入概率传递公式</a:t>
            </a:r>
            <a:r>
              <a:rPr lang="zh-CN" altLang="en-US" sz="1800" dirty="0" smtClean="0"/>
              <a:t>计算每个顶点 到</a:t>
            </a:r>
            <a:r>
              <a:rPr lang="zh-CN" altLang="en-US" sz="1800" dirty="0"/>
              <a:t>邻近点的传递</a:t>
            </a:r>
            <a:r>
              <a:rPr lang="zh-CN" altLang="en-US" sz="1800" dirty="0" smtClean="0"/>
              <a:t>概率。</a:t>
            </a:r>
            <a:endParaRPr lang="en-US" altLang="zh-CN" sz="1800" dirty="0" smtClean="0"/>
          </a:p>
          <a:p>
            <a:pPr marL="914400" lvl="1" indent="-457200">
              <a:buFont typeface="+mj-lt"/>
              <a:buAutoNum type="arabicPeriod"/>
            </a:pPr>
            <a:r>
              <a:rPr lang="zh-CN" altLang="en-US" sz="1800" dirty="0"/>
              <a:t>根据传递概率， 对图 中 所有顶点进行标签迭代更新</a:t>
            </a:r>
            <a:r>
              <a:rPr lang="zh-CN" altLang="en-US" sz="1800" dirty="0" smtClean="0"/>
              <a:t>。迭代</a:t>
            </a:r>
            <a:r>
              <a:rPr lang="zh-CN" altLang="en-US" sz="1800" dirty="0"/>
              <a:t>时， 对每个顶点来说， 它的标签由 所有邻接点的标签</a:t>
            </a:r>
            <a:r>
              <a:rPr lang="zh-CN" altLang="en-US" sz="1800" dirty="0" smtClean="0"/>
              <a:t>中系数最大的</a:t>
            </a:r>
            <a:r>
              <a:rPr lang="zh-CN" altLang="en-US" sz="1800" dirty="0"/>
              <a:t>那个标签来代替， 以此更新自 己的标签</a:t>
            </a:r>
            <a:r>
              <a:rPr lang="zh-CN" altLang="en-US" sz="1800" dirty="0" smtClean="0"/>
              <a:t>。</a:t>
            </a:r>
            <a:endParaRPr lang="en-US" altLang="zh-CN" sz="1800" dirty="0" smtClean="0"/>
          </a:p>
          <a:p>
            <a:pPr marL="914400" lvl="1" indent="-457200">
              <a:buFont typeface="+mj-lt"/>
              <a:buAutoNum type="arabicPeriod"/>
            </a:pPr>
            <a:r>
              <a:rPr lang="zh-CN" altLang="en-US" sz="1800" dirty="0"/>
              <a:t>如果有多个标签的数量同为最大， 则随机选取一个</a:t>
            </a:r>
            <a:r>
              <a:rPr lang="zh-CN" altLang="en-US" sz="1800" dirty="0" smtClean="0"/>
              <a:t>标签</a:t>
            </a:r>
            <a:r>
              <a:rPr lang="zh-CN" altLang="en-US" sz="1800" dirty="0"/>
              <a:t>作为该顶点的标签</a:t>
            </a:r>
            <a:r>
              <a:rPr lang="zh-CN" altLang="en-US" sz="1800" dirty="0" smtClean="0"/>
              <a:t>。</a:t>
            </a:r>
            <a:endParaRPr lang="en-US" altLang="zh-CN" sz="1800" dirty="0" smtClean="0"/>
          </a:p>
          <a:p>
            <a:pPr marL="914400" lvl="1" indent="-457200">
              <a:buFont typeface="+mj-lt"/>
              <a:buAutoNum type="arabicPeriod"/>
            </a:pPr>
            <a:r>
              <a:rPr lang="zh-CN" altLang="en-US" sz="1800" dirty="0"/>
              <a:t>重复步骤 </a:t>
            </a:r>
            <a:r>
              <a:rPr lang="en-US" altLang="zh-CN" sz="1800" dirty="0"/>
              <a:t>3</a:t>
            </a:r>
            <a:r>
              <a:rPr lang="zh-CN" altLang="en-US" sz="1800" dirty="0" smtClean="0"/>
              <a:t> </a:t>
            </a:r>
            <a:r>
              <a:rPr lang="zh-CN" altLang="en-US" sz="1800" dirty="0"/>
              <a:t>和 </a:t>
            </a:r>
            <a:r>
              <a:rPr lang="en-US" altLang="zh-CN" sz="1800" dirty="0"/>
              <a:t>4</a:t>
            </a:r>
            <a:r>
              <a:rPr lang="zh-CN" altLang="en-US" sz="1800" dirty="0" smtClean="0"/>
              <a:t> </a:t>
            </a:r>
            <a:r>
              <a:rPr lang="zh-CN" altLang="en-US" sz="1800" dirty="0"/>
              <a:t>， 直至每个顶点邻居中的标签</a:t>
            </a:r>
            <a:r>
              <a:rPr lang="zh-CN" altLang="en-US" sz="1800" dirty="0" smtClean="0"/>
              <a:t>变化趋于稳定，将相同标签的顶点归为一个社区。</a:t>
            </a:r>
            <a:r>
              <a:rPr lang="zh-CN" altLang="en-US" sz="1800" dirty="0"/>
              <a:t/>
            </a:r>
            <a:br>
              <a:rPr lang="zh-CN" altLang="en-US" sz="1800" dirty="0"/>
            </a:br>
            <a:r>
              <a:rPr lang="zh-CN" altLang="en-US" dirty="0"/>
              <a:t/>
            </a:r>
            <a:br>
              <a:rPr lang="zh-CN" altLang="en-US" dirty="0"/>
            </a:br>
            <a:endParaRPr lang="en-US" altLang="zh-CN" dirty="0"/>
          </a:p>
          <a:p>
            <a:pPr marL="457200" lvl="1" indent="0">
              <a:buNone/>
            </a:pPr>
            <a:r>
              <a:rPr lang="zh-CN" altLang="en-US" dirty="0"/>
              <a:t/>
            </a:r>
            <a:br>
              <a:rPr lang="zh-CN" altLang="en-US" dirty="0"/>
            </a:br>
            <a:r>
              <a:rPr lang="zh-CN" altLang="en-US" dirty="0"/>
              <a:t/>
            </a:r>
            <a:br>
              <a:rPr lang="zh-CN" altLang="en-US" dirty="0"/>
            </a:br>
            <a:endParaRPr lang="zh-CN" altLang="en-US" dirty="0"/>
          </a:p>
        </p:txBody>
      </p:sp>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636912"/>
            <a:ext cx="3010320" cy="419159"/>
          </a:xfrm>
          <a:prstGeom prst="rect">
            <a:avLst/>
          </a:prstGeom>
        </p:spPr>
      </p:pic>
    </p:spTree>
    <p:extLst>
      <p:ext uri="{BB962C8B-B14F-4D97-AF65-F5344CB8AC3E}">
        <p14:creationId xmlns:p14="http://schemas.microsoft.com/office/powerpoint/2010/main" val="52230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36912"/>
            <a:ext cx="8676456" cy="923330"/>
          </a:xfrm>
          <a:prstGeom prst="rect">
            <a:avLst/>
          </a:prstGeom>
          <a:noFill/>
        </p:spPr>
        <p:txBody>
          <a:bodyPr wrap="square">
            <a:spAutoFit/>
          </a:bodyPr>
          <a:lstStyle/>
          <a:p>
            <a:pPr algn="ctr">
              <a:defRPr/>
            </a:pPr>
            <a:r>
              <a:rPr lang="zh-CN" altLang="en-US" sz="5400" b="1" kern="1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a:rPr>
              <a:t>谢谢</a:t>
            </a:r>
            <a:r>
              <a:rPr lang="zh-CN" altLang="en-US" sz="5400" b="1" kern="1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a:rPr>
              <a:t>！</a:t>
            </a:r>
            <a:endParaRPr lang="en-US" altLang="zh-CN" sz="5400" b="1" kern="1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a:endParaRPr>
          </a:p>
        </p:txBody>
      </p:sp>
    </p:spTree>
    <p:extLst>
      <p:ext uri="{BB962C8B-B14F-4D97-AF65-F5344CB8AC3E}">
        <p14:creationId xmlns:p14="http://schemas.microsoft.com/office/powerpoint/2010/main" val="3436095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dirty="0" smtClean="0"/>
              <a:t>课题来源</a:t>
            </a:r>
            <a:endParaRPr lang="en-US" altLang="zh-CN" dirty="0" smtClean="0"/>
          </a:p>
          <a:p>
            <a:r>
              <a:rPr lang="zh-CN" altLang="en-US" dirty="0" smtClean="0"/>
              <a:t>课题背景与意义</a:t>
            </a:r>
            <a:endParaRPr lang="en-US" altLang="zh-CN" dirty="0" smtClean="0"/>
          </a:p>
          <a:p>
            <a:r>
              <a:rPr lang="zh-CN" altLang="en-US" dirty="0" smtClean="0"/>
              <a:t>国内外研究现状</a:t>
            </a:r>
            <a:endParaRPr lang="en-US" altLang="zh-CN" dirty="0" smtClean="0"/>
          </a:p>
          <a:p>
            <a:r>
              <a:rPr lang="zh-CN" altLang="en-US" dirty="0" smtClean="0"/>
              <a:t>研究内容与拟采取的方案</a:t>
            </a:r>
            <a:endParaRPr lang="en-US" altLang="zh-CN" dirty="0" smtClean="0"/>
          </a:p>
          <a:p>
            <a:r>
              <a:rPr lang="zh-CN" altLang="en-US" dirty="0" smtClean="0"/>
              <a:t>关键技术及难点</a:t>
            </a:r>
            <a:endParaRPr lang="en-US" altLang="zh-CN" dirty="0" smtClean="0"/>
          </a:p>
          <a:p>
            <a:r>
              <a:rPr lang="zh-CN" altLang="en-US" dirty="0" smtClean="0"/>
              <a:t>进度安排</a:t>
            </a:r>
            <a:endParaRPr lang="en-US" altLang="zh-CN" dirty="0" smtClean="0"/>
          </a:p>
        </p:txBody>
      </p:sp>
    </p:spTree>
    <p:extLst>
      <p:ext uri="{BB962C8B-B14F-4D97-AF65-F5344CB8AC3E}">
        <p14:creationId xmlns:p14="http://schemas.microsoft.com/office/powerpoint/2010/main" val="3141759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课题来源</a:t>
            </a:r>
            <a:endParaRPr lang="zh-CN" altLang="en-US" dirty="0"/>
          </a:p>
        </p:txBody>
      </p:sp>
      <p:sp>
        <p:nvSpPr>
          <p:cNvPr id="3" name="内容占位符 2"/>
          <p:cNvSpPr>
            <a:spLocks noGrp="1"/>
          </p:cNvSpPr>
          <p:nvPr>
            <p:ph idx="1"/>
          </p:nvPr>
        </p:nvSpPr>
        <p:spPr/>
        <p:txBody>
          <a:bodyPr/>
          <a:lstStyle/>
          <a:p>
            <a:r>
              <a:rPr lang="zh-CN" altLang="en-US" dirty="0" smtClean="0"/>
              <a:t>国家重点基础研究发展计划（</a:t>
            </a:r>
            <a:r>
              <a:rPr lang="en-US" altLang="zh-CN" dirty="0" smtClean="0"/>
              <a:t>973</a:t>
            </a:r>
            <a:r>
              <a:rPr lang="zh-CN" altLang="en-US" dirty="0" smtClean="0"/>
              <a:t>计划）</a:t>
            </a:r>
            <a:endParaRPr lang="en-US" altLang="zh-CN" dirty="0" smtClean="0"/>
          </a:p>
          <a:p>
            <a:r>
              <a:rPr lang="zh-CN" altLang="en-US" dirty="0" smtClean="0"/>
              <a:t>网络信息空间大数据计算的基础研究</a:t>
            </a:r>
            <a:endParaRPr lang="en-US" altLang="zh-CN" dirty="0" smtClean="0"/>
          </a:p>
          <a:p>
            <a:r>
              <a:rPr lang="zh-CN" altLang="en-US" dirty="0"/>
              <a:t>课题</a:t>
            </a:r>
            <a:r>
              <a:rPr lang="zh-CN" altLang="en-US" dirty="0" smtClean="0"/>
              <a:t>编号：</a:t>
            </a:r>
            <a:r>
              <a:rPr lang="en-US" altLang="zh-CN" dirty="0"/>
              <a:t>2014CB340300</a:t>
            </a:r>
            <a:endParaRPr lang="zh-CN" altLang="en-US" dirty="0"/>
          </a:p>
        </p:txBody>
      </p:sp>
    </p:spTree>
    <p:extLst>
      <p:ext uri="{BB962C8B-B14F-4D97-AF65-F5344CB8AC3E}">
        <p14:creationId xmlns:p14="http://schemas.microsoft.com/office/powerpoint/2010/main" val="15206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课题背景与意义（</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微</a:t>
            </a:r>
            <a:r>
              <a:rPr lang="zh-CN" altLang="en-US" dirty="0" smtClean="0"/>
              <a:t>博的巨大影响力</a:t>
            </a:r>
            <a:endParaRPr lang="en-US" altLang="zh-CN" dirty="0" smtClean="0"/>
          </a:p>
          <a:p>
            <a:pPr lvl="1"/>
            <a:r>
              <a:rPr lang="zh-CN" altLang="en-US" dirty="0" smtClean="0"/>
              <a:t>截止</a:t>
            </a:r>
            <a:r>
              <a:rPr lang="en-US" altLang="zh-CN" dirty="0" smtClean="0"/>
              <a:t>2016</a:t>
            </a:r>
            <a:r>
              <a:rPr lang="zh-CN" altLang="en-US" dirty="0" smtClean="0"/>
              <a:t>年</a:t>
            </a:r>
            <a:r>
              <a:rPr lang="en-US" altLang="zh-CN" dirty="0" smtClean="0"/>
              <a:t>6</a:t>
            </a:r>
            <a:r>
              <a:rPr lang="zh-CN" altLang="en-US" dirty="0" smtClean="0"/>
              <a:t>月，我国网民数量达到</a:t>
            </a:r>
            <a:r>
              <a:rPr lang="en-US" altLang="zh-CN" dirty="0" smtClean="0"/>
              <a:t>7.10</a:t>
            </a:r>
            <a:r>
              <a:rPr lang="zh-CN" altLang="en-US" dirty="0" smtClean="0"/>
              <a:t>亿，微博覆盖其中</a:t>
            </a:r>
            <a:r>
              <a:rPr lang="en-US" altLang="zh-CN" dirty="0" smtClean="0"/>
              <a:t>39.7%</a:t>
            </a:r>
          </a:p>
          <a:p>
            <a:pPr lvl="1"/>
            <a:r>
              <a:rPr lang="zh-CN" altLang="en-US" dirty="0"/>
              <a:t>新</a:t>
            </a:r>
            <a:r>
              <a:rPr lang="zh-CN" altLang="en-US" dirty="0" smtClean="0"/>
              <a:t>浪微博每天新产生微博超过</a:t>
            </a:r>
            <a:r>
              <a:rPr lang="en-US" altLang="zh-CN" dirty="0"/>
              <a:t>5</a:t>
            </a:r>
            <a:r>
              <a:rPr lang="en-US" altLang="zh-CN" dirty="0" smtClean="0"/>
              <a:t>000</a:t>
            </a:r>
            <a:r>
              <a:rPr lang="zh-CN" altLang="en-US" dirty="0" smtClean="0"/>
              <a:t>万条</a:t>
            </a:r>
            <a:endParaRPr lang="en-US" altLang="zh-CN" dirty="0" smtClean="0"/>
          </a:p>
          <a:p>
            <a:pPr>
              <a:spcBef>
                <a:spcPts val="1200"/>
              </a:spcBef>
            </a:pPr>
            <a:r>
              <a:rPr lang="zh-CN" altLang="en-US" dirty="0"/>
              <a:t>微</a:t>
            </a:r>
            <a:r>
              <a:rPr lang="zh-CN" altLang="en-US" dirty="0" smtClean="0"/>
              <a:t>博特征</a:t>
            </a:r>
            <a:endParaRPr lang="en-US" altLang="zh-CN" dirty="0" smtClean="0"/>
          </a:p>
          <a:p>
            <a:pPr lvl="1"/>
            <a:r>
              <a:rPr lang="zh-CN" altLang="en-US" dirty="0" smtClean="0"/>
              <a:t>信息公开性：当你关注一个人，你就可以接受他发布出来的任何信息，这些信息是公开的</a:t>
            </a:r>
            <a:endParaRPr lang="en-US" altLang="zh-CN" dirty="0" smtClean="0"/>
          </a:p>
          <a:p>
            <a:pPr lvl="1"/>
            <a:r>
              <a:rPr lang="zh-CN" altLang="en-US" dirty="0" smtClean="0"/>
              <a:t>用户间的互动性：关注、转发、评论这三大功能是微博的而显著特点，使得微博具有很强的互动性</a:t>
            </a:r>
            <a:endParaRPr lang="en-US" altLang="zh-CN" dirty="0" smtClean="0"/>
          </a:p>
          <a:p>
            <a:pPr lvl="1"/>
            <a:r>
              <a:rPr lang="zh-CN" altLang="en-US" dirty="0" smtClean="0"/>
              <a:t>文本短，噪音多：微博长度不超过</a:t>
            </a:r>
            <a:r>
              <a:rPr lang="en-US" altLang="zh-CN" dirty="0" smtClean="0"/>
              <a:t>140</a:t>
            </a:r>
            <a:r>
              <a:rPr lang="zh-CN" altLang="en-US" dirty="0" smtClean="0"/>
              <a:t>字，语义稀疏；用语口语化，无用信息多，挖掘难度大</a:t>
            </a:r>
            <a:endParaRPr lang="en-US" altLang="zh-CN" dirty="0" smtClean="0"/>
          </a:p>
          <a:p>
            <a:pPr lvl="1"/>
            <a:r>
              <a:rPr lang="zh-CN" altLang="en-US" dirty="0" smtClean="0"/>
              <a:t>用户呈现社区性：兴趣驱动使得用户的关心的话题通常有着比较明确的方向，从而使得用户具备社区性。社区内的用户连接较为紧密，社区间的连接较为松散</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92460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课题背景与意义（</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社区发现</a:t>
            </a:r>
            <a:endParaRPr lang="en-US" altLang="zh-CN" dirty="0" smtClean="0"/>
          </a:p>
          <a:p>
            <a:pPr lvl="1"/>
            <a:r>
              <a:rPr lang="zh-CN" altLang="en-US" dirty="0" smtClean="0"/>
              <a:t>社区发现是一个复杂而有意义的过程，它对于研究复杂网络的特性具有重要作用。近些年，发现及分析复杂网络中的社区结构得到了很大的关注，同时也出现了很多社区发现算法。</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996952"/>
            <a:ext cx="4464496" cy="3517896"/>
          </a:xfrm>
          <a:prstGeom prst="rect">
            <a:avLst/>
          </a:prstGeom>
        </p:spPr>
      </p:pic>
    </p:spTree>
    <p:extLst>
      <p:ext uri="{BB962C8B-B14F-4D97-AF65-F5344CB8AC3E}">
        <p14:creationId xmlns:p14="http://schemas.microsoft.com/office/powerpoint/2010/main" val="296296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社区发现</a:t>
            </a:r>
            <a:endParaRPr lang="zh-CN" altLang="en-US" dirty="0"/>
          </a:p>
        </p:txBody>
      </p:sp>
      <p:sp>
        <p:nvSpPr>
          <p:cNvPr id="3" name="内容占位符 2"/>
          <p:cNvSpPr>
            <a:spLocks noGrp="1"/>
          </p:cNvSpPr>
          <p:nvPr>
            <p:ph idx="1"/>
          </p:nvPr>
        </p:nvSpPr>
        <p:spPr/>
        <p:txBody>
          <a:bodyPr/>
          <a:lstStyle/>
          <a:p>
            <a:r>
              <a:rPr lang="zh-CN" altLang="en-US" dirty="0" smtClean="0"/>
              <a:t>数学描述</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012457"/>
            <a:ext cx="7200800" cy="4266098"/>
          </a:xfrm>
          <a:prstGeom prst="rect">
            <a:avLst/>
          </a:prstGeom>
        </p:spPr>
      </p:pic>
    </p:spTree>
    <p:extLst>
      <p:ext uri="{BB962C8B-B14F-4D97-AF65-F5344CB8AC3E}">
        <p14:creationId xmlns:p14="http://schemas.microsoft.com/office/powerpoint/2010/main" val="293755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社区发现</a:t>
            </a:r>
            <a:endParaRPr lang="zh-CN" altLang="en-US"/>
          </a:p>
        </p:txBody>
      </p:sp>
      <p:sp>
        <p:nvSpPr>
          <p:cNvPr id="3" name="内容占位符 2"/>
          <p:cNvSpPr>
            <a:spLocks noGrp="1"/>
          </p:cNvSpPr>
          <p:nvPr>
            <p:ph idx="1"/>
          </p:nvPr>
        </p:nvSpPr>
        <p:spPr/>
        <p:txBody>
          <a:bodyPr/>
          <a:lstStyle/>
          <a:p>
            <a:r>
              <a:rPr lang="zh-CN" altLang="en-US" dirty="0"/>
              <a:t>基本假设</a:t>
            </a:r>
            <a:endParaRPr lang="en-US" altLang="zh-CN" dirty="0"/>
          </a:p>
          <a:p>
            <a:pPr lvl="1"/>
            <a:r>
              <a:rPr lang="zh-CN" altLang="en-US" dirty="0" smtClean="0"/>
              <a:t>如果两个微博用户之间互动越频繁，那么两者之间的社交关系越密切，而这些关系往往蕴含潜在的兴趣关联关系。</a:t>
            </a:r>
            <a:endParaRPr lang="en-US" altLang="zh-CN" dirty="0" smtClean="0"/>
          </a:p>
          <a:p>
            <a:r>
              <a:rPr lang="zh-CN" altLang="en-US" dirty="0" smtClean="0"/>
              <a:t>生成网络图</a:t>
            </a:r>
            <a:endParaRPr lang="en-US" altLang="zh-CN" dirty="0" smtClean="0"/>
          </a:p>
          <a:p>
            <a:pPr lvl="1"/>
            <a:r>
              <a:rPr lang="zh-CN" altLang="en-US" dirty="0" smtClean="0"/>
              <a:t>用户作为节点</a:t>
            </a:r>
            <a:endParaRPr lang="en-US" altLang="zh-CN" dirty="0" smtClean="0"/>
          </a:p>
          <a:p>
            <a:pPr lvl="1"/>
            <a:r>
              <a:rPr lang="zh-CN" altLang="en-US" dirty="0" smtClean="0"/>
              <a:t>用户的关注、转发、评论等关系作为边</a:t>
            </a:r>
            <a:endParaRPr lang="en-US" altLang="zh-CN" dirty="0" smtClean="0"/>
          </a:p>
          <a:p>
            <a:pPr lvl="1"/>
            <a:r>
              <a:rPr lang="zh-CN" altLang="en-US" dirty="0" smtClean="0"/>
              <a:t>若在用户之间建立连接关系，则此时对应的图为无向图；若根据单向关系建立边，则为有向图</a:t>
            </a:r>
            <a:endParaRPr lang="en-US" altLang="zh-CN" dirty="0"/>
          </a:p>
          <a:p>
            <a:pPr lvl="1"/>
            <a:endParaRPr lang="en-US" altLang="zh-CN" dirty="0"/>
          </a:p>
        </p:txBody>
      </p:sp>
    </p:spTree>
    <p:extLst>
      <p:ext uri="{BB962C8B-B14F-4D97-AF65-F5344CB8AC3E}">
        <p14:creationId xmlns:p14="http://schemas.microsoft.com/office/powerpoint/2010/main" val="3671114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1304"/>
            <a:ext cx="8229600" cy="725488"/>
          </a:xfrm>
        </p:spPr>
        <p:txBody>
          <a:bodyPr/>
          <a:lstStyle/>
          <a:p>
            <a:r>
              <a:rPr lang="en-US" altLang="zh-CN" sz="2800" dirty="0" smtClean="0">
                <a:latin typeface="DFKai-SB" pitchFamily="65" charset="-120"/>
                <a:ea typeface="DFKai-SB" pitchFamily="65" charset="-120"/>
              </a:rPr>
              <a:t>Community discovery based on topic and link analysis</a:t>
            </a:r>
            <a:endParaRPr lang="zh-CN" altLang="en-US" sz="2800" dirty="0">
              <a:latin typeface="DFKai-SB" pitchFamily="65" charset="-120"/>
              <a:ea typeface="DFKai-SB" pitchFamily="65" charset="-120"/>
            </a:endParaRPr>
          </a:p>
        </p:txBody>
      </p:sp>
      <p:sp>
        <p:nvSpPr>
          <p:cNvPr id="3" name="内容占位符 2"/>
          <p:cNvSpPr>
            <a:spLocks noGrp="1"/>
          </p:cNvSpPr>
          <p:nvPr>
            <p:ph idx="1"/>
          </p:nvPr>
        </p:nvSpPr>
        <p:spPr>
          <a:xfrm>
            <a:off x="457200" y="2060848"/>
            <a:ext cx="8229600" cy="4392340"/>
          </a:xfrm>
        </p:spPr>
        <p:txBody>
          <a:bodyPr/>
          <a:lstStyle/>
          <a:p>
            <a:r>
              <a:rPr lang="zh-CN" altLang="en-US" dirty="0"/>
              <a:t>用户</a:t>
            </a:r>
            <a:r>
              <a:rPr lang="zh-CN" altLang="en-US" dirty="0" smtClean="0"/>
              <a:t>间的关系</a:t>
            </a:r>
            <a:endParaRPr lang="en-US" altLang="zh-CN" dirty="0"/>
          </a:p>
          <a:p>
            <a:pPr lvl="1"/>
            <a:r>
              <a:rPr lang="zh-CN" altLang="en-US" dirty="0" smtClean="0"/>
              <a:t>主题相关性：代表用户兴趣</a:t>
            </a:r>
            <a:endParaRPr lang="en-US" altLang="zh-CN" dirty="0" smtClean="0"/>
          </a:p>
          <a:p>
            <a:pPr lvl="1"/>
            <a:r>
              <a:rPr lang="zh-CN" altLang="en-US" dirty="0" smtClean="0"/>
              <a:t>链接关系：用户社会联系</a:t>
            </a:r>
            <a:endParaRPr lang="en-US" altLang="zh-CN" dirty="0"/>
          </a:p>
          <a:p>
            <a:r>
              <a:rPr lang="zh-CN" altLang="en-US" dirty="0" smtClean="0"/>
              <a:t>解决思路</a:t>
            </a:r>
            <a:endParaRPr lang="en-US" altLang="zh-CN" dirty="0" smtClean="0"/>
          </a:p>
          <a:p>
            <a:pPr lvl="1"/>
            <a:r>
              <a:rPr lang="zh-CN" altLang="en-US" dirty="0" smtClean="0"/>
              <a:t>利用社交网络中最短路径长度和共同指向与被指向关系计算微博用户的链接相关度</a:t>
            </a:r>
            <a:endParaRPr lang="en-US" altLang="zh-CN" dirty="0"/>
          </a:p>
          <a:p>
            <a:pPr lvl="1"/>
            <a:r>
              <a:rPr lang="zh-CN" altLang="en-US" dirty="0" smtClean="0"/>
              <a:t>用</a:t>
            </a:r>
            <a:r>
              <a:rPr lang="en-US" altLang="zh-CN" dirty="0" smtClean="0"/>
              <a:t>LDA</a:t>
            </a:r>
            <a:r>
              <a:rPr lang="zh-CN" altLang="en-US" dirty="0" smtClean="0"/>
              <a:t>模型对微博建模，提取微博主题，从而计算主题相关度</a:t>
            </a:r>
            <a:endParaRPr lang="en-US" altLang="zh-CN" dirty="0" smtClean="0"/>
          </a:p>
          <a:p>
            <a:pPr lvl="1"/>
            <a:r>
              <a:rPr lang="zh-CN" altLang="en-US" dirty="0" smtClean="0"/>
              <a:t>把链接相关度与主题相关度</a:t>
            </a:r>
            <a:r>
              <a:rPr lang="zh-CN" altLang="en-US" dirty="0" smtClean="0"/>
              <a:t>加权，</a:t>
            </a:r>
            <a:r>
              <a:rPr lang="zh-CN" altLang="en-US" dirty="0" smtClean="0"/>
              <a:t>作为社区图模型的边的权值</a:t>
            </a:r>
            <a:endParaRPr lang="en-US" altLang="zh-CN" dirty="0" smtClean="0"/>
          </a:p>
          <a:p>
            <a:pPr lvl="1"/>
            <a:r>
              <a:rPr lang="zh-CN" altLang="en-US" dirty="0" smtClean="0"/>
              <a:t>利用</a:t>
            </a:r>
            <a:r>
              <a:rPr lang="zh-CN" altLang="en-US" dirty="0"/>
              <a:t>一</a:t>
            </a:r>
            <a:r>
              <a:rPr lang="zh-CN" altLang="en-US" dirty="0" smtClean="0"/>
              <a:t>种标签传播算法对社区进行划分</a:t>
            </a:r>
            <a:endParaRPr lang="en-US" altLang="zh-CN" dirty="0"/>
          </a:p>
          <a:p>
            <a:endParaRPr lang="en-US" altLang="zh-CN" dirty="0" smtClean="0"/>
          </a:p>
        </p:txBody>
      </p:sp>
    </p:spTree>
    <p:extLst>
      <p:ext uri="{BB962C8B-B14F-4D97-AF65-F5344CB8AC3E}">
        <p14:creationId xmlns:p14="http://schemas.microsoft.com/office/powerpoint/2010/main" val="197796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链接相关度计算</a:t>
            </a:r>
            <a:endParaRPr lang="en-US" altLang="zh-CN" dirty="0"/>
          </a:p>
          <a:p>
            <a:pPr lvl="1"/>
            <a:r>
              <a:rPr lang="zh-CN" altLang="en-US" dirty="0"/>
              <a:t>微</a:t>
            </a:r>
            <a:r>
              <a:rPr lang="zh-CN" altLang="en-US" dirty="0" smtClean="0"/>
              <a:t>博</a:t>
            </a:r>
            <a:r>
              <a:rPr lang="zh-CN" altLang="en-US" dirty="0"/>
              <a:t>里用户间的链接相关度和最短路径成反比，随着两个用户间</a:t>
            </a:r>
            <a:r>
              <a:rPr lang="zh-CN" altLang="en-US" dirty="0" smtClean="0"/>
              <a:t>的最</a:t>
            </a:r>
            <a:r>
              <a:rPr lang="zh-CN" altLang="en-US" dirty="0"/>
              <a:t>短路径增长，他们的关系就会减弱 </a:t>
            </a:r>
            <a:endParaRPr lang="en-US" altLang="zh-CN" dirty="0" smtClean="0"/>
          </a:p>
          <a:p>
            <a:pPr lvl="1"/>
            <a:r>
              <a:rPr lang="zh-CN" altLang="en-US" dirty="0"/>
              <a:t>如果用户 </a:t>
            </a:r>
            <a:r>
              <a:rPr lang="en-US" altLang="zh-CN" dirty="0"/>
              <a:t>p</a:t>
            </a:r>
            <a:r>
              <a:rPr lang="zh-CN" altLang="en-US" dirty="0" smtClean="0"/>
              <a:t>到 </a:t>
            </a:r>
            <a:r>
              <a:rPr lang="en-US" altLang="zh-CN" dirty="0"/>
              <a:t>q</a:t>
            </a:r>
            <a:r>
              <a:rPr lang="zh-CN" altLang="en-US" dirty="0" smtClean="0"/>
              <a:t> </a:t>
            </a:r>
            <a:r>
              <a:rPr lang="zh-CN" altLang="en-US" dirty="0"/>
              <a:t>间</a:t>
            </a:r>
            <a:r>
              <a:rPr lang="zh-CN" altLang="en-US" dirty="0" smtClean="0"/>
              <a:t>没有路径</a:t>
            </a:r>
            <a:r>
              <a:rPr lang="zh-CN" altLang="en-US" dirty="0"/>
              <a:t>，就认为最短路径长度为无穷大 </a:t>
            </a:r>
            <a:endParaRPr lang="en-US" altLang="zh-CN" dirty="0" smtClean="0"/>
          </a:p>
          <a:p>
            <a:pPr lvl="1"/>
            <a:r>
              <a:rPr lang="zh-CN" altLang="en-US" dirty="0"/>
              <a:t>利用最短路径长度</a:t>
            </a:r>
            <a:r>
              <a:rPr lang="zh-CN" altLang="en-US" dirty="0" smtClean="0"/>
              <a:t>计算链接</a:t>
            </a:r>
            <a:r>
              <a:rPr lang="zh-CN" altLang="en-US" dirty="0"/>
              <a:t>相关度的公式如下所示 </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其中</a:t>
            </a:r>
            <a:r>
              <a:rPr lang="zh-CN" altLang="en-US" dirty="0" smtClean="0"/>
              <a:t>：</a:t>
            </a:r>
            <a:r>
              <a:rPr lang="en-US" altLang="zh-CN" dirty="0" err="1" smtClean="0"/>
              <a:t>spl</a:t>
            </a:r>
            <a:r>
              <a:rPr lang="en-US" altLang="zh-CN" baseline="-25000" dirty="0" err="1" smtClean="0"/>
              <a:t>pq</a:t>
            </a:r>
            <a:r>
              <a:rPr lang="en-US" altLang="zh-CN" baseline="-25000" dirty="0" smtClean="0"/>
              <a:t> </a:t>
            </a:r>
            <a:r>
              <a:rPr lang="zh-CN" altLang="en-US" dirty="0" smtClean="0"/>
              <a:t>表示</a:t>
            </a:r>
            <a:r>
              <a:rPr lang="zh-CN" altLang="en-US" dirty="0"/>
              <a:t>从用户 </a:t>
            </a:r>
            <a:r>
              <a:rPr lang="en-US" altLang="zh-CN" dirty="0" smtClean="0"/>
              <a:t>p</a:t>
            </a:r>
            <a:r>
              <a:rPr lang="zh-CN" altLang="en-US" dirty="0" smtClean="0"/>
              <a:t> </a:t>
            </a:r>
            <a:r>
              <a:rPr lang="zh-CN" altLang="en-US" dirty="0"/>
              <a:t>到 </a:t>
            </a:r>
            <a:r>
              <a:rPr lang="en-US" altLang="zh-CN" dirty="0" smtClean="0"/>
              <a:t>q</a:t>
            </a:r>
            <a:r>
              <a:rPr lang="zh-CN" altLang="en-US" dirty="0" smtClean="0"/>
              <a:t> </a:t>
            </a:r>
            <a:r>
              <a:rPr lang="zh-CN" altLang="en-US" dirty="0"/>
              <a:t>的最短路径长度，当 </a:t>
            </a:r>
            <a:r>
              <a:rPr lang="en-US" altLang="zh-CN" dirty="0" smtClean="0"/>
              <a:t>p</a:t>
            </a:r>
            <a:r>
              <a:rPr lang="zh-CN" altLang="en-US" dirty="0" smtClean="0"/>
              <a:t> </a:t>
            </a:r>
            <a:r>
              <a:rPr lang="zh-CN" altLang="en-US" dirty="0"/>
              <a:t>和 </a:t>
            </a:r>
            <a:r>
              <a:rPr lang="en-US" altLang="zh-CN" dirty="0" smtClean="0"/>
              <a:t>q</a:t>
            </a:r>
            <a:r>
              <a:rPr lang="zh-CN" altLang="en-US" dirty="0" smtClean="0"/>
              <a:t> </a:t>
            </a:r>
            <a:r>
              <a:rPr lang="zh-CN" altLang="en-US" dirty="0"/>
              <a:t>无路径</a:t>
            </a:r>
            <a:br>
              <a:rPr lang="zh-CN" altLang="en-US" dirty="0"/>
            </a:br>
            <a:r>
              <a:rPr lang="zh-CN" altLang="en-US" dirty="0"/>
              <a:t>时</a:t>
            </a:r>
            <a:r>
              <a:rPr lang="zh-CN" altLang="en-US" dirty="0" smtClean="0"/>
              <a:t>，</a:t>
            </a:r>
            <a:r>
              <a:rPr lang="en-US" altLang="zh-CN" dirty="0" err="1" smtClean="0"/>
              <a:t>S</a:t>
            </a:r>
            <a:r>
              <a:rPr lang="en-US" altLang="zh-CN" baseline="-25000" dirty="0" err="1" smtClean="0"/>
              <a:t>pq</a:t>
            </a:r>
            <a:r>
              <a:rPr lang="zh-CN" altLang="en-US" dirty="0" smtClean="0"/>
              <a:t>趋</a:t>
            </a:r>
            <a:r>
              <a:rPr lang="zh-CN" altLang="en-US" dirty="0"/>
              <a:t>近 </a:t>
            </a:r>
            <a:r>
              <a:rPr lang="en-US" altLang="zh-CN" dirty="0"/>
              <a:t>0</a:t>
            </a:r>
            <a:r>
              <a:rPr lang="zh-CN" altLang="en-US" dirty="0"/>
              <a:t/>
            </a:r>
            <a:br>
              <a:rPr lang="zh-CN" altLang="en-US" dirty="0"/>
            </a:br>
            <a:r>
              <a:rPr lang="zh-CN" altLang="en-US" dirty="0"/>
              <a:t/>
            </a:r>
            <a:br>
              <a:rPr lang="zh-CN" altLang="en-US" dirty="0"/>
            </a:b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430" y="3501008"/>
            <a:ext cx="2904722" cy="1071116"/>
          </a:xfrm>
          <a:prstGeom prst="rect">
            <a:avLst/>
          </a:prstGeom>
        </p:spPr>
      </p:pic>
    </p:spTree>
    <p:extLst>
      <p:ext uri="{BB962C8B-B14F-4D97-AF65-F5344CB8AC3E}">
        <p14:creationId xmlns:p14="http://schemas.microsoft.com/office/powerpoint/2010/main" val="978935726"/>
      </p:ext>
    </p:extLst>
  </p:cSld>
  <p:clrMapOvr>
    <a:masterClrMapping/>
  </p:clrMapOvr>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宋体" pitchFamily="2" charset="-122"/>
          </a:defRPr>
        </a:defPPr>
      </a:lstStyle>
      <a:style>
        <a:lnRef idx="1">
          <a:schemeClr val="accent5"/>
        </a:lnRef>
        <a:fillRef idx="2">
          <a:schemeClr val="accent5"/>
        </a:fillRef>
        <a:effectRef idx="1">
          <a:schemeClr val="accent5"/>
        </a:effectRef>
        <a:fontRef idx="minor">
          <a:schemeClr val="dk1"/>
        </a:fontRef>
      </a:style>
    </a:spDef>
    <a:lnDef>
      <a:spPr bwMode="auto">
        <a:ln>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c002l">
  <a:themeElements>
    <a:clrScheme name="自定义 1">
      <a:dk1>
        <a:sysClr val="windowText" lastClr="000000"/>
      </a:dk1>
      <a:lt1>
        <a:sysClr val="window" lastClr="FFFFFF"/>
      </a:lt1>
      <a:dk2>
        <a:srgbClr val="464646"/>
      </a:dk2>
      <a:lt2>
        <a:srgbClr val="DEF5FA"/>
      </a:lt2>
      <a:accent1>
        <a:srgbClr val="1896C8"/>
      </a:accent1>
      <a:accent2>
        <a:srgbClr val="DA1F28"/>
      </a:accent2>
      <a:accent3>
        <a:srgbClr val="F8D1D3"/>
      </a:accent3>
      <a:accent4>
        <a:srgbClr val="FFFF66"/>
      </a:accent4>
      <a:accent5>
        <a:srgbClr val="80C688"/>
      </a:accent5>
      <a:accent6>
        <a:srgbClr val="7D3C4A"/>
      </a:accent6>
      <a:hlink>
        <a:srgbClr val="C8ED6D"/>
      </a:hlink>
      <a:folHlink>
        <a:srgbClr val="44B9E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TotalTime>
  <Words>1035</Words>
  <Application>Microsoft Office PowerPoint</Application>
  <PresentationFormat>全屏显示(4:3)</PresentationFormat>
  <Paragraphs>106</Paragraphs>
  <Slides>14</Slides>
  <Notes>7</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14</vt:i4>
      </vt:variant>
    </vt:vector>
  </HeadingPairs>
  <TitlesOfParts>
    <vt:vector size="17" baseType="lpstr">
      <vt:lpstr>博士学位论文答辩（李建欣）</vt:lpstr>
      <vt:lpstr>cdb2004c002l</vt:lpstr>
      <vt:lpstr>Image</vt:lpstr>
      <vt:lpstr>基于话题驱动的微博社区发现方法的 研究与实现</vt:lpstr>
      <vt:lpstr>内容提要</vt:lpstr>
      <vt:lpstr>课题来源</vt:lpstr>
      <vt:lpstr>课题背景与意义（1）</vt:lpstr>
      <vt:lpstr>课题背景与意义（2）</vt:lpstr>
      <vt:lpstr>社区发现</vt:lpstr>
      <vt:lpstr>社区发现</vt:lpstr>
      <vt:lpstr>Community discovery based on topic and link analysis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社交网络事件演化分析 及其索引方法的研究与实现</dc:title>
  <dc:creator>LuZY</dc:creator>
  <cp:lastModifiedBy>LZ</cp:lastModifiedBy>
  <cp:revision>85</cp:revision>
  <dcterms:created xsi:type="dcterms:W3CDTF">2014-11-30T13:08:11Z</dcterms:created>
  <dcterms:modified xsi:type="dcterms:W3CDTF">2016-11-23T14:56:35Z</dcterms:modified>
</cp:coreProperties>
</file>