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17" r:id="rId3"/>
    <p:sldId id="295" r:id="rId4"/>
    <p:sldId id="306" r:id="rId5"/>
    <p:sldId id="307" r:id="rId6"/>
    <p:sldId id="282" r:id="rId7"/>
    <p:sldId id="303" r:id="rId8"/>
    <p:sldId id="304" r:id="rId9"/>
    <p:sldId id="305" r:id="rId10"/>
    <p:sldId id="308" r:id="rId11"/>
    <p:sldId id="310" r:id="rId12"/>
    <p:sldId id="311" r:id="rId13"/>
    <p:sldId id="312" r:id="rId14"/>
    <p:sldId id="313" r:id="rId15"/>
    <p:sldId id="294" r:id="rId16"/>
    <p:sldId id="286" r:id="rId17"/>
    <p:sldId id="315" r:id="rId18"/>
    <p:sldId id="314" r:id="rId19"/>
    <p:sldId id="316" r:id="rId20"/>
    <p:sldId id="27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D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8" autoAdjust="0"/>
    <p:restoredTop sz="83636" autoAdjust="0"/>
  </p:normalViewPr>
  <p:slideViewPr>
    <p:cSldViewPr>
      <p:cViewPr varScale="1">
        <p:scale>
          <a:sx n="57" d="100"/>
          <a:sy n="57" d="100"/>
        </p:scale>
        <p:origin x="137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D34B4-3C36-4E97-AD3C-745EE9489E13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6B2D162-0FA3-4E87-BAEE-E920DE10CBE7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预选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6BD60567-4E5D-4A98-92CC-766059223DBA}" type="parTrans" cxnId="{0A102374-08EB-438F-9573-5985ACDAD4A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83E58F2-1FDD-457E-9E05-8549FD503F6D}" type="sibTrans" cxnId="{0A102374-08EB-438F-9573-5985ACDAD4A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483366F-6DA3-4AF0-8C64-2F89390F3CFA}">
      <dgm:prSet phldrT="[文本]"/>
      <dgm:spPr/>
      <dgm:t>
        <a:bodyPr/>
        <a:lstStyle/>
        <a:p>
          <a:r>
            <a:rPr lang="en-US" altLang="zh-CN" b="0" i="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b="0" i="0" dirty="0" smtClean="0">
              <a:latin typeface="微软雅黑" pitchFamily="34" charset="-122"/>
              <a:ea typeface="微软雅黑" pitchFamily="34" charset="-122"/>
            </a:rPr>
            <a:t>月</a:t>
          </a:r>
          <a:r>
            <a:rPr lang="en-US" altLang="zh-CN" b="0" i="0" dirty="0" smtClean="0">
              <a:latin typeface="微软雅黑" pitchFamily="34" charset="-122"/>
              <a:ea typeface="微软雅黑" pitchFamily="34" charset="-122"/>
            </a:rPr>
            <a:t>~6</a:t>
          </a:r>
          <a:r>
            <a:rPr lang="zh-CN" altLang="en-US" b="0" i="0" dirty="0" smtClean="0">
              <a:latin typeface="微软雅黑" pitchFamily="34" charset="-122"/>
              <a:ea typeface="微软雅黑" pitchFamily="34" charset="-122"/>
            </a:rPr>
            <a:t>月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AF558D5-ED21-4DF9-9AD2-41A78D5FA2FE}" type="parTrans" cxnId="{C91681D3-A346-4382-A6BA-408994738E7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D3367C6-D9F5-459D-B0CA-274048995E99}" type="sibTrans" cxnId="{C91681D3-A346-4382-A6BA-408994738E7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2057691-7515-49DB-B793-71EFE926F57D}">
      <dgm:prSet phldrT="[文本]"/>
      <dgm:spPr/>
      <dgm:t>
        <a:bodyPr/>
        <a:lstStyle/>
        <a:p>
          <a:r>
            <a:rPr lang="zh-CN" altLang="en-US" b="0" i="0" dirty="0" smtClean="0">
              <a:latin typeface="微软雅黑" pitchFamily="34" charset="-122"/>
              <a:ea typeface="微软雅黑" pitchFamily="34" charset="-122"/>
            </a:rPr>
            <a:t>政党的参选人分别进行竞选活动，以竞争各自政党的候选人提名。各州代表也在预选阶段产生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1A4660E-AE4B-4E85-9DED-B742A3AC656A}" type="parTrans" cxnId="{28C5A5B7-1A92-4748-A0E4-50B82C98695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2A316EB-27BB-48D9-899C-3FAA74259146}" type="sibTrans" cxnId="{28C5A5B7-1A92-4748-A0E4-50B82C98695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FB521CF-F0BA-4DB8-82D4-D24FF37399BE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总统候选人提名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6193ECF2-8D35-485E-B46A-05756F6F0AB1}" type="parTrans" cxnId="{ABB6A289-377B-4395-B939-0C52FB3361F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5C7E6B0-1D79-4026-86C8-011F9C914F98}" type="sibTrans" cxnId="{ABB6A289-377B-4395-B939-0C52FB3361F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E294DBB-B851-4B4E-B8EF-E9945C34C485}">
      <dgm:prSet phldrT="[文本]"/>
      <dgm:spPr/>
      <dgm:t>
        <a:bodyPr/>
        <a:lstStyle/>
        <a:p>
          <a:r>
            <a:rPr lang="en-US" altLang="zh-CN" b="0" i="0" dirty="0" smtClean="0">
              <a:latin typeface="微软雅黑" pitchFamily="34" charset="-122"/>
              <a:ea typeface="微软雅黑" pitchFamily="34" charset="-122"/>
            </a:rPr>
            <a:t>7</a:t>
          </a:r>
          <a:r>
            <a:rPr lang="zh-CN" altLang="en-US" b="0" i="0" dirty="0" smtClean="0">
              <a:latin typeface="微软雅黑" pitchFamily="34" charset="-122"/>
              <a:ea typeface="微软雅黑" pitchFamily="34" charset="-122"/>
            </a:rPr>
            <a:t>月</a:t>
          </a:r>
          <a:r>
            <a:rPr lang="en-US" altLang="zh-CN" b="0" i="0" dirty="0" smtClean="0">
              <a:latin typeface="微软雅黑" pitchFamily="34" charset="-122"/>
              <a:ea typeface="微软雅黑" pitchFamily="34" charset="-122"/>
            </a:rPr>
            <a:t>/8</a:t>
          </a:r>
          <a:r>
            <a:rPr lang="zh-CN" altLang="en-US" b="0" i="0" dirty="0" smtClean="0">
              <a:latin typeface="微软雅黑" pitchFamily="34" charset="-122"/>
              <a:ea typeface="微软雅黑" pitchFamily="34" charset="-122"/>
            </a:rPr>
            <a:t>月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49D96B4-701D-43D3-B52B-C480AE2F3A70}" type="parTrans" cxnId="{5C706A51-F903-4189-85AE-139B7EF782B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23A8E52-110E-4268-BAEC-0B72A7EBC381}" type="sibTrans" cxnId="{5C706A51-F903-4189-85AE-139B7EF782B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85663A0-D84D-4271-AC98-E313952AA177}">
      <dgm:prSet phldrT="[文本]"/>
      <dgm:spPr/>
      <dgm:t>
        <a:bodyPr/>
        <a:lstStyle/>
        <a:p>
          <a:r>
            <a:rPr lang="zh-CN" altLang="en-US" b="0" i="0" dirty="0" smtClean="0">
              <a:latin typeface="微软雅黑" pitchFamily="34" charset="-122"/>
              <a:ea typeface="微软雅黑" pitchFamily="34" charset="-122"/>
            </a:rPr>
            <a:t>两大政党通常会召开全国代表大会，各州代表投票正式选出本党的总统候选人，通过由总统候选人提名的副总统候选人，同时确定竞选纲领。 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DB71BA4-540B-473F-831E-1B03F3E583EE}" type="parTrans" cxnId="{46A3E6E3-66B8-4364-9BCD-853519EC4FA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F6C6CFC-EEA3-4DE3-98BD-87EDAA31FAB5}" type="sibTrans" cxnId="{46A3E6E3-66B8-4364-9BCD-853519EC4FA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80C1943-7EBE-42AB-91C7-4D1CE4D5C013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竞选活动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C791B2EA-19C6-4FC6-B8EA-276026324D84}" type="parTrans" cxnId="{1DD18713-BDAC-41D3-A577-20B03BDA144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2B659FA-FA6F-42CD-A46C-7EFFCC50D371}" type="sibTrans" cxnId="{1DD18713-BDAC-41D3-A577-20B03BDA144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9F5801E-8F5E-4A79-BB6F-F42E4E6B68ED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11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月之前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4AD1B22-23AF-40D7-88F5-3419C0C091B7}" type="parTrans" cxnId="{85215EAA-CDDF-4703-8CDF-0FFF39DA343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09BB4A0-1020-48C6-8BCA-726A309DE8F1}" type="sibTrans" cxnId="{85215EAA-CDDF-4703-8CDF-0FFF39DA343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FD6A65C-AAB5-4464-939B-3C936A8D2766}">
      <dgm:prSet phldrT="[文本]"/>
      <dgm:spPr/>
      <dgm:t>
        <a:bodyPr/>
        <a:lstStyle/>
        <a:p>
          <a:r>
            <a:rPr lang="zh-CN" altLang="en-US" b="0" i="0" dirty="0" smtClean="0">
              <a:latin typeface="微软雅黑" pitchFamily="34" charset="-122"/>
              <a:ea typeface="微软雅黑" pitchFamily="34" charset="-122"/>
            </a:rPr>
            <a:t>总统候选人开始在全国范围进行拉选票的竞选运动，包括发表电视演讲、进行电视辩论等等。 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D0BED96-8F18-4385-8959-7882E3153EF5}" type="parTrans" cxnId="{63030502-A489-4D9F-91C3-CDEEA834ACA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FF36927-92DB-45BE-A0E2-6E4CBDF48531}" type="sibTrans" cxnId="{63030502-A489-4D9F-91C3-CDEEA834ACA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5CC929B-5CC4-4290-954A-DBAF2559813B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确定选举人团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420A94FE-9EC6-4D51-AC75-A6A9A0EBEADA}" type="parTrans" cxnId="{C7E36032-DBA9-48DA-84A8-2FE59E425E1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4D4FA76-E86D-45D6-A34C-9483F36FBD2A}" type="sibTrans" cxnId="{C7E36032-DBA9-48DA-84A8-2FE59E425E1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6206131-6751-42BC-B581-FDC225578665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确定总统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A484EA7-D342-4854-9245-6EEA170088DB}" type="parTrans" cxnId="{46226194-A3C6-43F6-861A-4D5600D653E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D3D862E-C515-4346-B447-83E79B65D49E}" type="sibTrans" cxnId="{46226194-A3C6-43F6-861A-4D5600D653E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348E8B8-6203-47F0-8322-4DF2F9070591}">
      <dgm:prSet phldrT="[文本]" custT="1"/>
      <dgm:spPr/>
      <dgm:t>
        <a:bodyPr/>
        <a:lstStyle/>
        <a:p>
          <a:r>
            <a:rPr lang="en-US" altLang="zh-CN" sz="1400" b="0" dirty="0" smtClean="0">
              <a:latin typeface="微软雅黑" pitchFamily="34" charset="-122"/>
              <a:ea typeface="微软雅黑" pitchFamily="34" charset="-122"/>
            </a:rPr>
            <a:t>11</a:t>
          </a:r>
          <a:r>
            <a:rPr lang="zh-CN" altLang="en-US" sz="1400" b="0" dirty="0" smtClean="0">
              <a:latin typeface="微软雅黑" pitchFamily="34" charset="-122"/>
              <a:ea typeface="微软雅黑" pitchFamily="34" charset="-122"/>
            </a:rPr>
            <a:t>月</a:t>
          </a:r>
          <a:r>
            <a:rPr lang="en-US" altLang="zh-CN" sz="1400" b="0" dirty="0" smtClean="0">
              <a:latin typeface="微软雅黑" pitchFamily="34" charset="-122"/>
              <a:ea typeface="微软雅黑" pitchFamily="34" charset="-122"/>
            </a:rPr>
            <a:t>8</a:t>
          </a:r>
          <a:r>
            <a:rPr lang="zh-CN" altLang="en-US" sz="1400" b="0" dirty="0" smtClean="0">
              <a:latin typeface="微软雅黑" pitchFamily="34" charset="-122"/>
              <a:ea typeface="微软雅黑" pitchFamily="34" charset="-122"/>
            </a:rPr>
            <a:t>日</a:t>
          </a:r>
          <a:endParaRPr lang="zh-CN" altLang="en-US" sz="1400" b="0" dirty="0">
            <a:latin typeface="微软雅黑" pitchFamily="34" charset="-122"/>
            <a:ea typeface="微软雅黑" pitchFamily="34" charset="-122"/>
          </a:endParaRPr>
        </a:p>
      </dgm:t>
    </dgm:pt>
    <dgm:pt modelId="{47BFE8AE-38EB-40F2-B93E-64181A684EA0}" type="parTrans" cxnId="{366DC288-72D0-4C60-B0DE-36E7F50CA9B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2FF4866-29DD-4266-B35D-5F19DD20FC15}" type="sibTrans" cxnId="{366DC288-72D0-4C60-B0DE-36E7F50CA9B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5E2BA2C-8638-4831-8FC8-80F85659C51D}">
      <dgm:prSet phldrT="[文本]" custT="1"/>
      <dgm:spPr/>
      <dgm:t>
        <a:bodyPr/>
        <a:lstStyle/>
        <a:p>
          <a:r>
            <a:rPr lang="zh-CN" altLang="en-US" sz="1400" b="0" i="0" dirty="0" smtClean="0">
              <a:latin typeface="微软雅黑" pitchFamily="34" charset="-122"/>
              <a:ea typeface="微软雅黑" pitchFamily="34" charset="-122"/>
            </a:rPr>
            <a:t>全国选民投票日，通过</a:t>
          </a:r>
          <a:r>
            <a:rPr lang="zh-CN" altLang="en-US" sz="1400" b="1" i="0" dirty="0" smtClean="0">
              <a:latin typeface="微软雅黑" pitchFamily="34" charset="-122"/>
              <a:ea typeface="微软雅黑" pitchFamily="34" charset="-122"/>
            </a:rPr>
            <a:t>选举人票制度</a:t>
          </a:r>
          <a:r>
            <a:rPr lang="zh-CN" altLang="en-US" sz="1400" b="0" i="0" dirty="0" smtClean="0">
              <a:latin typeface="微软雅黑" pitchFamily="34" charset="-122"/>
              <a:ea typeface="微软雅黑" pitchFamily="34" charset="-122"/>
            </a:rPr>
            <a:t>产生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D97216BE-E61F-4CA0-BB37-47B75F5DCBEF}" type="parTrans" cxnId="{61A2E308-1AA0-45EC-9E85-D36E5F2FF69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780B50E-AD50-463B-BD49-67255AA31120}" type="sibTrans" cxnId="{61A2E308-1AA0-45EC-9E85-D36E5F2FF69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75EE83E-36A9-487B-939D-E39127CA952C}">
      <dgm:prSet phldrT="[文本]"/>
      <dgm:spPr/>
      <dgm:t>
        <a:bodyPr/>
        <a:lstStyle/>
        <a:p>
          <a:r>
            <a:rPr lang="en-US" altLang="zh-CN" b="0" i="0" dirty="0" smtClean="0">
              <a:latin typeface="微软雅黑" pitchFamily="34" charset="-122"/>
              <a:ea typeface="微软雅黑" pitchFamily="34" charset="-122"/>
            </a:rPr>
            <a:t>12</a:t>
          </a:r>
          <a:r>
            <a:rPr lang="zh-CN" altLang="en-US" b="0" i="0" dirty="0" smtClean="0">
              <a:latin typeface="微软雅黑" pitchFamily="34" charset="-122"/>
              <a:ea typeface="微软雅黑" pitchFamily="34" charset="-122"/>
            </a:rPr>
            <a:t>月第二个星期三之后的星期一（</a:t>
          </a:r>
          <a:r>
            <a:rPr lang="en-US" altLang="zh-CN" b="0" dirty="0" smtClean="0">
              <a:latin typeface="微软雅黑" pitchFamily="34" charset="-122"/>
              <a:ea typeface="微软雅黑" pitchFamily="34" charset="-122"/>
            </a:rPr>
            <a:t>12</a:t>
          </a:r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月</a:t>
          </a:r>
          <a:r>
            <a:rPr lang="en-US" altLang="zh-CN" b="0" i="0" dirty="0" smtClean="0">
              <a:latin typeface="微软雅黑" pitchFamily="34" charset="-122"/>
              <a:ea typeface="微软雅黑" pitchFamily="34" charset="-122"/>
            </a:rPr>
            <a:t>17</a:t>
          </a:r>
          <a:r>
            <a:rPr lang="zh-CN" altLang="en-US" b="0" i="0" dirty="0" smtClean="0">
              <a:latin typeface="微软雅黑" pitchFamily="34" charset="-122"/>
              <a:ea typeface="微软雅黑" pitchFamily="34" charset="-122"/>
            </a:rPr>
            <a:t>日）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E8CF695C-1522-48FA-9DE8-67BBE4F2B18B}" type="parTrans" cxnId="{420C69C1-354F-4C36-AC96-6A2E8C1DBB4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8C7E374-63A2-4559-AD84-5D2BF261B123}" type="sibTrans" cxnId="{420C69C1-354F-4C36-AC96-6A2E8C1DBB4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8A0E1F9-5BD9-4685-B2EB-C48D736C61DA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选举团进行总统的选举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CF090B00-84E5-4F5C-8E98-0FBF05650990}" type="parTrans" cxnId="{C16BE7D5-BC1F-4B19-9613-DC6ECA22837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6890AF0-C038-46F0-904A-125B91BD62D3}" type="sibTrans" cxnId="{C16BE7D5-BC1F-4B19-9613-DC6ECA22837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56B9AC2-DD88-4522-98E5-29892054044F}" type="pres">
      <dgm:prSet presAssocID="{559D34B4-3C36-4E97-AD3C-745EE9489E1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F877D2-0938-4D70-AD7F-5F3030BE9F17}" type="pres">
      <dgm:prSet presAssocID="{26B2D162-0FA3-4E87-BAEE-E920DE10CBE7}" presName="composite" presStyleCnt="0"/>
      <dgm:spPr/>
    </dgm:pt>
    <dgm:pt modelId="{C098C914-4DCC-45A1-AE36-79E3FA9162C2}" type="pres">
      <dgm:prSet presAssocID="{26B2D162-0FA3-4E87-BAEE-E920DE10CBE7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652E9C-54CE-4606-BE1D-069E9A2D63AF}" type="pres">
      <dgm:prSet presAssocID="{26B2D162-0FA3-4E87-BAEE-E920DE10CBE7}" presName="descendantText" presStyleLbl="alignAcc1" presStyleIdx="0" presStyleCnt="5" custScale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1C2E27-DA69-464C-8776-C9AC3243F51E}" type="pres">
      <dgm:prSet presAssocID="{083E58F2-1FDD-457E-9E05-8549FD503F6D}" presName="sp" presStyleCnt="0"/>
      <dgm:spPr/>
    </dgm:pt>
    <dgm:pt modelId="{076BA384-51C4-4A86-9A24-97E9D562D522}" type="pres">
      <dgm:prSet presAssocID="{4FB521CF-F0BA-4DB8-82D4-D24FF37399BE}" presName="composite" presStyleCnt="0"/>
      <dgm:spPr/>
    </dgm:pt>
    <dgm:pt modelId="{9C72F492-89A4-4EF0-BC0E-CF64E7D7C146}" type="pres">
      <dgm:prSet presAssocID="{4FB521CF-F0BA-4DB8-82D4-D24FF37399BE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16C59-3652-45F4-813C-1A8061AFDFF1}" type="pres">
      <dgm:prSet presAssocID="{4FB521CF-F0BA-4DB8-82D4-D24FF37399BE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F1EACA-63D6-45E8-B643-DAB33EC0AB34}" type="pres">
      <dgm:prSet presAssocID="{45C7E6B0-1D79-4026-86C8-011F9C914F98}" presName="sp" presStyleCnt="0"/>
      <dgm:spPr/>
    </dgm:pt>
    <dgm:pt modelId="{14109CEF-9478-423B-837F-8F3019A078C0}" type="pres">
      <dgm:prSet presAssocID="{D80C1943-7EBE-42AB-91C7-4D1CE4D5C013}" presName="composite" presStyleCnt="0"/>
      <dgm:spPr/>
    </dgm:pt>
    <dgm:pt modelId="{037C681E-AD0A-4795-947A-7C32AC683970}" type="pres">
      <dgm:prSet presAssocID="{D80C1943-7EBE-42AB-91C7-4D1CE4D5C01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5A5FEE-721E-485C-BBDD-B2BDBADE8BCF}" type="pres">
      <dgm:prSet presAssocID="{D80C1943-7EBE-42AB-91C7-4D1CE4D5C01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CE9782-9E01-4B8B-80CB-F51DC2864471}" type="pres">
      <dgm:prSet presAssocID="{B2B659FA-FA6F-42CD-A46C-7EFFCC50D371}" presName="sp" presStyleCnt="0"/>
      <dgm:spPr/>
    </dgm:pt>
    <dgm:pt modelId="{7A6DEC8F-D4C6-40DD-AE35-747A8D22C38D}" type="pres">
      <dgm:prSet presAssocID="{45CC929B-5CC4-4290-954A-DBAF2559813B}" presName="composite" presStyleCnt="0"/>
      <dgm:spPr/>
    </dgm:pt>
    <dgm:pt modelId="{ED2F2F48-FB78-44D7-B4C7-D8F44BF72966}" type="pres">
      <dgm:prSet presAssocID="{45CC929B-5CC4-4290-954A-DBAF2559813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0FDD15-F23F-47E9-9BE5-31ECE712F1F1}" type="pres">
      <dgm:prSet presAssocID="{45CC929B-5CC4-4290-954A-DBAF2559813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6CEB28-3927-4938-9357-5C6F6F5B2DE3}" type="pres">
      <dgm:prSet presAssocID="{B4D4FA76-E86D-45D6-A34C-9483F36FBD2A}" presName="sp" presStyleCnt="0"/>
      <dgm:spPr/>
    </dgm:pt>
    <dgm:pt modelId="{A275B48B-FCA7-49D1-9A31-F1FC4E892C9F}" type="pres">
      <dgm:prSet presAssocID="{26206131-6751-42BC-B581-FDC225578665}" presName="composite" presStyleCnt="0"/>
      <dgm:spPr/>
    </dgm:pt>
    <dgm:pt modelId="{81EB54E2-6068-4CC2-B93B-0513011DFDEF}" type="pres">
      <dgm:prSet presAssocID="{26206131-6751-42BC-B581-FDC225578665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0D6C88-2A05-4FCA-960D-FB9832AF76FF}" type="pres">
      <dgm:prSet presAssocID="{26206131-6751-42BC-B581-FDC225578665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E36032-DBA9-48DA-84A8-2FE59E425E1E}" srcId="{559D34B4-3C36-4E97-AD3C-745EE9489E13}" destId="{45CC929B-5CC4-4290-954A-DBAF2559813B}" srcOrd="3" destOrd="0" parTransId="{420A94FE-9EC6-4D51-AC75-A6A9A0EBEADA}" sibTransId="{B4D4FA76-E86D-45D6-A34C-9483F36FBD2A}"/>
    <dgm:cxn modelId="{63030502-A489-4D9F-91C3-CDEEA834ACA3}" srcId="{D80C1943-7EBE-42AB-91C7-4D1CE4D5C013}" destId="{BFD6A65C-AAB5-4464-939B-3C936A8D2766}" srcOrd="1" destOrd="0" parTransId="{2D0BED96-8F18-4385-8959-7882E3153EF5}" sibTransId="{4FF36927-92DB-45BE-A0E2-6E4CBDF48531}"/>
    <dgm:cxn modelId="{C16BE7D5-BC1F-4B19-9613-DC6ECA228370}" srcId="{26206131-6751-42BC-B581-FDC225578665}" destId="{28A0E1F9-5BD9-4685-B2EB-C48D736C61DA}" srcOrd="1" destOrd="0" parTransId="{CF090B00-84E5-4F5C-8E98-0FBF05650990}" sibTransId="{56890AF0-C038-46F0-904A-125B91BD62D3}"/>
    <dgm:cxn modelId="{366DC288-72D0-4C60-B0DE-36E7F50CA9B1}" srcId="{45CC929B-5CC4-4290-954A-DBAF2559813B}" destId="{3348E8B8-6203-47F0-8322-4DF2F9070591}" srcOrd="0" destOrd="0" parTransId="{47BFE8AE-38EB-40F2-B93E-64181A684EA0}" sibTransId="{B2FF4866-29DD-4266-B35D-5F19DD20FC15}"/>
    <dgm:cxn modelId="{A2405954-E2D1-4388-A278-69003F44070F}" type="presOf" srcId="{4FB521CF-F0BA-4DB8-82D4-D24FF37399BE}" destId="{9C72F492-89A4-4EF0-BC0E-CF64E7D7C146}" srcOrd="0" destOrd="0" presId="urn:microsoft.com/office/officeart/2005/8/layout/chevron2"/>
    <dgm:cxn modelId="{12DA0BFD-F23B-413D-8849-3E132910C3A2}" type="presOf" srcId="{3348E8B8-6203-47F0-8322-4DF2F9070591}" destId="{960FDD15-F23F-47E9-9BE5-31ECE712F1F1}" srcOrd="0" destOrd="0" presId="urn:microsoft.com/office/officeart/2005/8/layout/chevron2"/>
    <dgm:cxn modelId="{6E3781C9-F0A6-4B2B-B6AA-3268DFB227B2}" type="presOf" srcId="{B85663A0-D84D-4271-AC98-E313952AA177}" destId="{66716C59-3652-45F4-813C-1A8061AFDFF1}" srcOrd="0" destOrd="1" presId="urn:microsoft.com/office/officeart/2005/8/layout/chevron2"/>
    <dgm:cxn modelId="{7A8434F4-1C85-4585-9159-20E43EA25CE1}" type="presOf" srcId="{05E2BA2C-8638-4831-8FC8-80F85659C51D}" destId="{960FDD15-F23F-47E9-9BE5-31ECE712F1F1}" srcOrd="0" destOrd="1" presId="urn:microsoft.com/office/officeart/2005/8/layout/chevron2"/>
    <dgm:cxn modelId="{AEE843BF-B6E1-452F-925F-D3F358D960BD}" type="presOf" srcId="{559D34B4-3C36-4E97-AD3C-745EE9489E13}" destId="{F56B9AC2-DD88-4522-98E5-29892054044F}" srcOrd="0" destOrd="0" presId="urn:microsoft.com/office/officeart/2005/8/layout/chevron2"/>
    <dgm:cxn modelId="{5C706A51-F903-4189-85AE-139B7EF782B8}" srcId="{4FB521CF-F0BA-4DB8-82D4-D24FF37399BE}" destId="{EE294DBB-B851-4B4E-B8EF-E9945C34C485}" srcOrd="0" destOrd="0" parTransId="{349D96B4-701D-43D3-B52B-C480AE2F3A70}" sibTransId="{123A8E52-110E-4268-BAEC-0B72A7EBC381}"/>
    <dgm:cxn modelId="{C91681D3-A346-4382-A6BA-408994738E79}" srcId="{26B2D162-0FA3-4E87-BAEE-E920DE10CBE7}" destId="{0483366F-6DA3-4AF0-8C64-2F89390F3CFA}" srcOrd="0" destOrd="0" parTransId="{CAF558D5-ED21-4DF9-9AD2-41A78D5FA2FE}" sibTransId="{BD3367C6-D9F5-459D-B0CA-274048995E99}"/>
    <dgm:cxn modelId="{E7D66DFC-3FEC-48E0-AB0F-5D87F95A1AC1}" type="presOf" srcId="{19F5801E-8F5E-4A79-BB6F-F42E4E6B68ED}" destId="{7D5A5FEE-721E-485C-BBDD-B2BDBADE8BCF}" srcOrd="0" destOrd="0" presId="urn:microsoft.com/office/officeart/2005/8/layout/chevron2"/>
    <dgm:cxn modelId="{83A8D981-5022-47D7-B6A2-607F141451DD}" type="presOf" srcId="{0483366F-6DA3-4AF0-8C64-2F89390F3CFA}" destId="{AE652E9C-54CE-4606-BE1D-069E9A2D63AF}" srcOrd="0" destOrd="0" presId="urn:microsoft.com/office/officeart/2005/8/layout/chevron2"/>
    <dgm:cxn modelId="{85215EAA-CDDF-4703-8CDF-0FFF39DA3430}" srcId="{D80C1943-7EBE-42AB-91C7-4D1CE4D5C013}" destId="{19F5801E-8F5E-4A79-BB6F-F42E4E6B68ED}" srcOrd="0" destOrd="0" parTransId="{74AD1B22-23AF-40D7-88F5-3419C0C091B7}" sibTransId="{509BB4A0-1020-48C6-8BCA-726A309DE8F1}"/>
    <dgm:cxn modelId="{ABB6A289-377B-4395-B939-0C52FB3361F3}" srcId="{559D34B4-3C36-4E97-AD3C-745EE9489E13}" destId="{4FB521CF-F0BA-4DB8-82D4-D24FF37399BE}" srcOrd="1" destOrd="0" parTransId="{6193ECF2-8D35-485E-B46A-05756F6F0AB1}" sibTransId="{45C7E6B0-1D79-4026-86C8-011F9C914F98}"/>
    <dgm:cxn modelId="{1EAE259A-D935-4D4E-BBE3-62CCA1261FD0}" type="presOf" srcId="{92057691-7515-49DB-B793-71EFE926F57D}" destId="{AE652E9C-54CE-4606-BE1D-069E9A2D63AF}" srcOrd="0" destOrd="1" presId="urn:microsoft.com/office/officeart/2005/8/layout/chevron2"/>
    <dgm:cxn modelId="{46226194-A3C6-43F6-861A-4D5600D653E6}" srcId="{559D34B4-3C36-4E97-AD3C-745EE9489E13}" destId="{26206131-6751-42BC-B581-FDC225578665}" srcOrd="4" destOrd="0" parTransId="{2A484EA7-D342-4854-9245-6EEA170088DB}" sibTransId="{2D3D862E-C515-4346-B447-83E79B65D49E}"/>
    <dgm:cxn modelId="{197B4C80-B969-4077-B770-9DE1B55E2FA1}" type="presOf" srcId="{26206131-6751-42BC-B581-FDC225578665}" destId="{81EB54E2-6068-4CC2-B93B-0513011DFDEF}" srcOrd="0" destOrd="0" presId="urn:microsoft.com/office/officeart/2005/8/layout/chevron2"/>
    <dgm:cxn modelId="{F95B507D-3EFD-4760-BCE8-398ABE9F10F0}" type="presOf" srcId="{BFD6A65C-AAB5-4464-939B-3C936A8D2766}" destId="{7D5A5FEE-721E-485C-BBDD-B2BDBADE8BCF}" srcOrd="0" destOrd="1" presId="urn:microsoft.com/office/officeart/2005/8/layout/chevron2"/>
    <dgm:cxn modelId="{5AF30768-84D3-4800-B297-CE5677BD4449}" type="presOf" srcId="{D80C1943-7EBE-42AB-91C7-4D1CE4D5C013}" destId="{037C681E-AD0A-4795-947A-7C32AC683970}" srcOrd="0" destOrd="0" presId="urn:microsoft.com/office/officeart/2005/8/layout/chevron2"/>
    <dgm:cxn modelId="{28C5A5B7-1A92-4748-A0E4-50B82C98695C}" srcId="{26B2D162-0FA3-4E87-BAEE-E920DE10CBE7}" destId="{92057691-7515-49DB-B793-71EFE926F57D}" srcOrd="1" destOrd="0" parTransId="{01A4660E-AE4B-4E85-9DED-B742A3AC656A}" sibTransId="{32A316EB-27BB-48D9-899C-3FAA74259146}"/>
    <dgm:cxn modelId="{81361E31-1B06-40B5-9916-A7EECE0FE788}" type="presOf" srcId="{675EE83E-36A9-487B-939D-E39127CA952C}" destId="{F30D6C88-2A05-4FCA-960D-FB9832AF76FF}" srcOrd="0" destOrd="0" presId="urn:microsoft.com/office/officeart/2005/8/layout/chevron2"/>
    <dgm:cxn modelId="{1DD18713-BDAC-41D3-A577-20B03BDA144A}" srcId="{559D34B4-3C36-4E97-AD3C-745EE9489E13}" destId="{D80C1943-7EBE-42AB-91C7-4D1CE4D5C013}" srcOrd="2" destOrd="0" parTransId="{C791B2EA-19C6-4FC6-B8EA-276026324D84}" sibTransId="{B2B659FA-FA6F-42CD-A46C-7EFFCC50D371}"/>
    <dgm:cxn modelId="{46A3E6E3-66B8-4364-9BCD-853519EC4FA0}" srcId="{4FB521CF-F0BA-4DB8-82D4-D24FF37399BE}" destId="{B85663A0-D84D-4271-AC98-E313952AA177}" srcOrd="1" destOrd="0" parTransId="{8DB71BA4-540B-473F-831E-1B03F3E583EE}" sibTransId="{9F6C6CFC-EEA3-4DE3-98BD-87EDAA31FAB5}"/>
    <dgm:cxn modelId="{B06B9244-68CD-4891-9C06-D0A60C11C5B9}" type="presOf" srcId="{28A0E1F9-5BD9-4685-B2EB-C48D736C61DA}" destId="{F30D6C88-2A05-4FCA-960D-FB9832AF76FF}" srcOrd="0" destOrd="1" presId="urn:microsoft.com/office/officeart/2005/8/layout/chevron2"/>
    <dgm:cxn modelId="{0A102374-08EB-438F-9573-5985ACDAD4A2}" srcId="{559D34B4-3C36-4E97-AD3C-745EE9489E13}" destId="{26B2D162-0FA3-4E87-BAEE-E920DE10CBE7}" srcOrd="0" destOrd="0" parTransId="{6BD60567-4E5D-4A98-92CC-766059223DBA}" sibTransId="{083E58F2-1FDD-457E-9E05-8549FD503F6D}"/>
    <dgm:cxn modelId="{61A2E308-1AA0-45EC-9E85-D36E5F2FF694}" srcId="{45CC929B-5CC4-4290-954A-DBAF2559813B}" destId="{05E2BA2C-8638-4831-8FC8-80F85659C51D}" srcOrd="1" destOrd="0" parTransId="{D97216BE-E61F-4CA0-BB37-47B75F5DCBEF}" sibTransId="{F780B50E-AD50-463B-BD49-67255AA31120}"/>
    <dgm:cxn modelId="{420C69C1-354F-4C36-AC96-6A2E8C1DBB48}" srcId="{26206131-6751-42BC-B581-FDC225578665}" destId="{675EE83E-36A9-487B-939D-E39127CA952C}" srcOrd="0" destOrd="0" parTransId="{E8CF695C-1522-48FA-9DE8-67BBE4F2B18B}" sibTransId="{38C7E374-63A2-4559-AD84-5D2BF261B123}"/>
    <dgm:cxn modelId="{3D2532E3-6B67-4A45-8BDC-154DE08405CF}" type="presOf" srcId="{EE294DBB-B851-4B4E-B8EF-E9945C34C485}" destId="{66716C59-3652-45F4-813C-1A8061AFDFF1}" srcOrd="0" destOrd="0" presId="urn:microsoft.com/office/officeart/2005/8/layout/chevron2"/>
    <dgm:cxn modelId="{7D6F552B-8A6C-40EE-8D4B-C7E4DA4CB347}" type="presOf" srcId="{26B2D162-0FA3-4E87-BAEE-E920DE10CBE7}" destId="{C098C914-4DCC-45A1-AE36-79E3FA9162C2}" srcOrd="0" destOrd="0" presId="urn:microsoft.com/office/officeart/2005/8/layout/chevron2"/>
    <dgm:cxn modelId="{E1A9785B-EC1C-4932-9FD9-12E27DB19152}" type="presOf" srcId="{45CC929B-5CC4-4290-954A-DBAF2559813B}" destId="{ED2F2F48-FB78-44D7-B4C7-D8F44BF72966}" srcOrd="0" destOrd="0" presId="urn:microsoft.com/office/officeart/2005/8/layout/chevron2"/>
    <dgm:cxn modelId="{783C479A-65AD-42C1-8037-D79DB837ED0B}" type="presParOf" srcId="{F56B9AC2-DD88-4522-98E5-29892054044F}" destId="{8FF877D2-0938-4D70-AD7F-5F3030BE9F17}" srcOrd="0" destOrd="0" presId="urn:microsoft.com/office/officeart/2005/8/layout/chevron2"/>
    <dgm:cxn modelId="{9B6923B3-2B23-4AEC-80EE-BB6FBDCEC5C5}" type="presParOf" srcId="{8FF877D2-0938-4D70-AD7F-5F3030BE9F17}" destId="{C098C914-4DCC-45A1-AE36-79E3FA9162C2}" srcOrd="0" destOrd="0" presId="urn:microsoft.com/office/officeart/2005/8/layout/chevron2"/>
    <dgm:cxn modelId="{517BBA02-347F-48D7-9C1D-35B831C731AB}" type="presParOf" srcId="{8FF877D2-0938-4D70-AD7F-5F3030BE9F17}" destId="{AE652E9C-54CE-4606-BE1D-069E9A2D63AF}" srcOrd="1" destOrd="0" presId="urn:microsoft.com/office/officeart/2005/8/layout/chevron2"/>
    <dgm:cxn modelId="{A474F904-E466-435F-B129-CBDDBF714537}" type="presParOf" srcId="{F56B9AC2-DD88-4522-98E5-29892054044F}" destId="{941C2E27-DA69-464C-8776-C9AC3243F51E}" srcOrd="1" destOrd="0" presId="urn:microsoft.com/office/officeart/2005/8/layout/chevron2"/>
    <dgm:cxn modelId="{8DCF566C-3C7E-42FB-8279-6DB8BE679845}" type="presParOf" srcId="{F56B9AC2-DD88-4522-98E5-29892054044F}" destId="{076BA384-51C4-4A86-9A24-97E9D562D522}" srcOrd="2" destOrd="0" presId="urn:microsoft.com/office/officeart/2005/8/layout/chevron2"/>
    <dgm:cxn modelId="{A220CE96-5F85-47B7-93E2-506AB63484B8}" type="presParOf" srcId="{076BA384-51C4-4A86-9A24-97E9D562D522}" destId="{9C72F492-89A4-4EF0-BC0E-CF64E7D7C146}" srcOrd="0" destOrd="0" presId="urn:microsoft.com/office/officeart/2005/8/layout/chevron2"/>
    <dgm:cxn modelId="{7473D20A-7B77-404D-A2B9-318CE022FAE0}" type="presParOf" srcId="{076BA384-51C4-4A86-9A24-97E9D562D522}" destId="{66716C59-3652-45F4-813C-1A8061AFDFF1}" srcOrd="1" destOrd="0" presId="urn:microsoft.com/office/officeart/2005/8/layout/chevron2"/>
    <dgm:cxn modelId="{B535F449-F1A1-4C97-BACC-D799862AA44A}" type="presParOf" srcId="{F56B9AC2-DD88-4522-98E5-29892054044F}" destId="{1CF1EACA-63D6-45E8-B643-DAB33EC0AB34}" srcOrd="3" destOrd="0" presId="urn:microsoft.com/office/officeart/2005/8/layout/chevron2"/>
    <dgm:cxn modelId="{25944147-83B6-4FB6-827B-2C19CB0D5E52}" type="presParOf" srcId="{F56B9AC2-DD88-4522-98E5-29892054044F}" destId="{14109CEF-9478-423B-837F-8F3019A078C0}" srcOrd="4" destOrd="0" presId="urn:microsoft.com/office/officeart/2005/8/layout/chevron2"/>
    <dgm:cxn modelId="{2C480B8D-AA27-4F7F-9185-F13C5B249568}" type="presParOf" srcId="{14109CEF-9478-423B-837F-8F3019A078C0}" destId="{037C681E-AD0A-4795-947A-7C32AC683970}" srcOrd="0" destOrd="0" presId="urn:microsoft.com/office/officeart/2005/8/layout/chevron2"/>
    <dgm:cxn modelId="{275F0842-3071-4F36-AA9F-E569FED05BF2}" type="presParOf" srcId="{14109CEF-9478-423B-837F-8F3019A078C0}" destId="{7D5A5FEE-721E-485C-BBDD-B2BDBADE8BCF}" srcOrd="1" destOrd="0" presId="urn:microsoft.com/office/officeart/2005/8/layout/chevron2"/>
    <dgm:cxn modelId="{FA6F66E3-BEC4-4E94-8E8C-639C1D766FA9}" type="presParOf" srcId="{F56B9AC2-DD88-4522-98E5-29892054044F}" destId="{D0CE9782-9E01-4B8B-80CB-F51DC2864471}" srcOrd="5" destOrd="0" presId="urn:microsoft.com/office/officeart/2005/8/layout/chevron2"/>
    <dgm:cxn modelId="{82B12D86-D7C1-4E37-AB44-B5A366D34D70}" type="presParOf" srcId="{F56B9AC2-DD88-4522-98E5-29892054044F}" destId="{7A6DEC8F-D4C6-40DD-AE35-747A8D22C38D}" srcOrd="6" destOrd="0" presId="urn:microsoft.com/office/officeart/2005/8/layout/chevron2"/>
    <dgm:cxn modelId="{78A4979F-123E-4ACF-B558-72273EA3A439}" type="presParOf" srcId="{7A6DEC8F-D4C6-40DD-AE35-747A8D22C38D}" destId="{ED2F2F48-FB78-44D7-B4C7-D8F44BF72966}" srcOrd="0" destOrd="0" presId="urn:microsoft.com/office/officeart/2005/8/layout/chevron2"/>
    <dgm:cxn modelId="{6C26E122-E09E-4A88-9DA8-FDAECAA428BC}" type="presParOf" srcId="{7A6DEC8F-D4C6-40DD-AE35-747A8D22C38D}" destId="{960FDD15-F23F-47E9-9BE5-31ECE712F1F1}" srcOrd="1" destOrd="0" presId="urn:microsoft.com/office/officeart/2005/8/layout/chevron2"/>
    <dgm:cxn modelId="{B081A9A6-EEE1-4378-B415-BD93F70E46BE}" type="presParOf" srcId="{F56B9AC2-DD88-4522-98E5-29892054044F}" destId="{CD6CEB28-3927-4938-9357-5C6F6F5B2DE3}" srcOrd="7" destOrd="0" presId="urn:microsoft.com/office/officeart/2005/8/layout/chevron2"/>
    <dgm:cxn modelId="{16EF15AC-5165-4DD6-810C-3CB97F4C141B}" type="presParOf" srcId="{F56B9AC2-DD88-4522-98E5-29892054044F}" destId="{A275B48B-FCA7-49D1-9A31-F1FC4E892C9F}" srcOrd="8" destOrd="0" presId="urn:microsoft.com/office/officeart/2005/8/layout/chevron2"/>
    <dgm:cxn modelId="{E5AB34FF-FF66-4AE2-A493-091BF2AECF0F}" type="presParOf" srcId="{A275B48B-FCA7-49D1-9A31-F1FC4E892C9F}" destId="{81EB54E2-6068-4CC2-B93B-0513011DFDEF}" srcOrd="0" destOrd="0" presId="urn:microsoft.com/office/officeart/2005/8/layout/chevron2"/>
    <dgm:cxn modelId="{7D599220-BF95-48CC-B28E-65A3471BDF3F}" type="presParOf" srcId="{A275B48B-FCA7-49D1-9A31-F1FC4E892C9F}" destId="{F30D6C88-2A05-4FCA-960D-FB9832AF76F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915AB-84CD-4A82-BD00-19ED1B02D4E0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</dgm:pt>
    <dgm:pt modelId="{E15F3950-B9D3-46E3-AFC2-A6312C1A4256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民调舆情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7D629E-E70F-46AF-B96E-D1EE54628C36}" type="parTrans" cxnId="{A11CC988-421E-4602-BD05-7348AE3B4C8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40FC1B-7724-427A-B8FA-FBCF3541153D}" type="sibTrans" cxnId="{A11CC988-421E-4602-BD05-7348AE3B4C8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440CEC-AE9E-4D48-ABD0-BFC8A2143F5A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市场舆情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58A292-1A80-4EFC-A283-A86202D4C62A}" type="parTrans" cxnId="{494D64D0-AC63-4265-A837-8B202420336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4026-55BE-458D-BF8C-0A0313D05C8C}" type="sibTrans" cxnId="{494D64D0-AC63-4265-A837-8B202420336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65943-0820-4B97-BBEB-537DE442777B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社交网络舆情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E4DC12-CE1E-4EBB-BF86-8B3682C7C9B0}" type="parTrans" cxnId="{9CD6309F-2C6B-416D-B1EE-122FACE91FFE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47C6ED-51B4-4405-8777-2410B0F36C7C}" type="sibTrans" cxnId="{9CD6309F-2C6B-416D-B1EE-122FACE91FFE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F24913-A6CE-44A3-9C32-956802E7C7B6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新闻舆情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A34162-6ECC-4798-B754-C3416F527CCC}" type="parTrans" cxnId="{9DC52003-0265-495A-BEB1-CAA0AF6139B7}">
      <dgm:prSet/>
      <dgm:spPr/>
      <dgm:t>
        <a:bodyPr/>
        <a:lstStyle/>
        <a:p>
          <a:endParaRPr lang="zh-CN" altLang="en-US" b="1"/>
        </a:p>
      </dgm:t>
    </dgm:pt>
    <dgm:pt modelId="{6DE863A6-A65D-4033-8D7B-ACF03396D717}" type="sibTrans" cxnId="{9DC52003-0265-495A-BEB1-CAA0AF6139B7}">
      <dgm:prSet/>
      <dgm:spPr/>
      <dgm:t>
        <a:bodyPr/>
        <a:lstStyle/>
        <a:p>
          <a:endParaRPr lang="zh-CN" altLang="en-US" b="1"/>
        </a:p>
      </dgm:t>
    </dgm:pt>
    <dgm:pt modelId="{0C54F985-DB9F-4057-8224-2C9F7B26435F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搜索舆情</a:t>
          </a:r>
          <a:endParaRPr lang="en-US" altLang="zh-CN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C8E02C-8819-45F6-A9F2-205FEA94ABC9}" type="parTrans" cxnId="{39F0AE66-E641-48D9-841E-1526ECE7EB26}">
      <dgm:prSet/>
      <dgm:spPr/>
      <dgm:t>
        <a:bodyPr/>
        <a:lstStyle/>
        <a:p>
          <a:endParaRPr lang="zh-CN" altLang="en-US" b="1"/>
        </a:p>
      </dgm:t>
    </dgm:pt>
    <dgm:pt modelId="{EA7272EE-8726-444D-9693-9A612C54643A}" type="sibTrans" cxnId="{39F0AE66-E641-48D9-841E-1526ECE7EB26}">
      <dgm:prSet/>
      <dgm:spPr/>
      <dgm:t>
        <a:bodyPr/>
        <a:lstStyle/>
        <a:p>
          <a:endParaRPr lang="zh-CN" altLang="en-US" b="1"/>
        </a:p>
      </dgm:t>
    </dgm:pt>
    <dgm:pt modelId="{CBDB8B93-CE4B-474A-ADDF-C455E910CAC3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主页舆情</a:t>
          </a:r>
          <a:endParaRPr lang="en-US" altLang="zh-CN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29A65B-606D-406E-8F16-141990E3A304}" type="parTrans" cxnId="{7DBAA4BB-8B7A-45BE-80F0-CD5DCA85A12E}">
      <dgm:prSet/>
      <dgm:spPr/>
      <dgm:t>
        <a:bodyPr/>
        <a:lstStyle/>
        <a:p>
          <a:endParaRPr lang="zh-CN" altLang="en-US" b="1"/>
        </a:p>
      </dgm:t>
    </dgm:pt>
    <dgm:pt modelId="{6B5AD7FA-9CAC-44D0-B7D1-E2DC59C2D25F}" type="sibTrans" cxnId="{7DBAA4BB-8B7A-45BE-80F0-CD5DCA85A12E}">
      <dgm:prSet/>
      <dgm:spPr/>
      <dgm:t>
        <a:bodyPr/>
        <a:lstStyle/>
        <a:p>
          <a:endParaRPr lang="zh-CN" altLang="en-US" b="1"/>
        </a:p>
      </dgm:t>
    </dgm:pt>
    <dgm:pt modelId="{2ED1C4DB-A60B-4692-AEBC-F80C5CD60A29}" type="pres">
      <dgm:prSet presAssocID="{49D915AB-84CD-4A82-BD00-19ED1B02D4E0}" presName="linearFlow" presStyleCnt="0">
        <dgm:presLayoutVars>
          <dgm:dir/>
          <dgm:resizeHandles val="exact"/>
        </dgm:presLayoutVars>
      </dgm:prSet>
      <dgm:spPr/>
    </dgm:pt>
    <dgm:pt modelId="{FC70F843-DF58-459A-89B8-80FBFE58770B}" type="pres">
      <dgm:prSet presAssocID="{E15F3950-B9D3-46E3-AFC2-A6312C1A4256}" presName="comp" presStyleCnt="0"/>
      <dgm:spPr/>
    </dgm:pt>
    <dgm:pt modelId="{05D39778-549A-4E65-B061-6BF335E6D3E9}" type="pres">
      <dgm:prSet presAssocID="{E15F3950-B9D3-46E3-AFC2-A6312C1A4256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BB6B10-048B-49B8-B883-0F32DFD46E2F}" type="pres">
      <dgm:prSet presAssocID="{E15F3950-B9D3-46E3-AFC2-A6312C1A4256}" presName="rect1" presStyleLbl="lnNode1" presStyleIdx="0" presStyleCnt="6"/>
      <dgm:spPr/>
    </dgm:pt>
    <dgm:pt modelId="{BE5C2013-BA30-4074-AF02-E3EE4A25577D}" type="pres">
      <dgm:prSet presAssocID="{0340FC1B-7724-427A-B8FA-FBCF3541153D}" presName="sibTrans" presStyleCnt="0"/>
      <dgm:spPr/>
    </dgm:pt>
    <dgm:pt modelId="{54944DA8-C333-4386-8955-371B1A9290AB}" type="pres">
      <dgm:prSet presAssocID="{2E440CEC-AE9E-4D48-ABD0-BFC8A2143F5A}" presName="comp" presStyleCnt="0"/>
      <dgm:spPr/>
    </dgm:pt>
    <dgm:pt modelId="{DDE9D289-31B5-451D-BAF2-76F387E5C34C}" type="pres">
      <dgm:prSet presAssocID="{2E440CEC-AE9E-4D48-ABD0-BFC8A2143F5A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C25807-91E0-4AA2-8B95-46A35F521545}" type="pres">
      <dgm:prSet presAssocID="{2E440CEC-AE9E-4D48-ABD0-BFC8A2143F5A}" presName="rect1" presStyleLbl="lnNode1" presStyleIdx="1" presStyleCnt="6"/>
      <dgm:spPr/>
    </dgm:pt>
    <dgm:pt modelId="{E47440AE-C86D-4365-B399-E2A4D718B261}" type="pres">
      <dgm:prSet presAssocID="{F5D44026-55BE-458D-BF8C-0A0313D05C8C}" presName="sibTrans" presStyleCnt="0"/>
      <dgm:spPr/>
    </dgm:pt>
    <dgm:pt modelId="{4C4B5406-9AD8-4908-8765-DC4751A30A44}" type="pres">
      <dgm:prSet presAssocID="{BD465943-0820-4B97-BBEB-537DE442777B}" presName="comp" presStyleCnt="0"/>
      <dgm:spPr/>
    </dgm:pt>
    <dgm:pt modelId="{33101A21-1FD9-4995-915C-3F464FFAB4C3}" type="pres">
      <dgm:prSet presAssocID="{BD465943-0820-4B97-BBEB-537DE442777B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8BC37-EF92-4CAE-8151-0CDD5AD6295A}" type="pres">
      <dgm:prSet presAssocID="{BD465943-0820-4B97-BBEB-537DE442777B}" presName="rect1" presStyleLbl="lnNode1" presStyleIdx="2" presStyleCnt="6"/>
      <dgm:spPr/>
    </dgm:pt>
    <dgm:pt modelId="{4CEBF11E-911F-4F76-BF34-F2F28079B0A7}" type="pres">
      <dgm:prSet presAssocID="{F247C6ED-51B4-4405-8777-2410B0F36C7C}" presName="sibTrans" presStyleCnt="0"/>
      <dgm:spPr/>
    </dgm:pt>
    <dgm:pt modelId="{7B5BEB9F-42F4-4880-862A-CA79E0814787}" type="pres">
      <dgm:prSet presAssocID="{5CF24913-A6CE-44A3-9C32-956802E7C7B6}" presName="comp" presStyleCnt="0"/>
      <dgm:spPr/>
    </dgm:pt>
    <dgm:pt modelId="{3B34A29B-EBD2-4F60-A544-1BBE16A67360}" type="pres">
      <dgm:prSet presAssocID="{5CF24913-A6CE-44A3-9C32-956802E7C7B6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410D1D-E851-41B0-ABA9-C67B6E97EC82}" type="pres">
      <dgm:prSet presAssocID="{5CF24913-A6CE-44A3-9C32-956802E7C7B6}" presName="rect1" presStyleLbl="lnNode1" presStyleIdx="3" presStyleCnt="6"/>
      <dgm:spPr/>
    </dgm:pt>
    <dgm:pt modelId="{3D01D414-2D14-42E4-9869-2FE8FA5A9369}" type="pres">
      <dgm:prSet presAssocID="{6DE863A6-A65D-4033-8D7B-ACF03396D717}" presName="sibTrans" presStyleCnt="0"/>
      <dgm:spPr/>
    </dgm:pt>
    <dgm:pt modelId="{90E433FA-B360-4DA6-B9E1-F8398C7FCD8C}" type="pres">
      <dgm:prSet presAssocID="{0C54F985-DB9F-4057-8224-2C9F7B26435F}" presName="comp" presStyleCnt="0"/>
      <dgm:spPr/>
    </dgm:pt>
    <dgm:pt modelId="{3B5DD89A-F106-4211-9ECC-BFCAC0518B27}" type="pres">
      <dgm:prSet presAssocID="{0C54F985-DB9F-4057-8224-2C9F7B26435F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7E8CAC-0119-4EB8-B2E3-95A2BB43F168}" type="pres">
      <dgm:prSet presAssocID="{0C54F985-DB9F-4057-8224-2C9F7B26435F}" presName="rect1" presStyleLbl="lnNode1" presStyleIdx="4" presStyleCnt="6"/>
      <dgm:spPr/>
    </dgm:pt>
    <dgm:pt modelId="{8FFD62EC-651C-4513-93BC-13340466FDB7}" type="pres">
      <dgm:prSet presAssocID="{EA7272EE-8726-444D-9693-9A612C54643A}" presName="sibTrans" presStyleCnt="0"/>
      <dgm:spPr/>
    </dgm:pt>
    <dgm:pt modelId="{3A970F04-7378-444F-85C9-26AF611911DD}" type="pres">
      <dgm:prSet presAssocID="{CBDB8B93-CE4B-474A-ADDF-C455E910CAC3}" presName="comp" presStyleCnt="0"/>
      <dgm:spPr/>
    </dgm:pt>
    <dgm:pt modelId="{91636978-14CB-4E91-8C19-3CF2DEB827E0}" type="pres">
      <dgm:prSet presAssocID="{CBDB8B93-CE4B-474A-ADDF-C455E910CAC3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0C54F3-AE7D-4CDB-A431-D0F36CFFA0FF}" type="pres">
      <dgm:prSet presAssocID="{CBDB8B93-CE4B-474A-ADDF-C455E910CAC3}" presName="rect1" presStyleLbl="lnNode1" presStyleIdx="5" presStyleCnt="6"/>
      <dgm:spPr/>
    </dgm:pt>
  </dgm:ptLst>
  <dgm:cxnLst>
    <dgm:cxn modelId="{39F0AE66-E641-48D9-841E-1526ECE7EB26}" srcId="{49D915AB-84CD-4A82-BD00-19ED1B02D4E0}" destId="{0C54F985-DB9F-4057-8224-2C9F7B26435F}" srcOrd="4" destOrd="0" parTransId="{31C8E02C-8819-45F6-A9F2-205FEA94ABC9}" sibTransId="{EA7272EE-8726-444D-9693-9A612C54643A}"/>
    <dgm:cxn modelId="{413B2B4A-B6F9-4651-A830-8A4FFD37E017}" type="presOf" srcId="{5CF24913-A6CE-44A3-9C32-956802E7C7B6}" destId="{3B34A29B-EBD2-4F60-A544-1BBE16A67360}" srcOrd="0" destOrd="0" presId="urn:microsoft.com/office/officeart/2008/layout/AlternatingPictureBlocks"/>
    <dgm:cxn modelId="{B628751F-306D-43A8-B867-2E364A912FAD}" type="presOf" srcId="{49D915AB-84CD-4A82-BD00-19ED1B02D4E0}" destId="{2ED1C4DB-A60B-4692-AEBC-F80C5CD60A29}" srcOrd="0" destOrd="0" presId="urn:microsoft.com/office/officeart/2008/layout/AlternatingPictureBlocks"/>
    <dgm:cxn modelId="{2CDEBE6E-5D80-478B-A95E-18E8FC9E7231}" type="presOf" srcId="{0C54F985-DB9F-4057-8224-2C9F7B26435F}" destId="{3B5DD89A-F106-4211-9ECC-BFCAC0518B27}" srcOrd="0" destOrd="0" presId="urn:microsoft.com/office/officeart/2008/layout/AlternatingPictureBlocks"/>
    <dgm:cxn modelId="{2C69B75F-2411-46C5-AE7E-8F439580A9CA}" type="presOf" srcId="{BD465943-0820-4B97-BBEB-537DE442777B}" destId="{33101A21-1FD9-4995-915C-3F464FFAB4C3}" srcOrd="0" destOrd="0" presId="urn:microsoft.com/office/officeart/2008/layout/AlternatingPictureBlocks"/>
    <dgm:cxn modelId="{9CD6309F-2C6B-416D-B1EE-122FACE91FFE}" srcId="{49D915AB-84CD-4A82-BD00-19ED1B02D4E0}" destId="{BD465943-0820-4B97-BBEB-537DE442777B}" srcOrd="2" destOrd="0" parTransId="{7BE4DC12-CE1E-4EBB-BF86-8B3682C7C9B0}" sibTransId="{F247C6ED-51B4-4405-8777-2410B0F36C7C}"/>
    <dgm:cxn modelId="{A11CC988-421E-4602-BD05-7348AE3B4C8C}" srcId="{49D915AB-84CD-4A82-BD00-19ED1B02D4E0}" destId="{E15F3950-B9D3-46E3-AFC2-A6312C1A4256}" srcOrd="0" destOrd="0" parTransId="{F07D629E-E70F-46AF-B96E-D1EE54628C36}" sibTransId="{0340FC1B-7724-427A-B8FA-FBCF3541153D}"/>
    <dgm:cxn modelId="{9DC52003-0265-495A-BEB1-CAA0AF6139B7}" srcId="{49D915AB-84CD-4A82-BD00-19ED1B02D4E0}" destId="{5CF24913-A6CE-44A3-9C32-956802E7C7B6}" srcOrd="3" destOrd="0" parTransId="{E9A34162-6ECC-4798-B754-C3416F527CCC}" sibTransId="{6DE863A6-A65D-4033-8D7B-ACF03396D717}"/>
    <dgm:cxn modelId="{03CE190D-BDC1-4827-AB73-E9CCDC1734B0}" type="presOf" srcId="{2E440CEC-AE9E-4D48-ABD0-BFC8A2143F5A}" destId="{DDE9D289-31B5-451D-BAF2-76F387E5C34C}" srcOrd="0" destOrd="0" presId="urn:microsoft.com/office/officeart/2008/layout/AlternatingPictureBlocks"/>
    <dgm:cxn modelId="{494D64D0-AC63-4265-A837-8B2024203361}" srcId="{49D915AB-84CD-4A82-BD00-19ED1B02D4E0}" destId="{2E440CEC-AE9E-4D48-ABD0-BFC8A2143F5A}" srcOrd="1" destOrd="0" parTransId="{AB58A292-1A80-4EFC-A283-A86202D4C62A}" sibTransId="{F5D44026-55BE-458D-BF8C-0A0313D05C8C}"/>
    <dgm:cxn modelId="{7DBAA4BB-8B7A-45BE-80F0-CD5DCA85A12E}" srcId="{49D915AB-84CD-4A82-BD00-19ED1B02D4E0}" destId="{CBDB8B93-CE4B-474A-ADDF-C455E910CAC3}" srcOrd="5" destOrd="0" parTransId="{EB29A65B-606D-406E-8F16-141990E3A304}" sibTransId="{6B5AD7FA-9CAC-44D0-B7D1-E2DC59C2D25F}"/>
    <dgm:cxn modelId="{C3663839-8BDA-4808-8418-C1AA58169662}" type="presOf" srcId="{E15F3950-B9D3-46E3-AFC2-A6312C1A4256}" destId="{05D39778-549A-4E65-B061-6BF335E6D3E9}" srcOrd="0" destOrd="0" presId="urn:microsoft.com/office/officeart/2008/layout/AlternatingPictureBlocks"/>
    <dgm:cxn modelId="{92EAB9AB-CE73-4F4A-9212-FEF9045E03F6}" type="presOf" srcId="{CBDB8B93-CE4B-474A-ADDF-C455E910CAC3}" destId="{91636978-14CB-4E91-8C19-3CF2DEB827E0}" srcOrd="0" destOrd="0" presId="urn:microsoft.com/office/officeart/2008/layout/AlternatingPictureBlocks"/>
    <dgm:cxn modelId="{C462F1A4-702C-4142-B3B3-4FEECB68FD0C}" type="presParOf" srcId="{2ED1C4DB-A60B-4692-AEBC-F80C5CD60A29}" destId="{FC70F843-DF58-459A-89B8-80FBFE58770B}" srcOrd="0" destOrd="0" presId="urn:microsoft.com/office/officeart/2008/layout/AlternatingPictureBlocks"/>
    <dgm:cxn modelId="{E6ADAEE7-9D82-4036-9AB4-A9DCCDF0E38A}" type="presParOf" srcId="{FC70F843-DF58-459A-89B8-80FBFE58770B}" destId="{05D39778-549A-4E65-B061-6BF335E6D3E9}" srcOrd="0" destOrd="0" presId="urn:microsoft.com/office/officeart/2008/layout/AlternatingPictureBlocks"/>
    <dgm:cxn modelId="{0BED76C6-4597-40C4-99C4-037E8184EEB0}" type="presParOf" srcId="{FC70F843-DF58-459A-89B8-80FBFE58770B}" destId="{AFBB6B10-048B-49B8-B883-0F32DFD46E2F}" srcOrd="1" destOrd="0" presId="urn:microsoft.com/office/officeart/2008/layout/AlternatingPictureBlocks"/>
    <dgm:cxn modelId="{CA8BF31E-58C6-42D5-A460-C966EC1D2DFD}" type="presParOf" srcId="{2ED1C4DB-A60B-4692-AEBC-F80C5CD60A29}" destId="{BE5C2013-BA30-4074-AF02-E3EE4A25577D}" srcOrd="1" destOrd="0" presId="urn:microsoft.com/office/officeart/2008/layout/AlternatingPictureBlocks"/>
    <dgm:cxn modelId="{4681E704-0884-4443-A1E6-4BED8F6C0CA7}" type="presParOf" srcId="{2ED1C4DB-A60B-4692-AEBC-F80C5CD60A29}" destId="{54944DA8-C333-4386-8955-371B1A9290AB}" srcOrd="2" destOrd="0" presId="urn:microsoft.com/office/officeart/2008/layout/AlternatingPictureBlocks"/>
    <dgm:cxn modelId="{A8A95114-79CE-440C-B7F7-3AD0D7665671}" type="presParOf" srcId="{54944DA8-C333-4386-8955-371B1A9290AB}" destId="{DDE9D289-31B5-451D-BAF2-76F387E5C34C}" srcOrd="0" destOrd="0" presId="urn:microsoft.com/office/officeart/2008/layout/AlternatingPictureBlocks"/>
    <dgm:cxn modelId="{8B230276-DB10-4875-A2F6-B15E0848ADEE}" type="presParOf" srcId="{54944DA8-C333-4386-8955-371B1A9290AB}" destId="{C1C25807-91E0-4AA2-8B95-46A35F521545}" srcOrd="1" destOrd="0" presId="urn:microsoft.com/office/officeart/2008/layout/AlternatingPictureBlocks"/>
    <dgm:cxn modelId="{319F906F-B12B-4946-BEFE-E10558979DC5}" type="presParOf" srcId="{2ED1C4DB-A60B-4692-AEBC-F80C5CD60A29}" destId="{E47440AE-C86D-4365-B399-E2A4D718B261}" srcOrd="3" destOrd="0" presId="urn:microsoft.com/office/officeart/2008/layout/AlternatingPictureBlocks"/>
    <dgm:cxn modelId="{D4AF5D0E-2BFD-46C7-8432-4662D3CE9B44}" type="presParOf" srcId="{2ED1C4DB-A60B-4692-AEBC-F80C5CD60A29}" destId="{4C4B5406-9AD8-4908-8765-DC4751A30A44}" srcOrd="4" destOrd="0" presId="urn:microsoft.com/office/officeart/2008/layout/AlternatingPictureBlocks"/>
    <dgm:cxn modelId="{46C30E77-7A22-4B90-838F-F866F89D1460}" type="presParOf" srcId="{4C4B5406-9AD8-4908-8765-DC4751A30A44}" destId="{33101A21-1FD9-4995-915C-3F464FFAB4C3}" srcOrd="0" destOrd="0" presId="urn:microsoft.com/office/officeart/2008/layout/AlternatingPictureBlocks"/>
    <dgm:cxn modelId="{AA791D02-03E8-4385-8808-E3813607BD04}" type="presParOf" srcId="{4C4B5406-9AD8-4908-8765-DC4751A30A44}" destId="{8BE8BC37-EF92-4CAE-8151-0CDD5AD6295A}" srcOrd="1" destOrd="0" presId="urn:microsoft.com/office/officeart/2008/layout/AlternatingPictureBlocks"/>
    <dgm:cxn modelId="{E2F1634A-D1F6-4CBE-8CDD-A69FD9584CD2}" type="presParOf" srcId="{2ED1C4DB-A60B-4692-AEBC-F80C5CD60A29}" destId="{4CEBF11E-911F-4F76-BF34-F2F28079B0A7}" srcOrd="5" destOrd="0" presId="urn:microsoft.com/office/officeart/2008/layout/AlternatingPictureBlocks"/>
    <dgm:cxn modelId="{1932323B-FC9C-4457-9530-DA92845DA6F6}" type="presParOf" srcId="{2ED1C4DB-A60B-4692-AEBC-F80C5CD60A29}" destId="{7B5BEB9F-42F4-4880-862A-CA79E0814787}" srcOrd="6" destOrd="0" presId="urn:microsoft.com/office/officeart/2008/layout/AlternatingPictureBlocks"/>
    <dgm:cxn modelId="{EB05A308-AD18-4AFA-86DF-0133C3600AA5}" type="presParOf" srcId="{7B5BEB9F-42F4-4880-862A-CA79E0814787}" destId="{3B34A29B-EBD2-4F60-A544-1BBE16A67360}" srcOrd="0" destOrd="0" presId="urn:microsoft.com/office/officeart/2008/layout/AlternatingPictureBlocks"/>
    <dgm:cxn modelId="{2B4645B2-B801-48ED-A119-880005B77E62}" type="presParOf" srcId="{7B5BEB9F-42F4-4880-862A-CA79E0814787}" destId="{00410D1D-E851-41B0-ABA9-C67B6E97EC82}" srcOrd="1" destOrd="0" presId="urn:microsoft.com/office/officeart/2008/layout/AlternatingPictureBlocks"/>
    <dgm:cxn modelId="{401F7FB0-F4AE-4B59-9C98-BABBC07F474A}" type="presParOf" srcId="{2ED1C4DB-A60B-4692-AEBC-F80C5CD60A29}" destId="{3D01D414-2D14-42E4-9869-2FE8FA5A9369}" srcOrd="7" destOrd="0" presId="urn:microsoft.com/office/officeart/2008/layout/AlternatingPictureBlocks"/>
    <dgm:cxn modelId="{F0D695E6-896A-4405-9F29-D51C5961693F}" type="presParOf" srcId="{2ED1C4DB-A60B-4692-AEBC-F80C5CD60A29}" destId="{90E433FA-B360-4DA6-B9E1-F8398C7FCD8C}" srcOrd="8" destOrd="0" presId="urn:microsoft.com/office/officeart/2008/layout/AlternatingPictureBlocks"/>
    <dgm:cxn modelId="{1DEE1691-14AF-466B-B6B1-F5D59F04B9BB}" type="presParOf" srcId="{90E433FA-B360-4DA6-B9E1-F8398C7FCD8C}" destId="{3B5DD89A-F106-4211-9ECC-BFCAC0518B27}" srcOrd="0" destOrd="0" presId="urn:microsoft.com/office/officeart/2008/layout/AlternatingPictureBlocks"/>
    <dgm:cxn modelId="{BE2D8E51-A6E6-4E29-8EDA-367C6E16EED9}" type="presParOf" srcId="{90E433FA-B360-4DA6-B9E1-F8398C7FCD8C}" destId="{5F7E8CAC-0119-4EB8-B2E3-95A2BB43F168}" srcOrd="1" destOrd="0" presId="urn:microsoft.com/office/officeart/2008/layout/AlternatingPictureBlocks"/>
    <dgm:cxn modelId="{25300C35-D676-4E1F-A83D-F16D8941BA8A}" type="presParOf" srcId="{2ED1C4DB-A60B-4692-AEBC-F80C5CD60A29}" destId="{8FFD62EC-651C-4513-93BC-13340466FDB7}" srcOrd="9" destOrd="0" presId="urn:microsoft.com/office/officeart/2008/layout/AlternatingPictureBlocks"/>
    <dgm:cxn modelId="{064608CE-534E-4882-B6BF-F97DD0943239}" type="presParOf" srcId="{2ED1C4DB-A60B-4692-AEBC-F80C5CD60A29}" destId="{3A970F04-7378-444F-85C9-26AF611911DD}" srcOrd="10" destOrd="0" presId="urn:microsoft.com/office/officeart/2008/layout/AlternatingPictureBlocks"/>
    <dgm:cxn modelId="{15F24972-4CFC-4B0A-9203-7E3ECDEBF695}" type="presParOf" srcId="{3A970F04-7378-444F-85C9-26AF611911DD}" destId="{91636978-14CB-4E91-8C19-3CF2DEB827E0}" srcOrd="0" destOrd="0" presId="urn:microsoft.com/office/officeart/2008/layout/AlternatingPictureBlocks"/>
    <dgm:cxn modelId="{28CBF6BF-5E4D-4D63-8139-AA7E1394FDC2}" type="presParOf" srcId="{3A970F04-7378-444F-85C9-26AF611911DD}" destId="{2F0C54F3-AE7D-4CDB-A431-D0F36CFFA0FF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CECB49-F911-498B-957F-1A3A6CE0A351}" type="doc">
      <dgm:prSet loTypeId="urn:microsoft.com/office/officeart/2005/8/layout/chevron2" loCatId="list" qsTypeId="urn:microsoft.com/office/officeart/2005/8/quickstyle/simple1" qsCatId="simple" csTypeId="urn:microsoft.com/office/officeart/2005/8/colors/colorful1#8" csCatId="colorful" phldr="1"/>
      <dgm:spPr/>
      <dgm:t>
        <a:bodyPr/>
        <a:lstStyle/>
        <a:p>
          <a:endParaRPr lang="zh-CN" altLang="en-US"/>
        </a:p>
      </dgm:t>
    </dgm:pt>
    <dgm:pt modelId="{ED69B503-ED80-4394-8DE9-5C15707F736F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AF0F42D-C4AE-419D-A7AF-DEBD9E682B91}" type="parTrans" cxnId="{AC1FA62C-3744-482E-9E71-6C1BC48E832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E9C8FFC-52A1-4FA1-B41C-3FCD1AB5E97B}" type="sibTrans" cxnId="{AC1FA62C-3744-482E-9E71-6C1BC48E832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5C6F80F-9199-4D1A-B1C4-0B9AA0CECA37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如果预测结果中希拉里得票率超过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50%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，则希拉里获得该州的全部选票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58F0C40-FCDC-45D6-940D-470205378F63}" type="parTrans" cxnId="{81D9CB92-2199-4E9A-B1AA-B71A2F185A8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9E1201A-6778-48F5-8A29-3F89B4E25366}" type="sibTrans" cxnId="{81D9CB92-2199-4E9A-B1AA-B71A2F185A8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AFD9BB1-BFB0-4F12-AA45-90377D1C41BB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2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D6F1A5C-1026-46C6-B9EF-CC97BA0BE7B0}" type="parTrans" cxnId="{9CE8B652-30EB-4F62-B224-79BE1C905EF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96282C0-8E6A-4879-BCF6-B46B67EEAEB8}" type="sibTrans" cxnId="{9CE8B652-30EB-4F62-B224-79BE1C905EF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B6F72FF-10CB-4C68-8C9F-6467833E55E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将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51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个州民主党选票相加，得到民主党全国范围内得票数的预测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9B9DD3B-EC90-4897-A64B-B59AB89F3ACD}" type="parTrans" cxnId="{E81B499E-A5E1-453F-A280-A6F6E12235D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65D293B-09B2-4CAA-BA38-D6ABD77E3CE2}" type="sibTrans" cxnId="{E81B499E-A5E1-453F-A280-A6F6E12235D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87AE893-15A2-41BE-B4CE-D1ED1AC8697A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3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C170E1C-A4BD-47CD-86BD-0C5D5580854E}" type="parTrans" cxnId="{BAA14C43-4B66-4E69-8719-AF2299075EB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AB5D60A-2CB6-4E85-85C4-2E10D21403F6}" type="sibTrans" cxnId="{BAA14C43-4B66-4E69-8719-AF2299075EB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9007EAE-991D-4BB8-84DE-9F6053417260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538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张选票减去民主党得票数得到共和党得票数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C20ED78-41C2-4D18-97EA-4B836D98C12B}" type="parTrans" cxnId="{63D5862D-EF97-4068-AC46-BABB55F0028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0DA8308-6659-4539-9207-7AAA8D249ECA}" type="sibTrans" cxnId="{63D5862D-EF97-4068-AC46-BABB55F0028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4214AC0-CDB8-40C6-92EB-E1DA604A2715}">
      <dgm:prSet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4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C613C9E-D1F0-4A49-A733-1F4C1BD5B9D4}" type="parTrans" cxnId="{0A20AA1D-FD7D-47D8-9852-628DF269E24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9AE55D5-A080-4A05-9FED-723BED3ACDC7}" type="sibTrans" cxnId="{0A20AA1D-FD7D-47D8-9852-628DF269E24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161D101-47C4-496C-B4FE-3402A02D18FB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算得民主党和共和党得票数占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538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张选票的比例，即可得到两党在大选中的得票率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A6BCE78-3211-4AE9-86C6-93AE12F028FA}" type="parTrans" cxnId="{3750154E-DDAF-466B-AF97-84F8B42644B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3DCD528-E357-49B2-A882-F812971B170B}" type="sibTrans" cxnId="{3750154E-DDAF-466B-AF97-84F8B42644B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79C2371-205A-4404-A7E5-08FCC79EB71D}" type="pres">
      <dgm:prSet presAssocID="{E5CECB49-F911-498B-957F-1A3A6CE0A35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568C4B-0521-4B2B-AA86-86F00DF3098F}" type="pres">
      <dgm:prSet presAssocID="{ED69B503-ED80-4394-8DE9-5C15707F736F}" presName="composite" presStyleCnt="0"/>
      <dgm:spPr/>
    </dgm:pt>
    <dgm:pt modelId="{B121DD70-39A5-4D93-8BBE-2B63C785011D}" type="pres">
      <dgm:prSet presAssocID="{ED69B503-ED80-4394-8DE9-5C15707F736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07BE8-4183-4485-9619-BEBC65245FEB}" type="pres">
      <dgm:prSet presAssocID="{ED69B503-ED80-4394-8DE9-5C15707F736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D032C8-186F-4B74-BD3F-112AAADCAD4A}" type="pres">
      <dgm:prSet presAssocID="{CE9C8FFC-52A1-4FA1-B41C-3FCD1AB5E97B}" presName="sp" presStyleCnt="0"/>
      <dgm:spPr/>
    </dgm:pt>
    <dgm:pt modelId="{D05B9F74-DC43-4EB7-8ED3-D80C82834E44}" type="pres">
      <dgm:prSet presAssocID="{1AFD9BB1-BFB0-4F12-AA45-90377D1C41BB}" presName="composite" presStyleCnt="0"/>
      <dgm:spPr/>
    </dgm:pt>
    <dgm:pt modelId="{9E7D8123-D4C3-477A-A036-FFF86E8D76CF}" type="pres">
      <dgm:prSet presAssocID="{1AFD9BB1-BFB0-4F12-AA45-90377D1C41B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BFD9FD-A616-41E0-9F07-1F2A962568BD}" type="pres">
      <dgm:prSet presAssocID="{1AFD9BB1-BFB0-4F12-AA45-90377D1C41B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754D2B-9C41-4928-920F-30CDCA9EB89E}" type="pres">
      <dgm:prSet presAssocID="{796282C0-8E6A-4879-BCF6-B46B67EEAEB8}" presName="sp" presStyleCnt="0"/>
      <dgm:spPr/>
    </dgm:pt>
    <dgm:pt modelId="{3667960A-B4C6-4C6A-8AA9-5F6FFB4BF3F4}" type="pres">
      <dgm:prSet presAssocID="{387AE893-15A2-41BE-B4CE-D1ED1AC8697A}" presName="composite" presStyleCnt="0"/>
      <dgm:spPr/>
    </dgm:pt>
    <dgm:pt modelId="{F1B71F11-6928-43BE-AF23-B583C61AB523}" type="pres">
      <dgm:prSet presAssocID="{387AE893-15A2-41BE-B4CE-D1ED1AC8697A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5C3DB6-03F2-4973-A2A5-98490971C97F}" type="pres">
      <dgm:prSet presAssocID="{387AE893-15A2-41BE-B4CE-D1ED1AC8697A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267308-E532-48B2-9830-D8819F67EB65}" type="pres">
      <dgm:prSet presAssocID="{0AB5D60A-2CB6-4E85-85C4-2E10D21403F6}" presName="sp" presStyleCnt="0"/>
      <dgm:spPr/>
    </dgm:pt>
    <dgm:pt modelId="{6F626089-2F24-4C25-B9A0-ADCA39389E03}" type="pres">
      <dgm:prSet presAssocID="{94214AC0-CDB8-40C6-92EB-E1DA604A2715}" presName="composite" presStyleCnt="0"/>
      <dgm:spPr/>
    </dgm:pt>
    <dgm:pt modelId="{50701E5F-C866-4D32-B61D-BDB10B719CB9}" type="pres">
      <dgm:prSet presAssocID="{94214AC0-CDB8-40C6-92EB-E1DA604A271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E5C852-0569-4306-8E61-19334C797EC2}" type="pres">
      <dgm:prSet presAssocID="{94214AC0-CDB8-40C6-92EB-E1DA604A271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E8B652-30EB-4F62-B224-79BE1C905EFC}" srcId="{E5CECB49-F911-498B-957F-1A3A6CE0A351}" destId="{1AFD9BB1-BFB0-4F12-AA45-90377D1C41BB}" srcOrd="1" destOrd="0" parTransId="{BD6F1A5C-1026-46C6-B9EF-CC97BA0BE7B0}" sibTransId="{796282C0-8E6A-4879-BCF6-B46B67EEAEB8}"/>
    <dgm:cxn modelId="{3750154E-DDAF-466B-AF97-84F8B42644B9}" srcId="{94214AC0-CDB8-40C6-92EB-E1DA604A2715}" destId="{4161D101-47C4-496C-B4FE-3402A02D18FB}" srcOrd="0" destOrd="0" parTransId="{7A6BCE78-3211-4AE9-86C6-93AE12F028FA}" sibTransId="{F3DCD528-E357-49B2-A882-F812971B170B}"/>
    <dgm:cxn modelId="{81D9CB92-2199-4E9A-B1AA-B71A2F185A87}" srcId="{ED69B503-ED80-4394-8DE9-5C15707F736F}" destId="{85C6F80F-9199-4D1A-B1C4-0B9AA0CECA37}" srcOrd="0" destOrd="0" parTransId="{158F0C40-FCDC-45D6-940D-470205378F63}" sibTransId="{69E1201A-6778-48F5-8A29-3F89B4E25366}"/>
    <dgm:cxn modelId="{AC1FA62C-3744-482E-9E71-6C1BC48E8327}" srcId="{E5CECB49-F911-498B-957F-1A3A6CE0A351}" destId="{ED69B503-ED80-4394-8DE9-5C15707F736F}" srcOrd="0" destOrd="0" parTransId="{5AF0F42D-C4AE-419D-A7AF-DEBD9E682B91}" sibTransId="{CE9C8FFC-52A1-4FA1-B41C-3FCD1AB5E97B}"/>
    <dgm:cxn modelId="{63D5862D-EF97-4068-AC46-BABB55F00285}" srcId="{387AE893-15A2-41BE-B4CE-D1ED1AC8697A}" destId="{19007EAE-991D-4BB8-84DE-9F6053417260}" srcOrd="0" destOrd="0" parTransId="{3C20ED78-41C2-4D18-97EA-4B836D98C12B}" sibTransId="{50DA8308-6659-4539-9207-7AAA8D249ECA}"/>
    <dgm:cxn modelId="{17A9DB03-E881-417D-AE1E-5C6CAFFBA1E5}" type="presOf" srcId="{4161D101-47C4-496C-B4FE-3402A02D18FB}" destId="{89E5C852-0569-4306-8E61-19334C797EC2}" srcOrd="0" destOrd="0" presId="urn:microsoft.com/office/officeart/2005/8/layout/chevron2"/>
    <dgm:cxn modelId="{0F654C62-C33B-4C79-8630-ED12FAF2965B}" type="presOf" srcId="{1AFD9BB1-BFB0-4F12-AA45-90377D1C41BB}" destId="{9E7D8123-D4C3-477A-A036-FFF86E8D76CF}" srcOrd="0" destOrd="0" presId="urn:microsoft.com/office/officeart/2005/8/layout/chevron2"/>
    <dgm:cxn modelId="{8E746E30-490E-4E9A-9311-84EF43990BC3}" type="presOf" srcId="{94214AC0-CDB8-40C6-92EB-E1DA604A2715}" destId="{50701E5F-C866-4D32-B61D-BDB10B719CB9}" srcOrd="0" destOrd="0" presId="urn:microsoft.com/office/officeart/2005/8/layout/chevron2"/>
    <dgm:cxn modelId="{BAA14C43-4B66-4E69-8719-AF2299075EB2}" srcId="{E5CECB49-F911-498B-957F-1A3A6CE0A351}" destId="{387AE893-15A2-41BE-B4CE-D1ED1AC8697A}" srcOrd="2" destOrd="0" parTransId="{2C170E1C-A4BD-47CD-86BD-0C5D5580854E}" sibTransId="{0AB5D60A-2CB6-4E85-85C4-2E10D21403F6}"/>
    <dgm:cxn modelId="{2CDFA36B-25D0-4A9C-8DF3-E69153DF552B}" type="presOf" srcId="{387AE893-15A2-41BE-B4CE-D1ED1AC8697A}" destId="{F1B71F11-6928-43BE-AF23-B583C61AB523}" srcOrd="0" destOrd="0" presId="urn:microsoft.com/office/officeart/2005/8/layout/chevron2"/>
    <dgm:cxn modelId="{5D767768-6F7D-45CE-9F6C-2ECBAA86CF00}" type="presOf" srcId="{19007EAE-991D-4BB8-84DE-9F6053417260}" destId="{725C3DB6-03F2-4973-A2A5-98490971C97F}" srcOrd="0" destOrd="0" presId="urn:microsoft.com/office/officeart/2005/8/layout/chevron2"/>
    <dgm:cxn modelId="{E81B499E-A5E1-453F-A280-A6F6E12235DB}" srcId="{1AFD9BB1-BFB0-4F12-AA45-90377D1C41BB}" destId="{8B6F72FF-10CB-4C68-8C9F-6467833E55E6}" srcOrd="0" destOrd="0" parTransId="{99B9DD3B-EC90-4897-A64B-B59AB89F3ACD}" sibTransId="{565D293B-09B2-4CAA-BA38-D6ABD77E3CE2}"/>
    <dgm:cxn modelId="{6C893FFF-3E33-4B0E-8388-47FBFC8D3A03}" type="presOf" srcId="{E5CECB49-F911-498B-957F-1A3A6CE0A351}" destId="{B79C2371-205A-4404-A7E5-08FCC79EB71D}" srcOrd="0" destOrd="0" presId="urn:microsoft.com/office/officeart/2005/8/layout/chevron2"/>
    <dgm:cxn modelId="{622F3AE6-FF3D-4C3F-AA32-9DFD6ECD9719}" type="presOf" srcId="{85C6F80F-9199-4D1A-B1C4-0B9AA0CECA37}" destId="{4C407BE8-4183-4485-9619-BEBC65245FEB}" srcOrd="0" destOrd="0" presId="urn:microsoft.com/office/officeart/2005/8/layout/chevron2"/>
    <dgm:cxn modelId="{B945AF54-A42D-459C-AED8-81231C8C30BA}" type="presOf" srcId="{8B6F72FF-10CB-4C68-8C9F-6467833E55E6}" destId="{2BBFD9FD-A616-41E0-9F07-1F2A962568BD}" srcOrd="0" destOrd="0" presId="urn:microsoft.com/office/officeart/2005/8/layout/chevron2"/>
    <dgm:cxn modelId="{0A20AA1D-FD7D-47D8-9852-628DF269E249}" srcId="{E5CECB49-F911-498B-957F-1A3A6CE0A351}" destId="{94214AC0-CDB8-40C6-92EB-E1DA604A2715}" srcOrd="3" destOrd="0" parTransId="{5C613C9E-D1F0-4A49-A733-1F4C1BD5B9D4}" sibTransId="{39AE55D5-A080-4A05-9FED-723BED3ACDC7}"/>
    <dgm:cxn modelId="{ECDD1206-5B2D-4C4F-8D9C-362C5620D7C2}" type="presOf" srcId="{ED69B503-ED80-4394-8DE9-5C15707F736F}" destId="{B121DD70-39A5-4D93-8BBE-2B63C785011D}" srcOrd="0" destOrd="0" presId="urn:microsoft.com/office/officeart/2005/8/layout/chevron2"/>
    <dgm:cxn modelId="{CCCE96AF-7C9C-43CE-8A04-6ED08D3BAB96}" type="presParOf" srcId="{B79C2371-205A-4404-A7E5-08FCC79EB71D}" destId="{09568C4B-0521-4B2B-AA86-86F00DF3098F}" srcOrd="0" destOrd="0" presId="urn:microsoft.com/office/officeart/2005/8/layout/chevron2"/>
    <dgm:cxn modelId="{2C16021C-5943-4D88-A49C-9AB8F0A8A466}" type="presParOf" srcId="{09568C4B-0521-4B2B-AA86-86F00DF3098F}" destId="{B121DD70-39A5-4D93-8BBE-2B63C785011D}" srcOrd="0" destOrd="0" presId="urn:microsoft.com/office/officeart/2005/8/layout/chevron2"/>
    <dgm:cxn modelId="{05B13C8C-C854-4028-9883-4D6D3C031F8E}" type="presParOf" srcId="{09568C4B-0521-4B2B-AA86-86F00DF3098F}" destId="{4C407BE8-4183-4485-9619-BEBC65245FEB}" srcOrd="1" destOrd="0" presId="urn:microsoft.com/office/officeart/2005/8/layout/chevron2"/>
    <dgm:cxn modelId="{850B48DF-FB2C-4FBB-972A-267597001517}" type="presParOf" srcId="{B79C2371-205A-4404-A7E5-08FCC79EB71D}" destId="{05D032C8-186F-4B74-BD3F-112AAADCAD4A}" srcOrd="1" destOrd="0" presId="urn:microsoft.com/office/officeart/2005/8/layout/chevron2"/>
    <dgm:cxn modelId="{82482969-5E88-40C4-B0F5-EDF02DDCAEF1}" type="presParOf" srcId="{B79C2371-205A-4404-A7E5-08FCC79EB71D}" destId="{D05B9F74-DC43-4EB7-8ED3-D80C82834E44}" srcOrd="2" destOrd="0" presId="urn:microsoft.com/office/officeart/2005/8/layout/chevron2"/>
    <dgm:cxn modelId="{D6BAE18F-05C9-4D35-94A7-DCA0E17F0EC8}" type="presParOf" srcId="{D05B9F74-DC43-4EB7-8ED3-D80C82834E44}" destId="{9E7D8123-D4C3-477A-A036-FFF86E8D76CF}" srcOrd="0" destOrd="0" presId="urn:microsoft.com/office/officeart/2005/8/layout/chevron2"/>
    <dgm:cxn modelId="{8BB0A62F-F89D-4BF5-8140-B53F336AA6AF}" type="presParOf" srcId="{D05B9F74-DC43-4EB7-8ED3-D80C82834E44}" destId="{2BBFD9FD-A616-41E0-9F07-1F2A962568BD}" srcOrd="1" destOrd="0" presId="urn:microsoft.com/office/officeart/2005/8/layout/chevron2"/>
    <dgm:cxn modelId="{A4EE80E4-5F1F-45EC-A12B-4B9AEBAF38CC}" type="presParOf" srcId="{B79C2371-205A-4404-A7E5-08FCC79EB71D}" destId="{07754D2B-9C41-4928-920F-30CDCA9EB89E}" srcOrd="3" destOrd="0" presId="urn:microsoft.com/office/officeart/2005/8/layout/chevron2"/>
    <dgm:cxn modelId="{A08736CD-D55C-4AC4-968E-B200D645A8E5}" type="presParOf" srcId="{B79C2371-205A-4404-A7E5-08FCC79EB71D}" destId="{3667960A-B4C6-4C6A-8AA9-5F6FFB4BF3F4}" srcOrd="4" destOrd="0" presId="urn:microsoft.com/office/officeart/2005/8/layout/chevron2"/>
    <dgm:cxn modelId="{8C3D2576-4030-4512-9933-D44F3D8CF879}" type="presParOf" srcId="{3667960A-B4C6-4C6A-8AA9-5F6FFB4BF3F4}" destId="{F1B71F11-6928-43BE-AF23-B583C61AB523}" srcOrd="0" destOrd="0" presId="urn:microsoft.com/office/officeart/2005/8/layout/chevron2"/>
    <dgm:cxn modelId="{57B660A2-73F5-42E8-857F-BB580A1AD9F2}" type="presParOf" srcId="{3667960A-B4C6-4C6A-8AA9-5F6FFB4BF3F4}" destId="{725C3DB6-03F2-4973-A2A5-98490971C97F}" srcOrd="1" destOrd="0" presId="urn:microsoft.com/office/officeart/2005/8/layout/chevron2"/>
    <dgm:cxn modelId="{0DD7F09B-BE25-48D8-9B5D-62D40615A0E9}" type="presParOf" srcId="{B79C2371-205A-4404-A7E5-08FCC79EB71D}" destId="{1E267308-E532-48B2-9830-D8819F67EB65}" srcOrd="5" destOrd="0" presId="urn:microsoft.com/office/officeart/2005/8/layout/chevron2"/>
    <dgm:cxn modelId="{9AD013A9-AFCD-4220-A8DA-04661F005D70}" type="presParOf" srcId="{B79C2371-205A-4404-A7E5-08FCC79EB71D}" destId="{6F626089-2F24-4C25-B9A0-ADCA39389E03}" srcOrd="6" destOrd="0" presId="urn:microsoft.com/office/officeart/2005/8/layout/chevron2"/>
    <dgm:cxn modelId="{6D00F94D-1AB8-470E-A33F-C5AA0BDEE24F}" type="presParOf" srcId="{6F626089-2F24-4C25-B9A0-ADCA39389E03}" destId="{50701E5F-C866-4D32-B61D-BDB10B719CB9}" srcOrd="0" destOrd="0" presId="urn:microsoft.com/office/officeart/2005/8/layout/chevron2"/>
    <dgm:cxn modelId="{13683189-DB64-4923-9490-B05BF8D6F401}" type="presParOf" srcId="{6F626089-2F24-4C25-B9A0-ADCA39389E03}" destId="{89E5C852-0569-4306-8E61-19334C797E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8C914-4DCC-45A1-AE36-79E3FA9162C2}">
      <dsp:nvSpPr>
        <dsp:cNvPr id="0" name=""/>
        <dsp:cNvSpPr/>
      </dsp:nvSpPr>
      <dsp:spPr>
        <a:xfrm rot="5400000">
          <a:off x="-182933" y="187335"/>
          <a:ext cx="1219559" cy="85369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预选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" y="431247"/>
        <a:ext cx="853691" cy="365868"/>
      </dsp:txXfrm>
    </dsp:sp>
    <dsp:sp modelId="{AE652E9C-54CE-4606-BE1D-069E9A2D63AF}">
      <dsp:nvSpPr>
        <dsp:cNvPr id="0" name=""/>
        <dsp:cNvSpPr/>
      </dsp:nvSpPr>
      <dsp:spPr>
        <a:xfrm rot="5400000">
          <a:off x="4145080" y="-3286987"/>
          <a:ext cx="793130" cy="73759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b="0" i="0" kern="120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1100" b="0" i="0" kern="1200" dirty="0" smtClean="0">
              <a:latin typeface="微软雅黑" pitchFamily="34" charset="-122"/>
              <a:ea typeface="微软雅黑" pitchFamily="34" charset="-122"/>
            </a:rPr>
            <a:t>月</a:t>
          </a:r>
          <a:r>
            <a:rPr lang="en-US" altLang="zh-CN" sz="1100" b="0" i="0" kern="1200" dirty="0" smtClean="0">
              <a:latin typeface="微软雅黑" pitchFamily="34" charset="-122"/>
              <a:ea typeface="微软雅黑" pitchFamily="34" charset="-122"/>
            </a:rPr>
            <a:t>~6</a:t>
          </a:r>
          <a:r>
            <a:rPr lang="zh-CN" altLang="en-US" sz="1100" b="0" i="0" kern="1200" dirty="0" smtClean="0">
              <a:latin typeface="微软雅黑" pitchFamily="34" charset="-122"/>
              <a:ea typeface="微软雅黑" pitchFamily="34" charset="-122"/>
            </a:rPr>
            <a:t>月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0" i="0" kern="1200" dirty="0" smtClean="0">
              <a:latin typeface="微软雅黑" pitchFamily="34" charset="-122"/>
              <a:ea typeface="微软雅黑" pitchFamily="34" charset="-122"/>
            </a:rPr>
            <a:t>政党的参选人分别进行竞选活动，以竞争各自政党的候选人提名。各州代表也在预选阶段产生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853692" y="43118"/>
        <a:ext cx="7337191" cy="715696"/>
      </dsp:txXfrm>
    </dsp:sp>
    <dsp:sp modelId="{9C72F492-89A4-4EF0-BC0E-CF64E7D7C146}">
      <dsp:nvSpPr>
        <dsp:cNvPr id="0" name=""/>
        <dsp:cNvSpPr/>
      </dsp:nvSpPr>
      <dsp:spPr>
        <a:xfrm rot="5400000">
          <a:off x="-182933" y="1291135"/>
          <a:ext cx="1219559" cy="853691"/>
        </a:xfrm>
        <a:prstGeom prst="chevron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总统候选人提名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" y="1535047"/>
        <a:ext cx="853691" cy="365868"/>
      </dsp:txXfrm>
    </dsp:sp>
    <dsp:sp modelId="{66716C59-3652-45F4-813C-1A8061AFDFF1}">
      <dsp:nvSpPr>
        <dsp:cNvPr id="0" name=""/>
        <dsp:cNvSpPr/>
      </dsp:nvSpPr>
      <dsp:spPr>
        <a:xfrm rot="5400000">
          <a:off x="4145288" y="-2183395"/>
          <a:ext cx="792713" cy="73759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b="0" i="0" kern="1200" dirty="0" smtClean="0">
              <a:latin typeface="微软雅黑" pitchFamily="34" charset="-122"/>
              <a:ea typeface="微软雅黑" pitchFamily="34" charset="-122"/>
            </a:rPr>
            <a:t>7</a:t>
          </a:r>
          <a:r>
            <a:rPr lang="zh-CN" altLang="en-US" sz="1100" b="0" i="0" kern="1200" dirty="0" smtClean="0">
              <a:latin typeface="微软雅黑" pitchFamily="34" charset="-122"/>
              <a:ea typeface="微软雅黑" pitchFamily="34" charset="-122"/>
            </a:rPr>
            <a:t>月</a:t>
          </a:r>
          <a:r>
            <a:rPr lang="en-US" altLang="zh-CN" sz="1100" b="0" i="0" kern="1200" dirty="0" smtClean="0">
              <a:latin typeface="微软雅黑" pitchFamily="34" charset="-122"/>
              <a:ea typeface="微软雅黑" pitchFamily="34" charset="-122"/>
            </a:rPr>
            <a:t>/8</a:t>
          </a:r>
          <a:r>
            <a:rPr lang="zh-CN" altLang="en-US" sz="1100" b="0" i="0" kern="1200" dirty="0" smtClean="0">
              <a:latin typeface="微软雅黑" pitchFamily="34" charset="-122"/>
              <a:ea typeface="微软雅黑" pitchFamily="34" charset="-122"/>
            </a:rPr>
            <a:t>月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0" i="0" kern="1200" dirty="0" smtClean="0">
              <a:latin typeface="微软雅黑" pitchFamily="34" charset="-122"/>
              <a:ea typeface="微软雅黑" pitchFamily="34" charset="-122"/>
            </a:rPr>
            <a:t>两大政党通常会召开全国代表大会，各州代表投票正式选出本党的总统候选人，通过由总统候选人提名的副总统候选人，同时确定竞选纲领。 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853691" y="1146899"/>
        <a:ext cx="7337211" cy="715319"/>
      </dsp:txXfrm>
    </dsp:sp>
    <dsp:sp modelId="{037C681E-AD0A-4795-947A-7C32AC683970}">
      <dsp:nvSpPr>
        <dsp:cNvPr id="0" name=""/>
        <dsp:cNvSpPr/>
      </dsp:nvSpPr>
      <dsp:spPr>
        <a:xfrm rot="5400000">
          <a:off x="-182933" y="2394935"/>
          <a:ext cx="1219559" cy="853691"/>
        </a:xfrm>
        <a:prstGeom prst="chevr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竞选活动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" y="2638847"/>
        <a:ext cx="853691" cy="365868"/>
      </dsp:txXfrm>
    </dsp:sp>
    <dsp:sp modelId="{7D5A5FEE-721E-485C-BBDD-B2BDBADE8BCF}">
      <dsp:nvSpPr>
        <dsp:cNvPr id="0" name=""/>
        <dsp:cNvSpPr/>
      </dsp:nvSpPr>
      <dsp:spPr>
        <a:xfrm rot="5400000">
          <a:off x="4145288" y="-1079595"/>
          <a:ext cx="792713" cy="73759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>
              <a:latin typeface="微软雅黑" pitchFamily="34" charset="-122"/>
              <a:ea typeface="微软雅黑" pitchFamily="34" charset="-122"/>
            </a:rPr>
            <a:t>11</a:t>
          </a: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月之前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0" i="0" kern="1200" dirty="0" smtClean="0">
              <a:latin typeface="微软雅黑" pitchFamily="34" charset="-122"/>
              <a:ea typeface="微软雅黑" pitchFamily="34" charset="-122"/>
            </a:rPr>
            <a:t>总统候选人开始在全国范围进行拉选票的竞选运动，包括发表电视演讲、进行电视辩论等等。 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853691" y="2250699"/>
        <a:ext cx="7337211" cy="715319"/>
      </dsp:txXfrm>
    </dsp:sp>
    <dsp:sp modelId="{ED2F2F48-FB78-44D7-B4C7-D8F44BF72966}">
      <dsp:nvSpPr>
        <dsp:cNvPr id="0" name=""/>
        <dsp:cNvSpPr/>
      </dsp:nvSpPr>
      <dsp:spPr>
        <a:xfrm rot="5400000">
          <a:off x="-182933" y="3498735"/>
          <a:ext cx="1219559" cy="853691"/>
        </a:xfrm>
        <a:prstGeom prst="chevron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确定选举人团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" y="3742647"/>
        <a:ext cx="853691" cy="365868"/>
      </dsp:txXfrm>
    </dsp:sp>
    <dsp:sp modelId="{960FDD15-F23F-47E9-9BE5-31ECE712F1F1}">
      <dsp:nvSpPr>
        <dsp:cNvPr id="0" name=""/>
        <dsp:cNvSpPr/>
      </dsp:nvSpPr>
      <dsp:spPr>
        <a:xfrm rot="5400000">
          <a:off x="4145288" y="24204"/>
          <a:ext cx="792713" cy="73759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b="0" kern="1200" dirty="0" smtClean="0">
              <a:latin typeface="微软雅黑" pitchFamily="34" charset="-122"/>
              <a:ea typeface="微软雅黑" pitchFamily="34" charset="-122"/>
            </a:rPr>
            <a:t>11</a:t>
          </a:r>
          <a:r>
            <a:rPr lang="zh-CN" altLang="en-US" sz="1400" b="0" kern="1200" dirty="0" smtClean="0">
              <a:latin typeface="微软雅黑" pitchFamily="34" charset="-122"/>
              <a:ea typeface="微软雅黑" pitchFamily="34" charset="-122"/>
            </a:rPr>
            <a:t>月</a:t>
          </a:r>
          <a:r>
            <a:rPr lang="en-US" altLang="zh-CN" sz="1400" b="0" kern="1200" dirty="0" smtClean="0">
              <a:latin typeface="微软雅黑" pitchFamily="34" charset="-122"/>
              <a:ea typeface="微软雅黑" pitchFamily="34" charset="-122"/>
            </a:rPr>
            <a:t>8</a:t>
          </a:r>
          <a:r>
            <a:rPr lang="zh-CN" altLang="en-US" sz="1400" b="0" kern="1200" dirty="0" smtClean="0">
              <a:latin typeface="微软雅黑" pitchFamily="34" charset="-122"/>
              <a:ea typeface="微软雅黑" pitchFamily="34" charset="-122"/>
            </a:rPr>
            <a:t>日</a:t>
          </a:r>
          <a:endParaRPr lang="zh-CN" altLang="en-US" sz="1400" b="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0" i="0" kern="1200" dirty="0" smtClean="0">
              <a:latin typeface="微软雅黑" pitchFamily="34" charset="-122"/>
              <a:ea typeface="微软雅黑" pitchFamily="34" charset="-122"/>
            </a:rPr>
            <a:t>全国选民投票日，通过</a:t>
          </a:r>
          <a:r>
            <a:rPr lang="zh-CN" altLang="en-US" sz="1400" b="1" i="0" kern="1200" dirty="0" smtClean="0">
              <a:latin typeface="微软雅黑" pitchFamily="34" charset="-122"/>
              <a:ea typeface="微软雅黑" pitchFamily="34" charset="-122"/>
            </a:rPr>
            <a:t>选举人票制度</a:t>
          </a:r>
          <a:r>
            <a:rPr lang="zh-CN" altLang="en-US" sz="1400" b="0" i="0" kern="1200" dirty="0" smtClean="0">
              <a:latin typeface="微软雅黑" pitchFamily="34" charset="-122"/>
              <a:ea typeface="微软雅黑" pitchFamily="34" charset="-122"/>
            </a:rPr>
            <a:t>产生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853691" y="3354499"/>
        <a:ext cx="7337211" cy="715319"/>
      </dsp:txXfrm>
    </dsp:sp>
    <dsp:sp modelId="{81EB54E2-6068-4CC2-B93B-0513011DFDEF}">
      <dsp:nvSpPr>
        <dsp:cNvPr id="0" name=""/>
        <dsp:cNvSpPr/>
      </dsp:nvSpPr>
      <dsp:spPr>
        <a:xfrm rot="5400000">
          <a:off x="-182933" y="4602535"/>
          <a:ext cx="1219559" cy="853691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确定总统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" y="4846447"/>
        <a:ext cx="853691" cy="365868"/>
      </dsp:txXfrm>
    </dsp:sp>
    <dsp:sp modelId="{F30D6C88-2A05-4FCA-960D-FB9832AF76FF}">
      <dsp:nvSpPr>
        <dsp:cNvPr id="0" name=""/>
        <dsp:cNvSpPr/>
      </dsp:nvSpPr>
      <dsp:spPr>
        <a:xfrm rot="5400000">
          <a:off x="4145288" y="1128004"/>
          <a:ext cx="792713" cy="73759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b="0" i="0" kern="1200" dirty="0" smtClean="0">
              <a:latin typeface="微软雅黑" pitchFamily="34" charset="-122"/>
              <a:ea typeface="微软雅黑" pitchFamily="34" charset="-122"/>
            </a:rPr>
            <a:t>12</a:t>
          </a:r>
          <a:r>
            <a:rPr lang="zh-CN" altLang="en-US" sz="1100" b="0" i="0" kern="1200" dirty="0" smtClean="0">
              <a:latin typeface="微软雅黑" pitchFamily="34" charset="-122"/>
              <a:ea typeface="微软雅黑" pitchFamily="34" charset="-122"/>
            </a:rPr>
            <a:t>月第二个星期三之后的星期一（</a:t>
          </a:r>
          <a:r>
            <a:rPr lang="en-US" altLang="zh-CN" sz="1100" b="0" kern="1200" dirty="0" smtClean="0">
              <a:latin typeface="微软雅黑" pitchFamily="34" charset="-122"/>
              <a:ea typeface="微软雅黑" pitchFamily="34" charset="-122"/>
            </a:rPr>
            <a:t>12</a:t>
          </a:r>
          <a:r>
            <a:rPr lang="zh-CN" altLang="en-US" sz="1100" b="0" kern="1200" dirty="0" smtClean="0">
              <a:latin typeface="微软雅黑" pitchFamily="34" charset="-122"/>
              <a:ea typeface="微软雅黑" pitchFamily="34" charset="-122"/>
            </a:rPr>
            <a:t>月</a:t>
          </a:r>
          <a:r>
            <a:rPr lang="en-US" altLang="zh-CN" sz="1100" b="0" i="0" kern="1200" dirty="0" smtClean="0">
              <a:latin typeface="微软雅黑" pitchFamily="34" charset="-122"/>
              <a:ea typeface="微软雅黑" pitchFamily="34" charset="-122"/>
            </a:rPr>
            <a:t>17</a:t>
          </a:r>
          <a:r>
            <a:rPr lang="zh-CN" altLang="en-US" sz="1100" b="0" i="0" kern="1200" dirty="0" smtClean="0">
              <a:latin typeface="微软雅黑" pitchFamily="34" charset="-122"/>
              <a:ea typeface="微软雅黑" pitchFamily="34" charset="-122"/>
            </a:rPr>
            <a:t>日）</a:t>
          </a:r>
          <a:endParaRPr lang="zh-CN" altLang="en-US" sz="1100" b="1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0" kern="1200" dirty="0" smtClean="0">
              <a:latin typeface="微软雅黑" pitchFamily="34" charset="-122"/>
              <a:ea typeface="微软雅黑" pitchFamily="34" charset="-122"/>
            </a:rPr>
            <a:t>选举团进行总统的选举</a:t>
          </a:r>
          <a:endParaRPr lang="zh-CN" altLang="en-US" sz="1100" b="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853691" y="4458299"/>
        <a:ext cx="7337211" cy="715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39778-549A-4E65-B061-6BF335E6D3E9}">
      <dsp:nvSpPr>
        <dsp:cNvPr id="0" name=""/>
        <dsp:cNvSpPr/>
      </dsp:nvSpPr>
      <dsp:spPr>
        <a:xfrm>
          <a:off x="1325507" y="1809"/>
          <a:ext cx="1491782" cy="6747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民调舆情</a:t>
          </a:r>
          <a:endParaRPr lang="zh-CN" altLang="en-US" sz="17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25507" y="1809"/>
        <a:ext cx="1491782" cy="674709"/>
      </dsp:txXfrm>
    </dsp:sp>
    <dsp:sp modelId="{AFBB6B10-048B-49B8-B883-0F32DFD46E2F}">
      <dsp:nvSpPr>
        <dsp:cNvPr id="0" name=""/>
        <dsp:cNvSpPr/>
      </dsp:nvSpPr>
      <dsp:spPr>
        <a:xfrm>
          <a:off x="590749" y="1809"/>
          <a:ext cx="667962" cy="6747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9D289-31B5-451D-BAF2-76F387E5C34C}">
      <dsp:nvSpPr>
        <dsp:cNvPr id="0" name=""/>
        <dsp:cNvSpPr/>
      </dsp:nvSpPr>
      <dsp:spPr>
        <a:xfrm>
          <a:off x="590749" y="787846"/>
          <a:ext cx="1491782" cy="674709"/>
        </a:xfrm>
        <a:prstGeom prst="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市场舆情</a:t>
          </a:r>
          <a:endParaRPr lang="zh-CN" altLang="en-US" sz="17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0749" y="787846"/>
        <a:ext cx="1491782" cy="674709"/>
      </dsp:txXfrm>
    </dsp:sp>
    <dsp:sp modelId="{C1C25807-91E0-4AA2-8B95-46A35F521545}">
      <dsp:nvSpPr>
        <dsp:cNvPr id="0" name=""/>
        <dsp:cNvSpPr/>
      </dsp:nvSpPr>
      <dsp:spPr>
        <a:xfrm>
          <a:off x="2149328" y="787846"/>
          <a:ext cx="667962" cy="674709"/>
        </a:xfrm>
        <a:prstGeom prst="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01A21-1FD9-4995-915C-3F464FFAB4C3}">
      <dsp:nvSpPr>
        <dsp:cNvPr id="0" name=""/>
        <dsp:cNvSpPr/>
      </dsp:nvSpPr>
      <dsp:spPr>
        <a:xfrm>
          <a:off x="1325507" y="1573882"/>
          <a:ext cx="1491782" cy="674709"/>
        </a:xfrm>
        <a:prstGeom prst="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社交网络舆情</a:t>
          </a:r>
          <a:endParaRPr lang="zh-CN" altLang="en-US" sz="17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25507" y="1573882"/>
        <a:ext cx="1491782" cy="674709"/>
      </dsp:txXfrm>
    </dsp:sp>
    <dsp:sp modelId="{8BE8BC37-EF92-4CAE-8151-0CDD5AD6295A}">
      <dsp:nvSpPr>
        <dsp:cNvPr id="0" name=""/>
        <dsp:cNvSpPr/>
      </dsp:nvSpPr>
      <dsp:spPr>
        <a:xfrm>
          <a:off x="590749" y="1573882"/>
          <a:ext cx="667962" cy="674709"/>
        </a:xfrm>
        <a:prstGeom prst="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4A29B-EBD2-4F60-A544-1BBE16A67360}">
      <dsp:nvSpPr>
        <dsp:cNvPr id="0" name=""/>
        <dsp:cNvSpPr/>
      </dsp:nvSpPr>
      <dsp:spPr>
        <a:xfrm>
          <a:off x="590749" y="2359919"/>
          <a:ext cx="1491782" cy="674709"/>
        </a:xfrm>
        <a:prstGeom prst="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新闻舆情</a:t>
          </a:r>
          <a:endParaRPr lang="zh-CN" altLang="en-US" sz="17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0749" y="2359919"/>
        <a:ext cx="1491782" cy="674709"/>
      </dsp:txXfrm>
    </dsp:sp>
    <dsp:sp modelId="{00410D1D-E851-41B0-ABA9-C67B6E97EC82}">
      <dsp:nvSpPr>
        <dsp:cNvPr id="0" name=""/>
        <dsp:cNvSpPr/>
      </dsp:nvSpPr>
      <dsp:spPr>
        <a:xfrm>
          <a:off x="2149328" y="2359919"/>
          <a:ext cx="667962" cy="674709"/>
        </a:xfrm>
        <a:prstGeom prst="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DD89A-F106-4211-9ECC-BFCAC0518B27}">
      <dsp:nvSpPr>
        <dsp:cNvPr id="0" name=""/>
        <dsp:cNvSpPr/>
      </dsp:nvSpPr>
      <dsp:spPr>
        <a:xfrm>
          <a:off x="1325507" y="3145956"/>
          <a:ext cx="1491782" cy="674709"/>
        </a:xfrm>
        <a:prstGeom prst="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搜索舆情</a:t>
          </a:r>
          <a:endParaRPr lang="en-US" altLang="zh-CN" sz="17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25507" y="3145956"/>
        <a:ext cx="1491782" cy="674709"/>
      </dsp:txXfrm>
    </dsp:sp>
    <dsp:sp modelId="{5F7E8CAC-0119-4EB8-B2E3-95A2BB43F168}">
      <dsp:nvSpPr>
        <dsp:cNvPr id="0" name=""/>
        <dsp:cNvSpPr/>
      </dsp:nvSpPr>
      <dsp:spPr>
        <a:xfrm>
          <a:off x="590749" y="3145956"/>
          <a:ext cx="667962" cy="674709"/>
        </a:xfrm>
        <a:prstGeom prst="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36978-14CB-4E91-8C19-3CF2DEB827E0}">
      <dsp:nvSpPr>
        <dsp:cNvPr id="0" name=""/>
        <dsp:cNvSpPr/>
      </dsp:nvSpPr>
      <dsp:spPr>
        <a:xfrm>
          <a:off x="590749" y="3931992"/>
          <a:ext cx="1491782" cy="674709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主页舆情</a:t>
          </a:r>
          <a:endParaRPr lang="en-US" altLang="zh-CN" sz="17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0749" y="3931992"/>
        <a:ext cx="1491782" cy="674709"/>
      </dsp:txXfrm>
    </dsp:sp>
    <dsp:sp modelId="{2F0C54F3-AE7D-4CDB-A431-D0F36CFFA0FF}">
      <dsp:nvSpPr>
        <dsp:cNvPr id="0" name=""/>
        <dsp:cNvSpPr/>
      </dsp:nvSpPr>
      <dsp:spPr>
        <a:xfrm>
          <a:off x="2149328" y="3931992"/>
          <a:ext cx="667962" cy="674709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1DD70-39A5-4D93-8BBE-2B63C785011D}">
      <dsp:nvSpPr>
        <dsp:cNvPr id="0" name=""/>
        <dsp:cNvSpPr/>
      </dsp:nvSpPr>
      <dsp:spPr>
        <a:xfrm rot="5400000">
          <a:off x="-188826" y="192737"/>
          <a:ext cx="1258842" cy="88118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微软雅黑" pitchFamily="34" charset="-122"/>
              <a:ea typeface="微软雅黑" pitchFamily="34" charset="-122"/>
            </a:rPr>
            <a:t>1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444506"/>
        <a:ext cx="881189" cy="377653"/>
      </dsp:txXfrm>
    </dsp:sp>
    <dsp:sp modelId="{4C407BE8-4183-4485-9619-BEBC65245FEB}">
      <dsp:nvSpPr>
        <dsp:cNvPr id="0" name=""/>
        <dsp:cNvSpPr/>
      </dsp:nvSpPr>
      <dsp:spPr>
        <a:xfrm rot="5400000">
          <a:off x="4031999" y="-3146898"/>
          <a:ext cx="818247" cy="7119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如果预测结果中希拉里得票率超过</a:t>
          </a:r>
          <a:r>
            <a:rPr lang="en-US" altLang="zh-CN" sz="1700" kern="1200" dirty="0" smtClean="0">
              <a:latin typeface="微软雅黑" pitchFamily="34" charset="-122"/>
              <a:ea typeface="微软雅黑" pitchFamily="34" charset="-122"/>
            </a:rPr>
            <a:t>50%</a:t>
          </a: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，则希拉里获得该州的全部选票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881190" y="43855"/>
        <a:ext cx="7079922" cy="738359"/>
      </dsp:txXfrm>
    </dsp:sp>
    <dsp:sp modelId="{9E7D8123-D4C3-477A-A036-FFF86E8D76CF}">
      <dsp:nvSpPr>
        <dsp:cNvPr id="0" name=""/>
        <dsp:cNvSpPr/>
      </dsp:nvSpPr>
      <dsp:spPr>
        <a:xfrm rot="5400000">
          <a:off x="-188826" y="1305105"/>
          <a:ext cx="1258842" cy="88118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微软雅黑" pitchFamily="34" charset="-122"/>
              <a:ea typeface="微软雅黑" pitchFamily="34" charset="-122"/>
            </a:rPr>
            <a:t>2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1556874"/>
        <a:ext cx="881189" cy="377653"/>
      </dsp:txXfrm>
    </dsp:sp>
    <dsp:sp modelId="{2BBFD9FD-A616-41E0-9F07-1F2A962568BD}">
      <dsp:nvSpPr>
        <dsp:cNvPr id="0" name=""/>
        <dsp:cNvSpPr/>
      </dsp:nvSpPr>
      <dsp:spPr>
        <a:xfrm rot="5400000">
          <a:off x="4031999" y="-2034530"/>
          <a:ext cx="818247" cy="7119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将</a:t>
          </a:r>
          <a:r>
            <a:rPr lang="en-US" altLang="zh-CN" sz="1700" kern="1200" dirty="0" smtClean="0">
              <a:latin typeface="微软雅黑" pitchFamily="34" charset="-122"/>
              <a:ea typeface="微软雅黑" pitchFamily="34" charset="-122"/>
            </a:rPr>
            <a:t>51</a:t>
          </a: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个州民主党选票相加，得到民主党全国范围内得票数的预测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881190" y="1156223"/>
        <a:ext cx="7079922" cy="738359"/>
      </dsp:txXfrm>
    </dsp:sp>
    <dsp:sp modelId="{F1B71F11-6928-43BE-AF23-B583C61AB523}">
      <dsp:nvSpPr>
        <dsp:cNvPr id="0" name=""/>
        <dsp:cNvSpPr/>
      </dsp:nvSpPr>
      <dsp:spPr>
        <a:xfrm rot="5400000">
          <a:off x="-188826" y="2417472"/>
          <a:ext cx="1258842" cy="88118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微软雅黑" pitchFamily="34" charset="-122"/>
              <a:ea typeface="微软雅黑" pitchFamily="34" charset="-122"/>
            </a:rPr>
            <a:t>3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2669241"/>
        <a:ext cx="881189" cy="377653"/>
      </dsp:txXfrm>
    </dsp:sp>
    <dsp:sp modelId="{725C3DB6-03F2-4973-A2A5-98490971C97F}">
      <dsp:nvSpPr>
        <dsp:cNvPr id="0" name=""/>
        <dsp:cNvSpPr/>
      </dsp:nvSpPr>
      <dsp:spPr>
        <a:xfrm rot="5400000">
          <a:off x="4031999" y="-922162"/>
          <a:ext cx="818247" cy="7119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>
              <a:latin typeface="微软雅黑" pitchFamily="34" charset="-122"/>
              <a:ea typeface="微软雅黑" pitchFamily="34" charset="-122"/>
            </a:rPr>
            <a:t>538</a:t>
          </a: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张选票减去民主党得票数得到共和党得票数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881190" y="2268591"/>
        <a:ext cx="7079922" cy="738359"/>
      </dsp:txXfrm>
    </dsp:sp>
    <dsp:sp modelId="{50701E5F-C866-4D32-B61D-BDB10B719CB9}">
      <dsp:nvSpPr>
        <dsp:cNvPr id="0" name=""/>
        <dsp:cNvSpPr/>
      </dsp:nvSpPr>
      <dsp:spPr>
        <a:xfrm rot="5400000">
          <a:off x="-188826" y="3529840"/>
          <a:ext cx="1258842" cy="88118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微软雅黑" pitchFamily="34" charset="-122"/>
              <a:ea typeface="微软雅黑" pitchFamily="34" charset="-122"/>
            </a:rPr>
            <a:t>4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3781609"/>
        <a:ext cx="881189" cy="377653"/>
      </dsp:txXfrm>
    </dsp:sp>
    <dsp:sp modelId="{89E5C852-0569-4306-8E61-19334C797EC2}">
      <dsp:nvSpPr>
        <dsp:cNvPr id="0" name=""/>
        <dsp:cNvSpPr/>
      </dsp:nvSpPr>
      <dsp:spPr>
        <a:xfrm rot="5400000">
          <a:off x="4031999" y="190205"/>
          <a:ext cx="818247" cy="7119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算得民主党和共和党得票数占</a:t>
          </a:r>
          <a:r>
            <a:rPr lang="en-US" altLang="zh-CN" sz="1700" kern="1200" dirty="0" smtClean="0">
              <a:latin typeface="微软雅黑" pitchFamily="34" charset="-122"/>
              <a:ea typeface="微软雅黑" pitchFamily="34" charset="-122"/>
            </a:rPr>
            <a:t>538</a:t>
          </a:r>
          <a:r>
            <a:rPr lang="zh-CN" altLang="en-US" sz="1700" kern="1200" dirty="0" smtClean="0">
              <a:latin typeface="微软雅黑" pitchFamily="34" charset="-122"/>
              <a:ea typeface="微软雅黑" pitchFamily="34" charset="-122"/>
            </a:rPr>
            <a:t>张选票的比例，即可得到两党在大选中的得票率</a:t>
          </a:r>
          <a:endParaRPr lang="zh-CN" altLang="en-US" sz="17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881190" y="3380958"/>
        <a:ext cx="7079922" cy="738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958B8-2385-4B67-96F8-C297141C6CDB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CCC3E-2DC5-40C6-ABC2-81F05E50F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67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②总统候选人提名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月，两大政党通常会召开全国代表大会，一般是在野党先行一个月。（奥巴马是民主党）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如今年是民主党在七月，共和党在八月举行的各自代表大会。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大会期间，各州代表投票正式选出本党的总统候选人，并通过由总统候选人提名的副总统候选人，同时确定竞选纲领。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，加利福尼亚州选举人票最多，达</a:t>
            </a:r>
            <a:r>
              <a:rPr lang="en-US" altLang="zh-CN" dirty="0" smtClean="0"/>
              <a:t>55</a:t>
            </a:r>
            <a:r>
              <a:rPr lang="zh-CN" altLang="en-US" dirty="0" smtClean="0"/>
              <a:t>张；德克萨斯州</a:t>
            </a:r>
            <a:r>
              <a:rPr lang="en-US" altLang="zh-CN" dirty="0" smtClean="0"/>
              <a:t>38</a:t>
            </a:r>
            <a:r>
              <a:rPr lang="zh-CN" altLang="en-US" dirty="0" smtClean="0"/>
              <a:t>张，纽约州、佛罗利达州</a:t>
            </a:r>
            <a:r>
              <a:rPr lang="en-US" altLang="zh-CN" dirty="0" smtClean="0"/>
              <a:t>29</a:t>
            </a:r>
            <a:r>
              <a:rPr lang="zh-CN" altLang="en-US" dirty="0" smtClean="0"/>
              <a:t>张；（可重点关注）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如果所有候选人都未能获得半数以上的选举人票，则由国会众议院从得票最多的前三名候选人中投票选出总统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离我们最近的一件事情是接下来七八月份即将选出政党总统候选人，然后再进行竞选活动，竞选活动时间为</a:t>
            </a:r>
            <a:r>
              <a:rPr lang="en-US" altLang="zh-CN" dirty="0" smtClean="0"/>
              <a:t>2-3</a:t>
            </a:r>
            <a:r>
              <a:rPr lang="zh-CN" altLang="en-US" dirty="0" smtClean="0"/>
              <a:t>个月，是比较重要的一个阶段。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7716-4303-4867-B9DC-478CA16AF64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90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本次预测结果与实际结果有偏，在</a:t>
            </a:r>
            <a:r>
              <a:rPr lang="en-US" altLang="zh-CN" dirty="0" smtClean="0"/>
              <a:t>51</a:t>
            </a:r>
            <a:r>
              <a:rPr lang="zh-CN" altLang="zh-CN" dirty="0" smtClean="0"/>
              <a:t>个州中，预测错误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个州的选举结果。预测错误的州分别是佛罗里达州（</a:t>
            </a:r>
            <a:r>
              <a:rPr lang="en-US" altLang="zh-CN" dirty="0" smtClean="0"/>
              <a:t>29</a:t>
            </a:r>
            <a:r>
              <a:rPr lang="zh-CN" altLang="zh-CN" dirty="0" smtClean="0"/>
              <a:t>票）、北卡罗莱纳州（</a:t>
            </a:r>
            <a:r>
              <a:rPr lang="en-US" altLang="zh-CN" dirty="0" smtClean="0"/>
              <a:t>15</a:t>
            </a:r>
            <a:r>
              <a:rPr lang="zh-CN" altLang="zh-CN" dirty="0" smtClean="0"/>
              <a:t>票）、密歇根州（</a:t>
            </a:r>
            <a:r>
              <a:rPr lang="en-US" altLang="zh-CN" dirty="0" smtClean="0"/>
              <a:t>16</a:t>
            </a:r>
            <a:r>
              <a:rPr lang="zh-CN" altLang="zh-CN" dirty="0" smtClean="0"/>
              <a:t>票）、威斯康星州（</a:t>
            </a:r>
            <a:r>
              <a:rPr lang="en-US" altLang="zh-CN" dirty="0" smtClean="0"/>
              <a:t>10</a:t>
            </a:r>
            <a:r>
              <a:rPr lang="zh-CN" altLang="zh-CN" dirty="0" smtClean="0"/>
              <a:t>票）及宾夕法尼亚州（</a:t>
            </a:r>
            <a:r>
              <a:rPr lang="en-US" altLang="zh-CN" dirty="0" smtClean="0"/>
              <a:t>20</a:t>
            </a:r>
            <a:r>
              <a:rPr lang="zh-CN" altLang="zh-CN" dirty="0" smtClean="0"/>
              <a:t>票），五个均为摇摆州。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CCC3E-2DC5-40C6-ABC2-81F05E50F83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4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川普是</a:t>
            </a:r>
            <a:r>
              <a:rPr lang="en-US" altLang="zh-CN" dirty="0" smtClean="0"/>
              <a:t>09</a:t>
            </a:r>
            <a:r>
              <a:rPr lang="zh-CN" altLang="en-US" dirty="0" smtClean="0"/>
              <a:t>年开通的</a:t>
            </a:r>
            <a:r>
              <a:rPr lang="en-US" altLang="zh-CN" dirty="0" smtClean="0"/>
              <a:t>fb</a:t>
            </a:r>
            <a:r>
              <a:rPr lang="zh-CN" altLang="en-US" dirty="0" smtClean="0"/>
              <a:t>，希拉里是</a:t>
            </a:r>
            <a:r>
              <a:rPr lang="en-US" altLang="zh-CN" dirty="0" smtClean="0"/>
              <a:t>13</a:t>
            </a:r>
            <a:r>
              <a:rPr lang="zh-CN" altLang="en-US" dirty="0" smtClean="0"/>
              <a:t>年开的，时间上有差距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CCC3E-2DC5-40C6-ABC2-81F05E50F83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76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CCC3E-2DC5-40C6-ABC2-81F05E50F83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5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次预测共采用两类预测方式，一类是民调和市场数据的融合结果，按照美国选举制度，将每个州的预测结果汇总，进行融合；另一类是从线上的角度考虑，只采用线上的数据进行的预测。这是本次的预测结果，从整体上看是预测结果有偏，主要是预测错误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个州，集中在东北部，威斯康星、宾夕法尼亚以及南部的佛罗里达、北卡莱罗那。这几个州本来是</a:t>
            </a:r>
            <a:r>
              <a:rPr lang="zh-CN" altLang="en-US" baseline="0" dirty="0" smtClean="0"/>
              <a:t> 希拉里的支持州，但最终是川普拿下这些州的所有选票。预测错误的原因在后面会详细说到。另外，我们还针对线上的数据进行了单独的预测，主要是利用这与实际的结果相符。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CCC3E-2DC5-40C6-ABC2-81F05E50F83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选择民调和市场数据</a:t>
            </a:r>
            <a:r>
              <a:rPr lang="zh-CN" altLang="en-US" baseline="0" smtClean="0"/>
              <a:t>的原因是社交媒体数据缺乏地理位置标签。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CCC3E-2DC5-40C6-ABC2-81F05E50F83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19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“选举人”制度</a:t>
            </a:r>
            <a:endParaRPr lang="en-US" altLang="zh-CN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每个州根据人数分配一定的选举人票，选举时，各州选民对选举人投票，如果谁能获得多数人的支持，那么该选举人就赢得了该州的选举，得到所有的票数</a:t>
            </a:r>
            <a:endParaRPr lang="en-US" altLang="zh-CN" sz="12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关注数据中的地理位置信息，汇总各个州的统计结果</a:t>
            </a:r>
            <a:endParaRPr lang="en-US" altLang="zh-CN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拥有众多丰数据更新快速的民调机构，且有专门针对各个州的民调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要更加关注民调数据</a:t>
            </a: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CCC3E-2DC5-40C6-ABC2-81F05E50F83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53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因为缺乏地理位置信息，所以简单的综合考虑每个候选人的支持率。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CCC3E-2DC5-40C6-ABC2-81F05E50F83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29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因为缺乏地理位置信息，所以简单的综合考虑每个候选人的支持率。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CCC3E-2DC5-40C6-ABC2-81F05E50F83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24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因为缺乏地理位置信息，所以简单的综合考虑每个候选人的支持率。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CCC3E-2DC5-40C6-ABC2-81F05E50F83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96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因为缺乏地理位置信息，所以简单的综合考虑每个候选人的支持率。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CCC3E-2DC5-40C6-ABC2-81F05E50F83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5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 bwMode="auto">
          <a:xfrm>
            <a:off x="0" y="1773238"/>
            <a:ext cx="9144000" cy="22590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1044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8140" y="240348"/>
            <a:ext cx="4801314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北京航空航天大学</a:t>
            </a:r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社会计算与社会舆情分析研究中心</a:t>
            </a:r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42852"/>
            <a:ext cx="9286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 descr="http://geekpark-img.qiniudn.com/uploads/reading/seed/72b3a0b9e2040ae8bee324ae3fb4207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5929322" y="5267340"/>
            <a:ext cx="3214678" cy="159065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 bwMode="auto">
          <a:xfrm>
            <a:off x="0" y="0"/>
            <a:ext cx="8358214" cy="705563"/>
          </a:xfrm>
          <a:prstGeom prst="rect">
            <a:avLst/>
          </a:prstGeom>
          <a:solidFill>
            <a:schemeClr val="tx2"/>
          </a:solidFill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71438"/>
            <a:ext cx="7786742" cy="642918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114" y="71414"/>
            <a:ext cx="57148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geekpark-img.qiniudn.com/uploads/reading/seed/72b3a0b9e2040ae8bee324ae3fb4207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700308" y="6143643"/>
            <a:ext cx="1443692" cy="71435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0" y="0"/>
            <a:ext cx="8358214" cy="705563"/>
          </a:xfrm>
          <a:prstGeom prst="rect">
            <a:avLst/>
          </a:prstGeom>
          <a:solidFill>
            <a:schemeClr val="tx2"/>
          </a:solidFill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114" y="71414"/>
            <a:ext cx="57148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1472" y="71438"/>
            <a:ext cx="7786742" cy="642918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Picture 4" descr="http://geekpark-img.qiniudn.com/uploads/reading/seed/72b3a0b9e2040ae8bee324ae3fb4207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700308" y="6143643"/>
            <a:ext cx="1443692" cy="71435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0" y="1773238"/>
            <a:ext cx="9144000" cy="22590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285992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642918"/>
            <a:ext cx="85725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http://geekpark-img.qiniudn.com/uploads/reading/seed/72b3a0b9e2040ae8bee324ae3fb4207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5929322" y="5267340"/>
            <a:ext cx="3214678" cy="159065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images.smh.com.au/2012/09/20/3649933/art-353-Smiley-300x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4214818"/>
            <a:ext cx="2037740" cy="2071702"/>
          </a:xfrm>
          <a:prstGeom prst="rect">
            <a:avLst/>
          </a:prstGeom>
          <a:noFill/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0" y="1773238"/>
            <a:ext cx="9144000" cy="22590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143116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1571604" y="4357694"/>
            <a:ext cx="4857784" cy="804862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642918"/>
            <a:ext cx="85725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7588" y="2102991"/>
            <a:ext cx="9286940" cy="147002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sz="3600" dirty="0"/>
              <a:t>基于大数据的美国选举舆情</a:t>
            </a:r>
            <a:r>
              <a:rPr lang="zh-CN" altLang="en-US" sz="3600" dirty="0" smtClean="0"/>
              <a:t>系统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1044"/>
            <a:ext cx="6400800" cy="175260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张翔宇</a:t>
            </a:r>
            <a:endParaRPr lang="en-US" altLang="zh-CN" sz="28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fld id="{605CEDE9-EEB1-4290-912B-68E5C3BC4E6A}" type="datetime1">
              <a:rPr lang="en-US" altLang="zh-CN" sz="280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pPr/>
              <a:t>11/24/2016</a:t>
            </a:fld>
            <a:endParaRPr lang="en-US" altLang="zh-CN" sz="28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 advTm="12886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sz="1800" dirty="0" smtClean="0"/>
              <a:t>/4</a:t>
            </a:r>
            <a:r>
              <a:rPr lang="en-US" altLang="zh-CN" dirty="0" smtClean="0"/>
              <a:t>   </a:t>
            </a:r>
            <a:r>
              <a:rPr lang="zh-CN" altLang="en-US" dirty="0"/>
              <a:t>系统介绍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图示 51"/>
          <p:cNvGraphicFramePr/>
          <p:nvPr>
            <p:extLst>
              <p:ext uri="{D42A27DB-BD31-4B8C-83A1-F6EECF244321}">
                <p14:modId xmlns:p14="http://schemas.microsoft.com/office/powerpoint/2010/main" val="2336354686"/>
              </p:ext>
            </p:extLst>
          </p:nvPr>
        </p:nvGraphicFramePr>
        <p:xfrm>
          <a:off x="571472" y="1705552"/>
          <a:ext cx="8001056" cy="46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3" name="五边形 52"/>
          <p:cNvSpPr/>
          <p:nvPr/>
        </p:nvSpPr>
        <p:spPr>
          <a:xfrm>
            <a:off x="179511" y="836712"/>
            <a:ext cx="2607487" cy="504056"/>
          </a:xfrm>
          <a:prstGeom prst="homePlat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综合预测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319" y="2392970"/>
            <a:ext cx="8219048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81705"/>
      </p:ext>
    </p:extLst>
  </p:cSld>
  <p:clrMapOvr>
    <a:masterClrMapping/>
  </p:clrMapOvr>
  <p:transition spd="med" advTm="541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sz="1800" dirty="0" smtClean="0"/>
              <a:t>/5</a:t>
            </a:r>
            <a:r>
              <a:rPr lang="en-US" altLang="zh-CN" dirty="0" smtClean="0"/>
              <a:t>   </a:t>
            </a:r>
            <a:r>
              <a:rPr lang="zh-CN" altLang="en-US" dirty="0"/>
              <a:t>系统介绍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五边形 52"/>
          <p:cNvSpPr/>
          <p:nvPr/>
        </p:nvSpPr>
        <p:spPr>
          <a:xfrm>
            <a:off x="179511" y="836712"/>
            <a:ext cx="2607487" cy="504056"/>
          </a:xfrm>
          <a:prstGeom prst="homePlat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线上预测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http://election.ds.pdwsn.com/console/imges/X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924944"/>
            <a:ext cx="88773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71472" y="1700808"/>
            <a:ext cx="77867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赞行为代表着一个人们态度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将候选人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帖子的日均赞数作为观测信号，移动平均得到每天的预测值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980258"/>
      </p:ext>
    </p:extLst>
  </p:cSld>
  <p:clrMapOvr>
    <a:masterClrMapping/>
  </p:clrMapOvr>
  <p:transition spd="med" advTm="541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sz="1800" dirty="0" smtClean="0"/>
              <a:t>/6</a:t>
            </a:r>
            <a:r>
              <a:rPr lang="en-US" altLang="zh-CN" dirty="0" smtClean="0"/>
              <a:t>   </a:t>
            </a:r>
            <a:r>
              <a:rPr lang="zh-CN" altLang="en-US" dirty="0"/>
              <a:t>系统介绍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五边形 52"/>
          <p:cNvSpPr/>
          <p:nvPr/>
        </p:nvSpPr>
        <p:spPr>
          <a:xfrm>
            <a:off x="179511" y="836712"/>
            <a:ext cx="2607487" cy="504056"/>
          </a:xfrm>
          <a:prstGeom prst="homePlat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舆情预警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285720" y="1723971"/>
            <a:ext cx="8072494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思路：变点估计为区间估计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 eaLnBrk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关键属性：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Twitter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数量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 eaLnBrk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基础模型：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时间序列的移动平均模型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 eaLnBrk="0" hangingPunct="0"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由近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天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Twitter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数量，通过移动平均，可以预测下一日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Twitter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数量；并根据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天数据的方差，给出置信区间；如果下一日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Twitter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数量高于置信区间上界，则进行预警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8" name="图片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4169"/>
            <a:ext cx="9144000" cy="2819400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755576" y="6023029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10.29  10.30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预警点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FBI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重新调查希拉里邮件门事件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420322"/>
      </p:ext>
    </p:extLst>
  </p:cSld>
  <p:clrMapOvr>
    <a:masterClrMapping/>
  </p:clrMapOvr>
  <p:transition spd="med" advTm="5413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sz="1800" dirty="0" smtClean="0"/>
              <a:t>/7</a:t>
            </a:r>
            <a:r>
              <a:rPr lang="en-US" altLang="zh-CN" dirty="0" smtClean="0"/>
              <a:t>   </a:t>
            </a:r>
            <a:r>
              <a:rPr lang="zh-CN" altLang="en-US" dirty="0"/>
              <a:t>系统介绍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五边形 52"/>
          <p:cNvSpPr/>
          <p:nvPr/>
        </p:nvSpPr>
        <p:spPr>
          <a:xfrm>
            <a:off x="179511" y="836712"/>
            <a:ext cx="2607487" cy="504056"/>
          </a:xfrm>
          <a:prstGeom prst="homePlat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热门话题监测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285720" y="1723971"/>
            <a:ext cx="3134152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ashtag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作为话题的代表，跟踪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hashtag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的变化情况，监测变动大的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hashtag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作为话题。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 eaLnBrk="0" hangingPunct="0"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使用</a:t>
            </a:r>
            <a:r>
              <a:rPr lang="en-US" altLang="zh-CN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Word2vect</a:t>
            </a:r>
            <a:r>
              <a:rPr lang="zh-CN" altLang="en-US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计算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ashtag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的相似度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 eaLnBrk="0" hangingPunct="0"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合并相似的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Hashtag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下的文本作为一类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 eaLnBrk="0" hangingPunct="0"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计算不同类下的特征词，进一步将未带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hashtag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的文本划分到不同的类。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595" y="823184"/>
            <a:ext cx="4247619" cy="5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33646"/>
      </p:ext>
    </p:extLst>
  </p:cSld>
  <p:clrMapOvr>
    <a:masterClrMapping/>
  </p:clrMapOvr>
  <p:transition spd="med" advTm="5413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sz="1800" dirty="0" smtClean="0"/>
              <a:t>/8</a:t>
            </a:r>
            <a:r>
              <a:rPr lang="en-US" altLang="zh-CN" dirty="0" smtClean="0"/>
              <a:t>   </a:t>
            </a:r>
            <a:r>
              <a:rPr lang="zh-CN" altLang="en-US" dirty="0"/>
              <a:t>系统介绍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五边形 52"/>
          <p:cNvSpPr/>
          <p:nvPr/>
        </p:nvSpPr>
        <p:spPr>
          <a:xfrm>
            <a:off x="179511" y="836712"/>
            <a:ext cx="2607487" cy="504056"/>
          </a:xfrm>
          <a:prstGeom prst="homePlat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285720" y="1723971"/>
            <a:ext cx="284612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情感分类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 eaLnBrk="0" hangingPunct="0">
              <a:spcAft>
                <a:spcPts val="600"/>
              </a:spcAft>
              <a:buFont typeface="Wingdings" pitchFamily="2" charset="2"/>
              <a:buChar char="n"/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文本去重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 eaLnBrk="0" hangingPunct="0">
              <a:spcAft>
                <a:spcPts val="600"/>
              </a:spcAft>
              <a:buFont typeface="Wingdings" pitchFamily="2" charset="2"/>
              <a:buChar char="n"/>
            </a:pP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53136"/>
            <a:ext cx="7847619" cy="32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797152"/>
            <a:ext cx="7523809" cy="20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1551067"/>
            <a:ext cx="7526640" cy="424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27028"/>
      </p:ext>
    </p:extLst>
  </p:cSld>
  <p:clrMapOvr>
    <a:masterClrMapping/>
  </p:clrMapOvr>
  <p:transition spd="med" advTm="541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8928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3" y="2818502"/>
            <a:ext cx="7495299" cy="32747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sz="2000" dirty="0" smtClean="0"/>
              <a:t>/1 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85720" y="913850"/>
            <a:ext cx="2414072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预测失误主要原因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14" y="1412776"/>
            <a:ext cx="8545798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主要依赖于民调数据及市场数据。民调数据有偏；市场数据显示希拉里支持率较高。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25278"/>
              </p:ext>
            </p:extLst>
          </p:nvPr>
        </p:nvGraphicFramePr>
        <p:xfrm>
          <a:off x="306210" y="1844824"/>
          <a:ext cx="3617718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28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州名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民调日期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民调机构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希拉里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特朗普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其他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37">
                <a:tc rowSpan="7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北卡罗莱纳州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11.7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Gravis*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45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11.4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Trafalgar Group (R)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11.2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Quinnipiac</a:t>
                      </a:r>
                      <a:endParaRPr lang="zh-CN" sz="1000" b="1" kern="1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11.1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WRAL-TV/SurveyUSA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10.31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Remington Research (R)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10.30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NBC/WSJ/Marist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10.29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Emerson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837">
                <a:tc rowSpan="7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密歇根州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11.7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Trafalgar Group (R)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11.6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FOX 2 Detroit/Mitchell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11.4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Detroit Free Press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11.3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FOX 2 Detroit/Mitchell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11.2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FOX 2 Detroit/Mitchell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11.1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FOX 2 Detroit/Mitchell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10.31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FOX 2 Detroit/Mitchell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837">
                <a:tc rowSpan="7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宾夕法尼亚州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11.7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Trafalgar Group (R)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11.5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Morning Call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11.4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Harper (R)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11.3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Gravis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11.2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Monmouth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11.1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Franklin &amp; Marshall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zh-CN" sz="1000" b="1" kern="1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2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10.31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RemingtonResearch</a:t>
                      </a:r>
                      <a:r>
                        <a:rPr 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(R</a:t>
                      </a:r>
                      <a:r>
                        <a:rPr lang="en-US" sz="1000" kern="100" dirty="0" smtClean="0">
                          <a:effectLst/>
                        </a:rPr>
                        <a:t>)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78995"/>
              </p:ext>
            </p:extLst>
          </p:nvPr>
        </p:nvGraphicFramePr>
        <p:xfrm>
          <a:off x="3995936" y="1860064"/>
          <a:ext cx="3600400" cy="571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85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州名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民调日期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民调机构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希拉里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特朗普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其他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63" marR="1856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82">
                <a:tc rowSpan="17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佛罗里达州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11.7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Quinnipiac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3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Gravis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4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Trafalgar Group (R)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3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Opinion Savvy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4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11.6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CBS News/YouGov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6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Remington Research (R)*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11.3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FOX 13/Opinion Savvy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4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Gravis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3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11.2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CNN/ORC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zh-CN" sz="1000" b="1" kern="1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4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Quinnipiac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4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Trafalgar Group (R)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3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10.30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NY Times/Siena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6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NBC/WSJ/Marist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7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Remington Research (R)*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0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10.29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Emerson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4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10.27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Univ. of North Florida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8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Dixie Strategies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3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8582">
                <a:tc rowSpan="7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威斯康星州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11.6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Remington Research (R)*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3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11.4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Loras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9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11.2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Marquette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7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10.30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Remington Research (R)*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CN" sz="1000" b="1" kern="1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0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10.29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Emerson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zh-CN" sz="1000" b="1" kern="1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10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10.19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Monmouth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zh-CN" sz="10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7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8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10.18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WPR/St. Norbert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zh-CN" sz="10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861" marR="4486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861" marR="44861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30820"/>
      </p:ext>
    </p:extLst>
  </p:cSld>
  <p:clrMapOvr>
    <a:masterClrMapping/>
  </p:clrMapOvr>
  <p:transition spd="med" advTm="541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sz="1800" dirty="0" smtClean="0"/>
              <a:t>/2</a:t>
            </a:r>
            <a:r>
              <a:rPr lang="en-US" altLang="zh-CN" dirty="0" smtClean="0"/>
              <a:t>  </a:t>
            </a:r>
            <a:r>
              <a:rPr lang="zh-CN" altLang="en-US" dirty="0"/>
              <a:t>总结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980728"/>
          <a:ext cx="7890670" cy="512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9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6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预测机构</a:t>
                      </a:r>
                      <a:r>
                        <a:rPr lang="en-US" sz="1600" kern="100" dirty="0">
                          <a:effectLst/>
                        </a:rPr>
                        <a:t> 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希拉里得票数预测值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特朗普得票数预测值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538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</a:rPr>
                        <a:t>272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214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纽约时报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</a:rPr>
                        <a:t>322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216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Crystal Ball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</a:rPr>
                        <a:t>322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216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Associated Press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</a:rPr>
                        <a:t>274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190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Princeton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</a:rPr>
                        <a:t>308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215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CNN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</a:rPr>
                        <a:t>268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Cook Political Report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</a:rPr>
                        <a:t>278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214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Rothenberg &amp; Gonzales Ratings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</a:rPr>
                        <a:t>323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197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NBC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</a:rPr>
                        <a:t>274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170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NPR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</a:rPr>
                        <a:t>274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214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The Fix Electoral College Ratings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</a:rPr>
                        <a:t>275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215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Louis Jacobson/ Governing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</a:rPr>
                        <a:t>274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186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ABC News Presidential State Ratings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</a:rPr>
                        <a:t>274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188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946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sz="1800" dirty="0" smtClean="0"/>
              <a:t>/3</a:t>
            </a:r>
            <a:r>
              <a:rPr lang="en-US" altLang="zh-CN" dirty="0" smtClean="0"/>
              <a:t>  </a:t>
            </a:r>
            <a:r>
              <a:rPr lang="zh-CN" altLang="en-US" dirty="0"/>
              <a:t>总结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社交媒体更能反映民众真实的观点</a:t>
            </a:r>
            <a:endParaRPr lang="en-US" altLang="zh-CN" sz="2800" dirty="0" smtClean="0"/>
          </a:p>
          <a:p>
            <a:r>
              <a:rPr lang="zh-CN" altLang="en-US" sz="2800" dirty="0" smtClean="0"/>
              <a:t>可以看做社交媒体的一次胜利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834408" y="2767608"/>
            <a:ext cx="3496472" cy="291632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粉丝数：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Facebook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897</a:t>
            </a:r>
            <a:r>
              <a:rPr lang="zh-CN" altLang="en-US" dirty="0" smtClean="0"/>
              <a:t>万</a:t>
            </a:r>
            <a:endParaRPr lang="en-US" altLang="zh-CN" dirty="0"/>
          </a:p>
          <a:p>
            <a:pPr algn="ctr"/>
            <a:r>
              <a:rPr lang="en-US" altLang="zh-CN" dirty="0"/>
              <a:t>Twitter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1110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r>
              <a:rPr lang="zh-CN" altLang="en-US" dirty="0"/>
              <a:t>帖子</a:t>
            </a:r>
            <a:r>
              <a:rPr lang="zh-CN" altLang="en-US" dirty="0" smtClean="0"/>
              <a:t>数量：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Twitter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9837</a:t>
            </a:r>
          </a:p>
          <a:p>
            <a:pPr algn="ctr"/>
            <a:r>
              <a:rPr lang="en-US" altLang="zh-CN" dirty="0" smtClean="0"/>
              <a:t>Facebook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2043</a:t>
            </a:r>
          </a:p>
          <a:p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38464" y="2780928"/>
            <a:ext cx="3322712" cy="291632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粉丝</a:t>
            </a:r>
            <a:r>
              <a:rPr lang="zh-CN" altLang="en-US" dirty="0" smtClean="0"/>
              <a:t>数：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Facebook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1361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Twitter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1510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r>
              <a:rPr lang="zh-CN" altLang="en-US" dirty="0" smtClean="0"/>
              <a:t>帖子数量：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Twitter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3.4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Facebook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2739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06008" y="2515580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希拉里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02560" y="2528900"/>
            <a:ext cx="136815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特朗普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7540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sz="1800" dirty="0" smtClean="0"/>
              <a:t>/4</a:t>
            </a:r>
            <a:r>
              <a:rPr lang="en-US" altLang="zh-CN" dirty="0" smtClean="0"/>
              <a:t> 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个人感悟：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800" dirty="0" smtClean="0"/>
              <a:t>数据获取与存储上要设计好</a:t>
            </a:r>
            <a:r>
              <a:rPr lang="en-US" altLang="zh-CN" sz="2800" dirty="0" smtClean="0"/>
              <a:t>       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/>
              <a:t>要</a:t>
            </a:r>
            <a:r>
              <a:rPr lang="zh-CN" altLang="en-US" sz="2800" dirty="0" smtClean="0"/>
              <a:t>熟悉数据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数据使用深度的还不够，后期再进一步研究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769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美国</a:t>
            </a:r>
            <a:r>
              <a:rPr lang="zh-CN" altLang="en-US" dirty="0" smtClean="0"/>
              <a:t>选举</a:t>
            </a:r>
            <a:r>
              <a:rPr lang="zh-CN" altLang="en-US" dirty="0" smtClean="0"/>
              <a:t>流程及制度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564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4"/>
          <p:cNvSpPr/>
          <p:nvPr/>
        </p:nvSpPr>
        <p:spPr>
          <a:xfrm>
            <a:off x="395536" y="1556792"/>
            <a:ext cx="8352928" cy="432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选举人票制度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：先由全体选民在各自所在的州投票，选出选举人，然后再由各州的选举人组成选举人团，根据该州一人一票的投票结果投票选出总统，这些参与直接选举的选举人所投的选票即为“选举人票”。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选举人票一共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538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张。美国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个州不论人口多少，每个州都有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张固定选票，首都华盛顿特区则有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票，即为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张票。余下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435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张票按每州的人口数分配，人口越多的州拥有的选举人票也越多。选举人按照该州选民的投票结果来投票。除内布拉斯加州、缅因州外，凡赢得该州民众普选的候选人即赢得该州的所有选举人票，因此率先获得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270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张选举人票的候选人即当选美国总统。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6969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感谢耐心聆听！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欢迎批评指正！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 advTm="12262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40078"/>
            <a:ext cx="7786742" cy="642918"/>
          </a:xfrm>
        </p:spPr>
        <p:txBody>
          <a:bodyPr/>
          <a:lstStyle/>
          <a:p>
            <a:r>
              <a:rPr kumimoji="1" lang="zh-CN" altLang="en-US" dirty="0" smtClean="0"/>
              <a:t>汇报内容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1647" y="1303842"/>
            <a:ext cx="542925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gray">
          <a:xfrm>
            <a:off x="1835696" y="1294308"/>
            <a:ext cx="5624535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i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可靠信源筛选</a:t>
            </a:r>
            <a:endParaRPr lang="zh-CN" altLang="en-US" sz="2800" b="1" i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gray">
          <a:xfrm>
            <a:off x="1724572" y="2014388"/>
            <a:ext cx="55800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系统介绍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0060" y="2033438"/>
            <a:ext cx="542925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gray">
          <a:xfrm>
            <a:off x="1729335" y="1788030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gray">
          <a:xfrm>
            <a:off x="1707110" y="2501751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gray">
          <a:xfrm>
            <a:off x="1730922" y="2833772"/>
            <a:ext cx="5580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9" name="矩形 28"/>
          <p:cNvSpPr/>
          <p:nvPr/>
        </p:nvSpPr>
        <p:spPr>
          <a:xfrm>
            <a:off x="1186410" y="2852822"/>
            <a:ext cx="542925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4"/>
          <p:cNvSpPr>
            <a:spLocks noChangeShapeType="1"/>
          </p:cNvSpPr>
          <p:nvPr/>
        </p:nvSpPr>
        <p:spPr bwMode="gray">
          <a:xfrm>
            <a:off x="1713460" y="3321135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883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、可靠信源筛选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443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sz="2000" dirty="0" smtClean="0"/>
              <a:t>   </a:t>
            </a:r>
            <a:r>
              <a:rPr lang="zh-CN" altLang="en-US" dirty="0" smtClean="0"/>
              <a:t>可靠信源筛选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40366072"/>
              </p:ext>
            </p:extLst>
          </p:nvPr>
        </p:nvGraphicFramePr>
        <p:xfrm>
          <a:off x="107504" y="1340768"/>
          <a:ext cx="340804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859504" y="1484784"/>
            <a:ext cx="4001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60" y="2276872"/>
            <a:ext cx="4001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9504" y="3068960"/>
            <a:ext cx="4001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3426" y="3789040"/>
            <a:ext cx="4001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1170" y="4653136"/>
            <a:ext cx="4001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1760" y="5417928"/>
            <a:ext cx="4001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59831" y="2889836"/>
            <a:ext cx="3816424" cy="64807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Twitter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Youtube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与候选人相关的帖子、评论等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059831" y="3702157"/>
            <a:ext cx="3816424" cy="64807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纽约时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报、华盛顿邮报、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等数十家媒体新闻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048845" y="1350784"/>
            <a:ext cx="3838397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来自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RealClear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polotics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家州级、国家级别民调数据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48844" y="2117358"/>
            <a:ext cx="3838397" cy="648072"/>
          </a:xfrm>
          <a:prstGeom prst="roundRect">
            <a:avLst/>
          </a:prstGeom>
          <a:ln>
            <a:solidFill>
              <a:srgbClr val="49D1A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Betfair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redictit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Hypermind3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家市场数据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037859" y="4514479"/>
            <a:ext cx="3838397" cy="648072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Trends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跟踪候选人的搜索热度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037859" y="5311926"/>
            <a:ext cx="3838397" cy="6480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候选人的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竞选网站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972327" y="1193369"/>
            <a:ext cx="5698647" cy="2436904"/>
            <a:chOff x="2977808" y="2883932"/>
            <a:chExt cx="5698647" cy="2253623"/>
          </a:xfrm>
        </p:grpSpPr>
        <p:sp>
          <p:nvSpPr>
            <p:cNvPr id="19" name="矩形 18"/>
            <p:cNvSpPr/>
            <p:nvPr/>
          </p:nvSpPr>
          <p:spPr>
            <a:xfrm>
              <a:off x="2977808" y="2883932"/>
              <a:ext cx="5698647" cy="2253623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21544" y="3560002"/>
              <a:ext cx="926088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</a:t>
              </a:r>
              <a:endPara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49817" y="2807740"/>
            <a:ext cx="5698647" cy="3357563"/>
            <a:chOff x="3093632" y="2883931"/>
            <a:chExt cx="5698647" cy="3105039"/>
          </a:xfrm>
        </p:grpSpPr>
        <p:sp>
          <p:nvSpPr>
            <p:cNvPr id="23" name="矩形 22"/>
            <p:cNvSpPr/>
            <p:nvPr/>
          </p:nvSpPr>
          <p:spPr>
            <a:xfrm>
              <a:off x="3093632" y="2883931"/>
              <a:ext cx="5698647" cy="310503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232753" y="4064815"/>
              <a:ext cx="1343502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舆情预警</a:t>
              </a:r>
              <a:endPara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7152518" y="2817095"/>
            <a:ext cx="1343502" cy="85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话题监测</a:t>
            </a:r>
            <a:endParaRPr lang="zh-CN" altLang="en-US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4163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、系统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420700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sz="2000" dirty="0" smtClean="0"/>
              <a:t>/1   </a:t>
            </a:r>
            <a:r>
              <a:rPr lang="zh-CN" altLang="en-US" dirty="0" smtClean="0"/>
              <a:t>系统介绍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5576" y="980728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综合预测</a:t>
            </a:r>
            <a:endParaRPr lang="en-US" altLang="zh-CN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上预测</a:t>
            </a:r>
            <a:endParaRPr lang="en-US" altLang="zh-CN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舆情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</a:t>
            </a:r>
            <a:endParaRPr lang="en-US" altLang="zh-CN"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候选人画像</a:t>
            </a:r>
            <a:endPara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热门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话题</a:t>
            </a:r>
            <a:endParaRPr lang="en-US" altLang="zh-CN"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咨询汇聚</a:t>
            </a:r>
          </a:p>
        </p:txBody>
      </p:sp>
    </p:spTree>
    <p:extLst>
      <p:ext uri="{BB962C8B-B14F-4D97-AF65-F5344CB8AC3E}">
        <p14:creationId xmlns:p14="http://schemas.microsoft.com/office/powerpoint/2010/main" val="34073256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0" y="1631196"/>
            <a:ext cx="7965729" cy="48460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sz="2000" dirty="0" smtClean="0"/>
              <a:t>/2   </a:t>
            </a:r>
            <a:r>
              <a:rPr lang="zh-CN" altLang="en-US" dirty="0" smtClean="0"/>
              <a:t>系统介绍</a:t>
            </a:r>
            <a:endParaRPr lang="zh-CN" altLang="en-US" dirty="0"/>
          </a:p>
        </p:txBody>
      </p:sp>
      <p:sp>
        <p:nvSpPr>
          <p:cNvPr id="4" name="五边形 3"/>
          <p:cNvSpPr/>
          <p:nvPr/>
        </p:nvSpPr>
        <p:spPr>
          <a:xfrm>
            <a:off x="179512" y="836712"/>
            <a:ext cx="1728192" cy="504056"/>
          </a:xfrm>
          <a:prstGeom prst="homePlat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选情预测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3" y="1588556"/>
            <a:ext cx="8136903" cy="52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84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sz="2000" dirty="0" smtClean="0"/>
              <a:t>/3   </a:t>
            </a:r>
            <a:r>
              <a:rPr lang="zh-CN" altLang="en-US" dirty="0" smtClean="0"/>
              <a:t>系统介绍</a:t>
            </a:r>
            <a:endParaRPr lang="zh-CN" altLang="en-US" dirty="0"/>
          </a:p>
        </p:txBody>
      </p:sp>
      <p:sp>
        <p:nvSpPr>
          <p:cNvPr id="4" name="五边形 3"/>
          <p:cNvSpPr/>
          <p:nvPr/>
        </p:nvSpPr>
        <p:spPr>
          <a:xfrm>
            <a:off x="179511" y="836712"/>
            <a:ext cx="2607487" cy="504056"/>
          </a:xfrm>
          <a:prstGeom prst="homePlat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州级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04026" y="4510142"/>
            <a:ext cx="500066" cy="50006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9" idx="3"/>
            <a:endCxn id="7" idx="1"/>
          </p:cNvCxnSpPr>
          <p:nvPr/>
        </p:nvCxnSpPr>
        <p:spPr>
          <a:xfrm>
            <a:off x="1679710" y="4278900"/>
            <a:ext cx="897549" cy="304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93826" y="4064586"/>
            <a:ext cx="1285884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经济指标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93826" y="5161217"/>
            <a:ext cx="1285884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政治指标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10" idx="3"/>
            <a:endCxn id="7" idx="3"/>
          </p:cNvCxnSpPr>
          <p:nvPr/>
        </p:nvCxnSpPr>
        <p:spPr>
          <a:xfrm flipV="1">
            <a:off x="1679710" y="4936975"/>
            <a:ext cx="897549" cy="4385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9"/>
          <p:cNvSpPr txBox="1"/>
          <p:nvPr/>
        </p:nvSpPr>
        <p:spPr>
          <a:xfrm>
            <a:off x="393826" y="449321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GDP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增长率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失业率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30"/>
          <p:cNvSpPr txBox="1"/>
          <p:nvPr/>
        </p:nvSpPr>
        <p:spPr>
          <a:xfrm>
            <a:off x="393826" y="566124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所在党派是否是在职党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31"/>
          <p:cNvSpPr txBox="1"/>
          <p:nvPr/>
        </p:nvSpPr>
        <p:spPr>
          <a:xfrm>
            <a:off x="2754059" y="4632165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本届选举的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支持率先验状态值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357950" y="2757499"/>
            <a:ext cx="1428760" cy="500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786446" y="3196291"/>
            <a:ext cx="500066" cy="50006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373545"/>
              </p:ext>
            </p:extLst>
          </p:nvPr>
        </p:nvGraphicFramePr>
        <p:xfrm>
          <a:off x="5609670" y="4238877"/>
          <a:ext cx="2000264" cy="37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公式" r:id="rId4" imgW="1422360" imgH="241200" progId="Equation.3">
                  <p:embed/>
                </p:oleObj>
              </mc:Choice>
              <mc:Fallback>
                <p:oleObj name="公式" r:id="rId4" imgW="1422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9670" y="4238877"/>
                        <a:ext cx="2000264" cy="37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45"/>
          <p:cNvSpPr txBox="1"/>
          <p:nvPr/>
        </p:nvSpPr>
        <p:spPr>
          <a:xfrm>
            <a:off x="2894156" y="2175291"/>
            <a:ext cx="20002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预测开始时刻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观测值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43550"/>
              </p:ext>
            </p:extLst>
          </p:nvPr>
        </p:nvGraphicFramePr>
        <p:xfrm>
          <a:off x="3568846" y="2420968"/>
          <a:ext cx="27463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公式" r:id="rId6" imgW="126720" imgH="177480" progId="Equation.3">
                  <p:embed/>
                </p:oleObj>
              </mc:Choice>
              <mc:Fallback>
                <p:oleObj name="公式" r:id="rId6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846" y="2420968"/>
                        <a:ext cx="274637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>
            <a:stCxn id="23" idx="6"/>
            <a:endCxn id="16" idx="2"/>
          </p:cNvCxnSpPr>
          <p:nvPr/>
        </p:nvCxnSpPr>
        <p:spPr>
          <a:xfrm>
            <a:off x="2986232" y="3446321"/>
            <a:ext cx="2800214" cy="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7" idx="0"/>
          </p:cNvCxnSpPr>
          <p:nvPr/>
        </p:nvCxnSpPr>
        <p:spPr>
          <a:xfrm rot="16200000" flipH="1">
            <a:off x="1670700" y="3426783"/>
            <a:ext cx="2130998" cy="35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486166" y="3196288"/>
            <a:ext cx="500066" cy="50006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50"/>
          <p:cNvSpPr txBox="1"/>
          <p:nvPr/>
        </p:nvSpPr>
        <p:spPr>
          <a:xfrm>
            <a:off x="891069" y="2776927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开始时刻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后验状态估计值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910926"/>
              </p:ext>
            </p:extLst>
          </p:nvPr>
        </p:nvGraphicFramePr>
        <p:xfrm>
          <a:off x="1187624" y="3362348"/>
          <a:ext cx="105092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公式" r:id="rId8" imgW="672840" imgH="177480" progId="Equation.3">
                  <p:embed/>
                </p:oleObj>
              </mc:Choice>
              <mc:Fallback>
                <p:oleObj name="公式" r:id="rId8" imgW="672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362348"/>
                        <a:ext cx="1050925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58"/>
          <p:cNvSpPr txBox="1"/>
          <p:nvPr/>
        </p:nvSpPr>
        <p:spPr>
          <a:xfrm>
            <a:off x="5000628" y="300037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59"/>
          <p:cNvSpPr txBox="1"/>
          <p:nvPr/>
        </p:nvSpPr>
        <p:spPr>
          <a:xfrm>
            <a:off x="5715008" y="3696354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时刻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先验状态估计值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>
            <a:endCxn id="16" idx="0"/>
          </p:cNvCxnSpPr>
          <p:nvPr/>
        </p:nvCxnSpPr>
        <p:spPr>
          <a:xfrm rot="16200000" flipH="1">
            <a:off x="5477752" y="2637564"/>
            <a:ext cx="653106" cy="4643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786446" y="1428736"/>
            <a:ext cx="500066" cy="4286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428218"/>
              </p:ext>
            </p:extLst>
          </p:nvPr>
        </p:nvGraphicFramePr>
        <p:xfrm>
          <a:off x="7072330" y="1504255"/>
          <a:ext cx="357190" cy="49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公式" r:id="rId10" imgW="164880" imgH="228600" progId="Equation.3">
                  <p:embed/>
                </p:oleObj>
              </mc:Choice>
              <mc:Fallback>
                <p:oleObj name="公式" r:id="rId10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1504255"/>
                        <a:ext cx="357190" cy="495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>
            <a:stCxn id="29" idx="4"/>
            <a:endCxn id="16" idx="0"/>
          </p:cNvCxnSpPr>
          <p:nvPr/>
        </p:nvCxnSpPr>
        <p:spPr>
          <a:xfrm rot="5400000">
            <a:off x="5367014" y="2526826"/>
            <a:ext cx="133893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786446" y="2357430"/>
            <a:ext cx="500066" cy="50006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83"/>
          <p:cNvSpPr txBox="1"/>
          <p:nvPr/>
        </p:nvSpPr>
        <p:spPr>
          <a:xfrm>
            <a:off x="6215074" y="2071678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时刻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后验状态估计值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313859"/>
              </p:ext>
            </p:extLst>
          </p:nvPr>
        </p:nvGraphicFramePr>
        <p:xfrm>
          <a:off x="6286512" y="2714620"/>
          <a:ext cx="1785950" cy="35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公式" r:id="rId12" imgW="1143000" imgH="241200" progId="Equation.3">
                  <p:embed/>
                </p:oleObj>
              </mc:Choice>
              <mc:Fallback>
                <p:oleObj name="公式" r:id="rId12" imgW="1143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2714620"/>
                        <a:ext cx="1785950" cy="3571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92"/>
          <p:cNvSpPr txBox="1"/>
          <p:nvPr/>
        </p:nvSpPr>
        <p:spPr>
          <a:xfrm>
            <a:off x="6357950" y="1313249"/>
            <a:ext cx="20002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观测值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6286480" y="2643182"/>
            <a:ext cx="20002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5"/>
          <p:cNvSpPr txBox="1"/>
          <p:nvPr/>
        </p:nvSpPr>
        <p:spPr>
          <a:xfrm>
            <a:off x="8286776" y="24288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79512" y="1933588"/>
            <a:ext cx="4429156" cy="4321999"/>
          </a:xfrm>
          <a:prstGeom prst="round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857752" y="1071546"/>
            <a:ext cx="4000528" cy="3571900"/>
          </a:xfrm>
          <a:prstGeom prst="round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1036768" y="1647836"/>
            <a:ext cx="2571768" cy="42862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回归模型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572132" y="785794"/>
            <a:ext cx="2571768" cy="42862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卡尔曼滤波模型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292702"/>
              </p:ext>
            </p:extLst>
          </p:nvPr>
        </p:nvGraphicFramePr>
        <p:xfrm>
          <a:off x="2915816" y="5232050"/>
          <a:ext cx="1015172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公式" r:id="rId14" imgW="685800" imgH="241300" progId="Equation.3">
                  <p:embed/>
                </p:oleObj>
              </mc:Choice>
              <mc:Fallback>
                <p:oleObj name="公式" r:id="rId14" imgW="685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232050"/>
                        <a:ext cx="1015172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100"/>
          <p:cNvSpPr txBox="1"/>
          <p:nvPr/>
        </p:nvSpPr>
        <p:spPr>
          <a:xfrm>
            <a:off x="393825" y="6237312"/>
            <a:ext cx="5641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zh-CN" altLang="en-US" sz="12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过往选举</a:t>
            </a:r>
            <a:r>
              <a:rPr lang="zh-CN" altLang="en-US" sz="12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中民主党得票率、经济指标、政治指标等构建回归方程，结合本届选举中的经济指标、政治指标，计算得到民主党得票率的初始预测值</a:t>
            </a:r>
            <a:endParaRPr lang="en-US" altLang="zh-CN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101"/>
          <p:cNvSpPr txBox="1"/>
          <p:nvPr/>
        </p:nvSpPr>
        <p:spPr>
          <a:xfrm>
            <a:off x="5214942" y="4643446"/>
            <a:ext cx="3929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zh-CN" altLang="en-US" sz="12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以民调、市场舆情中每天各州相关的数据作为民意反映的信号，用卡尔曼滤波方法对其进行融合</a:t>
            </a:r>
            <a:endParaRPr lang="en-US" altLang="zh-CN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103"/>
          <p:cNvSpPr txBox="1"/>
          <p:nvPr/>
        </p:nvSpPr>
        <p:spPr>
          <a:xfrm>
            <a:off x="5072066" y="5457782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结构动态贝叶斯模型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65528" y="2290778"/>
            <a:ext cx="500066" cy="4286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256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E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</Template>
  <TotalTime>2983</TotalTime>
  <Words>1785</Words>
  <Application>Microsoft Office PowerPoint</Application>
  <PresentationFormat>全屏显示(4:3)</PresentationFormat>
  <Paragraphs>457</Paragraphs>
  <Slides>20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华文新魏</vt:lpstr>
      <vt:lpstr>宋体</vt:lpstr>
      <vt:lpstr>微软雅黑</vt:lpstr>
      <vt:lpstr>Arial</vt:lpstr>
      <vt:lpstr>Calibri</vt:lpstr>
      <vt:lpstr>Times New Roman</vt:lpstr>
      <vt:lpstr>Wingdings</vt:lpstr>
      <vt:lpstr>IDEA</vt:lpstr>
      <vt:lpstr>公式</vt:lpstr>
      <vt:lpstr>基于大数据的美国选举舆情系统</vt:lpstr>
      <vt:lpstr>美国选举流程及制度</vt:lpstr>
      <vt:lpstr>汇报内容</vt:lpstr>
      <vt:lpstr>1、可靠信源筛选</vt:lpstr>
      <vt:lpstr>1   可靠信源筛选</vt:lpstr>
      <vt:lpstr>2、系统介绍</vt:lpstr>
      <vt:lpstr>2/1   系统介绍</vt:lpstr>
      <vt:lpstr>2/2   系统介绍</vt:lpstr>
      <vt:lpstr>2/3   系统介绍</vt:lpstr>
      <vt:lpstr>2/4   系统介绍</vt:lpstr>
      <vt:lpstr>2/5   系统介绍</vt:lpstr>
      <vt:lpstr>2/6   系统介绍</vt:lpstr>
      <vt:lpstr>2/7   系统介绍</vt:lpstr>
      <vt:lpstr>2/8   系统介绍</vt:lpstr>
      <vt:lpstr>3、总结</vt:lpstr>
      <vt:lpstr>3/1  总结</vt:lpstr>
      <vt:lpstr>3/2  总结</vt:lpstr>
      <vt:lpstr>3/3  总结</vt:lpstr>
      <vt:lpstr>3/4  总结</vt:lpstr>
      <vt:lpstr>感谢耐心聆听！ 欢迎批评指正！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Knowledge-Intensive Model for Prepositional Phrase Attachment</dc:title>
  <dc:creator>Administrator</dc:creator>
  <cp:lastModifiedBy>zxyu</cp:lastModifiedBy>
  <cp:revision>214</cp:revision>
  <dcterms:created xsi:type="dcterms:W3CDTF">2016-05-09T02:17:53Z</dcterms:created>
  <dcterms:modified xsi:type="dcterms:W3CDTF">2016-11-24T03:18:14Z</dcterms:modified>
</cp:coreProperties>
</file>