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notesMasterIdLst>
    <p:notesMasterId r:id="rId11"/>
  </p:notesMasterIdLst>
  <p:sldIdLst>
    <p:sldId id="256" r:id="rId2"/>
    <p:sldId id="257" r:id="rId3"/>
    <p:sldId id="266" r:id="rId4"/>
    <p:sldId id="258" r:id="rId5"/>
    <p:sldId id="264" r:id="rId6"/>
    <p:sldId id="259" r:id="rId7"/>
    <p:sldId id="265" r:id="rId8"/>
    <p:sldId id="261"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893" autoAdjust="0"/>
  </p:normalViewPr>
  <p:slideViewPr>
    <p:cSldViewPr snapToGrid="0">
      <p:cViewPr varScale="1">
        <p:scale>
          <a:sx n="69" d="100"/>
          <a:sy n="69" d="100"/>
        </p:scale>
        <p:origin x="114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E5E134-835A-4E6B-B387-F5AED16C312D}" type="datetimeFigureOut">
              <a:rPr lang="zh-CN" altLang="en-US" smtClean="0"/>
              <a:t>2016/11/24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E096A2-7F64-4681-8AC6-288B1E0A49D0}" type="slidenum">
              <a:rPr lang="zh-CN" altLang="en-US" smtClean="0"/>
              <a:t>‹#›</a:t>
            </a:fld>
            <a:endParaRPr lang="zh-CN" altLang="en-US"/>
          </a:p>
        </p:txBody>
      </p:sp>
    </p:spTree>
    <p:extLst>
      <p:ext uri="{BB962C8B-B14F-4D97-AF65-F5344CB8AC3E}">
        <p14:creationId xmlns:p14="http://schemas.microsoft.com/office/powerpoint/2010/main" val="1721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baike.baidu.com/view/7833.htm"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www.cs.cmu.edu/~nlao/publication/2014.kdd.pdf" TargetMode="External"/><Relationship Id="rId5" Type="http://schemas.openxmlformats.org/officeDocument/2006/relationships/hyperlink" Target="http://baike.baidu.com/view/107838.htm" TargetMode="External"/><Relationship Id="rId4" Type="http://schemas.openxmlformats.org/officeDocument/2006/relationships/hyperlink" Target="http://baike.baidu.com/view/692.ht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E096A2-7F64-4681-8AC6-288B1E0A49D0}" type="slidenum">
              <a:rPr lang="zh-CN" altLang="en-US" smtClean="0"/>
              <a:t>1</a:t>
            </a:fld>
            <a:endParaRPr lang="zh-CN" altLang="en-US"/>
          </a:p>
        </p:txBody>
      </p:sp>
    </p:spTree>
    <p:extLst>
      <p:ext uri="{BB962C8B-B14F-4D97-AF65-F5344CB8AC3E}">
        <p14:creationId xmlns:p14="http://schemas.microsoft.com/office/powerpoint/2010/main" val="1739215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MS:probase</a:t>
            </a:r>
            <a:r>
              <a:rPr lang="zh-CN" altLang="en-US" dirty="0"/>
              <a:t>（</a:t>
            </a:r>
            <a:r>
              <a:rPr lang="en-US" altLang="zh-CN" dirty="0"/>
              <a:t>Wikipedia/freebase…/</a:t>
            </a:r>
            <a:r>
              <a:rPr lang="en-US" altLang="zh-CN" dirty="0" err="1"/>
              <a:t>wordnet</a:t>
            </a:r>
            <a:r>
              <a:rPr lang="en-US" altLang="zh-CN" dirty="0"/>
              <a:t>)</a:t>
            </a:r>
          </a:p>
          <a:p>
            <a:r>
              <a:rPr lang="en-US" altLang="zh-CN" dirty="0"/>
              <a:t>FB:</a:t>
            </a:r>
            <a:r>
              <a:rPr lang="zh-CN" altLang="en-US" dirty="0"/>
              <a:t>比如搜索周围五百米之类，我的朋友们喜欢的餐厅。</a:t>
            </a:r>
            <a:endParaRPr lang="en-US" altLang="zh-CN" dirty="0"/>
          </a:p>
          <a:p>
            <a:r>
              <a:rPr lang="zh-CN" altLang="en-US"/>
              <a:t>列表比对、分类</a:t>
            </a:r>
            <a:endParaRPr lang="zh-CN" altLang="en-US" dirty="0"/>
          </a:p>
        </p:txBody>
      </p:sp>
      <p:sp>
        <p:nvSpPr>
          <p:cNvPr id="4" name="灯片编号占位符 3"/>
          <p:cNvSpPr>
            <a:spLocks noGrp="1"/>
          </p:cNvSpPr>
          <p:nvPr>
            <p:ph type="sldNum" sz="quarter" idx="10"/>
          </p:nvPr>
        </p:nvSpPr>
        <p:spPr/>
        <p:txBody>
          <a:bodyPr/>
          <a:lstStyle/>
          <a:p>
            <a:fld id="{99E096A2-7F64-4681-8AC6-288B1E0A49D0}" type="slidenum">
              <a:rPr lang="zh-CN" altLang="en-US" smtClean="0"/>
              <a:t>2</a:t>
            </a:fld>
            <a:endParaRPr lang="zh-CN" altLang="en-US"/>
          </a:p>
        </p:txBody>
      </p:sp>
    </p:spTree>
    <p:extLst>
      <p:ext uri="{BB962C8B-B14F-4D97-AF65-F5344CB8AC3E}">
        <p14:creationId xmlns:p14="http://schemas.microsoft.com/office/powerpoint/2010/main" val="3215425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总结来看感觉</a:t>
            </a:r>
            <a:r>
              <a:rPr lang="en-US" altLang="zh-CN" dirty="0"/>
              <a:t>google</a:t>
            </a:r>
            <a:r>
              <a:rPr lang="zh-CN" altLang="en-US" dirty="0"/>
              <a:t>自己也已经逐渐放弃知识图谱这一说法。对于大规模知识图谱，目前可能大家更关注构建语义网络（</a:t>
            </a:r>
            <a:r>
              <a:rPr lang="en-US" altLang="zh-CN" dirty="0"/>
              <a:t>Web3.0 </a:t>
            </a:r>
            <a:r>
              <a:rPr lang="zh-CN" altLang="en-US"/>
              <a:t>更智能更人性化的内容推荐 </a:t>
            </a:r>
            <a:r>
              <a:rPr lang="en-US" altLang="zh-CN" dirty="0"/>
              <a:t>web of document </a:t>
            </a:r>
            <a:r>
              <a:rPr lang="en-US" altLang="zh-CN" dirty="0">
                <a:sym typeface="Wingdings" panose="05000000000000000000" pitchFamily="2" charset="2"/>
              </a:rPr>
              <a:t> web of data </a:t>
            </a:r>
            <a:r>
              <a:rPr lang="zh-CN" altLang="en-US" dirty="0"/>
              <a:t>）（</a:t>
            </a:r>
            <a:r>
              <a:rPr lang="zh-CN" altLang="en-US" sz="1200" b="0" i="0" kern="1200" dirty="0">
                <a:solidFill>
                  <a:schemeClr val="tx1"/>
                </a:solidFill>
                <a:effectLst/>
                <a:latin typeface="+mn-lt"/>
                <a:ea typeface="+mn-ea"/>
                <a:cs typeface="+mn-cs"/>
              </a:rPr>
              <a:t>将</a:t>
            </a:r>
            <a:r>
              <a:rPr lang="en-US" altLang="zh-CN" sz="1200" b="0" i="0" kern="1200" dirty="0">
                <a:solidFill>
                  <a:schemeClr val="tx1"/>
                </a:solidFill>
                <a:effectLst/>
                <a:latin typeface="+mn-lt"/>
                <a:ea typeface="+mn-ea"/>
                <a:cs typeface="+mn-cs"/>
              </a:rPr>
              <a:t>Web</a:t>
            </a:r>
            <a:r>
              <a:rPr lang="zh-CN" altLang="en-US" sz="1200" b="0" i="0" kern="1200" dirty="0">
                <a:solidFill>
                  <a:schemeClr val="tx1"/>
                </a:solidFill>
                <a:effectLst/>
                <a:latin typeface="+mn-lt"/>
                <a:ea typeface="+mn-ea"/>
                <a:cs typeface="+mn-cs"/>
              </a:rPr>
              <a:t>中数据以</a:t>
            </a:r>
            <a:r>
              <a:rPr lang="en-US" altLang="zh-CN" sz="1200" b="0" i="0" kern="1200" dirty="0">
                <a:solidFill>
                  <a:schemeClr val="tx1"/>
                </a:solidFill>
                <a:effectLst/>
                <a:latin typeface="+mn-lt"/>
                <a:ea typeface="+mn-ea"/>
                <a:cs typeface="+mn-cs"/>
              </a:rPr>
              <a:t>RDF</a:t>
            </a:r>
            <a:r>
              <a:rPr lang="zh-CN" altLang="en-US" sz="1200" b="0" i="0" kern="1200" dirty="0">
                <a:solidFill>
                  <a:schemeClr val="tx1"/>
                </a:solidFill>
                <a:effectLst/>
                <a:latin typeface="+mn-lt"/>
                <a:ea typeface="+mn-ea"/>
                <a:cs typeface="+mn-cs"/>
              </a:rPr>
              <a:t>与</a:t>
            </a:r>
            <a:r>
              <a:rPr lang="en-US" altLang="zh-CN" sz="1200" b="0" i="0" kern="1200" dirty="0">
                <a:solidFill>
                  <a:schemeClr val="tx1"/>
                </a:solidFill>
                <a:effectLst/>
                <a:latin typeface="+mn-lt"/>
                <a:ea typeface="+mn-ea"/>
                <a:cs typeface="+mn-cs"/>
              </a:rPr>
              <a:t>OWL</a:t>
            </a:r>
            <a:r>
              <a:rPr lang="zh-CN" altLang="en-US" sz="1200" b="0" i="0" kern="1200" dirty="0">
                <a:solidFill>
                  <a:schemeClr val="tx1"/>
                </a:solidFill>
                <a:effectLst/>
                <a:latin typeface="+mn-lt"/>
                <a:ea typeface="+mn-ea"/>
                <a:cs typeface="+mn-cs"/>
              </a:rPr>
              <a:t>来表示，通过</a:t>
            </a:r>
            <a:r>
              <a:rPr lang="zh-CN" altLang="en-US" sz="1200" b="1" i="0" kern="1200" dirty="0">
                <a:solidFill>
                  <a:schemeClr val="tx1"/>
                </a:solidFill>
                <a:effectLst/>
                <a:latin typeface="+mn-lt"/>
                <a:ea typeface="+mn-ea"/>
                <a:cs typeface="+mn-cs"/>
              </a:rPr>
              <a:t>概念</a:t>
            </a:r>
            <a:r>
              <a:rPr lang="zh-CN" altLang="en-US" sz="1200" b="0" i="0" kern="1200" dirty="0">
                <a:solidFill>
                  <a:schemeClr val="tx1"/>
                </a:solidFill>
                <a:effectLst/>
                <a:latin typeface="+mn-lt"/>
                <a:ea typeface="+mn-ea"/>
                <a:cs typeface="+mn-cs"/>
              </a:rPr>
              <a:t>及其</a:t>
            </a:r>
            <a:r>
              <a:rPr lang="zh-CN" altLang="en-US" sz="1200" b="1" i="0" kern="1200" dirty="0">
                <a:solidFill>
                  <a:schemeClr val="tx1"/>
                </a:solidFill>
                <a:effectLst/>
                <a:latin typeface="+mn-lt"/>
                <a:ea typeface="+mn-ea"/>
                <a:cs typeface="+mn-cs"/>
              </a:rPr>
              <a:t>语义关系</a:t>
            </a:r>
            <a:r>
              <a:rPr lang="zh-CN" altLang="en-US" sz="1200" b="0" i="0" kern="1200" dirty="0">
                <a:solidFill>
                  <a:schemeClr val="tx1"/>
                </a:solidFill>
                <a:effectLst/>
                <a:latin typeface="+mn-lt"/>
                <a:ea typeface="+mn-ea"/>
                <a:cs typeface="+mn-cs"/>
              </a:rPr>
              <a:t>来表达知识的一种网络图），将数据之间进行关联，通过语义网络来表示事实，进而为实现人工智能提供可能。比如淘宝出售“</a:t>
            </a:r>
            <a:r>
              <a:rPr lang="en-US" altLang="zh-CN" sz="1200" b="0" i="0" kern="1200" dirty="0" err="1">
                <a:solidFill>
                  <a:schemeClr val="tx1"/>
                </a:solidFill>
                <a:effectLst/>
                <a:latin typeface="+mn-lt"/>
                <a:ea typeface="+mn-ea"/>
                <a:cs typeface="+mn-cs"/>
              </a:rPr>
              <a:t>thinkpad</a:t>
            </a:r>
            <a:r>
              <a:rPr lang="zh-CN" altLang="en-US" sz="1200" b="0" i="0" kern="1200" dirty="0">
                <a:solidFill>
                  <a:schemeClr val="tx1"/>
                </a:solidFill>
                <a:effectLst/>
                <a:latin typeface="+mn-lt"/>
                <a:ea typeface="+mn-ea"/>
                <a:cs typeface="+mn-cs"/>
              </a:rPr>
              <a:t>笔记本”，京东也出售同样的型号的机器，</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目前的语义网研究主要侧重于</a:t>
            </a:r>
            <a:r>
              <a:rPr lang="en-US" altLang="zh-CN" sz="1200" b="0" i="0" kern="1200" dirty="0">
                <a:solidFill>
                  <a:schemeClr val="tx1"/>
                </a:solidFill>
                <a:effectLst/>
                <a:latin typeface="+mn-lt"/>
                <a:ea typeface="+mn-ea"/>
                <a:cs typeface="+mn-cs"/>
              </a:rPr>
              <a:t>linked data,</a:t>
            </a:r>
            <a:r>
              <a:rPr lang="zh-CN" altLang="en-US" sz="1200" b="0" i="0" kern="1200" dirty="0">
                <a:solidFill>
                  <a:schemeClr val="tx1"/>
                </a:solidFill>
                <a:effectLst/>
                <a:latin typeface="+mn-lt"/>
                <a:ea typeface="+mn-ea"/>
                <a:cs typeface="+mn-cs"/>
              </a:rPr>
              <a:t>也就是鼓励各信息源做一个</a:t>
            </a:r>
            <a:r>
              <a:rPr lang="en-US" altLang="zh-CN" sz="1200" b="0" i="0" kern="1200" dirty="0">
                <a:solidFill>
                  <a:schemeClr val="tx1"/>
                </a:solidFill>
                <a:effectLst/>
                <a:latin typeface="+mn-lt"/>
                <a:ea typeface="+mn-ea"/>
                <a:cs typeface="+mn-cs"/>
              </a:rPr>
              <a:t>page/doc</a:t>
            </a:r>
            <a:r>
              <a:rPr lang="zh-CN" altLang="en-US" sz="1200" b="0" i="0" kern="1200" dirty="0">
                <a:solidFill>
                  <a:schemeClr val="tx1"/>
                </a:solidFill>
                <a:effectLst/>
                <a:latin typeface="+mn-lt"/>
                <a:ea typeface="+mn-ea"/>
                <a:cs typeface="+mn-cs"/>
              </a:rPr>
              <a:t>向</a:t>
            </a:r>
            <a:r>
              <a:rPr lang="en-US" altLang="zh-CN" sz="1200" b="0" i="0" kern="1200" dirty="0">
                <a:solidFill>
                  <a:schemeClr val="tx1"/>
                </a:solidFill>
                <a:effectLst/>
                <a:latin typeface="+mn-lt"/>
                <a:ea typeface="+mn-ea"/>
                <a:cs typeface="+mn-cs"/>
              </a:rPr>
              <a:t>data</a:t>
            </a:r>
            <a:r>
              <a:rPr lang="zh-CN" altLang="en-US" sz="1200" b="0" i="0" kern="1200" dirty="0">
                <a:solidFill>
                  <a:schemeClr val="tx1"/>
                </a:solidFill>
                <a:effectLst/>
                <a:latin typeface="+mn-lt"/>
                <a:ea typeface="+mn-ea"/>
                <a:cs typeface="+mn-cs"/>
              </a:rPr>
              <a:t>的迁移并开始发布这些数据作为</a:t>
            </a:r>
            <a:r>
              <a:rPr lang="en-US" altLang="zh-CN" sz="1200" b="0" i="0" kern="1200" dirty="0">
                <a:solidFill>
                  <a:schemeClr val="tx1"/>
                </a:solidFill>
                <a:effectLst/>
                <a:latin typeface="+mn-lt"/>
                <a:ea typeface="+mn-ea"/>
                <a:cs typeface="+mn-cs"/>
              </a:rPr>
              <a:t>open data, </a:t>
            </a:r>
            <a:r>
              <a:rPr lang="zh-CN" altLang="en-US" sz="1200" b="0" i="0" kern="1200" dirty="0">
                <a:solidFill>
                  <a:schemeClr val="tx1"/>
                </a:solidFill>
                <a:effectLst/>
                <a:latin typeface="+mn-lt"/>
                <a:ea typeface="+mn-ea"/>
                <a:cs typeface="+mn-cs"/>
              </a:rPr>
              <a:t>同时尽量参考已知的</a:t>
            </a:r>
            <a:r>
              <a:rPr lang="en-US" altLang="zh-CN" sz="1200" b="0" i="0" kern="1200" dirty="0">
                <a:solidFill>
                  <a:schemeClr val="tx1"/>
                </a:solidFill>
                <a:effectLst/>
                <a:latin typeface="+mn-lt"/>
                <a:ea typeface="+mn-ea"/>
                <a:cs typeface="+mn-cs"/>
              </a:rPr>
              <a:t>ontology</a:t>
            </a:r>
            <a:r>
              <a:rPr lang="zh-CN" altLang="en-US" sz="1200" b="0" i="0" kern="1200" dirty="0">
                <a:solidFill>
                  <a:schemeClr val="tx1"/>
                </a:solidFill>
                <a:effectLst/>
                <a:latin typeface="+mn-lt"/>
                <a:ea typeface="+mn-ea"/>
                <a:cs typeface="+mn-cs"/>
              </a:rPr>
              <a:t>来 建模 并赋予 </a:t>
            </a:r>
            <a:r>
              <a:rPr lang="en-US" altLang="zh-CN" sz="1200" b="0" i="0" kern="1200" dirty="0">
                <a:solidFill>
                  <a:schemeClr val="tx1"/>
                </a:solidFill>
                <a:effectLst/>
                <a:latin typeface="+mn-lt"/>
                <a:ea typeface="+mn-ea"/>
                <a:cs typeface="+mn-cs"/>
              </a:rPr>
              <a:t>data </a:t>
            </a:r>
            <a:r>
              <a:rPr lang="zh-CN" altLang="en-US" sz="1200" b="0" i="0" kern="1200" dirty="0">
                <a:solidFill>
                  <a:schemeClr val="tx1"/>
                </a:solidFill>
                <a:effectLst/>
                <a:latin typeface="+mn-lt"/>
                <a:ea typeface="+mn-ea"/>
                <a:cs typeface="+mn-cs"/>
              </a:rPr>
              <a:t>一个唯一的</a:t>
            </a:r>
            <a:r>
              <a:rPr lang="en-US" altLang="zh-CN" sz="1200" b="0" i="0" kern="1200" dirty="0">
                <a:solidFill>
                  <a:schemeClr val="tx1"/>
                </a:solidFill>
                <a:effectLst/>
                <a:latin typeface="+mn-lt"/>
                <a:ea typeface="+mn-ea"/>
                <a:cs typeface="+mn-cs"/>
              </a:rPr>
              <a:t>URI</a:t>
            </a:r>
            <a:r>
              <a:rPr lang="zh-CN" altLang="en-US" sz="1200" b="0" i="0" kern="1200" dirty="0">
                <a:solidFill>
                  <a:schemeClr val="tx1"/>
                </a:solidFill>
                <a:effectLst/>
                <a:latin typeface="+mn-lt"/>
                <a:ea typeface="+mn-ea"/>
                <a:cs typeface="+mn-cs"/>
              </a:rPr>
              <a:t>来进行标示</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那么在语义网中他指向同一个本体，可以很容易将两个数据库进行合并。比较有名的</a:t>
            </a:r>
            <a:r>
              <a:rPr lang="en-US" altLang="zh-CN" sz="1200" b="0" i="0" kern="1200" dirty="0">
                <a:solidFill>
                  <a:schemeClr val="tx1"/>
                </a:solidFill>
                <a:effectLst/>
                <a:latin typeface="+mn-lt"/>
                <a:ea typeface="+mn-ea"/>
                <a:cs typeface="+mn-cs"/>
              </a:rPr>
              <a:t>linked data </a:t>
            </a:r>
            <a:r>
              <a:rPr lang="zh-CN" altLang="en-US" sz="1200" b="0" i="0" kern="1200" dirty="0">
                <a:solidFill>
                  <a:schemeClr val="tx1"/>
                </a:solidFill>
                <a:effectLst/>
                <a:latin typeface="+mn-lt"/>
                <a:ea typeface="+mn-ea"/>
                <a:cs typeface="+mn-cs"/>
              </a:rPr>
              <a:t>项目应该是</a:t>
            </a:r>
            <a:r>
              <a:rPr lang="en-US" altLang="zh-CN" sz="1200" b="0" i="0" kern="1200" dirty="0" err="1">
                <a:solidFill>
                  <a:schemeClr val="tx1"/>
                </a:solidFill>
                <a:effectLst/>
                <a:latin typeface="+mn-lt"/>
                <a:ea typeface="+mn-ea"/>
                <a:cs typeface="+mn-cs"/>
              </a:rPr>
              <a:t>dbpedia</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99E096A2-7F64-4681-8AC6-288B1E0A49D0}" type="slidenum">
              <a:rPr lang="zh-CN" altLang="en-US" smtClean="0"/>
              <a:t>3</a:t>
            </a:fld>
            <a:endParaRPr lang="zh-CN" altLang="en-US"/>
          </a:p>
        </p:txBody>
      </p:sp>
    </p:spTree>
    <p:extLst>
      <p:ext uri="{BB962C8B-B14F-4D97-AF65-F5344CB8AC3E}">
        <p14:creationId xmlns:p14="http://schemas.microsoft.com/office/powerpoint/2010/main" val="775791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  知识挖掘包括：</a:t>
            </a:r>
            <a:r>
              <a:rPr lang="en-US" altLang="zh-CN" sz="1200" b="0" i="0" kern="1200" dirty="0">
                <a:solidFill>
                  <a:schemeClr val="tx1"/>
                </a:solidFill>
                <a:effectLst/>
                <a:latin typeface="+mn-lt"/>
                <a:ea typeface="+mn-ea"/>
                <a:cs typeface="+mn-cs"/>
              </a:rPr>
              <a:t>Named entity mining </a:t>
            </a:r>
            <a:r>
              <a:rPr lang="zh-CN" altLang="en-US" sz="1200" b="0" i="0" kern="1200" dirty="0">
                <a:solidFill>
                  <a:schemeClr val="tx1"/>
                </a:solidFill>
                <a:effectLst/>
                <a:latin typeface="+mn-lt"/>
                <a:ea typeface="+mn-ea"/>
                <a:cs typeface="+mn-cs"/>
              </a:rPr>
              <a:t>命名实体挖掘、</a:t>
            </a:r>
            <a:r>
              <a:rPr lang="en-US" altLang="zh-CN" sz="1200" b="0" i="0" kern="1200" dirty="0">
                <a:solidFill>
                  <a:schemeClr val="tx1"/>
                </a:solidFill>
                <a:effectLst/>
                <a:latin typeface="+mn-lt"/>
                <a:ea typeface="+mn-ea"/>
                <a:cs typeface="+mn-cs"/>
              </a:rPr>
              <a:t>AVP mining </a:t>
            </a:r>
            <a:r>
              <a:rPr lang="zh-CN" altLang="en-US" sz="1200" b="0" i="0" kern="1200" dirty="0">
                <a:solidFill>
                  <a:schemeClr val="tx1"/>
                </a:solidFill>
                <a:effectLst/>
                <a:latin typeface="+mn-lt"/>
                <a:ea typeface="+mn-ea"/>
                <a:cs typeface="+mn-cs"/>
              </a:rPr>
              <a:t>属性</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值对挖掘、</a:t>
            </a:r>
            <a:r>
              <a:rPr lang="en-US" altLang="zh-CN" sz="1200" b="0" i="0" kern="1200" dirty="0">
                <a:solidFill>
                  <a:schemeClr val="tx1"/>
                </a:solidFill>
                <a:effectLst/>
                <a:latin typeface="+mn-lt"/>
                <a:ea typeface="+mn-ea"/>
                <a:cs typeface="+mn-cs"/>
              </a:rPr>
              <a:t>Hyponymy learning </a:t>
            </a:r>
            <a:r>
              <a:rPr lang="zh-CN" altLang="en-US" sz="1200" b="0" i="0" kern="1200" dirty="0">
                <a:solidFill>
                  <a:schemeClr val="tx1"/>
                </a:solidFill>
                <a:effectLst/>
                <a:latin typeface="+mn-lt"/>
                <a:ea typeface="+mn-ea"/>
                <a:cs typeface="+mn-cs"/>
              </a:rPr>
              <a:t>上下位学习（比如水果和苹果的关系）、</a:t>
            </a:r>
            <a:r>
              <a:rPr lang="en-US" altLang="zh-CN" sz="1200" b="0" i="0" kern="1200" dirty="0">
                <a:solidFill>
                  <a:schemeClr val="tx1"/>
                </a:solidFill>
                <a:effectLst/>
                <a:latin typeface="+mn-lt"/>
                <a:ea typeface="+mn-ea"/>
                <a:cs typeface="+mn-cs"/>
              </a:rPr>
              <a:t>Related entity mining </a:t>
            </a:r>
            <a:r>
              <a:rPr lang="zh-CN" altLang="en-US" sz="1200" b="0" i="0" kern="1200" dirty="0">
                <a:solidFill>
                  <a:schemeClr val="tx1"/>
                </a:solidFill>
                <a:effectLst/>
                <a:latin typeface="+mn-lt"/>
                <a:ea typeface="+mn-ea"/>
                <a:cs typeface="+mn-cs"/>
              </a:rPr>
              <a:t>相关实体挖掘。</a:t>
            </a:r>
            <a:endParaRPr lang="en-US" altLang="zh-CN" sz="1200" b="0" i="0" kern="1200" dirty="0">
              <a:solidFill>
                <a:schemeClr val="tx1"/>
              </a:solidFill>
              <a:effectLst/>
              <a:latin typeface="+mn-lt"/>
              <a:ea typeface="+mn-ea"/>
              <a:cs typeface="+mn-cs"/>
            </a:endParaRPr>
          </a:p>
          <a:p>
            <a:r>
              <a:rPr lang="zh-CN" altLang="en-US" dirty="0"/>
              <a:t>结构化数据：可以用二维表结构来逻辑表达实现的数据。</a:t>
            </a:r>
            <a:r>
              <a:rPr lang="zh-CN" altLang="en-US" b="0" dirty="0"/>
              <a:t>（</a:t>
            </a:r>
            <a:r>
              <a:rPr lang="zh-CN" altLang="en-US" sz="1200" b="0" i="0" kern="1200" dirty="0">
                <a:solidFill>
                  <a:schemeClr val="tx1"/>
                </a:solidFill>
                <a:effectLst/>
                <a:latin typeface="+mn-lt"/>
                <a:ea typeface="+mn-ea"/>
                <a:cs typeface="+mn-cs"/>
              </a:rPr>
              <a:t>二维表）</a:t>
            </a:r>
            <a:endParaRPr lang="en-US" altLang="zh-CN" b="0" dirty="0"/>
          </a:p>
          <a:p>
            <a:r>
              <a:rPr lang="zh-CN" altLang="en-US" dirty="0"/>
              <a:t>半结构化数据：树形、图形结构数据（文本中包含链接）</a:t>
            </a:r>
            <a:endParaRPr lang="en-US" altLang="zh-CN" dirty="0"/>
          </a:p>
          <a:p>
            <a:r>
              <a:rPr lang="zh-CN" altLang="en-US" sz="1200" b="0" i="0" kern="1200" dirty="0">
                <a:solidFill>
                  <a:schemeClr val="tx1"/>
                </a:solidFill>
                <a:effectLst/>
                <a:latin typeface="+mn-lt"/>
                <a:ea typeface="+mn-ea"/>
                <a:cs typeface="+mn-cs"/>
              </a:rPr>
              <a:t>非结构化数据库是指其字段长度可变，并且每个字段的记录又可以由可重复或不可重复的子字段构成的数据库，用它不仅可以处理结构化数据（如数字、符号等信息）而且更适合处理非结构化数据（全文文本、图象、声音、影视、超媒体等信息）。</a:t>
            </a:r>
            <a:endParaRPr lang="en-US" altLang="zh-CN" dirty="0"/>
          </a:p>
        </p:txBody>
      </p:sp>
      <p:sp>
        <p:nvSpPr>
          <p:cNvPr id="4" name="灯片编号占位符 3"/>
          <p:cNvSpPr>
            <a:spLocks noGrp="1"/>
          </p:cNvSpPr>
          <p:nvPr>
            <p:ph type="sldNum" sz="quarter" idx="10"/>
          </p:nvPr>
        </p:nvSpPr>
        <p:spPr/>
        <p:txBody>
          <a:bodyPr/>
          <a:lstStyle/>
          <a:p>
            <a:fld id="{99E096A2-7F64-4681-8AC6-288B1E0A49D0}" type="slidenum">
              <a:rPr lang="zh-CN" altLang="en-US" smtClean="0"/>
              <a:t>4</a:t>
            </a:fld>
            <a:endParaRPr lang="zh-CN" altLang="en-US"/>
          </a:p>
        </p:txBody>
      </p:sp>
    </p:spTree>
    <p:extLst>
      <p:ext uri="{BB962C8B-B14F-4D97-AF65-F5344CB8AC3E}">
        <p14:creationId xmlns:p14="http://schemas.microsoft.com/office/powerpoint/2010/main" val="3142951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本体：即是实体，是存在；比如</a:t>
            </a:r>
            <a:r>
              <a:rPr lang="en-US" altLang="zh-CN" dirty="0"/>
              <a:t>{</a:t>
            </a:r>
            <a:r>
              <a:rPr lang="en-US" altLang="zh-CN" sz="1200" b="0" i="0" kern="1200" dirty="0">
                <a:solidFill>
                  <a:schemeClr val="tx1"/>
                </a:solidFill>
                <a:effectLst/>
                <a:latin typeface="+mn-lt"/>
                <a:ea typeface="+mn-ea"/>
                <a:cs typeface="+mn-cs"/>
              </a:rPr>
              <a:t>{“BUAA”,“</a:t>
            </a:r>
            <a:r>
              <a:rPr lang="en-US" altLang="zh-CN" sz="1200" b="0" i="0" kern="1200" dirty="0" err="1">
                <a:solidFill>
                  <a:schemeClr val="tx1"/>
                </a:solidFill>
                <a:effectLst/>
                <a:latin typeface="+mn-lt"/>
                <a:ea typeface="+mn-ea"/>
                <a:cs typeface="+mn-cs"/>
              </a:rPr>
              <a:t>beihang</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beihang</a:t>
            </a:r>
            <a:r>
              <a:rPr lang="en-US" altLang="zh-CN" sz="1200" b="0" i="0" kern="1200" dirty="0">
                <a:solidFill>
                  <a:schemeClr val="tx1"/>
                </a:solidFill>
                <a:effectLst/>
                <a:latin typeface="+mn-lt"/>
                <a:ea typeface="+mn-ea"/>
                <a:cs typeface="+mn-cs"/>
              </a:rPr>
              <a:t> University”</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北航</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北京航空航天大学</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都表示北航这一个本体</a:t>
            </a:r>
            <a:endParaRPr lang="en-US" altLang="zh-CN" dirty="0"/>
          </a:p>
          <a:p>
            <a:r>
              <a:rPr lang="zh-CN" altLang="en-US" dirty="0"/>
              <a:t>关键是要建立本体库（知识库：本体</a:t>
            </a:r>
            <a:r>
              <a:rPr lang="en-US" altLang="zh-CN" dirty="0"/>
              <a:t>+</a:t>
            </a:r>
            <a:r>
              <a:rPr lang="zh-CN" altLang="en-US" dirty="0"/>
              <a:t>知识），</a:t>
            </a:r>
            <a:r>
              <a:rPr lang="zh-CN" altLang="en-US" sz="1200" b="0" i="0" kern="1200" dirty="0">
                <a:solidFill>
                  <a:schemeClr val="tx1"/>
                </a:solidFill>
                <a:effectLst/>
                <a:latin typeface="+mn-lt"/>
                <a:ea typeface="+mn-ea"/>
                <a:cs typeface="+mn-cs"/>
              </a:rPr>
              <a:t>知识库的数据都是以</a:t>
            </a:r>
            <a:r>
              <a:rPr lang="en-US" altLang="zh-CN" sz="1200" b="0" i="0" kern="1200" dirty="0">
                <a:solidFill>
                  <a:schemeClr val="tx1"/>
                </a:solidFill>
                <a:effectLst/>
                <a:latin typeface="+mn-lt"/>
                <a:ea typeface="+mn-ea"/>
                <a:cs typeface="+mn-cs"/>
              </a:rPr>
              <a:t>RDF</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Resource Description Framework</a:t>
            </a:r>
            <a:r>
              <a:rPr lang="zh-CN" altLang="en-US" sz="1200" b="0" i="0" kern="1200" dirty="0">
                <a:solidFill>
                  <a:schemeClr val="tx1"/>
                </a:solidFill>
                <a:effectLst/>
                <a:latin typeface="+mn-lt"/>
                <a:ea typeface="+mn-ea"/>
                <a:cs typeface="+mn-cs"/>
              </a:rPr>
              <a:t>）三元组的模式存储的，等价于一个图，也可以认为与谷歌提出的知识图谱相等价。</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一个</a:t>
            </a:r>
            <a:r>
              <a:rPr lang="en-US" altLang="zh-CN" sz="1200" b="0" i="0" kern="1200" dirty="0">
                <a:solidFill>
                  <a:schemeClr val="tx1"/>
                </a:solidFill>
                <a:effectLst/>
                <a:latin typeface="+mn-lt"/>
                <a:ea typeface="+mn-ea"/>
                <a:cs typeface="+mn-cs"/>
              </a:rPr>
              <a:t>RDF</a:t>
            </a:r>
            <a:r>
              <a:rPr lang="zh-CN" altLang="en-US" sz="1200" b="0" i="0" kern="1200" dirty="0">
                <a:solidFill>
                  <a:schemeClr val="tx1"/>
                </a:solidFill>
                <a:effectLst/>
                <a:latin typeface="+mn-lt"/>
                <a:ea typeface="+mn-ea"/>
                <a:cs typeface="+mn-cs"/>
              </a:rPr>
              <a:t>文件包含多个资源描述，而一个资源描述是由多个语句构成，一个语句是由资源、属性类型、属性值构成的三元组（主体，谓词，客体），表示资源具有的一个属性。</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XML</a:t>
            </a:r>
            <a:r>
              <a:rPr lang="zh-CN" altLang="en-US" sz="1200" b="0" i="0" kern="1200" dirty="0">
                <a:solidFill>
                  <a:schemeClr val="tx1"/>
                </a:solidFill>
                <a:effectLst/>
                <a:latin typeface="+mn-lt"/>
                <a:ea typeface="+mn-ea"/>
                <a:cs typeface="+mn-cs"/>
              </a:rPr>
              <a:t>可扩展标记语言</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通过给</a:t>
            </a:r>
            <a:r>
              <a:rPr lang="zh-CN" altLang="en-US" sz="1200" b="0" i="0" u="none" strike="noStrike" kern="1200" dirty="0">
                <a:solidFill>
                  <a:schemeClr val="tx1"/>
                </a:solidFill>
                <a:effectLst/>
                <a:latin typeface="+mn-lt"/>
                <a:ea typeface="+mn-ea"/>
                <a:cs typeface="+mn-cs"/>
                <a:hlinkClick r:id="rId3"/>
              </a:rPr>
              <a:t>万维网</a:t>
            </a:r>
            <a:r>
              <a:rPr lang="zh-CN" altLang="en-US" sz="1200" b="0" i="0" kern="1200" dirty="0">
                <a:solidFill>
                  <a:schemeClr val="tx1"/>
                </a:solidFill>
                <a:effectLst/>
                <a:latin typeface="+mn-lt"/>
                <a:ea typeface="+mn-ea"/>
                <a:cs typeface="+mn-cs"/>
              </a:rPr>
              <a:t>上的文档</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如</a:t>
            </a:r>
            <a:r>
              <a:rPr lang="en-US" altLang="zh-CN" sz="1200" b="0" i="0"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hlinkClick r:id="rId4"/>
              </a:rPr>
              <a:t>HTML</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添加能够被计算机所理解的语义</a:t>
            </a:r>
            <a:r>
              <a:rPr lang="zh-CN" altLang="en-US" sz="1200" b="1"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5"/>
              </a:rPr>
              <a:t>元数据</a:t>
            </a:r>
            <a:r>
              <a:rPr lang="zh-CN" altLang="en-US" sz="1200" b="1"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(Meta data)</a:t>
            </a:r>
            <a:r>
              <a:rPr lang="zh-CN" altLang="en-US" sz="1200" b="0" i="0" kern="1200" dirty="0">
                <a:solidFill>
                  <a:schemeClr val="tx1"/>
                </a:solidFill>
                <a:effectLst/>
                <a:latin typeface="+mn-lt"/>
                <a:ea typeface="+mn-ea"/>
                <a:cs typeface="+mn-cs"/>
              </a:rPr>
              <a:t>，从而使整个互联网成为一个通用的信息交换媒介</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异构数据整合：</a:t>
            </a:r>
            <a:r>
              <a:rPr lang="en-US" altLang="zh-CN" sz="1200" b="0" i="0" kern="1200" dirty="0">
                <a:solidFill>
                  <a:schemeClr val="tx1"/>
                </a:solidFill>
                <a:effectLst/>
                <a:latin typeface="+mn-lt"/>
                <a:ea typeface="+mn-ea"/>
                <a:cs typeface="+mn-cs"/>
              </a:rPr>
              <a:t>truth discovery methods in conflict data integration</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hlinkClick r:id="rId6"/>
              </a:rPr>
              <a:t>Knowledge Fusion</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比如有报道今年二季度</a:t>
            </a:r>
            <a:r>
              <a:rPr lang="en-US" altLang="zh-CN" sz="1200" b="0" i="0" kern="1200" dirty="0">
                <a:solidFill>
                  <a:schemeClr val="tx1"/>
                </a:solidFill>
                <a:effectLst/>
                <a:latin typeface="+mn-lt"/>
                <a:ea typeface="+mn-ea"/>
                <a:cs typeface="+mn-cs"/>
              </a:rPr>
              <a:t>GDP</a:t>
            </a:r>
            <a:r>
              <a:rPr lang="zh-CN" altLang="en-US" sz="1200" b="0" i="0" kern="1200" dirty="0">
                <a:solidFill>
                  <a:schemeClr val="tx1"/>
                </a:solidFill>
                <a:effectLst/>
                <a:latin typeface="+mn-lt"/>
                <a:ea typeface="+mn-ea"/>
                <a:cs typeface="+mn-cs"/>
              </a:rPr>
              <a:t>增长</a:t>
            </a:r>
            <a:r>
              <a:rPr lang="en-US" altLang="zh-CN" sz="1200" b="0" i="0" kern="1200" dirty="0">
                <a:solidFill>
                  <a:schemeClr val="tx1"/>
                </a:solidFill>
                <a:effectLst/>
                <a:latin typeface="+mn-lt"/>
                <a:ea typeface="+mn-ea"/>
                <a:cs typeface="+mn-cs"/>
              </a:rPr>
              <a:t>6.7%</a:t>
            </a:r>
            <a:r>
              <a:rPr lang="zh-CN" altLang="en-US" sz="1200" b="0" i="0" kern="1200" dirty="0">
                <a:solidFill>
                  <a:schemeClr val="tx1"/>
                </a:solidFill>
                <a:effectLst/>
                <a:latin typeface="+mn-lt"/>
                <a:ea typeface="+mn-ea"/>
                <a:cs typeface="+mn-cs"/>
              </a:rPr>
              <a:t>，但是也有说</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，或者其他说法的。</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9E096A2-7F64-4681-8AC6-288B1E0A49D0}" type="slidenum">
              <a:rPr lang="zh-CN" altLang="en-US" smtClean="0"/>
              <a:t>5</a:t>
            </a:fld>
            <a:endParaRPr lang="zh-CN" altLang="en-US"/>
          </a:p>
        </p:txBody>
      </p:sp>
    </p:spTree>
    <p:extLst>
      <p:ext uri="{BB962C8B-B14F-4D97-AF65-F5344CB8AC3E}">
        <p14:creationId xmlns:p14="http://schemas.microsoft.com/office/powerpoint/2010/main" val="2489425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实体对齐指的是多种表示实际指的是同一实体；实体链接表示一个表示可以指向多个实体。</a:t>
            </a:r>
            <a:endParaRPr lang="en-US" altLang="zh-CN" dirty="0"/>
          </a:p>
        </p:txBody>
      </p:sp>
      <p:sp>
        <p:nvSpPr>
          <p:cNvPr id="4" name="灯片编号占位符 3"/>
          <p:cNvSpPr>
            <a:spLocks noGrp="1"/>
          </p:cNvSpPr>
          <p:nvPr>
            <p:ph type="sldNum" sz="quarter" idx="10"/>
          </p:nvPr>
        </p:nvSpPr>
        <p:spPr/>
        <p:txBody>
          <a:bodyPr/>
          <a:lstStyle/>
          <a:p>
            <a:fld id="{99E096A2-7F64-4681-8AC6-288B1E0A49D0}" type="slidenum">
              <a:rPr lang="zh-CN" altLang="en-US" smtClean="0"/>
              <a:t>6</a:t>
            </a:fld>
            <a:endParaRPr lang="zh-CN" altLang="en-US"/>
          </a:p>
        </p:txBody>
      </p:sp>
    </p:spTree>
    <p:extLst>
      <p:ext uri="{BB962C8B-B14F-4D97-AF65-F5344CB8AC3E}">
        <p14:creationId xmlns:p14="http://schemas.microsoft.com/office/powerpoint/2010/main" val="3776298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对于特定领域知识图谱应用，如一致性认证、药物发现、异常分析等领域，比较依赖于领域样本数据的自反馈，以解决样本数据少，准确度低的问题。</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依赖关系</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跳转 </a:t>
            </a:r>
          </a:p>
        </p:txBody>
      </p:sp>
      <p:sp>
        <p:nvSpPr>
          <p:cNvPr id="4" name="灯片编号占位符 3"/>
          <p:cNvSpPr>
            <a:spLocks noGrp="1"/>
          </p:cNvSpPr>
          <p:nvPr>
            <p:ph type="sldNum" sz="quarter" idx="10"/>
          </p:nvPr>
        </p:nvSpPr>
        <p:spPr/>
        <p:txBody>
          <a:bodyPr/>
          <a:lstStyle/>
          <a:p>
            <a:fld id="{99E096A2-7F64-4681-8AC6-288B1E0A49D0}" type="slidenum">
              <a:rPr lang="zh-CN" altLang="en-US" smtClean="0"/>
              <a:t>7</a:t>
            </a:fld>
            <a:endParaRPr lang="zh-CN" altLang="en-US"/>
          </a:p>
        </p:txBody>
      </p:sp>
    </p:spTree>
    <p:extLst>
      <p:ext uri="{BB962C8B-B14F-4D97-AF65-F5344CB8AC3E}">
        <p14:creationId xmlns:p14="http://schemas.microsoft.com/office/powerpoint/2010/main" val="2809960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目前的自动抽取方法存在半结构化数据知识抽取准确度不高的问题，纯文本知识抽取召回率也较低</a:t>
            </a: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搜索需要在理解、回答（对话）和预测三个方面进行改进。</a:t>
            </a:r>
            <a:endParaRPr lang="en-US" altLang="zh-CN" dirty="0"/>
          </a:p>
        </p:txBody>
      </p:sp>
      <p:sp>
        <p:nvSpPr>
          <p:cNvPr id="4" name="灯片编号占位符 3"/>
          <p:cNvSpPr>
            <a:spLocks noGrp="1"/>
          </p:cNvSpPr>
          <p:nvPr>
            <p:ph type="sldNum" sz="quarter" idx="10"/>
          </p:nvPr>
        </p:nvSpPr>
        <p:spPr/>
        <p:txBody>
          <a:bodyPr/>
          <a:lstStyle/>
          <a:p>
            <a:fld id="{99E096A2-7F64-4681-8AC6-288B1E0A49D0}" type="slidenum">
              <a:rPr lang="zh-CN" altLang="en-US" smtClean="0"/>
              <a:t>8</a:t>
            </a:fld>
            <a:endParaRPr lang="zh-CN" altLang="en-US"/>
          </a:p>
        </p:txBody>
      </p:sp>
    </p:spTree>
    <p:extLst>
      <p:ext uri="{BB962C8B-B14F-4D97-AF65-F5344CB8AC3E}">
        <p14:creationId xmlns:p14="http://schemas.microsoft.com/office/powerpoint/2010/main" val="2069335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2611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51194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14069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398486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0EBB0C4-6273-4C6E-B9BD-2EDC30F1CD52}" type="datetimeFigureOut">
              <a:rPr lang="en-US" smtClean="0"/>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5536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11/24/2016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49346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11/24/2016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35064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11/24/2016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52634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11/24/2016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08340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11/24/2016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42576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C9CAD897-D46E-4AD2-BD9B-49DD3E640873}" type="datetimeFigureOut">
              <a:rPr lang="en-US" smtClean="0"/>
              <a:t>11/24/2016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86014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11/24/2016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848798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6600" dirty="0"/>
              <a:t>事件人物图谱介绍</a:t>
            </a:r>
          </a:p>
        </p:txBody>
      </p:sp>
      <p:sp>
        <p:nvSpPr>
          <p:cNvPr id="3" name="副标题 2"/>
          <p:cNvSpPr>
            <a:spLocks noGrp="1"/>
          </p:cNvSpPr>
          <p:nvPr>
            <p:ph type="subTitle" idx="1"/>
          </p:nvPr>
        </p:nvSpPr>
        <p:spPr/>
        <p:txBody>
          <a:bodyPr/>
          <a:lstStyle/>
          <a:p>
            <a:r>
              <a:rPr lang="zh-CN" altLang="en-US"/>
              <a:t>构建、功能与规划</a:t>
            </a:r>
            <a:endParaRPr lang="zh-CN" altLang="en-US" dirty="0"/>
          </a:p>
        </p:txBody>
      </p:sp>
    </p:spTree>
    <p:extLst>
      <p:ext uri="{BB962C8B-B14F-4D97-AF65-F5344CB8AC3E}">
        <p14:creationId xmlns:p14="http://schemas.microsoft.com/office/powerpoint/2010/main" val="2753201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事件人物图谱</a:t>
            </a:r>
          </a:p>
        </p:txBody>
      </p:sp>
      <p:sp>
        <p:nvSpPr>
          <p:cNvPr id="3" name="内容占位符 2"/>
          <p:cNvSpPr>
            <a:spLocks noGrp="1"/>
          </p:cNvSpPr>
          <p:nvPr>
            <p:ph idx="1"/>
          </p:nvPr>
        </p:nvSpPr>
        <p:spPr/>
        <p:txBody>
          <a:bodyPr>
            <a:normAutofit/>
          </a:bodyPr>
          <a:lstStyle/>
          <a:p>
            <a:pPr>
              <a:buFont typeface="Wingdings" panose="05000000000000000000" pitchFamily="2" charset="2"/>
              <a:buChar char="l"/>
            </a:pPr>
            <a:r>
              <a:rPr lang="zh-CN" altLang="en-US" dirty="0"/>
              <a:t>面向事件：展示事件与事件、事件与人物以及</a:t>
            </a:r>
            <a:r>
              <a:rPr lang="en-US" altLang="zh-CN" dirty="0"/>
              <a:t>(</a:t>
            </a:r>
            <a:r>
              <a:rPr lang="zh-CN" altLang="en-US" dirty="0"/>
              <a:t>事件中</a:t>
            </a:r>
            <a:r>
              <a:rPr lang="en-US" altLang="zh-CN" dirty="0"/>
              <a:t>)</a:t>
            </a:r>
            <a:r>
              <a:rPr lang="zh-CN" altLang="en-US" dirty="0"/>
              <a:t>人物与人物间关联关系</a:t>
            </a:r>
            <a:endParaRPr lang="en-US" altLang="zh-CN" dirty="0"/>
          </a:p>
          <a:p>
            <a:pPr>
              <a:buFont typeface="Wingdings" panose="05000000000000000000" pitchFamily="2" charset="2"/>
              <a:buChar char="l"/>
            </a:pPr>
            <a:r>
              <a:rPr lang="zh-CN" altLang="en-US" dirty="0"/>
              <a:t>类似工作：</a:t>
            </a:r>
            <a:r>
              <a:rPr lang="en-US" altLang="zh-CN" dirty="0"/>
              <a:t>Google</a:t>
            </a:r>
            <a:r>
              <a:rPr lang="zh-CN" altLang="en-US" dirty="0"/>
              <a:t> </a:t>
            </a:r>
            <a:r>
              <a:rPr lang="en-US" altLang="zh-CN" dirty="0"/>
              <a:t>Knowledge Graph /MS Concept Graph /FB Graph Search /</a:t>
            </a:r>
            <a:r>
              <a:rPr lang="zh-CN" altLang="en-US" dirty="0"/>
              <a:t>百度知心</a:t>
            </a:r>
            <a:r>
              <a:rPr lang="en-US" altLang="zh-CN" dirty="0"/>
              <a:t>…</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771" y="2843982"/>
            <a:ext cx="3341850" cy="3406116"/>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8093" y="2865169"/>
            <a:ext cx="4619732" cy="3363742"/>
          </a:xfrm>
          <a:prstGeom prst="rect">
            <a:avLst/>
          </a:prstGeom>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22117" y="4022704"/>
            <a:ext cx="3975936" cy="2227394"/>
          </a:xfrm>
          <a:prstGeom prst="rect">
            <a:avLst/>
          </a:prstGeom>
        </p:spPr>
      </p:pic>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87825" y="2843982"/>
            <a:ext cx="3310228" cy="1786363"/>
          </a:xfrm>
          <a:prstGeom prst="rect">
            <a:avLst/>
          </a:prstGeom>
        </p:spPr>
      </p:pic>
    </p:spTree>
    <p:extLst>
      <p:ext uri="{BB962C8B-B14F-4D97-AF65-F5344CB8AC3E}">
        <p14:creationId xmlns:p14="http://schemas.microsoft.com/office/powerpoint/2010/main" val="275785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知识图谱研究现状</a:t>
            </a:r>
          </a:p>
        </p:txBody>
      </p:sp>
      <p:sp>
        <p:nvSpPr>
          <p:cNvPr id="3" name="内容占位符 2"/>
          <p:cNvSpPr>
            <a:spLocks noGrp="1"/>
          </p:cNvSpPr>
          <p:nvPr>
            <p:ph idx="1"/>
          </p:nvPr>
        </p:nvSpPr>
        <p:spPr>
          <a:xfrm>
            <a:off x="1097280" y="1845734"/>
            <a:ext cx="10058400" cy="4512035"/>
          </a:xfrm>
        </p:spPr>
        <p:txBody>
          <a:bodyPr>
            <a:normAutofit lnSpcReduction="10000"/>
          </a:bodyPr>
          <a:lstStyle/>
          <a:p>
            <a:pPr>
              <a:buFont typeface="Wingdings" panose="05000000000000000000" pitchFamily="2" charset="2"/>
              <a:buChar char="u"/>
            </a:pPr>
            <a:r>
              <a:rPr lang="zh-CN" altLang="en-US" dirty="0"/>
              <a:t>大规模知识图谱主要由搜索引擎公司构建，并且非常依赖结构化数据库以及人工编辑；</a:t>
            </a:r>
            <a:endParaRPr lang="en-US" altLang="zh-CN" dirty="0"/>
          </a:p>
          <a:p>
            <a:pPr>
              <a:buFont typeface="Wingdings" panose="05000000000000000000" pitchFamily="2" charset="2"/>
              <a:buChar char="u"/>
            </a:pPr>
            <a:r>
              <a:rPr lang="en-US" altLang="zh-CN" dirty="0"/>
              <a:t>2012</a:t>
            </a:r>
            <a:r>
              <a:rPr lang="zh-CN" altLang="en-US" dirty="0"/>
              <a:t>年，</a:t>
            </a:r>
            <a:r>
              <a:rPr lang="en-US" altLang="zh-CN" dirty="0"/>
              <a:t>Google</a:t>
            </a:r>
            <a:r>
              <a:rPr lang="zh-CN" altLang="en-US" dirty="0"/>
              <a:t>提出“</a:t>
            </a:r>
            <a:r>
              <a:rPr lang="en-US" altLang="zh-CN" dirty="0"/>
              <a:t>knowledge graph</a:t>
            </a:r>
            <a:r>
              <a:rPr lang="zh-CN" altLang="en-US" dirty="0"/>
              <a:t>”这一概念；</a:t>
            </a:r>
            <a:r>
              <a:rPr lang="en-US" altLang="zh-CN" dirty="0"/>
              <a:t>2014</a:t>
            </a:r>
            <a:r>
              <a:rPr lang="zh-CN" altLang="en-US" dirty="0"/>
              <a:t>年又提出</a:t>
            </a:r>
            <a:r>
              <a:rPr lang="en-US" altLang="zh-CN" dirty="0"/>
              <a:t>’Knowledge Vault’</a:t>
            </a:r>
            <a:r>
              <a:rPr lang="zh-CN" altLang="en-US" dirty="0"/>
              <a:t>知识库，通过算法自动搜集网上信息，再通过机器学习使得数据变成知识，</a:t>
            </a:r>
            <a:r>
              <a:rPr lang="en-US" altLang="zh-CN" dirty="0"/>
              <a:t> </a:t>
            </a:r>
            <a:r>
              <a:rPr lang="zh-CN" altLang="en-US" dirty="0"/>
              <a:t>可以实现自动、快速的抽取事实。（目前准确度已达到</a:t>
            </a:r>
            <a:r>
              <a:rPr lang="en-US" altLang="zh-CN" dirty="0"/>
              <a:t>90%</a:t>
            </a:r>
            <a:r>
              <a:rPr lang="zh-CN" altLang="en-US" dirty="0"/>
              <a:t>）。</a:t>
            </a:r>
            <a:endParaRPr lang="en-US" altLang="zh-CN" dirty="0"/>
          </a:p>
          <a:p>
            <a:pPr>
              <a:buFont typeface="Wingdings" panose="05000000000000000000" pitchFamily="2" charset="2"/>
              <a:buChar char="u"/>
            </a:pPr>
            <a:r>
              <a:rPr lang="en-US" altLang="zh-CN" dirty="0"/>
              <a:t>2016</a:t>
            </a:r>
            <a:r>
              <a:rPr lang="zh-CN" altLang="en-US" dirty="0"/>
              <a:t>年，微软提出的“</a:t>
            </a:r>
            <a:r>
              <a:rPr lang="en-US" altLang="zh-CN" dirty="0"/>
              <a:t>Concept Graph</a:t>
            </a:r>
            <a:r>
              <a:rPr lang="zh-CN" altLang="en-US" dirty="0"/>
              <a:t>”，通过整理数以亿计的网页和数年积累的搜索日志，提供了文本理解的常识性知识，（目前只有英文版，并且支持的主要是抽象层级的知识）。</a:t>
            </a:r>
            <a:endParaRPr lang="en-US" altLang="zh-CN" dirty="0"/>
          </a:p>
          <a:p>
            <a:pPr>
              <a:buFont typeface="Wingdings" panose="05000000000000000000" pitchFamily="2" charset="2"/>
              <a:buChar char="u"/>
            </a:pPr>
            <a:endParaRPr lang="en-US" altLang="zh-CN" dirty="0"/>
          </a:p>
          <a:p>
            <a:pPr>
              <a:buFont typeface="Wingdings" panose="05000000000000000000" pitchFamily="2" charset="2"/>
              <a:buChar char="u"/>
            </a:pPr>
            <a:endParaRPr lang="en-US" altLang="zh-CN" dirty="0"/>
          </a:p>
          <a:p>
            <a:pPr>
              <a:buFont typeface="Wingdings" panose="05000000000000000000" pitchFamily="2" charset="2"/>
              <a:buChar char="u"/>
            </a:pPr>
            <a:endParaRPr lang="en-US" altLang="zh-CN" dirty="0"/>
          </a:p>
          <a:p>
            <a:pPr>
              <a:buFont typeface="Wingdings" panose="05000000000000000000" pitchFamily="2" charset="2"/>
              <a:buChar char="u"/>
            </a:pPr>
            <a:endParaRPr lang="en-US" altLang="zh-CN" dirty="0"/>
          </a:p>
          <a:p>
            <a:pPr>
              <a:buFont typeface="Wingdings" panose="05000000000000000000" pitchFamily="2" charset="2"/>
              <a:buChar char="u"/>
            </a:pPr>
            <a:r>
              <a:rPr lang="zh-CN" altLang="en-US" dirty="0"/>
              <a:t>对于大规模知识图谱机器能实现的知识获取主要是前三种关系（比如“香蕉是一种水果”），而一般关系依然依赖人工（“香蕉皮是黄色的”）。</a:t>
            </a:r>
            <a:endParaRPr lang="en-US" altLang="zh-CN"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4880" y="3980329"/>
            <a:ext cx="3605446" cy="1717249"/>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0326" y="4063623"/>
            <a:ext cx="4819133" cy="1633955"/>
          </a:xfrm>
          <a:prstGeom prst="rect">
            <a:avLst/>
          </a:prstGeom>
        </p:spPr>
      </p:pic>
      <p:pic>
        <p:nvPicPr>
          <p:cNvPr id="9" name="图片 8"/>
          <p:cNvPicPr>
            <a:picLocks noChangeAspect="1"/>
          </p:cNvPicPr>
          <p:nvPr/>
        </p:nvPicPr>
        <p:blipFill>
          <a:blip r:embed="rId5"/>
          <a:stretch>
            <a:fillRect/>
          </a:stretch>
        </p:blipFill>
        <p:spPr>
          <a:xfrm>
            <a:off x="1097280" y="4332100"/>
            <a:ext cx="2427600" cy="1188133"/>
          </a:xfrm>
          <a:prstGeom prst="rect">
            <a:avLst/>
          </a:prstGeom>
        </p:spPr>
      </p:pic>
    </p:spTree>
    <p:extLst>
      <p:ext uri="{BB962C8B-B14F-4D97-AF65-F5344CB8AC3E}">
        <p14:creationId xmlns:p14="http://schemas.microsoft.com/office/powerpoint/2010/main" val="3080417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1000"/>
                                        <p:tgtEl>
                                          <p:spTgt spid="3">
                                            <p:txEl>
                                              <p:pRg st="7" end="7"/>
                                            </p:txEl>
                                          </p:spTgt>
                                        </p:tgtEl>
                                      </p:cBhvr>
                                    </p:animEffect>
                                    <p:anim calcmode="lin" valueType="num">
                                      <p:cBhvr>
                                        <p:cTn id="2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知识的获取与应用</a:t>
            </a:r>
          </a:p>
        </p:txBody>
      </p:sp>
      <p:sp>
        <p:nvSpPr>
          <p:cNvPr id="3" name="内容占位符 2"/>
          <p:cNvSpPr>
            <a:spLocks noGrp="1"/>
          </p:cNvSpPr>
          <p:nvPr>
            <p:ph idx="1"/>
          </p:nvPr>
        </p:nvSpPr>
        <p:spPr/>
        <p:txBody>
          <a:bodyPr/>
          <a:lstStyle/>
          <a:p>
            <a:pPr>
              <a:buFont typeface="Wingdings" panose="05000000000000000000" pitchFamily="2" charset="2"/>
              <a:buChar char="l"/>
            </a:pPr>
            <a:r>
              <a:rPr lang="zh-CN" altLang="en-US" dirty="0"/>
              <a:t>抽取方法：</a:t>
            </a:r>
            <a:endParaRPr lang="en-US" altLang="zh-CN" dirty="0"/>
          </a:p>
          <a:p>
            <a:pPr lvl="1">
              <a:buFont typeface="Wingdings" panose="05000000000000000000" pitchFamily="2" charset="2"/>
              <a:buChar char="l"/>
            </a:pPr>
            <a:r>
              <a:rPr lang="zh-CN" altLang="en-US" dirty="0"/>
              <a:t> </a:t>
            </a:r>
            <a:r>
              <a:rPr lang="en-US" altLang="zh-CN" dirty="0"/>
              <a:t> </a:t>
            </a:r>
            <a:r>
              <a:rPr lang="zh-CN" altLang="en-US" dirty="0"/>
              <a:t>结构化与半结构化文本</a:t>
            </a:r>
            <a:endParaRPr lang="en-US" altLang="zh-CN" dirty="0"/>
          </a:p>
          <a:p>
            <a:pPr marL="932688" lvl="2" indent="-457200">
              <a:buFont typeface="+mj-lt"/>
              <a:buAutoNum type="alphaLcPeriod"/>
            </a:pPr>
            <a:r>
              <a:rPr lang="en-US" altLang="zh-CN" dirty="0"/>
              <a:t>– </a:t>
            </a:r>
            <a:r>
              <a:rPr lang="zh-CN" altLang="en-US" dirty="0"/>
              <a:t>信息块识别 </a:t>
            </a:r>
            <a:endParaRPr lang="en-US" altLang="zh-CN" dirty="0"/>
          </a:p>
          <a:p>
            <a:pPr marL="932688" lvl="2" indent="-457200">
              <a:buFont typeface="+mj-lt"/>
              <a:buAutoNum type="alphaLcPeriod"/>
            </a:pPr>
            <a:r>
              <a:rPr lang="en-US" altLang="zh-CN" dirty="0"/>
              <a:t>– </a:t>
            </a:r>
            <a:r>
              <a:rPr lang="zh-CN" altLang="en-US" dirty="0"/>
              <a:t>模板学习  </a:t>
            </a:r>
            <a:endParaRPr lang="en-US" altLang="zh-CN" dirty="0"/>
          </a:p>
          <a:p>
            <a:pPr marL="932688" lvl="2" indent="-457200">
              <a:buFont typeface="+mj-lt"/>
              <a:buAutoNum type="alphaLcPeriod"/>
            </a:pPr>
            <a:r>
              <a:rPr lang="en-US" altLang="zh-CN" dirty="0"/>
              <a:t>– </a:t>
            </a:r>
            <a:r>
              <a:rPr lang="zh-CN" altLang="en-US" dirty="0"/>
              <a:t>属性值抽取</a:t>
            </a:r>
            <a:endParaRPr lang="en-US" altLang="zh-CN" dirty="0"/>
          </a:p>
          <a:p>
            <a:pPr lvl="1">
              <a:buFont typeface="Wingdings" panose="05000000000000000000" pitchFamily="2" charset="2"/>
              <a:buChar char="l"/>
            </a:pPr>
            <a:r>
              <a:rPr lang="zh-CN" altLang="en-US" dirty="0"/>
              <a:t>非结构化纯文本</a:t>
            </a:r>
            <a:endParaRPr lang="en-US" altLang="zh-CN" dirty="0"/>
          </a:p>
          <a:p>
            <a:pPr marL="726948" lvl="2" indent="-342900">
              <a:buFont typeface="+mj-lt"/>
              <a:buAutoNum type="alphaLcPeriod"/>
            </a:pPr>
            <a:r>
              <a:rPr lang="zh-CN" altLang="en-US" dirty="0"/>
              <a:t>传统关系抽取</a:t>
            </a:r>
            <a:r>
              <a:rPr lang="en-US" altLang="zh-CN" dirty="0"/>
              <a:t>(</a:t>
            </a:r>
            <a:r>
              <a:rPr lang="zh-CN" altLang="en-US" dirty="0"/>
              <a:t>给定关系类别和训练语料</a:t>
            </a:r>
            <a:r>
              <a:rPr lang="en-US" altLang="zh-CN" dirty="0"/>
              <a:t>)</a:t>
            </a:r>
          </a:p>
          <a:p>
            <a:pPr marL="726948" lvl="2" indent="-342900">
              <a:buFont typeface="+mj-lt"/>
              <a:buAutoNum type="alphaLcPeriod"/>
            </a:pPr>
            <a:r>
              <a:rPr lang="zh-CN" altLang="en-US" dirty="0"/>
              <a:t>开放式关系抽取 </a:t>
            </a:r>
            <a:r>
              <a:rPr lang="en-US" altLang="zh-CN" dirty="0"/>
              <a:t>(</a:t>
            </a:r>
            <a:r>
              <a:rPr lang="zh-CN" altLang="en-US" dirty="0"/>
              <a:t>给定关系类别，从句法到语义分析</a:t>
            </a:r>
            <a:r>
              <a:rPr lang="en-US" altLang="zh-CN" dirty="0"/>
              <a:t>)</a:t>
            </a:r>
          </a:p>
          <a:p>
            <a:pPr marL="91440" lvl="2" indent="-91440">
              <a:spcBef>
                <a:spcPts val="1200"/>
              </a:spcBef>
              <a:spcAft>
                <a:spcPts val="200"/>
              </a:spcAft>
              <a:buSzPct val="100000"/>
              <a:buFont typeface="Wingdings" panose="05000000000000000000" pitchFamily="2" charset="2"/>
              <a:buChar char="l"/>
            </a:pPr>
            <a:r>
              <a:rPr lang="zh-CN" altLang="en-US" sz="2000" dirty="0"/>
              <a:t>应用服务：</a:t>
            </a:r>
            <a:endParaRPr lang="en-US" altLang="zh-CN" sz="2000" dirty="0"/>
          </a:p>
          <a:p>
            <a:pPr marL="274320" lvl="3" indent="-91440">
              <a:spcBef>
                <a:spcPts val="1200"/>
              </a:spcBef>
              <a:spcAft>
                <a:spcPts val="200"/>
              </a:spcAft>
              <a:buSzPct val="100000"/>
              <a:buFont typeface="Wingdings" panose="05000000000000000000" pitchFamily="2" charset="2"/>
              <a:buChar char="l"/>
            </a:pPr>
            <a:r>
              <a:rPr lang="zh-CN" altLang="en-US" sz="2000" dirty="0"/>
              <a:t>检索与问答</a:t>
            </a:r>
            <a:r>
              <a:rPr lang="en-US" altLang="zh-CN" sz="2000" dirty="0"/>
              <a:t>(Semantic Parsing)</a:t>
            </a:r>
          </a:p>
          <a:p>
            <a:pPr marL="274320" lvl="3" indent="-91440">
              <a:spcBef>
                <a:spcPts val="1200"/>
              </a:spcBef>
              <a:spcAft>
                <a:spcPts val="200"/>
              </a:spcAft>
              <a:buSzPct val="100000"/>
              <a:buFont typeface="Wingdings" panose="05000000000000000000" pitchFamily="2" charset="2"/>
              <a:buChar char="l"/>
            </a:pPr>
            <a:r>
              <a:rPr lang="zh-CN" altLang="en-US" sz="2000" dirty="0"/>
              <a:t>知识推理、发现</a:t>
            </a:r>
            <a:r>
              <a:rPr lang="en-US" altLang="zh-CN" sz="2000" dirty="0"/>
              <a:t>(Inference over the Web)</a:t>
            </a:r>
            <a:endParaRPr lang="zh-CN" altLang="en-US" sz="2000" dirty="0"/>
          </a:p>
          <a:p>
            <a:pPr marL="726948" lvl="2" indent="-342900">
              <a:buFont typeface="+mj-lt"/>
              <a:buAutoNum type="alphaLcPeriod"/>
            </a:pPr>
            <a:endParaRPr lang="en-US" altLang="zh-CN"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480" y="1845734"/>
            <a:ext cx="5341691" cy="4342781"/>
          </a:xfrm>
          <a:prstGeom prst="rect">
            <a:avLst/>
          </a:prstGeom>
        </p:spPr>
      </p:pic>
    </p:spTree>
    <p:extLst>
      <p:ext uri="{BB962C8B-B14F-4D97-AF65-F5344CB8AC3E}">
        <p14:creationId xmlns:p14="http://schemas.microsoft.com/office/powerpoint/2010/main" val="3757130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知识图谱一般架构</a:t>
            </a:r>
          </a:p>
        </p:txBody>
      </p:sp>
      <p:sp>
        <p:nvSpPr>
          <p:cNvPr id="5" name="文本框 4"/>
          <p:cNvSpPr txBox="1"/>
          <p:nvPr/>
        </p:nvSpPr>
        <p:spPr>
          <a:xfrm>
            <a:off x="8897708" y="1889760"/>
            <a:ext cx="2781531" cy="4247317"/>
          </a:xfrm>
          <a:prstGeom prst="rect">
            <a:avLst/>
          </a:prstGeom>
          <a:noFill/>
        </p:spPr>
        <p:txBody>
          <a:bodyPr wrap="none" rtlCol="0">
            <a:spAutoFit/>
          </a:bodyPr>
          <a:lstStyle/>
          <a:p>
            <a:pPr marL="342900" indent="-342900">
              <a:buFont typeface="Wingdings" panose="05000000000000000000" pitchFamily="2" charset="2"/>
              <a:buChar char="l"/>
            </a:pPr>
            <a:r>
              <a:rPr lang="zh-CN" altLang="en-US" dirty="0"/>
              <a:t>本体构建</a:t>
            </a:r>
            <a:endParaRPr lang="en-US" altLang="zh-CN" dirty="0"/>
          </a:p>
          <a:p>
            <a:pPr marL="742950" lvl="1" indent="-285750">
              <a:buFont typeface="Arial" panose="020B0604020202020204" pitchFamily="34" charset="0"/>
              <a:buChar char="•"/>
            </a:pPr>
            <a:r>
              <a:rPr lang="zh-CN" altLang="en-US" dirty="0"/>
              <a:t>各类实体挖掘</a:t>
            </a:r>
            <a:endParaRPr lang="en-US" altLang="zh-CN" dirty="0"/>
          </a:p>
          <a:p>
            <a:pPr marL="742950" lvl="1" indent="-285750">
              <a:buFont typeface="Arial" panose="020B0604020202020204" pitchFamily="34" charset="0"/>
              <a:buChar char="•"/>
            </a:pPr>
            <a:r>
              <a:rPr lang="zh-CN" altLang="en-US" dirty="0"/>
              <a:t>属性名称挖掘</a:t>
            </a:r>
            <a:endParaRPr lang="en-US" altLang="zh-CN" dirty="0"/>
          </a:p>
          <a:p>
            <a:pPr marL="742950" lvl="1" indent="-285750">
              <a:buFont typeface="Arial" panose="020B0604020202020204" pitchFamily="34" charset="0"/>
              <a:buChar char="•"/>
            </a:pPr>
            <a:r>
              <a:rPr lang="zh-CN" altLang="en-US" dirty="0"/>
              <a:t>编辑系统</a:t>
            </a:r>
            <a:endParaRPr lang="en-US" altLang="zh-CN" dirty="0"/>
          </a:p>
          <a:p>
            <a:pPr marL="342900" indent="-342900">
              <a:buFont typeface="Wingdings" panose="05000000000000000000" pitchFamily="2" charset="2"/>
              <a:buChar char="l"/>
            </a:pPr>
            <a:r>
              <a:rPr lang="zh-CN" altLang="en-US" dirty="0"/>
              <a:t>实例构建</a:t>
            </a:r>
            <a:endParaRPr lang="en-US" altLang="zh-CN" dirty="0"/>
          </a:p>
          <a:p>
            <a:pPr marL="742950" lvl="1" indent="-285750">
              <a:buFont typeface="Arial" panose="020B0604020202020204" pitchFamily="34" charset="0"/>
              <a:buChar char="•"/>
            </a:pPr>
            <a:r>
              <a:rPr lang="zh-CN" altLang="en-US" dirty="0"/>
              <a:t>纯文本数据抽取</a:t>
            </a:r>
            <a:endParaRPr lang="en-US" altLang="zh-CN" dirty="0"/>
          </a:p>
          <a:p>
            <a:pPr marL="742950" lvl="1" indent="-285750">
              <a:buFont typeface="Arial" panose="020B0604020202020204" pitchFamily="34" charset="0"/>
              <a:buChar char="•"/>
            </a:pPr>
            <a:r>
              <a:rPr lang="zh-CN" altLang="en-US" dirty="0"/>
              <a:t>半结构化数据抽取</a:t>
            </a:r>
            <a:endParaRPr lang="en-US" altLang="zh-CN" dirty="0"/>
          </a:p>
          <a:p>
            <a:pPr marL="342900" indent="-342900">
              <a:buFont typeface="Wingdings" panose="05000000000000000000" pitchFamily="2" charset="2"/>
              <a:buChar char="l"/>
            </a:pPr>
            <a:r>
              <a:rPr lang="zh-CN" altLang="en-US" dirty="0"/>
              <a:t>异构数据整合</a:t>
            </a:r>
            <a:endParaRPr lang="en-US" altLang="zh-CN" dirty="0"/>
          </a:p>
          <a:p>
            <a:pPr marL="800100" lvl="1" indent="-342900">
              <a:buFont typeface="Arial" panose="020B0604020202020204" pitchFamily="34" charset="0"/>
              <a:buChar char="•"/>
            </a:pPr>
            <a:r>
              <a:rPr lang="zh-CN" altLang="en-US" dirty="0"/>
              <a:t>实体对齐</a:t>
            </a:r>
            <a:endParaRPr lang="en-US" altLang="zh-CN" dirty="0"/>
          </a:p>
          <a:p>
            <a:pPr marL="800100" lvl="1" indent="-342900">
              <a:buFont typeface="Arial" panose="020B0604020202020204" pitchFamily="34" charset="0"/>
              <a:buChar char="•"/>
            </a:pPr>
            <a:r>
              <a:rPr lang="zh-CN" altLang="en-US" dirty="0"/>
              <a:t>属性值决策</a:t>
            </a:r>
            <a:endParaRPr lang="en-US" altLang="zh-CN" dirty="0"/>
          </a:p>
          <a:p>
            <a:pPr marL="800100" lvl="1" indent="-342900">
              <a:buFont typeface="Arial" panose="020B0604020202020204" pitchFamily="34" charset="0"/>
              <a:buChar char="•"/>
            </a:pPr>
            <a:r>
              <a:rPr lang="zh-CN" altLang="en-US" dirty="0"/>
              <a:t>关系建立</a:t>
            </a:r>
            <a:endParaRPr lang="en-US" altLang="zh-CN" dirty="0"/>
          </a:p>
          <a:p>
            <a:pPr marL="342900" indent="-342900">
              <a:buFont typeface="Wingdings" panose="05000000000000000000" pitchFamily="2" charset="2"/>
              <a:buChar char="l"/>
            </a:pPr>
            <a:r>
              <a:rPr lang="zh-CN" altLang="en-US" dirty="0"/>
              <a:t>实体重要度计算</a:t>
            </a:r>
            <a:endParaRPr lang="en-US" altLang="zh-CN" dirty="0"/>
          </a:p>
          <a:p>
            <a:pPr marL="800100" lvl="1" indent="-342900">
              <a:buFont typeface="Arial" panose="020B0604020202020204" pitchFamily="34" charset="0"/>
              <a:buChar char="•"/>
            </a:pPr>
            <a:r>
              <a:rPr lang="zh-CN" altLang="en-US" dirty="0"/>
              <a:t>真值发现</a:t>
            </a:r>
            <a:endParaRPr lang="en-US" altLang="zh-CN" dirty="0"/>
          </a:p>
          <a:p>
            <a:pPr marL="342900" indent="-342900">
              <a:buFont typeface="Wingdings" panose="05000000000000000000" pitchFamily="2" charset="2"/>
              <a:buChar char="l"/>
            </a:pPr>
            <a:r>
              <a:rPr lang="zh-CN" altLang="en-US" dirty="0"/>
              <a:t>数据完善</a:t>
            </a:r>
            <a:endParaRPr lang="en-US" altLang="zh-CN" dirty="0"/>
          </a:p>
          <a:p>
            <a:pPr marL="800100" lvl="1" indent="-342900">
              <a:buFont typeface="Arial" panose="020B0604020202020204" pitchFamily="34" charset="0"/>
              <a:buChar char="•"/>
            </a:pPr>
            <a:r>
              <a:rPr lang="zh-CN" altLang="en-US" dirty="0"/>
              <a:t>知识推理</a:t>
            </a:r>
          </a:p>
        </p:txBody>
      </p:sp>
      <p:pic>
        <p:nvPicPr>
          <p:cNvPr id="7" name="内容占位符 6"/>
          <p:cNvPicPr>
            <a:picLocks noGrp="1" noChangeAspect="1"/>
          </p:cNvPicPr>
          <p:nvPr>
            <p:ph idx="1"/>
          </p:nvPr>
        </p:nvPicPr>
        <p:blipFill>
          <a:blip r:embed="rId3"/>
          <a:stretch>
            <a:fillRect/>
          </a:stretch>
        </p:blipFill>
        <p:spPr>
          <a:xfrm>
            <a:off x="536696" y="2394644"/>
            <a:ext cx="8275303" cy="3522028"/>
          </a:xfrm>
          <a:prstGeom prst="rect">
            <a:avLst/>
          </a:prstGeom>
        </p:spPr>
      </p:pic>
    </p:spTree>
    <p:extLst>
      <p:ext uri="{BB962C8B-B14F-4D97-AF65-F5344CB8AC3E}">
        <p14:creationId xmlns:p14="http://schemas.microsoft.com/office/powerpoint/2010/main" val="2879284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事件人物图谱构建</a:t>
            </a:r>
          </a:p>
        </p:txBody>
      </p:sp>
      <p:sp>
        <p:nvSpPr>
          <p:cNvPr id="3" name="内容占位符 2"/>
          <p:cNvSpPr>
            <a:spLocks noGrp="1"/>
          </p:cNvSpPr>
          <p:nvPr>
            <p:ph idx="1"/>
          </p:nvPr>
        </p:nvSpPr>
        <p:spPr/>
        <p:txBody>
          <a:bodyPr/>
          <a:lstStyle/>
          <a:p>
            <a:pPr>
              <a:lnSpc>
                <a:spcPct val="100000"/>
              </a:lnSpc>
              <a:buFont typeface="Wingdings" panose="05000000000000000000" pitchFamily="2" charset="2"/>
              <a:buChar char="l"/>
            </a:pPr>
            <a:r>
              <a:rPr lang="zh-CN" altLang="en-US" dirty="0"/>
              <a:t>事件人物库不同于大规模知识图谱，实体类型可以限定为地点、人物、事件描述三类，      所需考虑关系更为简单：事件</a:t>
            </a:r>
            <a:r>
              <a:rPr lang="en-US" altLang="zh-CN" dirty="0"/>
              <a:t>-</a:t>
            </a:r>
            <a:r>
              <a:rPr lang="zh-CN" altLang="en-US" dirty="0"/>
              <a:t>事件，事件</a:t>
            </a:r>
            <a:r>
              <a:rPr lang="en-US" altLang="zh-CN" dirty="0"/>
              <a:t>-</a:t>
            </a:r>
            <a:r>
              <a:rPr lang="zh-CN" altLang="en-US" dirty="0"/>
              <a:t>人物，人物</a:t>
            </a:r>
            <a:r>
              <a:rPr lang="en-US" altLang="zh-CN" dirty="0"/>
              <a:t>-</a:t>
            </a:r>
            <a:r>
              <a:rPr lang="zh-CN" altLang="en-US" dirty="0"/>
              <a:t>人物</a:t>
            </a:r>
            <a:endParaRPr lang="en-US" altLang="zh-CN" dirty="0"/>
          </a:p>
          <a:p>
            <a:pPr>
              <a:buFont typeface="Wingdings" panose="05000000000000000000" pitchFamily="2" charset="2"/>
              <a:buChar char="l"/>
            </a:pPr>
            <a:r>
              <a:rPr lang="zh-CN" altLang="en-US" dirty="0"/>
              <a:t>以新闻</a:t>
            </a:r>
            <a:r>
              <a:rPr lang="en-US" altLang="zh-CN" dirty="0"/>
              <a:t>+</a:t>
            </a:r>
            <a:r>
              <a:rPr lang="zh-CN" altLang="en-US" dirty="0"/>
              <a:t>微博事件作为基础，以百科数据为补充构建事件人物库</a:t>
            </a:r>
          </a:p>
        </p:txBody>
      </p:sp>
      <p:grpSp>
        <p:nvGrpSpPr>
          <p:cNvPr id="20" name="画布 1"/>
          <p:cNvGrpSpPr/>
          <p:nvPr/>
        </p:nvGrpSpPr>
        <p:grpSpPr>
          <a:xfrm>
            <a:off x="1197033" y="2900893"/>
            <a:ext cx="5546725" cy="3076575"/>
            <a:chOff x="0" y="0"/>
            <a:chExt cx="5546725" cy="3076575"/>
          </a:xfrm>
        </p:grpSpPr>
        <p:sp>
          <p:nvSpPr>
            <p:cNvPr id="21" name="矩形 20"/>
            <p:cNvSpPr/>
            <p:nvPr/>
          </p:nvSpPr>
          <p:spPr>
            <a:xfrm>
              <a:off x="0" y="0"/>
              <a:ext cx="5546725" cy="3076575"/>
            </a:xfrm>
            <a:prstGeom prst="rect">
              <a:avLst/>
            </a:prstGeom>
          </p:spPr>
        </p:sp>
        <p:sp>
          <p:nvSpPr>
            <p:cNvPr id="22" name="圆角矩形 21"/>
            <p:cNvSpPr/>
            <p:nvPr/>
          </p:nvSpPr>
          <p:spPr>
            <a:xfrm>
              <a:off x="129393" y="1069676"/>
              <a:ext cx="5417332" cy="577969"/>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3" name="圆角矩形 22"/>
            <p:cNvSpPr/>
            <p:nvPr/>
          </p:nvSpPr>
          <p:spPr>
            <a:xfrm>
              <a:off x="129395" y="1915064"/>
              <a:ext cx="5374256" cy="931654"/>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pic>
          <p:nvPicPr>
            <p:cNvPr id="24" name="图片 23"/>
            <p:cNvPicPr>
              <a:picLocks noChangeAspect="1"/>
            </p:cNvPicPr>
            <p:nvPr/>
          </p:nvPicPr>
          <p:blipFill>
            <a:blip r:embed="rId3"/>
            <a:stretch>
              <a:fillRect/>
            </a:stretch>
          </p:blipFill>
          <p:spPr>
            <a:xfrm>
              <a:off x="175404" y="2047875"/>
              <a:ext cx="5274310" cy="685707"/>
            </a:xfrm>
            <a:prstGeom prst="rect">
              <a:avLst/>
            </a:prstGeom>
          </p:spPr>
        </p:pic>
        <p:sp>
          <p:nvSpPr>
            <p:cNvPr id="25" name="上箭头 24"/>
            <p:cNvSpPr/>
            <p:nvPr/>
          </p:nvSpPr>
          <p:spPr>
            <a:xfrm>
              <a:off x="1457852" y="1656271"/>
              <a:ext cx="155289" cy="370936"/>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6" name="上箭头 25"/>
            <p:cNvSpPr/>
            <p:nvPr/>
          </p:nvSpPr>
          <p:spPr>
            <a:xfrm>
              <a:off x="4225788" y="1656367"/>
              <a:ext cx="154940" cy="370840"/>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7" name="圆角矩形 26"/>
            <p:cNvSpPr/>
            <p:nvPr/>
          </p:nvSpPr>
          <p:spPr>
            <a:xfrm>
              <a:off x="1882046" y="1159321"/>
              <a:ext cx="848500" cy="388189"/>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050" kern="100" dirty="0">
                  <a:effectLst/>
                  <a:ea typeface="等线" panose="02010600030101010101" pitchFamily="2" charset="-122"/>
                  <a:cs typeface="Times New Roman" panose="02020603050405020304" pitchFamily="18" charset="0"/>
                </a:rPr>
                <a:t>命名实体识别</a:t>
              </a:r>
            </a:p>
          </p:txBody>
        </p:sp>
        <p:sp>
          <p:nvSpPr>
            <p:cNvPr id="28" name="圆角矩形 27"/>
            <p:cNvSpPr/>
            <p:nvPr/>
          </p:nvSpPr>
          <p:spPr>
            <a:xfrm>
              <a:off x="2771084" y="1167516"/>
              <a:ext cx="878311" cy="371798"/>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050" dirty="0">
                  <a:effectLst/>
                  <a:latin typeface="宋体" panose="02010600030101010101" pitchFamily="2" charset="-122"/>
                  <a:ea typeface="等线" panose="02010600030101010101" pitchFamily="2" charset="-122"/>
                  <a:cs typeface="Times New Roman" panose="02020603050405020304" pitchFamily="18" charset="0"/>
                </a:rPr>
                <a:t>实体属性提取</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29" name="圆角矩形 28"/>
            <p:cNvSpPr/>
            <p:nvPr/>
          </p:nvSpPr>
          <p:spPr>
            <a:xfrm>
              <a:off x="186340" y="1150302"/>
              <a:ext cx="809118" cy="38798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050">
                  <a:effectLst/>
                  <a:latin typeface="宋体" panose="02010600030101010101" pitchFamily="2" charset="-122"/>
                  <a:ea typeface="等线" panose="02010600030101010101" pitchFamily="2" charset="-122"/>
                  <a:cs typeface="Times New Roman" panose="02020603050405020304" pitchFamily="18" charset="0"/>
                </a:rPr>
                <a:t>事件检测</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30" name="圆角矩形 29"/>
            <p:cNvSpPr/>
            <p:nvPr/>
          </p:nvSpPr>
          <p:spPr>
            <a:xfrm>
              <a:off x="1038533" y="1149093"/>
              <a:ext cx="807911" cy="38798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050" dirty="0">
                  <a:effectLst/>
                  <a:latin typeface="宋体" panose="02010600030101010101" pitchFamily="2" charset="-122"/>
                  <a:ea typeface="等线" panose="02010600030101010101" pitchFamily="2" charset="-122"/>
                  <a:cs typeface="Times New Roman" panose="02020603050405020304" pitchFamily="18" charset="0"/>
                </a:rPr>
                <a:t>事件融合</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31" name="圆角矩形 30"/>
            <p:cNvSpPr/>
            <p:nvPr/>
          </p:nvSpPr>
          <p:spPr>
            <a:xfrm>
              <a:off x="129393" y="146649"/>
              <a:ext cx="5417332" cy="698740"/>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2" name="上箭头 31"/>
            <p:cNvSpPr/>
            <p:nvPr/>
          </p:nvSpPr>
          <p:spPr>
            <a:xfrm>
              <a:off x="2673004" y="826981"/>
              <a:ext cx="251350" cy="234068"/>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pic>
          <p:nvPicPr>
            <p:cNvPr id="33" name="图片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6222" y="193219"/>
              <a:ext cx="1584405" cy="633762"/>
            </a:xfrm>
            <a:prstGeom prst="rect">
              <a:avLst/>
            </a:prstGeom>
          </p:spPr>
        </p:pic>
        <p:pic>
          <p:nvPicPr>
            <p:cNvPr id="34" name="图片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9985" y="154613"/>
              <a:ext cx="1386311" cy="665429"/>
            </a:xfrm>
            <a:prstGeom prst="rect">
              <a:avLst/>
            </a:prstGeom>
          </p:spPr>
        </p:pic>
      </p:grpSp>
      <p:sp>
        <p:nvSpPr>
          <p:cNvPr id="36" name="圆角矩形 35"/>
          <p:cNvSpPr/>
          <p:nvPr/>
        </p:nvSpPr>
        <p:spPr>
          <a:xfrm>
            <a:off x="7132701" y="3085101"/>
            <a:ext cx="1619785" cy="2662510"/>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horz" wrap="square" lIns="36000" tIns="0" rIns="36000" bIns="0" numCol="1" spcCol="0" rtlCol="0" fromWordArt="0" anchor="ctr" anchorCtr="0" forceAA="0" compatLnSpc="1">
            <a:prstTxWarp prst="textNoShape">
              <a:avLst/>
            </a:prstTxWarp>
            <a:noAutofit/>
          </a:bodyPr>
          <a:lstStyle/>
          <a:p>
            <a:pPr lvl="0" algn="ctr">
              <a:spcAft>
                <a:spcPts val="0"/>
              </a:spcAft>
            </a:pPr>
            <a:endParaRPr lang="en-US" altLang="zh-CN" sz="1050" b="1" kern="100" dirty="0">
              <a:effectLst/>
              <a:ea typeface="等线" panose="02010600030101010101" pitchFamily="2" charset="-122"/>
              <a:cs typeface="Times New Roman" panose="02020603050405020304" pitchFamily="18" charset="0"/>
            </a:endParaRPr>
          </a:p>
          <a:p>
            <a:pPr lvl="0" algn="ctr">
              <a:spcAft>
                <a:spcPts val="0"/>
              </a:spcAft>
            </a:pPr>
            <a:r>
              <a:rPr lang="zh-CN" altLang="en-US" sz="1050" b="1" kern="100" dirty="0">
                <a:effectLst/>
                <a:ea typeface="等线" panose="02010600030101010101" pitchFamily="2" charset="-122"/>
                <a:cs typeface="Times New Roman" panose="02020603050405020304" pitchFamily="18" charset="0"/>
              </a:rPr>
              <a:t>人物一般属性格式</a:t>
            </a:r>
            <a:endParaRPr lang="en-US" altLang="zh-CN" sz="1050" b="1" kern="100" dirty="0">
              <a:effectLst/>
              <a:ea typeface="等线" panose="02010600030101010101" pitchFamily="2" charset="-122"/>
              <a:cs typeface="Times New Roman" panose="02020603050405020304" pitchFamily="18" charset="0"/>
            </a:endParaRPr>
          </a:p>
          <a:p>
            <a:pPr lvl="0" algn="ctr">
              <a:spcAft>
                <a:spcPts val="0"/>
              </a:spcAft>
            </a:pPr>
            <a:endParaRPr lang="en-US" altLang="zh-CN" sz="1050" kern="100" dirty="0">
              <a:effectLst/>
              <a:ea typeface="等线" panose="02010600030101010101" pitchFamily="2" charset="-122"/>
              <a:cs typeface="Times New Roman" panose="02020603050405020304" pitchFamily="18" charset="0"/>
            </a:endParaRPr>
          </a:p>
          <a:p>
            <a:pPr marL="342900" lvl="0" indent="-342900" algn="ctr">
              <a:spcAft>
                <a:spcPts val="0"/>
              </a:spcAft>
              <a:buFont typeface="Wingdings" panose="05000000000000000000" pitchFamily="2" charset="2"/>
              <a:buChar char=""/>
            </a:pPr>
            <a:r>
              <a:rPr lang="zh-CN" sz="1400" kern="100" dirty="0">
                <a:effectLst/>
                <a:ea typeface="等线" panose="02010600030101010101" pitchFamily="2" charset="-122"/>
                <a:cs typeface="Times New Roman" panose="02020603050405020304" pitchFamily="18" charset="0"/>
              </a:rPr>
              <a:t>中文名</a:t>
            </a:r>
          </a:p>
          <a:p>
            <a:pPr marL="342900" lvl="0" indent="-342900" algn="ctr">
              <a:spcAft>
                <a:spcPts val="0"/>
              </a:spcAft>
              <a:buFont typeface="Wingdings" panose="05000000000000000000" pitchFamily="2" charset="2"/>
              <a:buChar char=""/>
            </a:pPr>
            <a:r>
              <a:rPr lang="zh-CN" sz="1400" kern="100" dirty="0">
                <a:effectLst/>
                <a:ea typeface="等线" panose="02010600030101010101" pitchFamily="2" charset="-122"/>
                <a:cs typeface="Times New Roman" panose="02020603050405020304" pitchFamily="18" charset="0"/>
              </a:rPr>
              <a:t>外文名</a:t>
            </a:r>
          </a:p>
          <a:p>
            <a:pPr marL="342900" lvl="0" indent="-342900" algn="ctr">
              <a:spcAft>
                <a:spcPts val="0"/>
              </a:spcAft>
              <a:buFont typeface="Wingdings" panose="05000000000000000000" pitchFamily="2" charset="2"/>
              <a:buChar char=""/>
            </a:pPr>
            <a:r>
              <a:rPr lang="zh-CN" sz="1400" kern="100" dirty="0">
                <a:effectLst/>
                <a:ea typeface="等线" panose="02010600030101010101" pitchFamily="2" charset="-122"/>
                <a:cs typeface="Times New Roman" panose="02020603050405020304" pitchFamily="18" charset="0"/>
              </a:rPr>
              <a:t>国</a:t>
            </a:r>
            <a:r>
              <a:rPr lang="en-US" altLang="zh-CN" sz="1400" kern="100" dirty="0">
                <a:effectLst/>
                <a:ea typeface="等线" panose="02010600030101010101" pitchFamily="2" charset="-122"/>
                <a:cs typeface="Times New Roman" panose="02020603050405020304" pitchFamily="18" charset="0"/>
              </a:rPr>
              <a:t> </a:t>
            </a:r>
            <a:r>
              <a:rPr lang="en-US" sz="1400" kern="100" dirty="0">
                <a:effectLst/>
                <a:ea typeface="等线" panose="02010600030101010101" pitchFamily="2" charset="-122"/>
                <a:cs typeface="Times New Roman" panose="02020603050405020304" pitchFamily="18" charset="0"/>
              </a:rPr>
              <a:t>   </a:t>
            </a:r>
            <a:r>
              <a:rPr lang="zh-CN" sz="1400" kern="100" dirty="0">
                <a:effectLst/>
                <a:ea typeface="等线" panose="02010600030101010101" pitchFamily="2" charset="-122"/>
                <a:cs typeface="Times New Roman" panose="02020603050405020304" pitchFamily="18" charset="0"/>
              </a:rPr>
              <a:t>籍</a:t>
            </a:r>
          </a:p>
          <a:p>
            <a:pPr marL="342900" lvl="0" indent="-342900" algn="ctr">
              <a:spcAft>
                <a:spcPts val="0"/>
              </a:spcAft>
              <a:buFont typeface="Wingdings" panose="05000000000000000000" pitchFamily="2" charset="2"/>
              <a:buChar char=""/>
            </a:pPr>
            <a:r>
              <a:rPr lang="zh-CN" sz="1400" kern="100" dirty="0">
                <a:effectLst/>
                <a:ea typeface="等线" panose="02010600030101010101" pitchFamily="2" charset="-122"/>
                <a:cs typeface="Times New Roman" panose="02020603050405020304" pitchFamily="18" charset="0"/>
              </a:rPr>
              <a:t>民</a:t>
            </a:r>
            <a:r>
              <a:rPr lang="en-US" sz="1400" kern="100" dirty="0">
                <a:effectLst/>
                <a:ea typeface="等线" panose="02010600030101010101" pitchFamily="2" charset="-122"/>
                <a:cs typeface="Times New Roman" panose="02020603050405020304" pitchFamily="18" charset="0"/>
              </a:rPr>
              <a:t>    </a:t>
            </a:r>
            <a:r>
              <a:rPr lang="zh-CN" sz="1400" kern="100" dirty="0">
                <a:effectLst/>
                <a:ea typeface="等线" panose="02010600030101010101" pitchFamily="2" charset="-122"/>
                <a:cs typeface="Times New Roman" panose="02020603050405020304" pitchFamily="18" charset="0"/>
              </a:rPr>
              <a:t>族</a:t>
            </a:r>
          </a:p>
          <a:p>
            <a:pPr marL="342900" lvl="0" indent="-342900" algn="ctr">
              <a:spcAft>
                <a:spcPts val="0"/>
              </a:spcAft>
              <a:buFont typeface="Wingdings" panose="05000000000000000000" pitchFamily="2" charset="2"/>
              <a:buChar char=""/>
            </a:pPr>
            <a:r>
              <a:rPr lang="zh-CN" sz="1400" kern="100" dirty="0">
                <a:effectLst/>
                <a:ea typeface="等线" panose="02010600030101010101" pitchFamily="2" charset="-122"/>
                <a:cs typeface="Times New Roman" panose="02020603050405020304" pitchFamily="18" charset="0"/>
              </a:rPr>
              <a:t>出生地</a:t>
            </a:r>
          </a:p>
          <a:p>
            <a:pPr marL="342900" lvl="0" indent="-342900" algn="ctr">
              <a:spcAft>
                <a:spcPts val="0"/>
              </a:spcAft>
              <a:buFont typeface="Wingdings" panose="05000000000000000000" pitchFamily="2" charset="2"/>
              <a:buChar char=""/>
            </a:pPr>
            <a:r>
              <a:rPr lang="zh-CN" sz="1400" kern="100" dirty="0">
                <a:effectLst/>
                <a:ea typeface="等线" panose="02010600030101010101" pitchFamily="2" charset="-122"/>
                <a:cs typeface="Times New Roman" panose="02020603050405020304" pitchFamily="18" charset="0"/>
              </a:rPr>
              <a:t>出生日期</a:t>
            </a:r>
          </a:p>
          <a:p>
            <a:pPr marL="342900" lvl="0" indent="-342900" algn="ctr">
              <a:spcAft>
                <a:spcPts val="0"/>
              </a:spcAft>
              <a:buFont typeface="Wingdings" panose="05000000000000000000" pitchFamily="2" charset="2"/>
              <a:buChar char=""/>
            </a:pPr>
            <a:r>
              <a:rPr lang="zh-CN" sz="1400" kern="100" dirty="0">
                <a:effectLst/>
                <a:ea typeface="等线" panose="02010600030101010101" pitchFamily="2" charset="-122"/>
                <a:cs typeface="Times New Roman" panose="02020603050405020304" pitchFamily="18" charset="0"/>
              </a:rPr>
              <a:t>重要事件</a:t>
            </a:r>
          </a:p>
          <a:p>
            <a:pPr marL="342900" lvl="0" indent="-342900" algn="ctr">
              <a:spcAft>
                <a:spcPts val="0"/>
              </a:spcAft>
              <a:buFont typeface="Wingdings" panose="05000000000000000000" pitchFamily="2" charset="2"/>
              <a:buChar char=""/>
            </a:pPr>
            <a:r>
              <a:rPr lang="zh-CN" sz="1400" kern="100" dirty="0">
                <a:effectLst/>
                <a:ea typeface="等线" panose="02010600030101010101" pitchFamily="2" charset="-122"/>
                <a:cs typeface="Times New Roman" panose="02020603050405020304" pitchFamily="18" charset="0"/>
              </a:rPr>
              <a:t>主要成就</a:t>
            </a:r>
          </a:p>
          <a:p>
            <a:pPr marL="342900" lvl="0" indent="-342900" algn="ctr">
              <a:spcAft>
                <a:spcPts val="0"/>
              </a:spcAft>
              <a:buFont typeface="Wingdings" panose="05000000000000000000" pitchFamily="2" charset="2"/>
              <a:buChar char=""/>
            </a:pPr>
            <a:r>
              <a:rPr lang="zh-CN" sz="1400" kern="100" dirty="0">
                <a:effectLst/>
                <a:ea typeface="等线" panose="02010600030101010101" pitchFamily="2" charset="-122"/>
                <a:cs typeface="Times New Roman" panose="02020603050405020304" pitchFamily="18" charset="0"/>
              </a:rPr>
              <a:t>实体标签</a:t>
            </a:r>
          </a:p>
          <a:p>
            <a:pPr marL="342900" lvl="0" indent="-342900" algn="ctr">
              <a:spcAft>
                <a:spcPts val="0"/>
              </a:spcAft>
              <a:buFont typeface="Wingdings" panose="05000000000000000000" pitchFamily="2" charset="2"/>
              <a:buChar char=""/>
            </a:pPr>
            <a:r>
              <a:rPr lang="zh-CN" sz="1400" kern="100" dirty="0">
                <a:effectLst/>
                <a:ea typeface="等线" panose="02010600030101010101" pitchFamily="2" charset="-122"/>
                <a:cs typeface="Times New Roman" panose="02020603050405020304" pitchFamily="18" charset="0"/>
              </a:rPr>
              <a:t>个人简介</a:t>
            </a:r>
          </a:p>
        </p:txBody>
      </p:sp>
      <p:sp>
        <p:nvSpPr>
          <p:cNvPr id="37" name="圆角矩形 36"/>
          <p:cNvSpPr/>
          <p:nvPr/>
        </p:nvSpPr>
        <p:spPr>
          <a:xfrm>
            <a:off x="8986807" y="3094112"/>
            <a:ext cx="1587160" cy="2653499"/>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horz" wrap="square" lIns="36000" tIns="0" rIns="36000" bIns="0" numCol="1" spcCol="0" rtlCol="0" fromWordArt="0" anchor="ctr" anchorCtr="0" forceAA="0" compatLnSpc="1">
            <a:prstTxWarp prst="textNoShape">
              <a:avLst/>
            </a:prstTxWarp>
            <a:noAutofit/>
          </a:bodyPr>
          <a:lstStyle/>
          <a:p>
            <a:pPr lvl="0" algn="ctr">
              <a:spcAft>
                <a:spcPts val="0"/>
              </a:spcAft>
            </a:pPr>
            <a:endParaRPr lang="en-US" altLang="zh-CN" sz="1050" b="1" kern="100" dirty="0">
              <a:effectLst/>
              <a:ea typeface="等线" panose="02010600030101010101" pitchFamily="2" charset="-122"/>
              <a:cs typeface="Times New Roman" panose="02020603050405020304" pitchFamily="18" charset="0"/>
            </a:endParaRPr>
          </a:p>
          <a:p>
            <a:pPr lvl="0" algn="ctr">
              <a:spcAft>
                <a:spcPts val="0"/>
              </a:spcAft>
            </a:pPr>
            <a:r>
              <a:rPr lang="zh-CN" altLang="en-US" sz="1050" b="1" kern="100" dirty="0">
                <a:effectLst/>
                <a:ea typeface="等线" panose="02010600030101010101" pitchFamily="2" charset="-122"/>
                <a:cs typeface="Times New Roman" panose="02020603050405020304" pitchFamily="18" charset="0"/>
              </a:rPr>
              <a:t>事件一般属性格式</a:t>
            </a:r>
            <a:endParaRPr lang="en-US" altLang="zh-CN" sz="1050" b="1" kern="100" dirty="0">
              <a:effectLst/>
              <a:ea typeface="等线" panose="02010600030101010101" pitchFamily="2" charset="-122"/>
              <a:cs typeface="Times New Roman" panose="02020603050405020304" pitchFamily="18" charset="0"/>
            </a:endParaRPr>
          </a:p>
          <a:p>
            <a:pPr lvl="0" algn="ctr">
              <a:spcAft>
                <a:spcPts val="0"/>
              </a:spcAft>
            </a:pPr>
            <a:endParaRPr lang="en-US" altLang="zh-CN" sz="1050" b="1" kern="100" dirty="0">
              <a:effectLst/>
              <a:ea typeface="等线" panose="02010600030101010101" pitchFamily="2" charset="-122"/>
              <a:cs typeface="Times New Roman" panose="02020603050405020304" pitchFamily="18" charset="0"/>
            </a:endParaRPr>
          </a:p>
          <a:p>
            <a:pPr marL="342900" lvl="0" indent="-342900" algn="ctr">
              <a:spcAft>
                <a:spcPts val="0"/>
              </a:spcAft>
              <a:buFont typeface="Wingdings" panose="05000000000000000000" pitchFamily="2" charset="2"/>
              <a:buChar char=""/>
            </a:pPr>
            <a:r>
              <a:rPr lang="zh-CN" altLang="zh-CN" sz="1400" kern="100" dirty="0">
                <a:ea typeface="等线" panose="02010600030101010101" pitchFamily="2" charset="-122"/>
                <a:cs typeface="Times New Roman" panose="02020603050405020304" pitchFamily="18" charset="0"/>
              </a:rPr>
              <a:t>时</a:t>
            </a:r>
            <a:r>
              <a:rPr lang="en-US" altLang="zh-CN" sz="1400" kern="100" dirty="0">
                <a:ea typeface="等线" panose="02010600030101010101" pitchFamily="2" charset="-122"/>
                <a:cs typeface="Times New Roman" panose="02020603050405020304" pitchFamily="18" charset="0"/>
              </a:rPr>
              <a:t>    </a:t>
            </a:r>
            <a:r>
              <a:rPr lang="zh-CN" altLang="zh-CN" sz="1400" kern="100" dirty="0">
                <a:ea typeface="等线" panose="02010600030101010101" pitchFamily="2" charset="-122"/>
                <a:cs typeface="Times New Roman" panose="02020603050405020304" pitchFamily="18" charset="0"/>
              </a:rPr>
              <a:t>间</a:t>
            </a:r>
          </a:p>
          <a:p>
            <a:pPr marL="342900" lvl="0" indent="-342900" algn="ctr">
              <a:spcAft>
                <a:spcPts val="0"/>
              </a:spcAft>
              <a:buFont typeface="Wingdings" panose="05000000000000000000" pitchFamily="2" charset="2"/>
              <a:buChar char=""/>
            </a:pPr>
            <a:r>
              <a:rPr lang="zh-CN" altLang="zh-CN" sz="1400" kern="100" dirty="0">
                <a:ea typeface="等线" panose="02010600030101010101" pitchFamily="2" charset="-122"/>
                <a:cs typeface="Times New Roman" panose="02020603050405020304" pitchFamily="18" charset="0"/>
              </a:rPr>
              <a:t>地</a:t>
            </a:r>
            <a:r>
              <a:rPr lang="en-US" altLang="zh-CN" sz="1400" kern="100" dirty="0">
                <a:ea typeface="等线" panose="02010600030101010101" pitchFamily="2" charset="-122"/>
                <a:cs typeface="Times New Roman" panose="02020603050405020304" pitchFamily="18" charset="0"/>
              </a:rPr>
              <a:t>    </a:t>
            </a:r>
            <a:r>
              <a:rPr lang="zh-CN" altLang="zh-CN" sz="1400" kern="100" dirty="0">
                <a:ea typeface="等线" panose="02010600030101010101" pitchFamily="2" charset="-122"/>
                <a:cs typeface="Times New Roman" panose="02020603050405020304" pitchFamily="18" charset="0"/>
              </a:rPr>
              <a:t>点</a:t>
            </a:r>
          </a:p>
          <a:p>
            <a:pPr marL="342900" lvl="0" indent="-342900" algn="ctr">
              <a:spcAft>
                <a:spcPts val="0"/>
              </a:spcAft>
              <a:buFont typeface="Wingdings" panose="05000000000000000000" pitchFamily="2" charset="2"/>
              <a:buChar char=""/>
            </a:pPr>
            <a:r>
              <a:rPr lang="zh-CN" altLang="zh-CN" sz="1400" kern="100" dirty="0">
                <a:ea typeface="等线" panose="02010600030101010101" pitchFamily="2" charset="-122"/>
                <a:cs typeface="Times New Roman" panose="02020603050405020304" pitchFamily="18" charset="0"/>
              </a:rPr>
              <a:t>参与人</a:t>
            </a:r>
          </a:p>
          <a:p>
            <a:pPr marL="342900" lvl="0" indent="-342900" algn="ctr">
              <a:spcAft>
                <a:spcPts val="0"/>
              </a:spcAft>
              <a:buFont typeface="Wingdings" panose="05000000000000000000" pitchFamily="2" charset="2"/>
              <a:buChar char=""/>
            </a:pPr>
            <a:r>
              <a:rPr lang="zh-CN" altLang="zh-CN" sz="1400" kern="100" dirty="0">
                <a:ea typeface="等线" panose="02010600030101010101" pitchFamily="2" charset="-122"/>
                <a:cs typeface="Times New Roman" panose="02020603050405020304" pitchFamily="18" charset="0"/>
              </a:rPr>
              <a:t>关键词</a:t>
            </a:r>
          </a:p>
          <a:p>
            <a:pPr marL="342900" lvl="0" indent="-342900" algn="ctr">
              <a:spcAft>
                <a:spcPts val="0"/>
              </a:spcAft>
              <a:buFont typeface="Wingdings" panose="05000000000000000000" pitchFamily="2" charset="2"/>
              <a:buChar char=""/>
            </a:pPr>
            <a:r>
              <a:rPr lang="zh-CN" altLang="zh-CN" sz="1400" kern="100" dirty="0">
                <a:ea typeface="等线" panose="02010600030101010101" pitchFamily="2" charset="-122"/>
                <a:cs typeface="Times New Roman" panose="02020603050405020304" pitchFamily="18" charset="0"/>
              </a:rPr>
              <a:t>事件</a:t>
            </a:r>
            <a:r>
              <a:rPr lang="zh-CN" altLang="en-US" sz="1400" kern="100" dirty="0">
                <a:ea typeface="等线" panose="02010600030101010101" pitchFamily="2" charset="-122"/>
                <a:cs typeface="Times New Roman" panose="02020603050405020304" pitchFamily="18" charset="0"/>
              </a:rPr>
              <a:t>简</a:t>
            </a:r>
            <a:r>
              <a:rPr lang="zh-CN" altLang="zh-CN" sz="1400" kern="100" dirty="0">
                <a:ea typeface="等线" panose="02010600030101010101" pitchFamily="2" charset="-122"/>
                <a:cs typeface="Times New Roman" panose="02020603050405020304" pitchFamily="18" charset="0"/>
              </a:rPr>
              <a:t>述</a:t>
            </a:r>
          </a:p>
          <a:p>
            <a:pPr marL="342900" lvl="0" indent="-342900" algn="ctr">
              <a:spcAft>
                <a:spcPts val="0"/>
              </a:spcAft>
              <a:buFont typeface="Wingdings" panose="05000000000000000000" pitchFamily="2" charset="2"/>
              <a:buChar char=""/>
            </a:pPr>
            <a:r>
              <a:rPr lang="zh-CN" altLang="zh-CN" sz="1400" kern="100" dirty="0">
                <a:ea typeface="等线" panose="02010600030101010101" pitchFamily="2" charset="-122"/>
                <a:cs typeface="Times New Roman" panose="02020603050405020304" pitchFamily="18" charset="0"/>
              </a:rPr>
              <a:t>新闻描述</a:t>
            </a:r>
          </a:p>
          <a:p>
            <a:pPr marL="342900" lvl="0" indent="-342900" algn="ctr">
              <a:spcAft>
                <a:spcPts val="0"/>
              </a:spcAft>
              <a:buFont typeface="Wingdings" panose="05000000000000000000" pitchFamily="2" charset="2"/>
              <a:buChar char=""/>
            </a:pPr>
            <a:r>
              <a:rPr lang="zh-CN" altLang="zh-CN" sz="1400" kern="100" dirty="0">
                <a:ea typeface="等线" panose="02010600030101010101" pitchFamily="2" charset="-122"/>
                <a:cs typeface="Times New Roman" panose="02020603050405020304" pitchFamily="18" charset="0"/>
              </a:rPr>
              <a:t>事件类型</a:t>
            </a:r>
            <a:endParaRPr lang="en-US" altLang="zh-CN" sz="1400" kern="100" dirty="0">
              <a:ea typeface="等线" panose="02010600030101010101" pitchFamily="2" charset="-122"/>
              <a:cs typeface="Times New Roman" panose="02020603050405020304" pitchFamily="18" charset="0"/>
            </a:endParaRPr>
          </a:p>
          <a:p>
            <a:pPr marL="342900" indent="-342900" algn="ctr">
              <a:buFont typeface="Wingdings" panose="05000000000000000000" pitchFamily="2" charset="2"/>
              <a:buChar char=""/>
            </a:pPr>
            <a:r>
              <a:rPr lang="zh-CN" altLang="en-US" sz="1400" kern="100" dirty="0">
                <a:ea typeface="等线" panose="02010600030101010101" pitchFamily="2" charset="-122"/>
                <a:cs typeface="Times New Roman" panose="02020603050405020304" pitchFamily="18" charset="0"/>
              </a:rPr>
              <a:t>补         充</a:t>
            </a:r>
            <a:endParaRPr lang="en-US" altLang="zh-CN" sz="1400" kern="100" dirty="0">
              <a:ea typeface="等线" panose="02010600030101010101" pitchFamily="2" charset="-122"/>
              <a:cs typeface="Times New Roman" panose="02020603050405020304" pitchFamily="18" charset="0"/>
            </a:endParaRPr>
          </a:p>
          <a:p>
            <a:pPr lvl="0" algn="ctr">
              <a:spcAft>
                <a:spcPts val="0"/>
              </a:spcAft>
            </a:pPr>
            <a:endParaRPr lang="en-US" altLang="zh-CN" sz="1050" b="1" kern="100" dirty="0">
              <a:effectLst/>
              <a:ea typeface="等线" panose="02010600030101010101" pitchFamily="2" charset="-122"/>
              <a:cs typeface="Times New Roman" panose="02020603050405020304" pitchFamily="18" charset="0"/>
            </a:endParaRPr>
          </a:p>
          <a:p>
            <a:pPr lvl="0" algn="ctr">
              <a:spcAft>
                <a:spcPts val="0"/>
              </a:spcAft>
            </a:pPr>
            <a:endParaRPr lang="en-US" altLang="zh-CN" sz="1050" b="1" kern="100" dirty="0">
              <a:effectLst/>
              <a:ea typeface="等线" panose="02010600030101010101" pitchFamily="2" charset="-122"/>
              <a:cs typeface="Times New Roman" panose="02020603050405020304" pitchFamily="18" charset="0"/>
            </a:endParaRPr>
          </a:p>
          <a:p>
            <a:pPr lvl="0" algn="ctr">
              <a:spcAft>
                <a:spcPts val="0"/>
              </a:spcAft>
            </a:pPr>
            <a:endParaRPr lang="en-US" altLang="zh-CN" sz="1050" kern="100" dirty="0">
              <a:effectLst/>
              <a:ea typeface="等线" panose="02010600030101010101" pitchFamily="2" charset="-122"/>
              <a:cs typeface="Times New Roman" panose="02020603050405020304" pitchFamily="18" charset="0"/>
            </a:endParaRPr>
          </a:p>
        </p:txBody>
      </p:sp>
      <p:sp>
        <p:nvSpPr>
          <p:cNvPr id="35" name="圆角矩形 34"/>
          <p:cNvSpPr/>
          <p:nvPr/>
        </p:nvSpPr>
        <p:spPr>
          <a:xfrm>
            <a:off x="4886966" y="4058228"/>
            <a:ext cx="900892" cy="371798"/>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050" dirty="0">
                <a:effectLst/>
                <a:latin typeface="宋体" panose="02010600030101010101" pitchFamily="2" charset="-122"/>
                <a:ea typeface="等线" panose="02010600030101010101" pitchFamily="2" charset="-122"/>
                <a:cs typeface="Times New Roman" panose="02020603050405020304" pitchFamily="18" charset="0"/>
              </a:rPr>
              <a:t>实体</a:t>
            </a:r>
            <a:r>
              <a:rPr lang="zh-CN" altLang="en-US" sz="1050" dirty="0">
                <a:effectLst/>
                <a:latin typeface="宋体" panose="02010600030101010101" pitchFamily="2" charset="-122"/>
                <a:ea typeface="等线" panose="02010600030101010101" pitchFamily="2" charset="-122"/>
                <a:cs typeface="Times New Roman" panose="02020603050405020304" pitchFamily="18" charset="0"/>
              </a:rPr>
              <a:t>对齐</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38" name="圆角矩形 37"/>
          <p:cNvSpPr/>
          <p:nvPr/>
        </p:nvSpPr>
        <p:spPr>
          <a:xfrm>
            <a:off x="5825879" y="4058228"/>
            <a:ext cx="874198" cy="371798"/>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050" dirty="0">
                <a:effectLst/>
                <a:latin typeface="宋体" panose="02010600030101010101" pitchFamily="2" charset="-122"/>
                <a:ea typeface="等线" panose="02010600030101010101" pitchFamily="2" charset="-122"/>
                <a:cs typeface="Times New Roman" panose="02020603050405020304" pitchFamily="18" charset="0"/>
              </a:rPr>
              <a:t>实体</a:t>
            </a:r>
            <a:r>
              <a:rPr lang="zh-CN" altLang="en-US" sz="1050" dirty="0">
                <a:effectLst/>
                <a:latin typeface="宋体" panose="02010600030101010101" pitchFamily="2" charset="-122"/>
                <a:ea typeface="等线" panose="02010600030101010101" pitchFamily="2" charset="-122"/>
                <a:cs typeface="Times New Roman" panose="02020603050405020304" pitchFamily="18" charset="0"/>
              </a:rPr>
              <a:t>链接</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54330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事件人物图谱示例</a:t>
            </a:r>
          </a:p>
        </p:txBody>
      </p:sp>
      <p:sp>
        <p:nvSpPr>
          <p:cNvPr id="5" name="文本框 4"/>
          <p:cNvSpPr txBox="1"/>
          <p:nvPr/>
        </p:nvSpPr>
        <p:spPr>
          <a:xfrm>
            <a:off x="7742912" y="3007360"/>
            <a:ext cx="3935693" cy="2308324"/>
          </a:xfrm>
          <a:prstGeom prst="rect">
            <a:avLst/>
          </a:prstGeom>
          <a:noFill/>
        </p:spPr>
        <p:txBody>
          <a:bodyPr wrap="none" rtlCol="0">
            <a:spAutoFit/>
          </a:bodyPr>
          <a:lstStyle/>
          <a:p>
            <a:pPr marL="285750" indent="-285750">
              <a:buFont typeface="Wingdings" panose="05000000000000000000" pitchFamily="2" charset="2"/>
              <a:buChar char="l"/>
            </a:pPr>
            <a:r>
              <a:rPr lang="zh-CN" altLang="en-US" dirty="0"/>
              <a:t>一个事件，可能包含多个子事件</a:t>
            </a:r>
            <a:endParaRPr lang="en-US" altLang="zh-CN" dirty="0"/>
          </a:p>
          <a:p>
            <a:pPr marL="285750" indent="-285750">
              <a:buFont typeface="Wingdings" panose="05000000000000000000" pitchFamily="2" charset="2"/>
              <a:buChar char="l"/>
            </a:pPr>
            <a:r>
              <a:rPr lang="zh-CN" altLang="en-US" dirty="0"/>
              <a:t>事件重点关注时间、地点、人物</a:t>
            </a:r>
            <a:endParaRPr lang="en-US" altLang="zh-CN" dirty="0"/>
          </a:p>
          <a:p>
            <a:r>
              <a:rPr lang="en-US" altLang="zh-CN" dirty="0"/>
              <a:t>      </a:t>
            </a:r>
            <a:r>
              <a:rPr lang="zh-CN" altLang="en-US" dirty="0"/>
              <a:t>以及描述</a:t>
            </a:r>
            <a:endParaRPr lang="en-US" altLang="zh-CN" dirty="0"/>
          </a:p>
          <a:p>
            <a:pPr marL="285750" indent="-285750">
              <a:buFont typeface="Wingdings" panose="05000000000000000000" pitchFamily="2" charset="2"/>
              <a:buChar char="l"/>
            </a:pPr>
            <a:r>
              <a:rPr lang="zh-CN" altLang="en-US" dirty="0"/>
              <a:t>人物需要获取百科基本数据，以及</a:t>
            </a:r>
            <a:endParaRPr lang="en-US" altLang="zh-CN" dirty="0"/>
          </a:p>
          <a:p>
            <a:r>
              <a:rPr lang="en-US" altLang="zh-CN" dirty="0"/>
              <a:t>      </a:t>
            </a:r>
            <a:r>
              <a:rPr lang="zh-CN" altLang="en-US" dirty="0"/>
              <a:t>非结构文本中的其他重要属性</a:t>
            </a:r>
            <a:endParaRPr lang="en-US" altLang="zh-CN" dirty="0"/>
          </a:p>
          <a:p>
            <a:pPr marL="285750" indent="-285750">
              <a:buFont typeface="Wingdings" panose="05000000000000000000" pitchFamily="2" charset="2"/>
              <a:buChar char="l"/>
            </a:pPr>
            <a:r>
              <a:rPr lang="zh-CN" altLang="en-US" dirty="0"/>
              <a:t>人物与人物通过事件进行关联</a:t>
            </a:r>
            <a:endParaRPr lang="en-US" altLang="zh-CN" dirty="0"/>
          </a:p>
          <a:p>
            <a:pPr marL="285750" indent="-285750">
              <a:buFont typeface="Wingdings" panose="05000000000000000000" pitchFamily="2" charset="2"/>
              <a:buChar char="l"/>
            </a:pPr>
            <a:r>
              <a:rPr lang="zh-CN" altLang="en-US" dirty="0"/>
              <a:t>一个人物可以对应多个事件，一</a:t>
            </a:r>
            <a:endParaRPr lang="en-US" altLang="zh-CN" dirty="0"/>
          </a:p>
          <a:p>
            <a:r>
              <a:rPr lang="en-US" altLang="zh-CN" dirty="0"/>
              <a:t>      </a:t>
            </a:r>
            <a:r>
              <a:rPr lang="zh-CN" altLang="en-US" dirty="0"/>
              <a:t>个事件也可对应多个人物</a:t>
            </a:r>
          </a:p>
        </p:txBody>
      </p:sp>
      <p:pic>
        <p:nvPicPr>
          <p:cNvPr id="7" name="内容占位符 6"/>
          <p:cNvPicPr>
            <a:picLocks noGrp="1" noChangeAspect="1"/>
          </p:cNvPicPr>
          <p:nvPr>
            <p:ph idx="1"/>
          </p:nvPr>
        </p:nvPicPr>
        <p:blipFill>
          <a:blip r:embed="rId3"/>
          <a:stretch>
            <a:fillRect/>
          </a:stretch>
        </p:blipFill>
        <p:spPr>
          <a:xfrm>
            <a:off x="740966" y="2069783"/>
            <a:ext cx="6706394" cy="4022725"/>
          </a:xfrm>
          <a:prstGeom prst="rect">
            <a:avLst/>
          </a:prstGeom>
        </p:spPr>
      </p:pic>
    </p:spTree>
    <p:extLst>
      <p:ext uri="{BB962C8B-B14F-4D97-AF65-F5344CB8AC3E}">
        <p14:creationId xmlns:p14="http://schemas.microsoft.com/office/powerpoint/2010/main" val="902169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关键难点</a:t>
            </a:r>
          </a:p>
        </p:txBody>
      </p:sp>
      <p:sp>
        <p:nvSpPr>
          <p:cNvPr id="3" name="内容占位符 2"/>
          <p:cNvSpPr>
            <a:spLocks noGrp="1"/>
          </p:cNvSpPr>
          <p:nvPr>
            <p:ph idx="1"/>
          </p:nvPr>
        </p:nvSpPr>
        <p:spPr>
          <a:xfrm>
            <a:off x="1097280" y="1845733"/>
            <a:ext cx="10058400" cy="4350785"/>
          </a:xfrm>
        </p:spPr>
        <p:txBody>
          <a:bodyPr>
            <a:normAutofit/>
          </a:bodyPr>
          <a:lstStyle/>
          <a:p>
            <a:pPr>
              <a:lnSpc>
                <a:spcPct val="100000"/>
              </a:lnSpc>
              <a:buFont typeface="Wingdings" panose="05000000000000000000" pitchFamily="2" charset="2"/>
              <a:buChar char="l"/>
            </a:pPr>
            <a:r>
              <a:rPr lang="zh-CN" altLang="en-US" dirty="0"/>
              <a:t>数据问题，中文知识图谱构建方法不成熟（英文图谱也相当依赖人工编辑），半结构化数据、非结构化数据知识抽取准确率和召回率都较低；</a:t>
            </a:r>
            <a:endParaRPr lang="en-US" altLang="zh-CN" dirty="0"/>
          </a:p>
          <a:p>
            <a:pPr>
              <a:lnSpc>
                <a:spcPct val="100000"/>
              </a:lnSpc>
              <a:buFont typeface="Wingdings" panose="05000000000000000000" pitchFamily="2" charset="2"/>
              <a:buChar char="l"/>
            </a:pPr>
            <a:r>
              <a:rPr lang="zh-CN" altLang="en-US" dirty="0"/>
              <a:t>聚类问题：从多源数据中抽取近似信息需要对数据进行聚类，然后分析；可能涉及层次聚类（大事件包含小事件），聚类准确度要求较高；</a:t>
            </a:r>
            <a:endParaRPr lang="en-US" altLang="zh-CN" dirty="0"/>
          </a:p>
          <a:p>
            <a:pPr>
              <a:lnSpc>
                <a:spcPct val="100000"/>
              </a:lnSpc>
              <a:buFont typeface="Wingdings" panose="05000000000000000000" pitchFamily="2" charset="2"/>
              <a:buChar char="l"/>
            </a:pPr>
            <a:r>
              <a:rPr lang="zh-CN" altLang="en-US" dirty="0"/>
              <a:t>实体对齐问题：多种表述可以代表同一实体，需要对实体进行对齐。例如 “北京航空航天大学”和“北航”，“唐纳德</a:t>
            </a:r>
            <a:r>
              <a:rPr lang="en-US" altLang="zh-CN" dirty="0"/>
              <a:t>·</a:t>
            </a:r>
            <a:r>
              <a:rPr lang="zh-CN" altLang="en-US" dirty="0"/>
              <a:t>特朗普”和“特朗普”、“川普”；</a:t>
            </a:r>
            <a:endParaRPr lang="en-US" altLang="zh-CN" dirty="0"/>
          </a:p>
          <a:p>
            <a:pPr>
              <a:lnSpc>
                <a:spcPct val="100000"/>
              </a:lnSpc>
              <a:buFont typeface="Wingdings" panose="05000000000000000000" pitchFamily="2" charset="2"/>
              <a:buChar char="l"/>
            </a:pPr>
            <a:r>
              <a:rPr lang="zh-CN" altLang="en-US" dirty="0"/>
              <a:t>实体链接问题：一个表述可以代表多个实体，需要根据语境判断选择。例如“苹果”可以指“</a:t>
            </a:r>
            <a:r>
              <a:rPr lang="en-US" altLang="zh-CN" dirty="0"/>
              <a:t>Apple Inc.</a:t>
            </a:r>
            <a:r>
              <a:rPr lang="zh-CN" altLang="en-US" dirty="0"/>
              <a:t>”也可以是一种水果，“布什”可能对应多个人物；</a:t>
            </a:r>
            <a:endParaRPr lang="en-US" altLang="zh-CN" dirty="0"/>
          </a:p>
          <a:p>
            <a:pPr>
              <a:lnSpc>
                <a:spcPct val="100000"/>
              </a:lnSpc>
              <a:buFont typeface="Wingdings" panose="05000000000000000000" pitchFamily="2" charset="2"/>
              <a:buChar char="l"/>
            </a:pPr>
            <a:r>
              <a:rPr lang="zh-CN" altLang="en-US" dirty="0"/>
              <a:t>事实发现问题：比如</a:t>
            </a:r>
            <a:r>
              <a:rPr lang="en-US" altLang="zh-CN" dirty="0"/>
              <a:t>A</a:t>
            </a:r>
            <a:r>
              <a:rPr lang="zh-CN" altLang="en-US" dirty="0"/>
              <a:t>说（报道）</a:t>
            </a:r>
            <a:r>
              <a:rPr lang="en-US" altLang="zh-CN" dirty="0"/>
              <a:t>B</a:t>
            </a:r>
            <a:r>
              <a:rPr lang="zh-CN" altLang="en-US" dirty="0"/>
              <a:t>参与了某事件，那么</a:t>
            </a:r>
            <a:r>
              <a:rPr lang="en-US" altLang="zh-CN" dirty="0"/>
              <a:t>B</a:t>
            </a:r>
            <a:r>
              <a:rPr lang="zh-CN" altLang="en-US"/>
              <a:t>才是真正参与人。</a:t>
            </a:r>
            <a:endParaRPr lang="en-US" altLang="zh-CN" dirty="0"/>
          </a:p>
          <a:p>
            <a:pPr>
              <a:lnSpc>
                <a:spcPct val="100000"/>
              </a:lnSpc>
              <a:buFont typeface="Wingdings" panose="05000000000000000000" pitchFamily="2" charset="2"/>
              <a:buChar char="l"/>
            </a:pPr>
            <a:r>
              <a:rPr lang="zh-CN" altLang="en-US" dirty="0"/>
              <a:t>可视化问题：不同事件人物图规模不一，展示内容寡众不一，需要协调可视化方案；</a:t>
            </a:r>
            <a:endParaRPr lang="en-US" altLang="zh-CN" dirty="0"/>
          </a:p>
        </p:txBody>
      </p:sp>
    </p:spTree>
    <p:extLst>
      <p:ext uri="{BB962C8B-B14F-4D97-AF65-F5344CB8AC3E}">
        <p14:creationId xmlns:p14="http://schemas.microsoft.com/office/powerpoint/2010/main" val="427321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358640" y="2997200"/>
            <a:ext cx="2954655" cy="1200329"/>
          </a:xfrm>
          <a:prstGeom prst="rect">
            <a:avLst/>
          </a:prstGeom>
          <a:noFill/>
        </p:spPr>
        <p:txBody>
          <a:bodyPr wrap="none" rtlCol="0">
            <a:spAutoFit/>
          </a:bodyPr>
          <a:lstStyle/>
          <a:p>
            <a:r>
              <a:rPr lang="zh-CN" altLang="en-US" sz="7200" b="1" i="1" dirty="0">
                <a:latin typeface="楷体" panose="02010609060101010101" pitchFamily="49" charset="-122"/>
                <a:ea typeface="楷体" panose="02010609060101010101" pitchFamily="49" charset="-122"/>
              </a:rPr>
              <a:t>谢谢！</a:t>
            </a:r>
          </a:p>
        </p:txBody>
      </p:sp>
    </p:spTree>
    <p:extLst>
      <p:ext uri="{BB962C8B-B14F-4D97-AF65-F5344CB8AC3E}">
        <p14:creationId xmlns:p14="http://schemas.microsoft.com/office/powerpoint/2010/main" val="1760831015"/>
      </p:ext>
    </p:extLst>
  </p:cSld>
  <p:clrMapOvr>
    <a:masterClrMapping/>
  </p:clrMapOvr>
</p:sld>
</file>

<file path=ppt/theme/theme1.xml><?xml version="1.0" encoding="utf-8"?>
<a:theme xmlns:a="http://schemas.openxmlformats.org/drawingml/2006/main" name="回顾">
  <a:themeElements>
    <a:clrScheme name="回顾">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1424</TotalTime>
  <Words>1132</Words>
  <Application>Microsoft Office PowerPoint</Application>
  <PresentationFormat>宽屏</PresentationFormat>
  <Paragraphs>122</Paragraphs>
  <Slides>9</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等线</vt:lpstr>
      <vt:lpstr>楷体</vt:lpstr>
      <vt:lpstr>宋体</vt:lpstr>
      <vt:lpstr>Arial</vt:lpstr>
      <vt:lpstr>Calibri</vt:lpstr>
      <vt:lpstr>Calibri Light</vt:lpstr>
      <vt:lpstr>Times New Roman</vt:lpstr>
      <vt:lpstr>Wingdings</vt:lpstr>
      <vt:lpstr>回顾</vt:lpstr>
      <vt:lpstr>事件人物图谱介绍</vt:lpstr>
      <vt:lpstr>事件人物图谱</vt:lpstr>
      <vt:lpstr>知识图谱研究现状</vt:lpstr>
      <vt:lpstr>知识的获取与应用</vt:lpstr>
      <vt:lpstr>知识图谱一般架构</vt:lpstr>
      <vt:lpstr>事件人物图谱构建</vt:lpstr>
      <vt:lpstr>事件人物图谱示例</vt:lpstr>
      <vt:lpstr>关键难点</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Ring事件人物图谱介绍</dc:title>
  <dc:creator>聂健</dc:creator>
  <cp:lastModifiedBy>聂健</cp:lastModifiedBy>
  <cp:revision>114</cp:revision>
  <dcterms:created xsi:type="dcterms:W3CDTF">2016-11-08T08:18:13Z</dcterms:created>
  <dcterms:modified xsi:type="dcterms:W3CDTF">2016-11-24T02:31:48Z</dcterms:modified>
</cp:coreProperties>
</file>