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48" r:id="rId2"/>
  </p:sldMasterIdLst>
  <p:notesMasterIdLst>
    <p:notesMasterId r:id="rId18"/>
  </p:notesMasterIdLst>
  <p:sldIdLst>
    <p:sldId id="256" r:id="rId3"/>
    <p:sldId id="635" r:id="rId4"/>
    <p:sldId id="648" r:id="rId5"/>
    <p:sldId id="671" r:id="rId6"/>
    <p:sldId id="650" r:id="rId7"/>
    <p:sldId id="672" r:id="rId8"/>
    <p:sldId id="651" r:id="rId9"/>
    <p:sldId id="666" r:id="rId10"/>
    <p:sldId id="654" r:id="rId11"/>
    <p:sldId id="668" r:id="rId12"/>
    <p:sldId id="669" r:id="rId13"/>
    <p:sldId id="667" r:id="rId14"/>
    <p:sldId id="670" r:id="rId15"/>
    <p:sldId id="673" r:id="rId16"/>
    <p:sldId id="59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涛" initials="吴涛" lastIdx="0" clrIdx="0">
    <p:extLst>
      <p:ext uri="{19B8F6BF-5375-455C-9EA6-DF929625EA0E}">
        <p15:presenceInfo xmlns:p15="http://schemas.microsoft.com/office/powerpoint/2012/main" userId="1c0fa41725347636" providerId="Windows Live"/>
      </p:ext>
    </p:extLst>
  </p:cmAuthor>
  <p:cmAuthor id="2" name="outao" initials="o" lastIdx="1" clrIdx="1">
    <p:extLst>
      <p:ext uri="{19B8F6BF-5375-455C-9EA6-DF929625EA0E}">
        <p15:presenceInfo xmlns:p15="http://schemas.microsoft.com/office/powerpoint/2012/main" userId="out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2AC"/>
    <a:srgbClr val="FFFF66"/>
    <a:srgbClr val="FF5050"/>
    <a:srgbClr val="C8ED6D"/>
    <a:srgbClr val="0033CC"/>
    <a:srgbClr val="1D528D"/>
    <a:srgbClr val="ED9013"/>
    <a:srgbClr val="072C55"/>
    <a:srgbClr val="189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3333" autoAdjust="0"/>
  </p:normalViewPr>
  <p:slideViewPr>
    <p:cSldViewPr showGuides="1">
      <p:cViewPr>
        <p:scale>
          <a:sx n="125" d="100"/>
          <a:sy n="125" d="100"/>
        </p:scale>
        <p:origin x="9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1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957269E1-EEC9-4905-A37E-6054CFA42B5B}" type="datetimeFigureOut">
              <a:rPr lang="zh-CN" altLang="en-US"/>
              <a:pPr>
                <a:defRPr/>
              </a:pPr>
              <a:t>2016/12/1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617FD67-BD8F-486E-B8B6-5D267A7793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8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各位老师早上好，我的题目是</a:t>
            </a: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基于语义扩展的文本相似度计算研究与应用</a:t>
            </a:r>
            <a:r>
              <a:rPr lang="zh-CN" altLang="en-US" dirty="0"/>
              <a:t>。我的指导老师是李建欣老师和王丽宏老师。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85A33C-050D-4474-88AC-68CECA7F5D8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745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7FD67-BD8F-486E-B8B6-5D267A77932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2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7FD67-BD8F-486E-B8B6-5D267A779327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2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7FD67-BD8F-486E-B8B6-5D267A77932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15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7FD67-BD8F-486E-B8B6-5D267A779327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48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7FD67-BD8F-486E-B8B6-5D267A779327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0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4EB2E285-D6C0-4258-BDDC-15F4782FFE3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444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7FD67-BD8F-486E-B8B6-5D267A77932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58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研究背景是文本相似度广泛应用，本文注重于相似文本检索的应用，提高检索效果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7FD67-BD8F-486E-B8B6-5D267A77932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3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7FD67-BD8F-486E-B8B6-5D267A77932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06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7FD67-BD8F-486E-B8B6-5D267A77932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0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7FD67-BD8F-486E-B8B6-5D267A77932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51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dirty="0">
                <a:latin typeface="宋体" panose="02010600030101010101" pitchFamily="2" charset="-122"/>
                <a:ea typeface="+mn-ea"/>
              </a:rPr>
              <a:t>提高查询结果缓存的命中率，提升缓存内容的新鲜度，减少搜索引擎</a:t>
            </a:r>
            <a:r>
              <a:rPr lang="zh-CN" altLang="en-US" sz="1200" dirty="0">
                <a:latin typeface="宋体" panose="02010600030101010101" pitchFamily="2" charset="-122"/>
                <a:ea typeface="+mn-ea"/>
              </a:rPr>
              <a:t>后台</a:t>
            </a:r>
            <a:r>
              <a:rPr lang="zh-CN" altLang="zh-CN" sz="1200" dirty="0">
                <a:latin typeface="宋体" panose="02010600030101010101" pitchFamily="2" charset="-122"/>
                <a:ea typeface="+mn-ea"/>
              </a:rPr>
              <a:t>处理查询的</a:t>
            </a:r>
            <a:r>
              <a:rPr lang="zh-CN" altLang="en-US" sz="1200" dirty="0">
                <a:latin typeface="宋体" panose="02010600030101010101" pitchFamily="2" charset="-122"/>
                <a:ea typeface="+mn-ea"/>
              </a:rPr>
              <a:t>总</a:t>
            </a:r>
            <a:r>
              <a:rPr lang="zh-CN" altLang="zh-CN" sz="1200" dirty="0">
                <a:latin typeface="宋体" panose="02010600030101010101" pitchFamily="2" charset="-122"/>
                <a:ea typeface="+mn-ea"/>
              </a:rPr>
              <a:t>开销。</a:t>
            </a:r>
            <a:endParaRPr lang="en-US" altLang="zh-CN" sz="1200" dirty="0">
              <a:latin typeface="宋体" panose="02010600030101010101" pitchFamily="2" charset="-122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7FD67-BD8F-486E-B8B6-5D267A77932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66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7FD67-BD8F-486E-B8B6-5D267A77932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61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7FD67-BD8F-486E-B8B6-5D267A779327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2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142875" y="0"/>
          <a:ext cx="9001125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61" name="Image" r:id="rId3" imgW="8228571" imgH="8711111" progId="">
                  <p:embed/>
                </p:oleObj>
              </mc:Choice>
              <mc:Fallback>
                <p:oleObj name="Image" r:id="rId3" imgW="8228571" imgH="8711111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42875" y="0"/>
                        <a:ext cx="9001125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57B2D7">
                                    <a:alpha val="39998"/>
                                  </a:srgbClr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pic>
        <p:nvPicPr>
          <p:cNvPr id="8" name="图片 19" descr="图片1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2428875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0FF6401C-323C-468C-B647-C7499BDFE0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9574D-FF7A-490F-B26F-FAC48805F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7D34A-01E2-48F5-BC34-050147900A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5" descr="semantic-web 小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72313" y="0"/>
            <a:ext cx="207168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buaa_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8625" y="6456363"/>
            <a:ext cx="20716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63" y="6429375"/>
            <a:ext cx="19224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85804" y="1419225"/>
            <a:ext cx="8229600" cy="48799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C247C-7489-46E4-A8A8-789A4D1F7E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B581D-9E26-4314-903A-3DDCDDF490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42"/>
          <p:cNvSpPr>
            <a:spLocks noChangeArrowheads="1"/>
          </p:cNvSpPr>
          <p:nvPr/>
        </p:nvSpPr>
        <p:spPr bwMode="gray">
          <a:xfrm>
            <a:off x="3071813" y="0"/>
            <a:ext cx="1417637" cy="6858000"/>
          </a:xfrm>
          <a:prstGeom prst="rect">
            <a:avLst/>
          </a:prstGeom>
          <a:solidFill>
            <a:schemeClr val="accent2">
              <a:alpha val="70195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5" name="Rectangle 1634"/>
          <p:cNvSpPr>
            <a:spLocks noChangeArrowheads="1"/>
          </p:cNvSpPr>
          <p:nvPr/>
        </p:nvSpPr>
        <p:spPr bwMode="gray">
          <a:xfrm>
            <a:off x="0" y="0"/>
            <a:ext cx="3152775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  <a:ea typeface="+mn-ea"/>
            </a:endParaRPr>
          </a:p>
        </p:txBody>
      </p:sp>
      <p:sp>
        <p:nvSpPr>
          <p:cNvPr id="6" name="Rectangle 1596"/>
          <p:cNvSpPr>
            <a:spLocks noChangeArrowheads="1"/>
          </p:cNvSpPr>
          <p:nvPr/>
        </p:nvSpPr>
        <p:spPr bwMode="gray">
          <a:xfrm>
            <a:off x="6902450" y="-11113"/>
            <a:ext cx="303213" cy="6858001"/>
          </a:xfrm>
          <a:prstGeom prst="rect">
            <a:avLst/>
          </a:prstGeom>
          <a:solidFill>
            <a:schemeClr val="accent2">
              <a:alpha val="30196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7" name="Rectangle 1597"/>
          <p:cNvSpPr>
            <a:spLocks noChangeArrowheads="1"/>
          </p:cNvSpPr>
          <p:nvPr/>
        </p:nvSpPr>
        <p:spPr bwMode="gray">
          <a:xfrm>
            <a:off x="7158038" y="12700"/>
            <a:ext cx="227012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8" name="Rectangle 1592"/>
          <p:cNvSpPr>
            <a:spLocks noChangeArrowheads="1"/>
          </p:cNvSpPr>
          <p:nvPr/>
        </p:nvSpPr>
        <p:spPr bwMode="gray">
          <a:xfrm>
            <a:off x="4375150" y="0"/>
            <a:ext cx="1060450" cy="6858000"/>
          </a:xfrm>
          <a:prstGeom prst="rect">
            <a:avLst/>
          </a:prstGeom>
          <a:solidFill>
            <a:schemeClr val="accent2">
              <a:alpha val="63921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9" name="Rectangle 1593"/>
          <p:cNvSpPr>
            <a:spLocks noChangeArrowheads="1"/>
          </p:cNvSpPr>
          <p:nvPr/>
        </p:nvSpPr>
        <p:spPr bwMode="gray">
          <a:xfrm>
            <a:off x="5359400" y="-17463"/>
            <a:ext cx="728663" cy="6938963"/>
          </a:xfrm>
          <a:prstGeom prst="rect">
            <a:avLst/>
          </a:prstGeom>
          <a:solidFill>
            <a:schemeClr val="accent2">
              <a:alpha val="54117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10" name="Rectangle 1594"/>
          <p:cNvSpPr>
            <a:spLocks noChangeArrowheads="1"/>
          </p:cNvSpPr>
          <p:nvPr/>
        </p:nvSpPr>
        <p:spPr bwMode="gray">
          <a:xfrm>
            <a:off x="6018213" y="-19050"/>
            <a:ext cx="547687" cy="6938963"/>
          </a:xfrm>
          <a:prstGeom prst="rect">
            <a:avLst/>
          </a:prstGeom>
          <a:solidFill>
            <a:schemeClr val="accent2">
              <a:alpha val="47058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11" name="Rectangle 1595"/>
          <p:cNvSpPr>
            <a:spLocks noChangeArrowheads="1"/>
          </p:cNvSpPr>
          <p:nvPr/>
        </p:nvSpPr>
        <p:spPr bwMode="gray">
          <a:xfrm>
            <a:off x="6505575" y="0"/>
            <a:ext cx="446088" cy="6858000"/>
          </a:xfrm>
          <a:prstGeom prst="rect">
            <a:avLst/>
          </a:prstGeom>
          <a:solidFill>
            <a:schemeClr val="accent2">
              <a:alpha val="36862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12" name="Rectangle 1622"/>
          <p:cNvSpPr>
            <a:spLocks noChangeArrowheads="1"/>
          </p:cNvSpPr>
          <p:nvPr/>
        </p:nvSpPr>
        <p:spPr bwMode="gray">
          <a:xfrm>
            <a:off x="7339013" y="52388"/>
            <a:ext cx="136525" cy="68580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13" name="Rectangle 1623"/>
          <p:cNvSpPr>
            <a:spLocks noChangeArrowheads="1"/>
          </p:cNvSpPr>
          <p:nvPr/>
        </p:nvSpPr>
        <p:spPr bwMode="gray">
          <a:xfrm>
            <a:off x="8366125" y="20638"/>
            <a:ext cx="344488" cy="6858000"/>
          </a:xfrm>
          <a:prstGeom prst="rect">
            <a:avLst/>
          </a:prstGeom>
          <a:solidFill>
            <a:schemeClr val="accent2">
              <a:alpha val="23137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14" name="Rectangle 1624"/>
          <p:cNvSpPr>
            <a:spLocks noChangeArrowheads="1"/>
          </p:cNvSpPr>
          <p:nvPr/>
        </p:nvSpPr>
        <p:spPr bwMode="gray">
          <a:xfrm>
            <a:off x="8664575" y="0"/>
            <a:ext cx="474663" cy="6858000"/>
          </a:xfrm>
          <a:prstGeom prst="rect">
            <a:avLst/>
          </a:prstGeom>
          <a:solidFill>
            <a:schemeClr val="accent2">
              <a:alpha val="27843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15" name="Text Box 1613"/>
          <p:cNvSpPr txBox="1">
            <a:spLocks noChangeArrowheads="1"/>
          </p:cNvSpPr>
          <p:nvPr/>
        </p:nvSpPr>
        <p:spPr bwMode="gray">
          <a:xfrm>
            <a:off x="76200" y="6477000"/>
            <a:ext cx="16081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F8F8F8"/>
                </a:solidFill>
              </a:rPr>
              <a:t>www.1ppt.com</a:t>
            </a:r>
          </a:p>
        </p:txBody>
      </p:sp>
      <p:sp>
        <p:nvSpPr>
          <p:cNvPr id="16" name="Text Box 1612"/>
          <p:cNvSpPr txBox="1">
            <a:spLocks noChangeArrowheads="1"/>
          </p:cNvSpPr>
          <p:nvPr/>
        </p:nvSpPr>
        <p:spPr bwMode="gray">
          <a:xfrm>
            <a:off x="276225" y="6007100"/>
            <a:ext cx="1169988" cy="457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="1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17" name="Rectangle 1643"/>
          <p:cNvSpPr>
            <a:spLocks noChangeArrowheads="1"/>
          </p:cNvSpPr>
          <p:nvPr/>
        </p:nvSpPr>
        <p:spPr bwMode="gray">
          <a:xfrm>
            <a:off x="7953375" y="4763"/>
            <a:ext cx="136525" cy="6858000"/>
          </a:xfrm>
          <a:prstGeom prst="rect">
            <a:avLst/>
          </a:prstGeom>
          <a:solidFill>
            <a:schemeClr val="accent2">
              <a:alpha val="5882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18" name="Rectangle 1644"/>
          <p:cNvSpPr>
            <a:spLocks noChangeArrowheads="1"/>
          </p:cNvSpPr>
          <p:nvPr/>
        </p:nvSpPr>
        <p:spPr bwMode="gray">
          <a:xfrm>
            <a:off x="8045450" y="4763"/>
            <a:ext cx="168275" cy="6858000"/>
          </a:xfrm>
          <a:prstGeom prst="rect">
            <a:avLst/>
          </a:prstGeom>
          <a:solidFill>
            <a:schemeClr val="accent2">
              <a:alpha val="12157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19" name="Rectangle 1645"/>
          <p:cNvSpPr>
            <a:spLocks noChangeArrowheads="1"/>
          </p:cNvSpPr>
          <p:nvPr/>
        </p:nvSpPr>
        <p:spPr bwMode="gray">
          <a:xfrm>
            <a:off x="8177213" y="-11113"/>
            <a:ext cx="230187" cy="6858001"/>
          </a:xfrm>
          <a:prstGeom prst="rect">
            <a:avLst/>
          </a:prstGeom>
          <a:solidFill>
            <a:schemeClr val="accent2">
              <a:alpha val="18039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436847" name="Rectangle 1647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3802063" y="1314450"/>
            <a:ext cx="5105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36848" name="Rectangle 1648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3810000" y="2762250"/>
            <a:ext cx="5151438" cy="7572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20" name="Rectangle 1650"/>
          <p:cNvSpPr>
            <a:spLocks noGrp="1" noChangeArrowheads="1"/>
          </p:cNvSpPr>
          <p:nvPr>
            <p:ph type="ftr" sz="quarter" idx="10"/>
          </p:nvPr>
        </p:nvSpPr>
        <p:spPr bwMode="gray">
          <a:xfrm>
            <a:off x="3552825" y="6534150"/>
            <a:ext cx="2895600" cy="2349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1649"/>
          <p:cNvSpPr>
            <a:spLocks noGrp="1" noChangeArrowheads="1"/>
          </p:cNvSpPr>
          <p:nvPr>
            <p:ph type="dt" sz="quarter" idx="11"/>
          </p:nvPr>
        </p:nvSpPr>
        <p:spPr bwMode="gray">
          <a:xfrm>
            <a:off x="6900863" y="652621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651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11488" y="6527800"/>
            <a:ext cx="373062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B39D7-8C68-4502-8B5C-A498E5E28F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00"/>
                            </p:stCondLst>
                            <p:childTnLst>
                              <p:par>
                                <p:cTn id="6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Scale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900"/>
                            </p:stCondLst>
                            <p:childTnLst>
                              <p:par>
                                <p:cTn id="8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1974B-3D80-4D2D-A116-140B9D73BA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29DC4-C5BB-45FF-B7C4-A665CF6E43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0288" y="1163638"/>
            <a:ext cx="3903662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6350" y="1163638"/>
            <a:ext cx="3905250" cy="5360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40F66-67F8-432B-9A61-3DBA0880B5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E5ABA-3338-4117-A607-6D20CD23FF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0C4F5-EA1F-49D5-915C-47BB036DDC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uaa_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28625" y="6456363"/>
            <a:ext cx="20716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63" y="6429375"/>
            <a:ext cx="19224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7" descr="图片1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71500" y="0"/>
            <a:ext cx="8572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879975"/>
          </a:xfrm>
        </p:spPr>
        <p:txBody>
          <a:bodyPr/>
          <a:lstStyle>
            <a:lvl1pPr>
              <a:buClr>
                <a:srgbClr val="000099"/>
              </a:buCl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0076A-349C-4F18-B2A6-3666FD2A23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17796-ED3B-4994-98B8-4000E2D394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00C11-3348-4D40-99E8-09F287109B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4ACE3-B229-470B-B986-2D252B70F7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8338" y="65088"/>
            <a:ext cx="1995487" cy="64595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30288" y="65088"/>
            <a:ext cx="5835650" cy="64595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1E950-017A-4B95-8596-DFF7E8C2B1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88" y="65088"/>
            <a:ext cx="7958137" cy="10112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1030288" y="1163638"/>
            <a:ext cx="7961312" cy="5360987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A8951-D4C2-44D8-BB3C-DE50D219FD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uaa_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00063" y="6456363"/>
            <a:ext cx="2071687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63" y="6357938"/>
            <a:ext cx="19224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buaa_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00063" y="6456363"/>
            <a:ext cx="2071687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63" y="6357938"/>
            <a:ext cx="19224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51FCA-7FA8-40B2-A58C-6B347AB4D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buaa_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00063" y="6456363"/>
            <a:ext cx="2071687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63" y="6357938"/>
            <a:ext cx="19224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2A9C0-65AD-4E3E-99C3-543A8314D3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5" descr="semantic-web 小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72313" y="0"/>
            <a:ext cx="207168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2" descr="buaa_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28625" y="6456363"/>
            <a:ext cx="20716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63" y="6429375"/>
            <a:ext cx="19224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0CBB2-294E-4175-9EE0-18A367EE5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5" descr="semantic-web 小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072313" y="0"/>
            <a:ext cx="207168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buaa_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00063" y="6456363"/>
            <a:ext cx="2071687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63" y="6357938"/>
            <a:ext cx="19224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buaa_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00063" y="6456363"/>
            <a:ext cx="2071687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6563" y="6357938"/>
            <a:ext cx="1922462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8D7FF-C076-4572-813F-8E4E275C24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B237D-3A52-48BD-A613-CE2F47DA4C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9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3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Rectangle 24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Rectangle 25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Rectangle 26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0" name="Rectangle 30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103" name="Group 2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38" name="Rectangle 2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Rectangle 2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9DB7FF7C-BB40-4A1D-91A1-4F1C23F84D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7" name="Text Box 31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4" r:id="rId1"/>
    <p:sldLayoutId id="2147484685" r:id="rId2"/>
    <p:sldLayoutId id="2147484686" r:id="rId3"/>
    <p:sldLayoutId id="2147484687" r:id="rId4"/>
    <p:sldLayoutId id="2147484688" r:id="rId5"/>
    <p:sldLayoutId id="2147484689" r:id="rId6"/>
    <p:sldLayoutId id="2147484690" r:id="rId7"/>
    <p:sldLayoutId id="2147484691" r:id="rId8"/>
    <p:sldLayoutId id="2147484680" r:id="rId9"/>
    <p:sldLayoutId id="2147484681" r:id="rId10"/>
    <p:sldLayoutId id="2147484682" r:id="rId11"/>
    <p:sldLayoutId id="2147484692" r:id="rId12"/>
    <p:sldLayoutId id="2147484683" r:id="rId13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491"/>
          <p:cNvSpPr>
            <a:spLocks noChangeShapeType="1"/>
          </p:cNvSpPr>
          <p:nvPr/>
        </p:nvSpPr>
        <p:spPr bwMode="auto">
          <a:xfrm>
            <a:off x="1101725" y="1000125"/>
            <a:ext cx="7834313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1002" name="Rectangle 474"/>
          <p:cNvSpPr>
            <a:spLocks noChangeArrowheads="1"/>
          </p:cNvSpPr>
          <p:nvPr/>
        </p:nvSpPr>
        <p:spPr bwMode="gray">
          <a:xfrm>
            <a:off x="269875" y="0"/>
            <a:ext cx="284163" cy="6889750"/>
          </a:xfrm>
          <a:prstGeom prst="rect">
            <a:avLst/>
          </a:prstGeom>
          <a:solidFill>
            <a:schemeClr val="accent2">
              <a:alpha val="79999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151003" name="Rectangle 475"/>
          <p:cNvSpPr>
            <a:spLocks noChangeArrowheads="1"/>
          </p:cNvSpPr>
          <p:nvPr/>
        </p:nvSpPr>
        <p:spPr bwMode="gray">
          <a:xfrm>
            <a:off x="-12700" y="0"/>
            <a:ext cx="330200" cy="6858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28627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  <a:ea typeface="+mn-ea"/>
            </a:endParaRPr>
          </a:p>
        </p:txBody>
      </p:sp>
      <p:sp>
        <p:nvSpPr>
          <p:cNvPr id="151005" name="Rectangle 477"/>
          <p:cNvSpPr>
            <a:spLocks noChangeArrowheads="1"/>
          </p:cNvSpPr>
          <p:nvPr/>
        </p:nvSpPr>
        <p:spPr bwMode="gray">
          <a:xfrm>
            <a:off x="749300" y="-14288"/>
            <a:ext cx="71438" cy="68722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151007" name="Rectangle 479"/>
          <p:cNvSpPr>
            <a:spLocks noChangeArrowheads="1"/>
          </p:cNvSpPr>
          <p:nvPr/>
        </p:nvSpPr>
        <p:spPr bwMode="gray">
          <a:xfrm>
            <a:off x="508000" y="0"/>
            <a:ext cx="168275" cy="6865938"/>
          </a:xfrm>
          <a:prstGeom prst="rect">
            <a:avLst/>
          </a:prstGeom>
          <a:solidFill>
            <a:schemeClr val="accent2">
              <a:alpha val="54117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151009" name="Rectangle 481"/>
          <p:cNvSpPr>
            <a:spLocks noChangeArrowheads="1"/>
          </p:cNvSpPr>
          <p:nvPr/>
        </p:nvSpPr>
        <p:spPr bwMode="gray">
          <a:xfrm>
            <a:off x="661988" y="0"/>
            <a:ext cx="114300" cy="6872288"/>
          </a:xfrm>
          <a:prstGeom prst="rect">
            <a:avLst/>
          </a:prstGeom>
          <a:solidFill>
            <a:schemeClr val="accent2">
              <a:alpha val="36862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150988" name="Rectangle 460"/>
          <p:cNvSpPr>
            <a:spLocks noGrp="1" noChangeArrowheads="1"/>
          </p:cNvSpPr>
          <p:nvPr>
            <p:ph type="title"/>
          </p:nvPr>
        </p:nvSpPr>
        <p:spPr bwMode="auto">
          <a:xfrm>
            <a:off x="1055688" y="65088"/>
            <a:ext cx="7958137" cy="101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129" name="Rectangle 46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163638"/>
            <a:ext cx="7961312" cy="536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50990" name="Rectangle 46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7913" y="66167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30311D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1" name="Rectangle 46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8825" y="6616700"/>
            <a:ext cx="2895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30311D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992" name="Rectangle 46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87825" y="6616700"/>
            <a:ext cx="6619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30311D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00A33FD-5065-4B72-9477-4289A74CA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61" name="Oval 508"/>
          <p:cNvSpPr>
            <a:spLocks noChangeArrowheads="1"/>
          </p:cNvSpPr>
          <p:nvPr/>
        </p:nvSpPr>
        <p:spPr bwMode="gray">
          <a:xfrm>
            <a:off x="438150" y="1892300"/>
            <a:ext cx="619125" cy="614363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28575" algn="ctr">
            <a:solidFill>
              <a:srgbClr val="F8F8F8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2062" name="Oval 511"/>
          <p:cNvSpPr>
            <a:spLocks noChangeArrowheads="1"/>
          </p:cNvSpPr>
          <p:nvPr/>
        </p:nvSpPr>
        <p:spPr bwMode="gray">
          <a:xfrm>
            <a:off x="442913" y="315913"/>
            <a:ext cx="603250" cy="596900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57150" algn="ctr">
            <a:solidFill>
              <a:srgbClr val="F8F8F8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  <p:sp>
        <p:nvSpPr>
          <p:cNvPr id="2063" name="Oval 515"/>
          <p:cNvSpPr>
            <a:spLocks noChangeArrowheads="1"/>
          </p:cNvSpPr>
          <p:nvPr/>
        </p:nvSpPr>
        <p:spPr bwMode="gray">
          <a:xfrm>
            <a:off x="430213" y="1128713"/>
            <a:ext cx="603250" cy="593725"/>
          </a:xfrm>
          <a:prstGeom prst="ellipse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38100" algn="ctr">
            <a:solidFill>
              <a:srgbClr val="F8F8F8">
                <a:alpha val="70195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b="1">
              <a:solidFill>
                <a:srgbClr val="30311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3" r:id="rId1"/>
    <p:sldLayoutId id="2147484694" r:id="rId2"/>
    <p:sldLayoutId id="2147484695" r:id="rId3"/>
    <p:sldLayoutId id="2147484696" r:id="rId4"/>
    <p:sldLayoutId id="2147484697" r:id="rId5"/>
    <p:sldLayoutId id="2147484698" r:id="rId6"/>
    <p:sldLayoutId id="2147484699" r:id="rId7"/>
    <p:sldLayoutId id="2147484700" r:id="rId8"/>
    <p:sldLayoutId id="2147484701" r:id="rId9"/>
    <p:sldLayoutId id="2147484702" r:id="rId10"/>
    <p:sldLayoutId id="2147484703" r:id="rId11"/>
    <p:sldLayoutId id="214748470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1510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5100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510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35" dur="500" fill="hold"/>
                                        <p:tgtEl>
                                          <p:spTgt spid="15100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1510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02" grpId="0" animBg="1"/>
      <p:bldP spid="151002" grpId="1" animBg="1"/>
      <p:bldP spid="151003" grpId="0" animBg="1"/>
      <p:bldP spid="151003" grpId="1" animBg="1"/>
      <p:bldP spid="151005" grpId="0" animBg="1"/>
      <p:bldP spid="151005" grpId="1" animBg="1"/>
      <p:bldP spid="151007" grpId="0" animBg="1"/>
      <p:bldP spid="151007" grpId="1" animBg="1"/>
      <p:bldP spid="151009" grpId="0" animBg="1"/>
      <p:bldP spid="151009" grpId="1" animBg="1"/>
      <p:bldP spid="150988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Wingdings" pitchFamily="2" charset="2"/>
        <a:buChar char="£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5000"/>
        <a:buChar char="•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19872" y="3861048"/>
            <a:ext cx="5184576" cy="1374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校内导师：李建欣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中心导师：王丽宏  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答辩学生：钟  元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学号：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SY1406309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501" y="1285875"/>
            <a:ext cx="8972996" cy="10715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基于语义扩展的文本相似度计算研究与应用</a:t>
            </a:r>
            <a:endParaRPr lang="en-US" altLang="zh-CN" sz="4000" dirty="0">
              <a:solidFill>
                <a:schemeClr val="tx1"/>
              </a:solidFill>
              <a:ea typeface="宋体" charset="-122"/>
            </a:endParaRPr>
          </a:p>
        </p:txBody>
      </p:sp>
      <p:pic>
        <p:nvPicPr>
          <p:cNvPr id="26628" name="Picture 12" descr="buaa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5997575"/>
            <a:ext cx="365125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5"/>
    </mc:Choice>
    <mc:Fallback xmlns="">
      <p:transition spd="slow" advTm="88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研究背景与意义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国内外研究现状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研究目标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系统整体设计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基于词向量的相似度计算方法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MinHash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检索算法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总结与展望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782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62"/>
    </mc:Choice>
    <mc:Fallback xmlns="">
      <p:transition spd="slow" advTm="836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基于词向量的相似度计算方法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844824"/>
            <a:ext cx="7047619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1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969"/>
    </mc:Choice>
    <mc:Fallback xmlns="">
      <p:transition spd="slow" advTm="10096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研究背景与意义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国内外研究现状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研究目标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系统整体设计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基于词向量的相似度计算方法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MinHash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检索算法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总结与展望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4355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62"/>
    </mc:Choice>
    <mc:Fallback xmlns="">
      <p:transition spd="slow" advTm="836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MinHash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检索算法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1582341"/>
            <a:ext cx="8210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假如，我们随机从两个集合中各挑选一个元素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s(A)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s(B)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，刚好这两个无素相同的概率 其实等同于，在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A∪B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这个大的随机域里，选中的元素落在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A∩B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这个区域的概率，这个概率就是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S(A,B)</a:t>
            </a:r>
          </a:p>
          <a:p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minhash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的算法流程如下：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找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个随机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hash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函数；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对集合的每个元素进行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hash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，每次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hash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之后取集合元素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hash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值的最小值，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集合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和这样就得到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个数值；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集合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个数值进行比较是否相等，相等累计记做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4.S(A,B)=n/N</a:t>
            </a:r>
            <a:endParaRPr lang="en-US" altLang="zh-CN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3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969"/>
    </mc:Choice>
    <mc:Fallback xmlns="">
      <p:transition spd="slow" advTm="10096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研究背景与意义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国内外研究现状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研究目标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系统整体设计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基于词向量的相似度计算方法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MinHash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检索算法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总结与展望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8590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62"/>
    </mc:Choice>
    <mc:Fallback xmlns="">
      <p:transition spd="slow" advTm="836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4005064"/>
            <a:ext cx="8676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5400" b="1" kern="1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rial Black"/>
              </a:rPr>
              <a:t>谢谢！请各位老师批评指正</a:t>
            </a:r>
            <a:endParaRPr lang="zh-CN" altLang="en-US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研究背景与意义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国内外研究现状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研究目标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系统整体设计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基于词向量的相似度计算方法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MinHash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检索算法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总结与展望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3840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62"/>
    </mc:Choice>
    <mc:Fallback xmlns="">
      <p:transition spd="slow" advTm="836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研究背景与意义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>
              <a:buClr>
                <a:srgbClr val="000099"/>
              </a:buClr>
              <a:buNone/>
            </a:pPr>
            <a:endParaRPr lang="en-US" altLang="zh-CN" sz="2000" dirty="0"/>
          </a:p>
          <a:p>
            <a:pPr marL="0" lvl="1" indent="0">
              <a:buClr>
                <a:srgbClr val="000099"/>
              </a:buClr>
              <a:buNone/>
            </a:pPr>
            <a:r>
              <a:rPr lang="zh-CN" altLang="en-US" sz="2000" dirty="0"/>
              <a:t>文本的相似度计算有着广泛的应用</a:t>
            </a:r>
            <a:endParaRPr lang="en-US" altLang="zh-CN" sz="2000" dirty="0"/>
          </a:p>
          <a:p>
            <a:pPr marL="0" lvl="1" indent="0">
              <a:buClr>
                <a:srgbClr val="000099"/>
              </a:buClr>
              <a:buNone/>
            </a:pPr>
            <a:r>
              <a:rPr lang="zh-CN" altLang="en-US" sz="2000" dirty="0"/>
              <a:t>机器翻译结果的质量测评</a:t>
            </a:r>
            <a:endParaRPr lang="en-US" altLang="zh-CN" sz="2000" dirty="0"/>
          </a:p>
          <a:p>
            <a:pPr marL="0" lvl="1" indent="0">
              <a:buClr>
                <a:srgbClr val="000099"/>
              </a:buClr>
              <a:buNone/>
            </a:pPr>
            <a:r>
              <a:rPr lang="zh-CN" altLang="en-US" sz="2000" dirty="0"/>
              <a:t>问答系统的原语查询</a:t>
            </a:r>
            <a:endParaRPr lang="en-US" altLang="zh-CN" sz="2000" dirty="0"/>
          </a:p>
          <a:p>
            <a:pPr marL="0" lvl="1" indent="0">
              <a:buClr>
                <a:srgbClr val="000099"/>
              </a:buClr>
              <a:buNone/>
            </a:pPr>
            <a:r>
              <a:rPr lang="zh-CN" altLang="en-US" sz="2000" dirty="0"/>
              <a:t>论文查重</a:t>
            </a:r>
            <a:endParaRPr lang="en-US" altLang="zh-CN" sz="2000" dirty="0"/>
          </a:p>
          <a:p>
            <a:pPr marL="0" lvl="1" indent="0">
              <a:buClr>
                <a:srgbClr val="000099"/>
              </a:buClr>
              <a:buNone/>
            </a:pPr>
            <a:r>
              <a:rPr lang="zh-CN" altLang="en-US" sz="2000" dirty="0"/>
              <a:t>相似网页检测</a:t>
            </a:r>
            <a:endParaRPr lang="en-US" altLang="zh-CN" sz="2000" dirty="0"/>
          </a:p>
          <a:p>
            <a:pPr marL="0" lvl="1" indent="0">
              <a:buClr>
                <a:srgbClr val="000099"/>
              </a:buClr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文本检索系统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lvl="1" indent="0">
              <a:buClr>
                <a:srgbClr val="000099"/>
              </a:buClr>
              <a:buNone/>
            </a:pPr>
            <a:r>
              <a:rPr lang="zh-CN" altLang="en-US" sz="2000" dirty="0"/>
              <a:t>。。。</a:t>
            </a:r>
            <a:endParaRPr lang="en-US" altLang="zh-CN" sz="2000" dirty="0"/>
          </a:p>
          <a:p>
            <a:pPr marL="0" lvl="1" indent="0">
              <a:buClr>
                <a:srgbClr val="000099"/>
              </a:buClr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1107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85"/>
    </mc:Choice>
    <mc:Fallback xmlns="">
      <p:transition spd="slow" advTm="2128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研究背景与意义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国内外研究现状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研究目标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系统整体设计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基于词向量的相似度计算方法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MinHash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检索算法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总结与展望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0052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62"/>
    </mc:Choice>
    <mc:Fallback xmlns="">
      <p:transition spd="slow" advTm="836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国内外研究现状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10189"/>
            <a:ext cx="2847830" cy="4952022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字符层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LCS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编辑距离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语法层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词性标注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依赖关系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语法成分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语义层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Wordnet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词向量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220072" y="1369693"/>
            <a:ext cx="2847830" cy="4952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VSM</a:t>
            </a:r>
          </a:p>
          <a:p>
            <a:r>
              <a:rPr lang="en-US" altLang="zh-CN" b="1" kern="0" dirty="0">
                <a:latin typeface="宋体" panose="02010600030101010101" pitchFamily="2" charset="-122"/>
                <a:ea typeface="宋体" panose="02010600030101010101" pitchFamily="2" charset="-122"/>
              </a:rPr>
              <a:t>LSI</a:t>
            </a:r>
          </a:p>
          <a:p>
            <a:r>
              <a:rPr lang="zh-CN" altLang="en-US" b="1" kern="0" dirty="0">
                <a:latin typeface="宋体" panose="02010600030101010101" pitchFamily="2" charset="-122"/>
                <a:ea typeface="宋体" panose="02010600030101010101" pitchFamily="2" charset="-122"/>
              </a:rPr>
              <a:t>神经网络</a:t>
            </a:r>
            <a:endParaRPr lang="en-US" altLang="zh-CN" b="1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0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400" kern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0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3"/>
    </mc:Choice>
    <mc:Fallback xmlns="">
      <p:transition spd="slow" advTm="459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研究背景与意义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国内外研究现状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研究目标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系统整体设计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基于词向量的相似度计算方法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MinHash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检索算法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总结与展望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78306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62"/>
    </mc:Choice>
    <mc:Fallback xmlns="">
      <p:transition spd="slow" advTm="836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研究目标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研究目标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研究文本相似度算法，提高相似度计算速度与准确度，从而提升相似文本检索质量。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699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59"/>
    </mc:Choice>
    <mc:Fallback xmlns="">
      <p:transition spd="slow" advTm="1465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研究背景与意义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国内外研究现状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研究目标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研究内容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系统整体设计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基于词向量的相似度计算方法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MinHash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检索算法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总结与展望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5287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62"/>
    </mc:Choice>
    <mc:Fallback xmlns="">
      <p:transition spd="slow" advTm="836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系统整体设计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 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8604448" cy="51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969"/>
    </mc:Choice>
    <mc:Fallback xmlns="">
      <p:transition spd="slow" advTm="100969"/>
    </mc:Fallback>
  </mc:AlternateContent>
</p:sld>
</file>

<file path=ppt/theme/theme1.xml><?xml version="1.0" encoding="utf-8"?>
<a:theme xmlns:a="http://schemas.openxmlformats.org/drawingml/2006/main" name="cdb2004c002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08最新商务办公系列精品PPT模板">
  <a:themeElements>
    <a:clrScheme name="437TGp_bizpeople_light_ani 1">
      <a:dk1>
        <a:srgbClr val="30311D"/>
      </a:dk1>
      <a:lt1>
        <a:srgbClr val="FFFFFF"/>
      </a:lt1>
      <a:dk2>
        <a:srgbClr val="003366"/>
      </a:dk2>
      <a:lt2>
        <a:srgbClr val="DDDDDD"/>
      </a:lt2>
      <a:accent1>
        <a:srgbClr val="7E52CC"/>
      </a:accent1>
      <a:accent2>
        <a:srgbClr val="4A9ACC"/>
      </a:accent2>
      <a:accent3>
        <a:srgbClr val="FFFFFF"/>
      </a:accent3>
      <a:accent4>
        <a:srgbClr val="272817"/>
      </a:accent4>
      <a:accent5>
        <a:srgbClr val="C0B3E2"/>
      </a:accent5>
      <a:accent6>
        <a:srgbClr val="428BB9"/>
      </a:accent6>
      <a:hlink>
        <a:srgbClr val="4582A7"/>
      </a:hlink>
      <a:folHlink>
        <a:srgbClr val="B2AF7A"/>
      </a:folHlink>
    </a:clrScheme>
    <a:fontScheme name="437TGp_bizpeople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857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37TGp_bizpeople_light_ani 1">
        <a:dk1>
          <a:srgbClr val="30311D"/>
        </a:dk1>
        <a:lt1>
          <a:srgbClr val="FFFFFF"/>
        </a:lt1>
        <a:dk2>
          <a:srgbClr val="003366"/>
        </a:dk2>
        <a:lt2>
          <a:srgbClr val="DDDDDD"/>
        </a:lt2>
        <a:accent1>
          <a:srgbClr val="7E52CC"/>
        </a:accent1>
        <a:accent2>
          <a:srgbClr val="4A9ACC"/>
        </a:accent2>
        <a:accent3>
          <a:srgbClr val="FFFFFF"/>
        </a:accent3>
        <a:accent4>
          <a:srgbClr val="272817"/>
        </a:accent4>
        <a:accent5>
          <a:srgbClr val="C0B3E2"/>
        </a:accent5>
        <a:accent6>
          <a:srgbClr val="428BB9"/>
        </a:accent6>
        <a:hlink>
          <a:srgbClr val="4582A7"/>
        </a:hlink>
        <a:folHlink>
          <a:srgbClr val="B2AF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2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4BBBE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3DADB"/>
        </a:accent5>
        <a:accent6>
          <a:srgbClr val="CF8711"/>
        </a:accent6>
        <a:hlink>
          <a:srgbClr val="6C9A42"/>
        </a:hlink>
        <a:folHlink>
          <a:srgbClr val="82A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37TGp_bizpeople_light_ani 3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438ACB"/>
        </a:accent1>
        <a:accent2>
          <a:srgbClr val="32A287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2C927A"/>
        </a:accent6>
        <a:hlink>
          <a:srgbClr val="729943"/>
        </a:hlink>
        <a:folHlink>
          <a:srgbClr val="82B4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cdb2004c002l</Template>
  <TotalTime>28359</TotalTime>
  <Words>546</Words>
  <Application>Microsoft Office PowerPoint</Application>
  <PresentationFormat>全屏显示(4:3)</PresentationFormat>
  <Paragraphs>136</Paragraphs>
  <Slides>15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宋体</vt:lpstr>
      <vt:lpstr>Arial</vt:lpstr>
      <vt:lpstr>Arial Black</vt:lpstr>
      <vt:lpstr>Calibri</vt:lpstr>
      <vt:lpstr>Verdana</vt:lpstr>
      <vt:lpstr>Wingdings</vt:lpstr>
      <vt:lpstr>cdb2004c002l</vt:lpstr>
      <vt:lpstr>2008最新商务办公系列精品PPT模板</vt:lpstr>
      <vt:lpstr>Image</vt:lpstr>
      <vt:lpstr>基于语义扩展的文本相似度计算研究与应用</vt:lpstr>
      <vt:lpstr>目录</vt:lpstr>
      <vt:lpstr>研究背景与意义</vt:lpstr>
      <vt:lpstr>目录</vt:lpstr>
      <vt:lpstr>国内外研究现状</vt:lpstr>
      <vt:lpstr>目录</vt:lpstr>
      <vt:lpstr>研究目标</vt:lpstr>
      <vt:lpstr>目录</vt:lpstr>
      <vt:lpstr>系统整体设计</vt:lpstr>
      <vt:lpstr>目录</vt:lpstr>
      <vt:lpstr>基于词向量的相似度计算方法</vt:lpstr>
      <vt:lpstr>目录</vt:lpstr>
      <vt:lpstr>MinHash检索算法</vt:lpstr>
      <vt:lpstr>目录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开题答辩</dc:title>
  <dc:creator>shashengyang</dc:creator>
  <cp:lastModifiedBy>钟元</cp:lastModifiedBy>
  <cp:revision>738</cp:revision>
  <dcterms:created xsi:type="dcterms:W3CDTF">2008-11-11T15:05:34Z</dcterms:created>
  <dcterms:modified xsi:type="dcterms:W3CDTF">2016-12-01T02:25:53Z</dcterms:modified>
</cp:coreProperties>
</file>