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76" r:id="rId2"/>
    <p:sldId id="369" r:id="rId3"/>
    <p:sldId id="378" r:id="rId4"/>
    <p:sldId id="379" r:id="rId5"/>
    <p:sldId id="362" r:id="rId6"/>
    <p:sldId id="363" r:id="rId7"/>
    <p:sldId id="366" r:id="rId8"/>
    <p:sldId id="367" r:id="rId9"/>
    <p:sldId id="368" r:id="rId10"/>
    <p:sldId id="347" r:id="rId11"/>
    <p:sldId id="365" r:id="rId12"/>
    <p:sldId id="370" r:id="rId13"/>
    <p:sldId id="371" r:id="rId14"/>
    <p:sldId id="373" r:id="rId15"/>
    <p:sldId id="377" r:id="rId16"/>
    <p:sldId id="374" r:id="rId17"/>
    <p:sldId id="375" r:id="rId18"/>
    <p:sldId id="376" r:id="rId19"/>
    <p:sldId id="279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00FF"/>
    <a:srgbClr val="0066FF"/>
    <a:srgbClr val="FC1C04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2" autoAdjust="0"/>
    <p:restoredTop sz="79639" autoAdjust="0"/>
  </p:normalViewPr>
  <p:slideViewPr>
    <p:cSldViewPr>
      <p:cViewPr varScale="1">
        <p:scale>
          <a:sx n="56" d="100"/>
          <a:sy n="56" d="100"/>
        </p:scale>
        <p:origin x="1334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0"/>
            </a:lvl1pPr>
          </a:lstStyle>
          <a:p>
            <a:pPr>
              <a:defRPr/>
            </a:pPr>
            <a:fld id="{DAFEA61A-E26F-4366-828F-1AC25365CD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98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771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019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地理实体的名称歧义表现为同名异址和一址多名。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为下一节做铺垫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13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40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系统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68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地理实体的名称歧义表现为同名异址和一址多名。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6811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地理实体的名称歧义表现为同名异址和一址多名。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13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70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698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1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82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4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269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617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FEA61A-E26F-4366-828F-1AC25365CD0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56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i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641850"/>
            <a:ext cx="24114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4213" y="1196975"/>
            <a:ext cx="7773987" cy="1944688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/>
              <a:t>本科毕设题目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16338"/>
            <a:ext cx="6697663" cy="2089150"/>
          </a:xfrm>
        </p:spPr>
        <p:txBody>
          <a:bodyPr/>
          <a:lstStyle>
            <a:lvl1pPr marL="0" indent="0" algn="ctr">
              <a:buFontTx/>
              <a:buNone/>
              <a:defRPr b="0"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712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05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3188" y="0"/>
            <a:ext cx="2151062" cy="61261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300788" cy="61261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668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ib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641850"/>
            <a:ext cx="241141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006" y="2564904"/>
            <a:ext cx="7773987" cy="1944688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  <a:ea typeface="楷体_GB2312" pitchFamily="49" charset="-122"/>
              </a:defRPr>
            </a:lvl1pPr>
          </a:lstStyle>
          <a:p>
            <a:pPr lvl="0"/>
            <a:r>
              <a:rPr lang="zh-CN" altLang="en-US" noProof="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09825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4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74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56050" cy="5145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956050" cy="5145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5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1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7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16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9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33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5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6500813"/>
            <a:ext cx="3497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5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未标题-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6381750"/>
            <a:ext cx="2216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2000" b="0">
                <a:solidFill>
                  <a:schemeClr val="bg1"/>
                </a:solidFill>
                <a:ea typeface="楷体_GB2312" pitchFamily="49" charset="-122"/>
              </a:rPr>
              <a:t>电子信息工程学院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30078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064500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FCC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CCFF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CCFF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CCFF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CCFF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CCFF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CCFF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CCFF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CCFF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552" y="2060848"/>
            <a:ext cx="7773987" cy="2376264"/>
          </a:xfrm>
        </p:spPr>
        <p:txBody>
          <a:bodyPr/>
          <a:lstStyle/>
          <a:p>
            <a:r>
              <a:rPr lang="zh-CN" altLang="zh-CN" sz="2800" dirty="0"/>
              <a:t>政治军事新闻的事件抽取</a:t>
            </a:r>
            <a:r>
              <a:rPr lang="zh-CN" altLang="en-US" sz="2800" dirty="0"/>
              <a:t>及可视化研究与实现</a:t>
            </a:r>
            <a:br>
              <a:rPr lang="en-US" altLang="zh-CN" sz="3600" dirty="0"/>
            </a:br>
            <a:r>
              <a:rPr lang="en-US" altLang="zh-CN" sz="3600" dirty="0"/>
              <a:t>                                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8144" y="522920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汇报人：周志博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altLang="zh-CN" dirty="0"/>
            </a:br>
            <a:r>
              <a:rPr lang="zh-CN" altLang="en-US" dirty="0"/>
              <a:t>可视化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1196752"/>
            <a:ext cx="8640958" cy="40324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1840" y="573325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热点国家展示</a:t>
            </a:r>
          </a:p>
        </p:txBody>
      </p:sp>
    </p:spTree>
    <p:extLst>
      <p:ext uri="{BB962C8B-B14F-4D97-AF65-F5344CB8AC3E}">
        <p14:creationId xmlns:p14="http://schemas.microsoft.com/office/powerpoint/2010/main" val="166317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可视化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504" y="1445990"/>
            <a:ext cx="8928992" cy="42152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31840" y="5733256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地理位置热点展示</a:t>
            </a:r>
          </a:p>
        </p:txBody>
      </p:sp>
    </p:spTree>
    <p:extLst>
      <p:ext uri="{BB962C8B-B14F-4D97-AF65-F5344CB8AC3E}">
        <p14:creationId xmlns:p14="http://schemas.microsoft.com/office/powerpoint/2010/main" val="365761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81074"/>
            <a:ext cx="8568754" cy="6048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主要内容：课题来源、研究背景及意义、国内外研究现状、研究目标及内容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第一章 绪论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1.1 </a:t>
            </a:r>
            <a:r>
              <a:rPr lang="zh-CN" altLang="en-US" dirty="0"/>
              <a:t>课题来源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1.2 </a:t>
            </a:r>
            <a:r>
              <a:rPr lang="zh-CN" altLang="en-US" dirty="0"/>
              <a:t>研究背景及意义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1.3</a:t>
            </a:r>
            <a:r>
              <a:rPr lang="zh-CN" altLang="en-US" dirty="0"/>
              <a:t> 国内外研究现状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1.3.1</a:t>
            </a:r>
            <a:r>
              <a:rPr lang="zh-CN" altLang="en-US" dirty="0"/>
              <a:t>问题描述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1.3.2 </a:t>
            </a:r>
            <a:r>
              <a:rPr lang="zh-CN" altLang="en-US" dirty="0"/>
              <a:t>事件抽取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1.3.3 </a:t>
            </a:r>
            <a:r>
              <a:rPr lang="zh-CN" altLang="en-US" dirty="0"/>
              <a:t>可视化</a:t>
            </a:r>
          </a:p>
        </p:txBody>
      </p:sp>
    </p:spTree>
    <p:extLst>
      <p:ext uri="{BB962C8B-B14F-4D97-AF65-F5344CB8AC3E}">
        <p14:creationId xmlns:p14="http://schemas.microsoft.com/office/powerpoint/2010/main" val="372598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81074"/>
            <a:ext cx="8568754" cy="6048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第一章 绪论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1.4 </a:t>
            </a:r>
            <a:r>
              <a:rPr lang="zh-CN" altLang="en-US" dirty="0"/>
              <a:t>研究目标及内容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1.4.1 </a:t>
            </a:r>
            <a:r>
              <a:rPr lang="zh-CN" altLang="en-US" dirty="0"/>
              <a:t>论文研究目标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1.4.2 </a:t>
            </a:r>
            <a:r>
              <a:rPr lang="zh-CN" altLang="en-US" dirty="0"/>
              <a:t>论文主要研究内容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1.4.3 </a:t>
            </a:r>
            <a:r>
              <a:rPr lang="zh-CN" altLang="en-US" dirty="0"/>
              <a:t>论文的组织结构</a:t>
            </a:r>
          </a:p>
        </p:txBody>
      </p:sp>
    </p:spTree>
    <p:extLst>
      <p:ext uri="{BB962C8B-B14F-4D97-AF65-F5344CB8AC3E}">
        <p14:creationId xmlns:p14="http://schemas.microsoft.com/office/powerpoint/2010/main" val="284863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81074"/>
            <a:ext cx="8568754" cy="6048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主要内容：介绍本文涉及的新闻事件抽取</a:t>
            </a:r>
            <a:r>
              <a:rPr lang="zh-CN" altLang="en-US"/>
              <a:t>方法和可视化技术，</a:t>
            </a:r>
            <a:r>
              <a:rPr lang="zh-CN" altLang="en-US" dirty="0"/>
              <a:t>详细介绍这几种算法的原理及基本过程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第二章 基于模式匹配的新闻事件抽取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2.1 </a:t>
            </a:r>
            <a:r>
              <a:rPr lang="zh-CN" altLang="en-US" dirty="0"/>
              <a:t>基于新闻事件抽取技术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2.1.1 TRABIRI</a:t>
            </a:r>
            <a:r>
              <a:rPr lang="zh-CN" altLang="en-US" dirty="0"/>
              <a:t>系统介绍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2.2 </a:t>
            </a:r>
            <a:r>
              <a:rPr lang="zh-CN" altLang="en-US" dirty="0"/>
              <a:t>地理信息抽取技术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2.1.1 </a:t>
            </a:r>
            <a:r>
              <a:rPr lang="zh-CN" altLang="zh-CN" dirty="0"/>
              <a:t>地理信息的识别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2.1.2</a:t>
            </a:r>
            <a:r>
              <a:rPr lang="zh-CN" altLang="zh-CN" dirty="0"/>
              <a:t>地理实体的名称歧义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2.3 </a:t>
            </a:r>
            <a:r>
              <a:rPr lang="zh-CN" altLang="en-US" dirty="0"/>
              <a:t>可视化技术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58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81074"/>
            <a:ext cx="8568754" cy="6048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主要内容：介绍本文提出的基于模式匹配的新闻事件抽取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第三章 基于模式匹配的新闻事件抽取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2.1 </a:t>
            </a:r>
            <a:r>
              <a:rPr lang="zh-CN" altLang="en-US" dirty="0"/>
              <a:t>基于模式匹配的新闻事件抽取技术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2.1.1 </a:t>
            </a:r>
            <a:r>
              <a:rPr lang="zh-CN" altLang="en-US" dirty="0"/>
              <a:t>政治军事领域知识本体集构建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2.1.2 </a:t>
            </a:r>
            <a:r>
              <a:rPr lang="zh-CN" altLang="en-US" dirty="0"/>
              <a:t>政治军事动词词典及事件编码体系的构建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2.2 </a:t>
            </a:r>
            <a:r>
              <a:rPr lang="zh-CN" altLang="en-US" dirty="0"/>
              <a:t>地理信息抽取技术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2.1.1 </a:t>
            </a:r>
            <a:r>
              <a:rPr lang="zh-CN" altLang="en-US" dirty="0"/>
              <a:t>地理实体的消歧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</a:p>
          <a:p>
            <a:pPr marL="0" indent="0">
              <a:buNone/>
            </a:pPr>
            <a:r>
              <a:rPr lang="en-US" altLang="zh-CN" dirty="0"/>
              <a:t>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362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81074"/>
            <a:ext cx="8568754" cy="6048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主要内容：将本文提出的新闻事件抽取方法应用到系统中，详细介绍每个模块的设计与实现方式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第四章 </a:t>
            </a:r>
            <a:r>
              <a:rPr lang="zh-CN" altLang="en-US" dirty="0">
                <a:solidFill>
                  <a:srgbClr val="FF0000"/>
                </a:solidFill>
              </a:rPr>
              <a:t>事件抽取及可视化设计与实现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 4.1 </a:t>
            </a:r>
            <a:r>
              <a:rPr lang="zh-CN" altLang="en-US" dirty="0"/>
              <a:t>新闻事件抽取及可视化总体概述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4.1.1 </a:t>
            </a:r>
            <a:r>
              <a:rPr lang="zh-CN" altLang="en-US" dirty="0"/>
              <a:t>总体工作流程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4.2 </a:t>
            </a:r>
            <a:r>
              <a:rPr lang="zh-CN" altLang="en-US" dirty="0"/>
              <a:t>事件抽取模块的设计与实现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4.2.1 </a:t>
            </a:r>
            <a:r>
              <a:rPr lang="zh-CN" altLang="en-US" dirty="0"/>
              <a:t>事件抽取子模块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4.2.2 </a:t>
            </a:r>
            <a:r>
              <a:rPr lang="zh-CN" altLang="en-US" dirty="0"/>
              <a:t>地理信息抽取子模块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4.3 </a:t>
            </a:r>
            <a:r>
              <a:rPr lang="zh-CN" altLang="en-US" dirty="0"/>
              <a:t>可视化模块设计与实现技术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29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81074"/>
            <a:ext cx="8568754" cy="6048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主要内容：实验与评价，介绍实验采用的数据集，与其他基于模式匹配的事件抽取方法进行对比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第五章 实验与评价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5.1 </a:t>
            </a:r>
            <a:r>
              <a:rPr lang="zh-CN" altLang="en-US" dirty="0"/>
              <a:t>实验设置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5.1.1 </a:t>
            </a:r>
            <a:r>
              <a:rPr lang="zh-CN" altLang="en-US" dirty="0"/>
              <a:t>实验环境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5.1.2 </a:t>
            </a:r>
            <a:r>
              <a:rPr lang="zh-CN" altLang="en-US" dirty="0"/>
              <a:t>测试数据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5.2 </a:t>
            </a:r>
            <a:r>
              <a:rPr lang="zh-CN" altLang="en-US" dirty="0"/>
              <a:t>详细测试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5.3 </a:t>
            </a:r>
            <a:r>
              <a:rPr lang="zh-CN" altLang="en-US" dirty="0"/>
              <a:t>对比实验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545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981074"/>
            <a:ext cx="8568754" cy="6048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主要内容：总结全文，对今后的研究工作作出的展望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结论与展望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结论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展望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参考文献</a:t>
            </a:r>
            <a:r>
              <a:rPr lang="en-US" altLang="zh-CN" dirty="0"/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881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2541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论文介绍及进展</a:t>
            </a:r>
            <a:endParaRPr lang="en-US" altLang="zh-CN" dirty="0"/>
          </a:p>
          <a:p>
            <a:r>
              <a:rPr lang="zh-CN" altLang="en-US" dirty="0"/>
              <a:t>论文的整体框架</a:t>
            </a:r>
          </a:p>
        </p:txBody>
      </p:sp>
    </p:spTree>
    <p:extLst>
      <p:ext uri="{BB962C8B-B14F-4D97-AF65-F5344CB8AC3E}">
        <p14:creationId xmlns:p14="http://schemas.microsoft.com/office/powerpoint/2010/main" val="23671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研究背景与意义</a:t>
            </a:r>
          </a:p>
        </p:txBody>
      </p:sp>
      <p:sp>
        <p:nvSpPr>
          <p:cNvPr id="157" name="Text Box 2"/>
          <p:cNvSpPr txBox="1">
            <a:spLocks noChangeArrowheads="1"/>
          </p:cNvSpPr>
          <p:nvPr/>
        </p:nvSpPr>
        <p:spPr bwMode="auto">
          <a:xfrm>
            <a:off x="630585" y="1383184"/>
            <a:ext cx="5688013" cy="435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  <a:p>
            <a:endParaRPr lang="zh-CN" altLang="en-US" sz="1000" b="0">
              <a:solidFill>
                <a:schemeClr val="tx1"/>
              </a:solidFill>
              <a:latin typeface="Courier New" panose="02070309020205020404" pitchFamily="49" charset="0"/>
              <a:ea typeface="MS Mincho" pitchFamily="49" charset="-128"/>
            </a:endParaRPr>
          </a:p>
        </p:txBody>
      </p:sp>
      <p:sp>
        <p:nvSpPr>
          <p:cNvPr id="158" name="Text Box 5"/>
          <p:cNvSpPr txBox="1">
            <a:spLocks noChangeArrowheads="1"/>
          </p:cNvSpPr>
          <p:nvPr/>
        </p:nvSpPr>
        <p:spPr bwMode="auto">
          <a:xfrm>
            <a:off x="6529735" y="3067522"/>
            <a:ext cx="1400175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rgbClr val="FF0066"/>
                </a:solidFill>
              </a:rPr>
              <a:t>event</a:t>
            </a:r>
            <a:endParaRPr lang="en-GB" altLang="en-US" i="1" dirty="0">
              <a:solidFill>
                <a:srgbClr val="FF0066"/>
              </a:solidFill>
            </a:endParaRPr>
          </a:p>
        </p:txBody>
      </p:sp>
      <p:sp>
        <p:nvSpPr>
          <p:cNvPr id="159" name="Text Box 6"/>
          <p:cNvSpPr txBox="1">
            <a:spLocks noChangeArrowheads="1"/>
          </p:cNvSpPr>
          <p:nvPr/>
        </p:nvSpPr>
        <p:spPr bwMode="auto">
          <a:xfrm>
            <a:off x="6508651" y="3821354"/>
            <a:ext cx="1400175" cy="276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</a:rPr>
              <a:t>actor</a:t>
            </a:r>
            <a:endParaRPr lang="en-GB" altLang="en-US" i="1" dirty="0">
              <a:solidFill>
                <a:schemeClr val="accent2"/>
              </a:solidFill>
            </a:endParaRPr>
          </a:p>
        </p:txBody>
      </p:sp>
      <p:sp>
        <p:nvSpPr>
          <p:cNvPr id="161" name="Text Box 8"/>
          <p:cNvSpPr txBox="1">
            <a:spLocks noChangeArrowheads="1"/>
          </p:cNvSpPr>
          <p:nvPr/>
        </p:nvSpPr>
        <p:spPr bwMode="auto">
          <a:xfrm>
            <a:off x="6531236" y="4638711"/>
            <a:ext cx="1400175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i="1" dirty="0">
                <a:solidFill>
                  <a:srgbClr val="FF9900"/>
                </a:solidFill>
              </a:rPr>
              <a:t>Locations</a:t>
            </a:r>
          </a:p>
        </p:txBody>
      </p:sp>
      <p:sp>
        <p:nvSpPr>
          <p:cNvPr id="162" name="Text Box 9"/>
          <p:cNvSpPr txBox="1">
            <a:spLocks noChangeArrowheads="1"/>
          </p:cNvSpPr>
          <p:nvPr/>
        </p:nvSpPr>
        <p:spPr bwMode="auto">
          <a:xfrm>
            <a:off x="6529735" y="5405909"/>
            <a:ext cx="1400175" cy="33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i="1"/>
              <a:t>Time</a:t>
            </a:r>
          </a:p>
        </p:txBody>
      </p:sp>
      <p:grpSp>
        <p:nvGrpSpPr>
          <p:cNvPr id="163" name="Group 11"/>
          <p:cNvGrpSpPr>
            <a:grpSpLocks/>
          </p:cNvGrpSpPr>
          <p:nvPr/>
        </p:nvGrpSpPr>
        <p:grpSpPr bwMode="auto">
          <a:xfrm>
            <a:off x="1017935" y="2343622"/>
            <a:ext cx="4810125" cy="2889250"/>
            <a:chOff x="0" y="0"/>
            <a:chExt cx="3030" cy="1820"/>
          </a:xfrm>
        </p:grpSpPr>
        <p:grpSp>
          <p:nvGrpSpPr>
            <p:cNvPr id="164" name="Group 12"/>
            <p:cNvGrpSpPr>
              <a:grpSpLocks/>
            </p:cNvGrpSpPr>
            <p:nvPr/>
          </p:nvGrpSpPr>
          <p:grpSpPr bwMode="auto">
            <a:xfrm>
              <a:off x="11" y="382"/>
              <a:ext cx="3019" cy="1346"/>
              <a:chOff x="0" y="0"/>
              <a:chExt cx="3019" cy="1346"/>
            </a:xfrm>
          </p:grpSpPr>
          <p:sp>
            <p:nvSpPr>
              <p:cNvPr id="184" name="Rectangle 13"/>
              <p:cNvSpPr>
                <a:spLocks noChangeArrowheads="1"/>
              </p:cNvSpPr>
              <p:nvPr/>
            </p:nvSpPr>
            <p:spPr bwMode="auto">
              <a:xfrm>
                <a:off x="2063" y="480"/>
                <a:ext cx="48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recurrence</a:t>
                </a:r>
              </a:p>
            </p:txBody>
          </p:sp>
          <p:sp>
            <p:nvSpPr>
              <p:cNvPr id="185" name="Rectangle 14"/>
              <p:cNvSpPr>
                <a:spLocks noChangeArrowheads="1"/>
              </p:cNvSpPr>
              <p:nvPr/>
            </p:nvSpPr>
            <p:spPr bwMode="auto">
              <a:xfrm>
                <a:off x="1963" y="1250"/>
                <a:ext cx="105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no signs of recurrence</a:t>
                </a:r>
              </a:p>
            </p:txBody>
          </p:sp>
          <p:sp>
            <p:nvSpPr>
              <p:cNvPr id="186" name="Rectangle 15"/>
              <p:cNvSpPr>
                <a:spLocks noChangeArrowheads="1"/>
              </p:cNvSpPr>
              <p:nvPr/>
            </p:nvSpPr>
            <p:spPr bwMode="auto">
              <a:xfrm>
                <a:off x="1965" y="0"/>
                <a:ext cx="76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bony</a:t>
                </a:r>
                <a:r>
                  <a:rPr lang="en-GB" altLang="en-US" sz="1000" b="0">
                    <a:solidFill>
                      <a:schemeClr val="tx1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 </a:t>
                </a:r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lymphoedema</a:t>
                </a:r>
              </a:p>
            </p:txBody>
          </p:sp>
          <p:sp>
            <p:nvSpPr>
              <p:cNvPr id="187" name="Rectangle 16"/>
              <p:cNvSpPr>
                <a:spLocks noChangeArrowheads="1"/>
              </p:cNvSpPr>
              <p:nvPr/>
            </p:nvSpPr>
            <p:spPr bwMode="auto">
              <a:xfrm>
                <a:off x="1675" y="290"/>
                <a:ext cx="96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shooting pain in the</a:t>
                </a:r>
              </a:p>
            </p:txBody>
          </p:sp>
          <p:sp>
            <p:nvSpPr>
              <p:cNvPr id="188" name="Rectangle 17"/>
              <p:cNvSpPr>
                <a:spLocks noChangeArrowheads="1"/>
              </p:cNvSpPr>
              <p:nvPr/>
            </p:nvSpPr>
            <p:spPr bwMode="auto">
              <a:xfrm>
                <a:off x="0" y="387"/>
                <a:ext cx="1104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direction of ulna nerve</a:t>
                </a:r>
              </a:p>
            </p:txBody>
          </p:sp>
          <p:sp>
            <p:nvSpPr>
              <p:cNvPr id="189" name="Rectangle 18"/>
              <p:cNvSpPr>
                <a:spLocks noChangeArrowheads="1"/>
              </p:cNvSpPr>
              <p:nvPr/>
            </p:nvSpPr>
            <p:spPr bwMode="auto">
              <a:xfrm>
                <a:off x="2787" y="479"/>
                <a:ext cx="192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pain</a:t>
                </a:r>
              </a:p>
            </p:txBody>
          </p:sp>
        </p:grpSp>
        <p:grpSp>
          <p:nvGrpSpPr>
            <p:cNvPr id="165" name="Group 19"/>
            <p:cNvGrpSpPr>
              <a:grpSpLocks/>
            </p:cNvGrpSpPr>
            <p:nvPr/>
          </p:nvGrpSpPr>
          <p:grpSpPr bwMode="auto">
            <a:xfrm>
              <a:off x="12" y="478"/>
              <a:ext cx="2001" cy="476"/>
              <a:chOff x="0" y="0"/>
              <a:chExt cx="2001" cy="476"/>
            </a:xfrm>
          </p:grpSpPr>
          <p:sp>
            <p:nvSpPr>
              <p:cNvPr id="182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0080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left arm</a:t>
                </a:r>
              </a:p>
            </p:txBody>
          </p:sp>
          <p:sp>
            <p:nvSpPr>
              <p:cNvPr id="183" name="Rectangle 21"/>
              <p:cNvSpPr>
                <a:spLocks noChangeArrowheads="1"/>
              </p:cNvSpPr>
              <p:nvPr/>
            </p:nvSpPr>
            <p:spPr bwMode="auto">
              <a:xfrm>
                <a:off x="753" y="380"/>
                <a:ext cx="124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0080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local, regional or distant</a:t>
                </a:r>
              </a:p>
            </p:txBody>
          </p:sp>
        </p:grpSp>
        <p:grpSp>
          <p:nvGrpSpPr>
            <p:cNvPr id="166" name="Group 22"/>
            <p:cNvGrpSpPr>
              <a:grpSpLocks/>
            </p:cNvGrpSpPr>
            <p:nvPr/>
          </p:nvGrpSpPr>
          <p:grpSpPr bwMode="auto">
            <a:xfrm>
              <a:off x="0" y="292"/>
              <a:ext cx="2884" cy="1528"/>
              <a:chOff x="0" y="0"/>
              <a:chExt cx="2884" cy="1528"/>
            </a:xfrm>
          </p:grpSpPr>
          <p:sp>
            <p:nvSpPr>
              <p:cNvPr id="179" name="Rectangle 23"/>
              <p:cNvSpPr>
                <a:spLocks noChangeArrowheads="1"/>
              </p:cNvSpPr>
              <p:nvPr/>
            </p:nvSpPr>
            <p:spPr bwMode="auto">
              <a:xfrm>
                <a:off x="776" y="1337"/>
                <a:ext cx="624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latin typeface="Courier New" panose="02070309020205020404" pitchFamily="49" charset="0"/>
                    <a:ea typeface="MS Mincho" pitchFamily="49" charset="-128"/>
                  </a:rPr>
                  <a:t>a year’s time</a:t>
                </a:r>
              </a:p>
            </p:txBody>
          </p:sp>
          <p:sp>
            <p:nvSpPr>
              <p:cNvPr id="180" name="Rectangle 24"/>
              <p:cNvSpPr>
                <a:spLocks noChangeArrowheads="1"/>
              </p:cNvSpPr>
              <p:nvPr/>
            </p:nvSpPr>
            <p:spPr bwMode="auto">
              <a:xfrm>
                <a:off x="2644" y="0"/>
                <a:ext cx="24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latin typeface="Courier New" panose="02070309020205020404" pitchFamily="49" charset="0"/>
                    <a:ea typeface="MS Mincho" pitchFamily="49" charset="-128"/>
                  </a:rPr>
                  <a:t>today</a:t>
                </a:r>
              </a:p>
            </p:txBody>
          </p:sp>
          <p:sp>
            <p:nvSpPr>
              <p:cNvPr id="181" name="Rectangle 25"/>
              <p:cNvSpPr>
                <a:spLocks noChangeArrowheads="1"/>
              </p:cNvSpPr>
              <p:nvPr/>
            </p:nvSpPr>
            <p:spPr bwMode="auto">
              <a:xfrm>
                <a:off x="0" y="1432"/>
                <a:ext cx="57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latin typeface="Courier New" panose="02070309020205020404" pitchFamily="49" charset="0"/>
                    <a:ea typeface="MS Mincho" pitchFamily="49" charset="-128"/>
                  </a:rPr>
                  <a:t>at this time</a:t>
                </a:r>
              </a:p>
            </p:txBody>
          </p:sp>
        </p:grpSp>
        <p:grpSp>
          <p:nvGrpSpPr>
            <p:cNvPr id="167" name="Group 26"/>
            <p:cNvGrpSpPr>
              <a:grpSpLocks/>
            </p:cNvGrpSpPr>
            <p:nvPr/>
          </p:nvGrpSpPr>
          <p:grpSpPr bwMode="auto">
            <a:xfrm>
              <a:off x="6" y="0"/>
              <a:ext cx="2067" cy="1727"/>
              <a:chOff x="0" y="0"/>
              <a:chExt cx="2067" cy="1727"/>
            </a:xfrm>
          </p:grpSpPr>
          <p:sp>
            <p:nvSpPr>
              <p:cNvPr id="174" name="Rectangle 27"/>
              <p:cNvSpPr>
                <a:spLocks noChangeArrowheads="1"/>
              </p:cNvSpPr>
              <p:nvPr/>
            </p:nvSpPr>
            <p:spPr bwMode="auto">
              <a:xfrm>
                <a:off x="1252" y="1346"/>
                <a:ext cx="52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pain clinic</a:t>
                </a:r>
              </a:p>
            </p:txBody>
          </p:sp>
          <p:sp>
            <p:nvSpPr>
              <p:cNvPr id="175" name="Rectangle 28"/>
              <p:cNvSpPr>
                <a:spLocks noChangeArrowheads="1"/>
              </p:cNvSpPr>
              <p:nvPr/>
            </p:nvSpPr>
            <p:spPr bwMode="auto">
              <a:xfrm>
                <a:off x="0" y="1631"/>
                <a:ext cx="28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clinic</a:t>
                </a:r>
              </a:p>
            </p:txBody>
          </p:sp>
          <p:sp>
            <p:nvSpPr>
              <p:cNvPr id="176" name="Rectangle 29"/>
              <p:cNvSpPr>
                <a:spLocks noChangeArrowheads="1"/>
              </p:cNvSpPr>
              <p:nvPr/>
            </p:nvSpPr>
            <p:spPr bwMode="auto">
              <a:xfrm>
                <a:off x="1539" y="959"/>
                <a:ext cx="52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pain clinic</a:t>
                </a:r>
              </a:p>
            </p:txBody>
          </p:sp>
          <p:sp>
            <p:nvSpPr>
              <p:cNvPr id="177" name="Rectangle 30"/>
              <p:cNvSpPr>
                <a:spLocks noChangeArrowheads="1"/>
              </p:cNvSpPr>
              <p:nvPr/>
            </p:nvSpPr>
            <p:spPr bwMode="auto">
              <a:xfrm>
                <a:off x="1107" y="0"/>
                <a:ext cx="76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General Surgical</a:t>
                </a:r>
              </a:p>
            </p:txBody>
          </p:sp>
          <p:sp>
            <p:nvSpPr>
              <p:cNvPr id="178" name="Rectangle 31"/>
              <p:cNvSpPr>
                <a:spLocks noChangeArrowheads="1"/>
              </p:cNvSpPr>
              <p:nvPr/>
            </p:nvSpPr>
            <p:spPr bwMode="auto">
              <a:xfrm>
                <a:off x="715" y="1056"/>
                <a:ext cx="52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pain clinic</a:t>
                </a:r>
              </a:p>
            </p:txBody>
          </p:sp>
        </p:grpSp>
        <p:grpSp>
          <p:nvGrpSpPr>
            <p:cNvPr id="168" name="Group 32"/>
            <p:cNvGrpSpPr>
              <a:grpSpLocks/>
            </p:cNvGrpSpPr>
            <p:nvPr/>
          </p:nvGrpSpPr>
          <p:grpSpPr bwMode="auto">
            <a:xfrm>
              <a:off x="5" y="192"/>
              <a:ext cx="2880" cy="1438"/>
              <a:chOff x="0" y="0"/>
              <a:chExt cx="2880" cy="1438"/>
            </a:xfrm>
          </p:grpSpPr>
          <p:sp>
            <p:nvSpPr>
              <p:cNvPr id="169" name="Rectangle 33"/>
              <p:cNvSpPr>
                <a:spLocks noChangeArrowheads="1"/>
              </p:cNvSpPr>
              <p:nvPr/>
            </p:nvSpPr>
            <p:spPr bwMode="auto">
              <a:xfrm>
                <a:off x="1154" y="2"/>
                <a:ext cx="48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mastectomy</a:t>
                </a:r>
              </a:p>
            </p:txBody>
          </p:sp>
          <p:sp>
            <p:nvSpPr>
              <p:cNvPr id="170" name="Rectangle 34"/>
              <p:cNvSpPr>
                <a:spLocks noChangeArrowheads="1"/>
              </p:cNvSpPr>
              <p:nvPr/>
            </p:nvSpPr>
            <p:spPr bwMode="auto">
              <a:xfrm>
                <a:off x="1872" y="0"/>
                <a:ext cx="100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left open capsulotomy</a:t>
                </a:r>
              </a:p>
            </p:txBody>
          </p:sp>
          <p:sp>
            <p:nvSpPr>
              <p:cNvPr id="171" name="Rectangle 35"/>
              <p:cNvSpPr>
                <a:spLocks noChangeArrowheads="1"/>
              </p:cNvSpPr>
              <p:nvPr/>
            </p:nvSpPr>
            <p:spPr bwMode="auto">
              <a:xfrm>
                <a:off x="4" y="92"/>
                <a:ext cx="120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removal of her prosthesis</a:t>
                </a:r>
              </a:p>
            </p:txBody>
          </p:sp>
          <p:sp>
            <p:nvSpPr>
              <p:cNvPr id="172" name="Rectangle 36"/>
              <p:cNvSpPr>
                <a:spLocks noChangeArrowheads="1"/>
              </p:cNvSpPr>
              <p:nvPr/>
            </p:nvSpPr>
            <p:spPr bwMode="auto">
              <a:xfrm>
                <a:off x="770" y="771"/>
                <a:ext cx="48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management</a:t>
                </a:r>
              </a:p>
            </p:txBody>
          </p:sp>
          <p:sp>
            <p:nvSpPr>
              <p:cNvPr id="173" name="Rectangle 37"/>
              <p:cNvSpPr>
                <a:spLocks noChangeArrowheads="1"/>
              </p:cNvSpPr>
              <p:nvPr/>
            </p:nvSpPr>
            <p:spPr bwMode="auto">
              <a:xfrm>
                <a:off x="0" y="1342"/>
                <a:ext cx="48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management</a:t>
                </a:r>
              </a:p>
            </p:txBody>
          </p:sp>
        </p:grpSp>
      </p:grpSp>
      <p:grpSp>
        <p:nvGrpSpPr>
          <p:cNvPr id="190" name="Group 38"/>
          <p:cNvGrpSpPr>
            <a:grpSpLocks/>
          </p:cNvGrpSpPr>
          <p:nvPr/>
        </p:nvGrpSpPr>
        <p:grpSpPr bwMode="auto">
          <a:xfrm>
            <a:off x="963960" y="2097559"/>
            <a:ext cx="4899025" cy="3363913"/>
            <a:chOff x="0" y="0"/>
            <a:chExt cx="3086" cy="2119"/>
          </a:xfrm>
        </p:grpSpPr>
        <p:sp>
          <p:nvSpPr>
            <p:cNvPr id="191" name="Rectangle 39"/>
            <p:cNvSpPr>
              <a:spLocks noChangeArrowheads="1"/>
            </p:cNvSpPr>
            <p:nvPr/>
          </p:nvSpPr>
          <p:spPr bwMode="auto">
            <a:xfrm>
              <a:off x="0" y="0"/>
              <a:ext cx="3086" cy="2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2" name="Group 40"/>
            <p:cNvGrpSpPr>
              <a:grpSpLocks/>
            </p:cNvGrpSpPr>
            <p:nvPr/>
          </p:nvGrpSpPr>
          <p:grpSpPr bwMode="auto">
            <a:xfrm>
              <a:off x="848" y="156"/>
              <a:ext cx="1248" cy="1820"/>
              <a:chOff x="0" y="0"/>
              <a:chExt cx="1248" cy="1820"/>
            </a:xfrm>
          </p:grpSpPr>
          <p:sp>
            <p:nvSpPr>
              <p:cNvPr id="193" name="Rectangle 41"/>
              <p:cNvSpPr>
                <a:spLocks noChangeArrowheads="1"/>
              </p:cNvSpPr>
              <p:nvPr/>
            </p:nvSpPr>
            <p:spPr bwMode="auto">
              <a:xfrm>
                <a:off x="384" y="949"/>
                <a:ext cx="48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recurrence</a:t>
                </a:r>
              </a:p>
            </p:txBody>
          </p:sp>
          <p:sp>
            <p:nvSpPr>
              <p:cNvPr id="194" name="Rectangle 42"/>
              <p:cNvSpPr>
                <a:spLocks noChangeArrowheads="1"/>
              </p:cNvSpPr>
              <p:nvPr/>
            </p:nvSpPr>
            <p:spPr bwMode="auto">
              <a:xfrm>
                <a:off x="96" y="1638"/>
                <a:ext cx="105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no signs of recurrence</a:t>
                </a:r>
              </a:p>
            </p:txBody>
          </p:sp>
          <p:sp>
            <p:nvSpPr>
              <p:cNvPr id="195" name="Rectangle 43"/>
              <p:cNvSpPr>
                <a:spLocks noChangeArrowheads="1"/>
              </p:cNvSpPr>
              <p:nvPr/>
            </p:nvSpPr>
            <p:spPr bwMode="auto">
              <a:xfrm>
                <a:off x="240" y="431"/>
                <a:ext cx="76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bony</a:t>
                </a:r>
                <a:r>
                  <a:rPr lang="en-GB" altLang="en-US" sz="1000" b="0">
                    <a:solidFill>
                      <a:schemeClr val="tx1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 </a:t>
                </a:r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lymphoedema</a:t>
                </a:r>
              </a:p>
            </p:txBody>
          </p:sp>
          <p:sp>
            <p:nvSpPr>
              <p:cNvPr id="196" name="Rectangle 44"/>
              <p:cNvSpPr>
                <a:spLocks noChangeArrowheads="1"/>
              </p:cNvSpPr>
              <p:nvPr/>
            </p:nvSpPr>
            <p:spPr bwMode="auto">
              <a:xfrm>
                <a:off x="144" y="604"/>
                <a:ext cx="96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shooting pain in the</a:t>
                </a:r>
              </a:p>
            </p:txBody>
          </p:sp>
          <p:sp>
            <p:nvSpPr>
              <p:cNvPr id="197" name="Rectangle 45"/>
              <p:cNvSpPr>
                <a:spLocks noChangeArrowheads="1"/>
              </p:cNvSpPr>
              <p:nvPr/>
            </p:nvSpPr>
            <p:spPr bwMode="auto">
              <a:xfrm>
                <a:off x="72" y="690"/>
                <a:ext cx="1104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direction of ulna nerve</a:t>
                </a:r>
              </a:p>
            </p:txBody>
          </p:sp>
          <p:sp>
            <p:nvSpPr>
              <p:cNvPr id="198" name="Rectangle 46"/>
              <p:cNvSpPr>
                <a:spLocks noChangeArrowheads="1"/>
              </p:cNvSpPr>
              <p:nvPr/>
            </p:nvSpPr>
            <p:spPr bwMode="auto">
              <a:xfrm>
                <a:off x="528" y="862"/>
                <a:ext cx="192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pain</a:t>
                </a:r>
              </a:p>
            </p:txBody>
          </p:sp>
          <p:sp>
            <p:nvSpPr>
              <p:cNvPr id="199" name="Rectangle 47"/>
              <p:cNvSpPr>
                <a:spLocks noChangeArrowheads="1"/>
              </p:cNvSpPr>
              <p:nvPr/>
            </p:nvSpPr>
            <p:spPr bwMode="auto">
              <a:xfrm>
                <a:off x="432" y="518"/>
                <a:ext cx="384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0080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left arm</a:t>
                </a:r>
              </a:p>
            </p:txBody>
          </p:sp>
          <p:sp>
            <p:nvSpPr>
              <p:cNvPr id="200" name="Rectangle 48"/>
              <p:cNvSpPr>
                <a:spLocks noChangeArrowheads="1"/>
              </p:cNvSpPr>
              <p:nvPr/>
            </p:nvSpPr>
            <p:spPr bwMode="auto">
              <a:xfrm>
                <a:off x="0" y="776"/>
                <a:ext cx="124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0080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local, regional or distant</a:t>
                </a:r>
              </a:p>
            </p:txBody>
          </p:sp>
          <p:sp>
            <p:nvSpPr>
              <p:cNvPr id="201" name="Rectangle 49"/>
              <p:cNvSpPr>
                <a:spLocks noChangeArrowheads="1"/>
              </p:cNvSpPr>
              <p:nvPr/>
            </p:nvSpPr>
            <p:spPr bwMode="auto">
              <a:xfrm>
                <a:off x="312" y="1466"/>
                <a:ext cx="624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latin typeface="Courier New" panose="02070309020205020404" pitchFamily="49" charset="0"/>
                    <a:ea typeface="MS Mincho" pitchFamily="49" charset="-128"/>
                  </a:rPr>
                  <a:t>a year’s time</a:t>
                </a:r>
              </a:p>
            </p:txBody>
          </p:sp>
          <p:sp>
            <p:nvSpPr>
              <p:cNvPr id="202" name="Rectangle 50"/>
              <p:cNvSpPr>
                <a:spLocks noChangeArrowheads="1"/>
              </p:cNvSpPr>
              <p:nvPr/>
            </p:nvSpPr>
            <p:spPr bwMode="auto">
              <a:xfrm>
                <a:off x="504" y="345"/>
                <a:ext cx="24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latin typeface="Courier New" panose="02070309020205020404" pitchFamily="49" charset="0"/>
                    <a:ea typeface="MS Mincho" pitchFamily="49" charset="-128"/>
                  </a:rPr>
                  <a:t>today</a:t>
                </a:r>
              </a:p>
            </p:txBody>
          </p:sp>
          <p:sp>
            <p:nvSpPr>
              <p:cNvPr id="203" name="Rectangle 51"/>
              <p:cNvSpPr>
                <a:spLocks noChangeArrowheads="1"/>
              </p:cNvSpPr>
              <p:nvPr/>
            </p:nvSpPr>
            <p:spPr bwMode="auto">
              <a:xfrm>
                <a:off x="336" y="1724"/>
                <a:ext cx="57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latin typeface="Courier New" panose="02070309020205020404" pitchFamily="49" charset="0"/>
                    <a:ea typeface="MS Mincho" pitchFamily="49" charset="-128"/>
                  </a:rPr>
                  <a:t>at this time</a:t>
                </a:r>
              </a:p>
            </p:txBody>
          </p:sp>
          <p:sp>
            <p:nvSpPr>
              <p:cNvPr id="204" name="Rectangle 52"/>
              <p:cNvSpPr>
                <a:spLocks noChangeArrowheads="1"/>
              </p:cNvSpPr>
              <p:nvPr/>
            </p:nvSpPr>
            <p:spPr bwMode="auto">
              <a:xfrm>
                <a:off x="360" y="1293"/>
                <a:ext cx="52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pain clinic</a:t>
                </a:r>
              </a:p>
            </p:txBody>
          </p:sp>
          <p:sp>
            <p:nvSpPr>
              <p:cNvPr id="205" name="Rectangle 53"/>
              <p:cNvSpPr>
                <a:spLocks noChangeArrowheads="1"/>
              </p:cNvSpPr>
              <p:nvPr/>
            </p:nvSpPr>
            <p:spPr bwMode="auto">
              <a:xfrm>
                <a:off x="480" y="1552"/>
                <a:ext cx="28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clinic</a:t>
                </a:r>
              </a:p>
            </p:txBody>
          </p:sp>
          <p:sp>
            <p:nvSpPr>
              <p:cNvPr id="206" name="Rectangle 54"/>
              <p:cNvSpPr>
                <a:spLocks noChangeArrowheads="1"/>
              </p:cNvSpPr>
              <p:nvPr/>
            </p:nvSpPr>
            <p:spPr bwMode="auto">
              <a:xfrm>
                <a:off x="360" y="1035"/>
                <a:ext cx="52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pain clinic</a:t>
                </a:r>
              </a:p>
            </p:txBody>
          </p:sp>
          <p:sp>
            <p:nvSpPr>
              <p:cNvPr id="207" name="Rectangle 55"/>
              <p:cNvSpPr>
                <a:spLocks noChangeArrowheads="1"/>
              </p:cNvSpPr>
              <p:nvPr/>
            </p:nvSpPr>
            <p:spPr bwMode="auto">
              <a:xfrm>
                <a:off x="240" y="0"/>
                <a:ext cx="76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General Surgical</a:t>
                </a:r>
              </a:p>
            </p:txBody>
          </p:sp>
          <p:sp>
            <p:nvSpPr>
              <p:cNvPr id="208" name="Rectangle 56"/>
              <p:cNvSpPr>
                <a:spLocks noChangeArrowheads="1"/>
              </p:cNvSpPr>
              <p:nvPr/>
            </p:nvSpPr>
            <p:spPr bwMode="auto">
              <a:xfrm>
                <a:off x="360" y="1207"/>
                <a:ext cx="52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pain clinic</a:t>
                </a:r>
              </a:p>
            </p:txBody>
          </p:sp>
          <p:sp>
            <p:nvSpPr>
              <p:cNvPr id="209" name="Rectangle 57"/>
              <p:cNvSpPr>
                <a:spLocks noChangeArrowheads="1"/>
              </p:cNvSpPr>
              <p:nvPr/>
            </p:nvSpPr>
            <p:spPr bwMode="auto">
              <a:xfrm>
                <a:off x="384" y="173"/>
                <a:ext cx="48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mastectomy</a:t>
                </a:r>
              </a:p>
            </p:txBody>
          </p:sp>
          <p:sp>
            <p:nvSpPr>
              <p:cNvPr id="210" name="Rectangle 58"/>
              <p:cNvSpPr>
                <a:spLocks noChangeArrowheads="1"/>
              </p:cNvSpPr>
              <p:nvPr/>
            </p:nvSpPr>
            <p:spPr bwMode="auto">
              <a:xfrm>
                <a:off x="120" y="87"/>
                <a:ext cx="1008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left open capsulotomy</a:t>
                </a:r>
              </a:p>
            </p:txBody>
          </p:sp>
          <p:sp>
            <p:nvSpPr>
              <p:cNvPr id="211" name="Rectangle 59"/>
              <p:cNvSpPr>
                <a:spLocks noChangeArrowheads="1"/>
              </p:cNvSpPr>
              <p:nvPr/>
            </p:nvSpPr>
            <p:spPr bwMode="auto">
              <a:xfrm>
                <a:off x="24" y="259"/>
                <a:ext cx="120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removal of her prosthesis</a:t>
                </a:r>
              </a:p>
            </p:txBody>
          </p:sp>
          <p:sp>
            <p:nvSpPr>
              <p:cNvPr id="212" name="Rectangle 60"/>
              <p:cNvSpPr>
                <a:spLocks noChangeArrowheads="1"/>
              </p:cNvSpPr>
              <p:nvPr/>
            </p:nvSpPr>
            <p:spPr bwMode="auto">
              <a:xfrm>
                <a:off x="384" y="1121"/>
                <a:ext cx="48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management</a:t>
                </a:r>
              </a:p>
            </p:txBody>
          </p:sp>
          <p:sp>
            <p:nvSpPr>
              <p:cNvPr id="213" name="Rectangle 61"/>
              <p:cNvSpPr>
                <a:spLocks noChangeArrowheads="1"/>
              </p:cNvSpPr>
              <p:nvPr/>
            </p:nvSpPr>
            <p:spPr bwMode="auto">
              <a:xfrm>
                <a:off x="384" y="1380"/>
                <a:ext cx="48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management</a:t>
                </a:r>
              </a:p>
            </p:txBody>
          </p:sp>
        </p:grpSp>
      </p:grpSp>
      <p:grpSp>
        <p:nvGrpSpPr>
          <p:cNvPr id="214" name="Group 62"/>
          <p:cNvGrpSpPr>
            <a:grpSpLocks/>
          </p:cNvGrpSpPr>
          <p:nvPr/>
        </p:nvGrpSpPr>
        <p:grpSpPr bwMode="auto">
          <a:xfrm>
            <a:off x="1606899" y="2335684"/>
            <a:ext cx="4859338" cy="3421064"/>
            <a:chOff x="0" y="0"/>
            <a:chExt cx="3061" cy="2155"/>
          </a:xfrm>
        </p:grpSpPr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0" y="0"/>
              <a:ext cx="2972" cy="2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6" name="Group 64"/>
            <p:cNvGrpSpPr>
              <a:grpSpLocks/>
            </p:cNvGrpSpPr>
            <p:nvPr/>
          </p:nvGrpSpPr>
          <p:grpSpPr bwMode="auto">
            <a:xfrm>
              <a:off x="2182" y="313"/>
              <a:ext cx="879" cy="1842"/>
              <a:chOff x="480" y="6"/>
              <a:chExt cx="879" cy="1842"/>
            </a:xfrm>
          </p:grpSpPr>
          <p:sp>
            <p:nvSpPr>
              <p:cNvPr id="217" name="Rectangle 65"/>
              <p:cNvSpPr>
                <a:spLocks noChangeArrowheads="1"/>
              </p:cNvSpPr>
              <p:nvPr/>
            </p:nvSpPr>
            <p:spPr bwMode="auto">
              <a:xfrm>
                <a:off x="868" y="695"/>
                <a:ext cx="145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RUS</a:t>
                </a:r>
              </a:p>
            </p:txBody>
          </p:sp>
          <p:sp>
            <p:nvSpPr>
              <p:cNvPr id="218" name="Rectangle 66"/>
              <p:cNvSpPr>
                <a:spLocks noChangeArrowheads="1"/>
              </p:cNvSpPr>
              <p:nvPr/>
            </p:nvSpPr>
            <p:spPr bwMode="auto">
              <a:xfrm>
                <a:off x="774" y="912"/>
                <a:ext cx="242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CHINA</a:t>
                </a:r>
                <a:endParaRPr lang="en-GB" altLang="en-US" sz="1000" dirty="0">
                  <a:solidFill>
                    <a:schemeClr val="accent2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19" name="Rectangle 67"/>
              <p:cNvSpPr>
                <a:spLocks noChangeArrowheads="1"/>
              </p:cNvSpPr>
              <p:nvPr/>
            </p:nvSpPr>
            <p:spPr bwMode="auto">
              <a:xfrm>
                <a:off x="860" y="541"/>
                <a:ext cx="145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USA</a:t>
                </a:r>
                <a:endParaRPr lang="en-GB" altLang="en-US" sz="1000" dirty="0">
                  <a:solidFill>
                    <a:schemeClr val="accent2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20" name="Rectangle 68"/>
              <p:cNvSpPr>
                <a:spLocks noChangeArrowheads="1"/>
              </p:cNvSpPr>
              <p:nvPr/>
            </p:nvSpPr>
            <p:spPr bwMode="auto">
              <a:xfrm>
                <a:off x="845" y="820"/>
                <a:ext cx="145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WTO</a:t>
                </a:r>
                <a:endParaRPr lang="en-GB" altLang="en-US" sz="1000" dirty="0">
                  <a:solidFill>
                    <a:schemeClr val="accent2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22" name="Rectangle 70"/>
              <p:cNvSpPr>
                <a:spLocks noChangeArrowheads="1"/>
              </p:cNvSpPr>
              <p:nvPr/>
            </p:nvSpPr>
            <p:spPr bwMode="auto">
              <a:xfrm>
                <a:off x="632" y="610"/>
                <a:ext cx="727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accent2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The Middle East</a:t>
                </a:r>
                <a:endParaRPr lang="en-GB" altLang="en-US" sz="1000" dirty="0">
                  <a:solidFill>
                    <a:schemeClr val="accent2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25" name="Rectangle 73"/>
              <p:cNvSpPr>
                <a:spLocks noChangeArrowheads="1"/>
              </p:cNvSpPr>
              <p:nvPr/>
            </p:nvSpPr>
            <p:spPr bwMode="auto">
              <a:xfrm>
                <a:off x="757" y="1623"/>
                <a:ext cx="553" cy="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0" dirty="0"/>
                  <a:t>September 5</a:t>
                </a:r>
                <a:endParaRPr lang="en-GB" altLang="en-US" sz="1000" dirty="0"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26" name="Rectangle 74"/>
              <p:cNvSpPr>
                <a:spLocks noChangeArrowheads="1"/>
              </p:cNvSpPr>
              <p:nvPr/>
            </p:nvSpPr>
            <p:spPr bwMode="auto">
              <a:xfrm>
                <a:off x="1008" y="1549"/>
                <a:ext cx="240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 dirty="0">
                    <a:latin typeface="Courier New" panose="02070309020205020404" pitchFamily="49" charset="0"/>
                    <a:ea typeface="MS Mincho" pitchFamily="49" charset="-128"/>
                  </a:rPr>
                  <a:t>today</a:t>
                </a:r>
              </a:p>
            </p:txBody>
          </p:sp>
          <p:sp>
            <p:nvSpPr>
              <p:cNvPr id="227" name="Rectangle 75"/>
              <p:cNvSpPr>
                <a:spLocks noChangeArrowheads="1"/>
              </p:cNvSpPr>
              <p:nvPr/>
            </p:nvSpPr>
            <p:spPr bwMode="auto">
              <a:xfrm>
                <a:off x="672" y="1752"/>
                <a:ext cx="576" cy="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 dirty="0">
                    <a:latin typeface="Courier New" panose="02070309020205020404" pitchFamily="49" charset="0"/>
                    <a:ea typeface="MS Mincho" pitchFamily="49" charset="-128"/>
                  </a:rPr>
                  <a:t>at this time</a:t>
                </a:r>
              </a:p>
            </p:txBody>
          </p:sp>
          <p:sp>
            <p:nvSpPr>
              <p:cNvPr id="230" name="Rectangle 78"/>
              <p:cNvSpPr>
                <a:spLocks noChangeArrowheads="1"/>
              </p:cNvSpPr>
              <p:nvPr/>
            </p:nvSpPr>
            <p:spPr bwMode="auto">
              <a:xfrm>
                <a:off x="720" y="1119"/>
                <a:ext cx="339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Beijing</a:t>
                </a:r>
                <a:endParaRPr lang="en-GB" altLang="en-US" sz="1000" dirty="0">
                  <a:solidFill>
                    <a:srgbClr val="FF9900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31" name="Rectangle 79"/>
              <p:cNvSpPr>
                <a:spLocks noChangeArrowheads="1"/>
              </p:cNvSpPr>
              <p:nvPr/>
            </p:nvSpPr>
            <p:spPr bwMode="auto">
              <a:xfrm>
                <a:off x="480" y="1205"/>
                <a:ext cx="727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Washington, D.C</a:t>
                </a:r>
                <a:endParaRPr lang="en-GB" altLang="en-US" sz="1000" dirty="0">
                  <a:solidFill>
                    <a:srgbClr val="FF9900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32" name="Rectangle 80"/>
              <p:cNvSpPr>
                <a:spLocks noChangeArrowheads="1"/>
              </p:cNvSpPr>
              <p:nvPr/>
            </p:nvSpPr>
            <p:spPr bwMode="auto">
              <a:xfrm>
                <a:off x="720" y="1291"/>
                <a:ext cx="291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altLang="en-US" sz="1000" dirty="0">
                    <a:solidFill>
                      <a:srgbClr val="FF9900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London</a:t>
                </a:r>
              </a:p>
            </p:txBody>
          </p:sp>
          <p:sp>
            <p:nvSpPr>
              <p:cNvPr id="233" name="Rectangle 81"/>
              <p:cNvSpPr>
                <a:spLocks noChangeArrowheads="1"/>
              </p:cNvSpPr>
              <p:nvPr/>
            </p:nvSpPr>
            <p:spPr bwMode="auto">
              <a:xfrm>
                <a:off x="768" y="259"/>
                <a:ext cx="242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fight</a:t>
                </a:r>
                <a:endParaRPr lang="en-GB" altLang="en-US" sz="1000" dirty="0">
                  <a:solidFill>
                    <a:srgbClr val="FF0066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34" name="Rectangle 82"/>
              <p:cNvSpPr>
                <a:spLocks noChangeArrowheads="1"/>
              </p:cNvSpPr>
              <p:nvPr/>
            </p:nvSpPr>
            <p:spPr bwMode="auto">
              <a:xfrm>
                <a:off x="771" y="6"/>
                <a:ext cx="339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assault</a:t>
                </a:r>
                <a:endParaRPr lang="en-GB" altLang="en-US" sz="1000" dirty="0">
                  <a:solidFill>
                    <a:srgbClr val="FF0066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35" name="Rectangle 83"/>
              <p:cNvSpPr>
                <a:spLocks noChangeArrowheads="1"/>
              </p:cNvSpPr>
              <p:nvPr/>
            </p:nvSpPr>
            <p:spPr bwMode="auto">
              <a:xfrm>
                <a:off x="776" y="352"/>
                <a:ext cx="291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reject</a:t>
                </a:r>
                <a:endParaRPr lang="en-GB" altLang="en-US" sz="1000" dirty="0">
                  <a:solidFill>
                    <a:srgbClr val="FF0066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36" name="Rectangle 84"/>
              <p:cNvSpPr>
                <a:spLocks noChangeArrowheads="1"/>
              </p:cNvSpPr>
              <p:nvPr/>
            </p:nvSpPr>
            <p:spPr bwMode="auto">
              <a:xfrm>
                <a:off x="768" y="173"/>
                <a:ext cx="436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cooperate</a:t>
                </a:r>
                <a:endParaRPr lang="en-GB" altLang="en-US" sz="1000" dirty="0">
                  <a:solidFill>
                    <a:srgbClr val="FF0066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  <p:sp>
            <p:nvSpPr>
              <p:cNvPr id="237" name="Rectangle 85"/>
              <p:cNvSpPr>
                <a:spLocks noChangeArrowheads="1"/>
              </p:cNvSpPr>
              <p:nvPr/>
            </p:nvSpPr>
            <p:spPr bwMode="auto">
              <a:xfrm>
                <a:off x="768" y="87"/>
                <a:ext cx="339" cy="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dirty="0">
                    <a:solidFill>
                      <a:srgbClr val="FF0066"/>
                    </a:solidFill>
                    <a:latin typeface="Courier New" panose="02070309020205020404" pitchFamily="49" charset="0"/>
                    <a:ea typeface="MS Mincho" pitchFamily="49" charset="-128"/>
                  </a:rPr>
                  <a:t>consult</a:t>
                </a:r>
                <a:endParaRPr lang="en-GB" altLang="en-US" sz="1000" dirty="0">
                  <a:solidFill>
                    <a:srgbClr val="FF0066"/>
                  </a:solidFill>
                  <a:latin typeface="Courier New" panose="02070309020205020404" pitchFamily="49" charset="0"/>
                  <a:ea typeface="MS Mincho" pitchFamily="49" charset="-128"/>
                </a:endParaRPr>
              </a:p>
            </p:txBody>
          </p:sp>
        </p:grpSp>
      </p:grpSp>
      <p:grpSp>
        <p:nvGrpSpPr>
          <p:cNvPr id="238" name="Group 86"/>
          <p:cNvGrpSpPr>
            <a:grpSpLocks/>
          </p:cNvGrpSpPr>
          <p:nvPr/>
        </p:nvGrpSpPr>
        <p:grpSpPr bwMode="auto">
          <a:xfrm>
            <a:off x="705198" y="1451447"/>
            <a:ext cx="1039812" cy="4233862"/>
            <a:chOff x="0" y="0"/>
            <a:chExt cx="655" cy="2667"/>
          </a:xfrm>
        </p:grpSpPr>
        <p:grpSp>
          <p:nvGrpSpPr>
            <p:cNvPr id="239" name="Group 87"/>
            <p:cNvGrpSpPr>
              <a:grpSpLocks/>
            </p:cNvGrpSpPr>
            <p:nvPr/>
          </p:nvGrpSpPr>
          <p:grpSpPr bwMode="auto">
            <a:xfrm>
              <a:off x="0" y="0"/>
              <a:ext cx="655" cy="861"/>
              <a:chOff x="0" y="0"/>
              <a:chExt cx="434" cy="632"/>
            </a:xfrm>
          </p:grpSpPr>
          <p:sp>
            <p:nvSpPr>
              <p:cNvPr id="276" name="Rectangle 8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4" cy="6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" name="Line 89"/>
              <p:cNvSpPr>
                <a:spLocks noChangeShapeType="1"/>
              </p:cNvSpPr>
              <p:nvPr/>
            </p:nvSpPr>
            <p:spPr bwMode="auto">
              <a:xfrm>
                <a:off x="26" y="30"/>
                <a:ext cx="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" name="Line 90"/>
              <p:cNvSpPr>
                <a:spLocks noChangeShapeType="1"/>
              </p:cNvSpPr>
              <p:nvPr/>
            </p:nvSpPr>
            <p:spPr bwMode="auto">
              <a:xfrm>
                <a:off x="28" y="52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9" name="Line 91"/>
              <p:cNvSpPr>
                <a:spLocks noChangeShapeType="1"/>
              </p:cNvSpPr>
              <p:nvPr/>
            </p:nvSpPr>
            <p:spPr bwMode="auto">
              <a:xfrm>
                <a:off x="26" y="78"/>
                <a:ext cx="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0" name="Line 92"/>
              <p:cNvSpPr>
                <a:spLocks noChangeShapeType="1"/>
              </p:cNvSpPr>
              <p:nvPr/>
            </p:nvSpPr>
            <p:spPr bwMode="auto">
              <a:xfrm>
                <a:off x="24" y="98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1" name="Line 93"/>
              <p:cNvSpPr>
                <a:spLocks noChangeShapeType="1"/>
              </p:cNvSpPr>
              <p:nvPr/>
            </p:nvSpPr>
            <p:spPr bwMode="auto">
              <a:xfrm>
                <a:off x="26" y="11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2" name="Line 94"/>
              <p:cNvSpPr>
                <a:spLocks noChangeShapeType="1"/>
              </p:cNvSpPr>
              <p:nvPr/>
            </p:nvSpPr>
            <p:spPr bwMode="auto">
              <a:xfrm>
                <a:off x="322" y="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3" name="Line 95"/>
              <p:cNvSpPr>
                <a:spLocks noChangeShapeType="1"/>
              </p:cNvSpPr>
              <p:nvPr/>
            </p:nvSpPr>
            <p:spPr bwMode="auto">
              <a:xfrm>
                <a:off x="32" y="180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4" name="Line 96"/>
              <p:cNvSpPr>
                <a:spLocks noChangeShapeType="1"/>
              </p:cNvSpPr>
              <p:nvPr/>
            </p:nvSpPr>
            <p:spPr bwMode="auto">
              <a:xfrm>
                <a:off x="28" y="520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5" name="Line 97"/>
              <p:cNvSpPr>
                <a:spLocks noChangeShapeType="1"/>
              </p:cNvSpPr>
              <p:nvPr/>
            </p:nvSpPr>
            <p:spPr bwMode="auto">
              <a:xfrm>
                <a:off x="34" y="588"/>
                <a:ext cx="1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" name="Line 98"/>
              <p:cNvSpPr>
                <a:spLocks noChangeShapeType="1"/>
              </p:cNvSpPr>
              <p:nvPr/>
            </p:nvSpPr>
            <p:spPr bwMode="auto">
              <a:xfrm>
                <a:off x="28" y="230"/>
                <a:ext cx="3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" name="Line 99"/>
              <p:cNvSpPr>
                <a:spLocks noChangeShapeType="1"/>
              </p:cNvSpPr>
              <p:nvPr/>
            </p:nvSpPr>
            <p:spPr bwMode="auto">
              <a:xfrm>
                <a:off x="28" y="285"/>
                <a:ext cx="3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" name="Line 100"/>
              <p:cNvSpPr>
                <a:spLocks noChangeShapeType="1"/>
              </p:cNvSpPr>
              <p:nvPr/>
            </p:nvSpPr>
            <p:spPr bwMode="auto">
              <a:xfrm>
                <a:off x="28" y="257"/>
                <a:ext cx="3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" name="Line 101"/>
              <p:cNvSpPr>
                <a:spLocks noChangeShapeType="1"/>
              </p:cNvSpPr>
              <p:nvPr/>
            </p:nvSpPr>
            <p:spPr bwMode="auto">
              <a:xfrm>
                <a:off x="28" y="450"/>
                <a:ext cx="3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" name="Line 102"/>
              <p:cNvSpPr>
                <a:spLocks noChangeShapeType="1"/>
              </p:cNvSpPr>
              <p:nvPr/>
            </p:nvSpPr>
            <p:spPr bwMode="auto">
              <a:xfrm>
                <a:off x="28" y="312"/>
                <a:ext cx="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91" name="Line 103"/>
              <p:cNvSpPr>
                <a:spLocks noChangeShapeType="1"/>
              </p:cNvSpPr>
              <p:nvPr/>
            </p:nvSpPr>
            <p:spPr bwMode="auto">
              <a:xfrm>
                <a:off x="28" y="478"/>
                <a:ext cx="2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" name="Line 104"/>
              <p:cNvSpPr>
                <a:spLocks noChangeShapeType="1"/>
              </p:cNvSpPr>
              <p:nvPr/>
            </p:nvSpPr>
            <p:spPr bwMode="auto">
              <a:xfrm>
                <a:off x="128" y="340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" name="Line 105"/>
              <p:cNvSpPr>
                <a:spLocks noChangeShapeType="1"/>
              </p:cNvSpPr>
              <p:nvPr/>
            </p:nvSpPr>
            <p:spPr bwMode="auto">
              <a:xfrm>
                <a:off x="128" y="367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" name="Line 106"/>
              <p:cNvSpPr>
                <a:spLocks noChangeShapeType="1"/>
              </p:cNvSpPr>
              <p:nvPr/>
            </p:nvSpPr>
            <p:spPr bwMode="auto">
              <a:xfrm>
                <a:off x="130" y="395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5" name="Line 107"/>
              <p:cNvSpPr>
                <a:spLocks noChangeShapeType="1"/>
              </p:cNvSpPr>
              <p:nvPr/>
            </p:nvSpPr>
            <p:spPr bwMode="auto">
              <a:xfrm>
                <a:off x="128" y="422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0" name="Group 108"/>
            <p:cNvGrpSpPr>
              <a:grpSpLocks/>
            </p:cNvGrpSpPr>
            <p:nvPr/>
          </p:nvGrpSpPr>
          <p:grpSpPr bwMode="auto">
            <a:xfrm>
              <a:off x="0" y="897"/>
              <a:ext cx="655" cy="861"/>
              <a:chOff x="0" y="0"/>
              <a:chExt cx="655" cy="861"/>
            </a:xfrm>
          </p:grpSpPr>
          <p:sp>
            <p:nvSpPr>
              <p:cNvPr id="262" name="Rectangle 10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55" cy="8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3" name="Line 110"/>
              <p:cNvSpPr>
                <a:spLocks noChangeShapeType="1"/>
              </p:cNvSpPr>
              <p:nvPr/>
            </p:nvSpPr>
            <p:spPr bwMode="auto">
              <a:xfrm>
                <a:off x="39" y="41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4" name="Line 111"/>
              <p:cNvSpPr>
                <a:spLocks noChangeShapeType="1"/>
              </p:cNvSpPr>
              <p:nvPr/>
            </p:nvSpPr>
            <p:spPr bwMode="auto">
              <a:xfrm>
                <a:off x="42" y="71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" name="Line 112"/>
              <p:cNvSpPr>
                <a:spLocks noChangeShapeType="1"/>
              </p:cNvSpPr>
              <p:nvPr/>
            </p:nvSpPr>
            <p:spPr bwMode="auto">
              <a:xfrm>
                <a:off x="39" y="106"/>
                <a:ext cx="1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" name="Line 113"/>
              <p:cNvSpPr>
                <a:spLocks noChangeShapeType="1"/>
              </p:cNvSpPr>
              <p:nvPr/>
            </p:nvSpPr>
            <p:spPr bwMode="auto">
              <a:xfrm>
                <a:off x="36" y="134"/>
                <a:ext cx="1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" name="Line 114"/>
              <p:cNvSpPr>
                <a:spLocks noChangeShapeType="1"/>
              </p:cNvSpPr>
              <p:nvPr/>
            </p:nvSpPr>
            <p:spPr bwMode="auto">
              <a:xfrm>
                <a:off x="39" y="158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8" name="Line 115"/>
              <p:cNvSpPr>
                <a:spLocks noChangeShapeType="1"/>
              </p:cNvSpPr>
              <p:nvPr/>
            </p:nvSpPr>
            <p:spPr bwMode="auto">
              <a:xfrm>
                <a:off x="486" y="104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9" name="Line 116"/>
              <p:cNvSpPr>
                <a:spLocks noChangeShapeType="1"/>
              </p:cNvSpPr>
              <p:nvPr/>
            </p:nvSpPr>
            <p:spPr bwMode="auto">
              <a:xfrm>
                <a:off x="48" y="245"/>
                <a:ext cx="1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0" name="Line 117"/>
              <p:cNvSpPr>
                <a:spLocks noChangeShapeType="1"/>
              </p:cNvSpPr>
              <p:nvPr/>
            </p:nvSpPr>
            <p:spPr bwMode="auto">
              <a:xfrm>
                <a:off x="42" y="479"/>
                <a:ext cx="1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1" name="Line 118"/>
              <p:cNvSpPr>
                <a:spLocks noChangeShapeType="1"/>
              </p:cNvSpPr>
              <p:nvPr/>
            </p:nvSpPr>
            <p:spPr bwMode="auto">
              <a:xfrm>
                <a:off x="51" y="572"/>
                <a:ext cx="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2" name="Line 119"/>
              <p:cNvSpPr>
                <a:spLocks noChangeShapeType="1"/>
              </p:cNvSpPr>
              <p:nvPr/>
            </p:nvSpPr>
            <p:spPr bwMode="auto">
              <a:xfrm>
                <a:off x="42" y="313"/>
                <a:ext cx="5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3" name="Line 120"/>
              <p:cNvSpPr>
                <a:spLocks noChangeShapeType="1"/>
              </p:cNvSpPr>
              <p:nvPr/>
            </p:nvSpPr>
            <p:spPr bwMode="auto">
              <a:xfrm>
                <a:off x="42" y="388"/>
                <a:ext cx="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4" name="Line 121"/>
              <p:cNvSpPr>
                <a:spLocks noChangeShapeType="1"/>
              </p:cNvSpPr>
              <p:nvPr/>
            </p:nvSpPr>
            <p:spPr bwMode="auto">
              <a:xfrm>
                <a:off x="42" y="350"/>
                <a:ext cx="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5" name="Line 122"/>
              <p:cNvSpPr>
                <a:spLocks noChangeShapeType="1"/>
              </p:cNvSpPr>
              <p:nvPr/>
            </p:nvSpPr>
            <p:spPr bwMode="auto">
              <a:xfrm>
                <a:off x="42" y="425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1" name="Group 123"/>
            <p:cNvGrpSpPr>
              <a:grpSpLocks/>
            </p:cNvGrpSpPr>
            <p:nvPr/>
          </p:nvGrpSpPr>
          <p:grpSpPr bwMode="auto">
            <a:xfrm>
              <a:off x="0" y="1806"/>
              <a:ext cx="655" cy="861"/>
              <a:chOff x="0" y="0"/>
              <a:chExt cx="655" cy="861"/>
            </a:xfrm>
          </p:grpSpPr>
          <p:sp>
            <p:nvSpPr>
              <p:cNvPr id="242" name="Rectangle 1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55" cy="8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3" name="Line 125"/>
              <p:cNvSpPr>
                <a:spLocks noChangeShapeType="1"/>
              </p:cNvSpPr>
              <p:nvPr/>
            </p:nvSpPr>
            <p:spPr bwMode="auto">
              <a:xfrm>
                <a:off x="39" y="41"/>
                <a:ext cx="1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4" name="Line 126"/>
              <p:cNvSpPr>
                <a:spLocks noChangeShapeType="1"/>
              </p:cNvSpPr>
              <p:nvPr/>
            </p:nvSpPr>
            <p:spPr bwMode="auto">
              <a:xfrm>
                <a:off x="42" y="71"/>
                <a:ext cx="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" name="Line 127"/>
              <p:cNvSpPr>
                <a:spLocks noChangeShapeType="1"/>
              </p:cNvSpPr>
              <p:nvPr/>
            </p:nvSpPr>
            <p:spPr bwMode="auto">
              <a:xfrm>
                <a:off x="39" y="106"/>
                <a:ext cx="1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" name="Line 128"/>
              <p:cNvSpPr>
                <a:spLocks noChangeShapeType="1"/>
              </p:cNvSpPr>
              <p:nvPr/>
            </p:nvSpPr>
            <p:spPr bwMode="auto">
              <a:xfrm>
                <a:off x="36" y="134"/>
                <a:ext cx="1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7" name="Line 129"/>
              <p:cNvSpPr>
                <a:spLocks noChangeShapeType="1"/>
              </p:cNvSpPr>
              <p:nvPr/>
            </p:nvSpPr>
            <p:spPr bwMode="auto">
              <a:xfrm>
                <a:off x="39" y="158"/>
                <a:ext cx="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8" name="Line 130"/>
              <p:cNvSpPr>
                <a:spLocks noChangeShapeType="1"/>
              </p:cNvSpPr>
              <p:nvPr/>
            </p:nvSpPr>
            <p:spPr bwMode="auto">
              <a:xfrm>
                <a:off x="486" y="104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9" name="Line 131"/>
              <p:cNvSpPr>
                <a:spLocks noChangeShapeType="1"/>
              </p:cNvSpPr>
              <p:nvPr/>
            </p:nvSpPr>
            <p:spPr bwMode="auto">
              <a:xfrm>
                <a:off x="48" y="245"/>
                <a:ext cx="1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" name="Line 132"/>
              <p:cNvSpPr>
                <a:spLocks noChangeShapeType="1"/>
              </p:cNvSpPr>
              <p:nvPr/>
            </p:nvSpPr>
            <p:spPr bwMode="auto">
              <a:xfrm>
                <a:off x="42" y="708"/>
                <a:ext cx="1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" name="Line 133"/>
              <p:cNvSpPr>
                <a:spLocks noChangeShapeType="1"/>
              </p:cNvSpPr>
              <p:nvPr/>
            </p:nvSpPr>
            <p:spPr bwMode="auto">
              <a:xfrm>
                <a:off x="51" y="801"/>
                <a:ext cx="1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2" name="Line 134"/>
              <p:cNvSpPr>
                <a:spLocks noChangeShapeType="1"/>
              </p:cNvSpPr>
              <p:nvPr/>
            </p:nvSpPr>
            <p:spPr bwMode="auto">
              <a:xfrm>
                <a:off x="42" y="313"/>
                <a:ext cx="5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3" name="Line 135"/>
              <p:cNvSpPr>
                <a:spLocks noChangeShapeType="1"/>
              </p:cNvSpPr>
              <p:nvPr/>
            </p:nvSpPr>
            <p:spPr bwMode="auto">
              <a:xfrm>
                <a:off x="42" y="388"/>
                <a:ext cx="4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4" name="Line 136"/>
              <p:cNvSpPr>
                <a:spLocks noChangeShapeType="1"/>
              </p:cNvSpPr>
              <p:nvPr/>
            </p:nvSpPr>
            <p:spPr bwMode="auto">
              <a:xfrm>
                <a:off x="42" y="350"/>
                <a:ext cx="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5" name="Line 137"/>
              <p:cNvSpPr>
                <a:spLocks noChangeShapeType="1"/>
              </p:cNvSpPr>
              <p:nvPr/>
            </p:nvSpPr>
            <p:spPr bwMode="auto">
              <a:xfrm>
                <a:off x="42" y="463"/>
                <a:ext cx="5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" name="Line 138"/>
              <p:cNvSpPr>
                <a:spLocks noChangeShapeType="1"/>
              </p:cNvSpPr>
              <p:nvPr/>
            </p:nvSpPr>
            <p:spPr bwMode="auto">
              <a:xfrm>
                <a:off x="42" y="425"/>
                <a:ext cx="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7" name="Line 139"/>
              <p:cNvSpPr>
                <a:spLocks noChangeShapeType="1"/>
              </p:cNvSpPr>
              <p:nvPr/>
            </p:nvSpPr>
            <p:spPr bwMode="auto">
              <a:xfrm>
                <a:off x="42" y="651"/>
                <a:ext cx="3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8" name="Line 140"/>
              <p:cNvSpPr>
                <a:spLocks noChangeShapeType="1"/>
              </p:cNvSpPr>
              <p:nvPr/>
            </p:nvSpPr>
            <p:spPr bwMode="auto">
              <a:xfrm>
                <a:off x="42" y="538"/>
                <a:ext cx="5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9" name="Line 141"/>
              <p:cNvSpPr>
                <a:spLocks noChangeShapeType="1"/>
              </p:cNvSpPr>
              <p:nvPr/>
            </p:nvSpPr>
            <p:spPr bwMode="auto">
              <a:xfrm>
                <a:off x="42" y="500"/>
                <a:ext cx="5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0" name="Line 142"/>
              <p:cNvSpPr>
                <a:spLocks noChangeShapeType="1"/>
              </p:cNvSpPr>
              <p:nvPr/>
            </p:nvSpPr>
            <p:spPr bwMode="auto">
              <a:xfrm>
                <a:off x="42" y="575"/>
                <a:ext cx="5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" name="Line 143"/>
              <p:cNvSpPr>
                <a:spLocks noChangeShapeType="1"/>
              </p:cNvSpPr>
              <p:nvPr/>
            </p:nvSpPr>
            <p:spPr bwMode="auto">
              <a:xfrm>
                <a:off x="42" y="613"/>
                <a:ext cx="5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96" name="Group 144"/>
          <p:cNvGrpSpPr>
            <a:grpSpLocks/>
          </p:cNvGrpSpPr>
          <p:nvPr/>
        </p:nvGrpSpPr>
        <p:grpSpPr bwMode="auto">
          <a:xfrm>
            <a:off x="798860" y="3367559"/>
            <a:ext cx="857250" cy="268288"/>
            <a:chOff x="0" y="0"/>
            <a:chExt cx="540" cy="169"/>
          </a:xfrm>
        </p:grpSpPr>
        <p:sp>
          <p:nvSpPr>
            <p:cNvPr id="297" name="Line 145"/>
            <p:cNvSpPr>
              <a:spLocks noChangeShapeType="1"/>
            </p:cNvSpPr>
            <p:nvPr/>
          </p:nvSpPr>
          <p:spPr bwMode="auto">
            <a:xfrm>
              <a:off x="422" y="3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146"/>
            <p:cNvSpPr>
              <a:spLocks noChangeShapeType="1"/>
            </p:cNvSpPr>
            <p:nvPr/>
          </p:nvSpPr>
          <p:spPr bwMode="auto">
            <a:xfrm>
              <a:off x="252" y="40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147"/>
            <p:cNvSpPr>
              <a:spLocks noChangeShapeType="1"/>
            </p:cNvSpPr>
            <p:nvPr/>
          </p:nvSpPr>
          <p:spPr bwMode="auto">
            <a:xfrm>
              <a:off x="101" y="40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148"/>
            <p:cNvSpPr>
              <a:spLocks noChangeShapeType="1"/>
            </p:cNvSpPr>
            <p:nvPr/>
          </p:nvSpPr>
          <p:spPr bwMode="auto">
            <a:xfrm>
              <a:off x="242" y="77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149"/>
            <p:cNvSpPr>
              <a:spLocks noChangeShapeType="1"/>
            </p:cNvSpPr>
            <p:nvPr/>
          </p:nvSpPr>
          <p:spPr bwMode="auto">
            <a:xfrm>
              <a:off x="55" y="0"/>
              <a:ext cx="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150"/>
            <p:cNvSpPr>
              <a:spLocks noChangeShapeType="1"/>
            </p:cNvSpPr>
            <p:nvPr/>
          </p:nvSpPr>
          <p:spPr bwMode="auto">
            <a:xfrm>
              <a:off x="400" y="76"/>
              <a:ext cx="7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151"/>
            <p:cNvSpPr>
              <a:spLocks noChangeShapeType="1"/>
            </p:cNvSpPr>
            <p:nvPr/>
          </p:nvSpPr>
          <p:spPr bwMode="auto">
            <a:xfrm>
              <a:off x="18" y="78"/>
              <a:ext cx="7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152"/>
            <p:cNvSpPr>
              <a:spLocks noChangeShapeType="1"/>
            </p:cNvSpPr>
            <p:nvPr/>
          </p:nvSpPr>
          <p:spPr bwMode="auto">
            <a:xfrm>
              <a:off x="177" y="2"/>
              <a:ext cx="7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153"/>
            <p:cNvSpPr>
              <a:spLocks noChangeShapeType="1"/>
            </p:cNvSpPr>
            <p:nvPr/>
          </p:nvSpPr>
          <p:spPr bwMode="auto">
            <a:xfrm>
              <a:off x="0" y="169"/>
              <a:ext cx="7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154"/>
            <p:cNvSpPr>
              <a:spLocks noChangeShapeType="1"/>
            </p:cNvSpPr>
            <p:nvPr/>
          </p:nvSpPr>
          <p:spPr bwMode="auto">
            <a:xfrm>
              <a:off x="183" y="115"/>
              <a:ext cx="7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" name="Group 155"/>
          <p:cNvGrpSpPr>
            <a:grpSpLocks/>
          </p:cNvGrpSpPr>
          <p:nvPr/>
        </p:nvGrpSpPr>
        <p:grpSpPr bwMode="auto">
          <a:xfrm>
            <a:off x="811560" y="4815359"/>
            <a:ext cx="854075" cy="536575"/>
            <a:chOff x="0" y="0"/>
            <a:chExt cx="538" cy="338"/>
          </a:xfrm>
        </p:grpSpPr>
        <p:sp>
          <p:nvSpPr>
            <p:cNvPr id="308" name="Line 156"/>
            <p:cNvSpPr>
              <a:spLocks noChangeShapeType="1"/>
            </p:cNvSpPr>
            <p:nvPr/>
          </p:nvSpPr>
          <p:spPr bwMode="auto">
            <a:xfrm>
              <a:off x="313" y="1"/>
              <a:ext cx="7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157"/>
            <p:cNvSpPr>
              <a:spLocks noChangeShapeType="1"/>
            </p:cNvSpPr>
            <p:nvPr/>
          </p:nvSpPr>
          <p:spPr bwMode="auto">
            <a:xfrm>
              <a:off x="0" y="151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158"/>
            <p:cNvSpPr>
              <a:spLocks noChangeShapeType="1"/>
            </p:cNvSpPr>
            <p:nvPr/>
          </p:nvSpPr>
          <p:spPr bwMode="auto">
            <a:xfrm>
              <a:off x="8" y="337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159"/>
            <p:cNvSpPr>
              <a:spLocks noChangeShapeType="1"/>
            </p:cNvSpPr>
            <p:nvPr/>
          </p:nvSpPr>
          <p:spPr bwMode="auto">
            <a:xfrm>
              <a:off x="11" y="0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160"/>
            <p:cNvSpPr>
              <a:spLocks noChangeShapeType="1"/>
            </p:cNvSpPr>
            <p:nvPr/>
          </p:nvSpPr>
          <p:spPr bwMode="auto">
            <a:xfrm>
              <a:off x="108" y="72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161"/>
            <p:cNvSpPr>
              <a:spLocks noChangeShapeType="1"/>
            </p:cNvSpPr>
            <p:nvPr/>
          </p:nvSpPr>
          <p:spPr bwMode="auto">
            <a:xfrm>
              <a:off x="197" y="35"/>
              <a:ext cx="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162"/>
            <p:cNvSpPr>
              <a:spLocks noChangeShapeType="1"/>
            </p:cNvSpPr>
            <p:nvPr/>
          </p:nvSpPr>
          <p:spPr bwMode="auto">
            <a:xfrm>
              <a:off x="431" y="264"/>
              <a:ext cx="7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163"/>
            <p:cNvSpPr>
              <a:spLocks noChangeShapeType="1"/>
            </p:cNvSpPr>
            <p:nvPr/>
          </p:nvSpPr>
          <p:spPr bwMode="auto">
            <a:xfrm>
              <a:off x="236" y="72"/>
              <a:ext cx="7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164"/>
            <p:cNvSpPr>
              <a:spLocks noChangeShapeType="1"/>
            </p:cNvSpPr>
            <p:nvPr/>
          </p:nvSpPr>
          <p:spPr bwMode="auto">
            <a:xfrm>
              <a:off x="464" y="0"/>
              <a:ext cx="7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165"/>
            <p:cNvSpPr>
              <a:spLocks noChangeShapeType="1"/>
            </p:cNvSpPr>
            <p:nvPr/>
          </p:nvSpPr>
          <p:spPr bwMode="auto">
            <a:xfrm>
              <a:off x="343" y="262"/>
              <a:ext cx="7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166"/>
            <p:cNvSpPr>
              <a:spLocks noChangeShapeType="1"/>
            </p:cNvSpPr>
            <p:nvPr/>
          </p:nvSpPr>
          <p:spPr bwMode="auto">
            <a:xfrm>
              <a:off x="191" y="338"/>
              <a:ext cx="7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167"/>
            <p:cNvSpPr>
              <a:spLocks noChangeShapeType="1"/>
            </p:cNvSpPr>
            <p:nvPr/>
          </p:nvSpPr>
          <p:spPr bwMode="auto">
            <a:xfrm>
              <a:off x="152" y="226"/>
              <a:ext cx="74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0" name="Group 168"/>
          <p:cNvGrpSpPr>
            <a:grpSpLocks/>
          </p:cNvGrpSpPr>
          <p:nvPr/>
        </p:nvGrpSpPr>
        <p:grpSpPr bwMode="auto">
          <a:xfrm>
            <a:off x="908398" y="1948334"/>
            <a:ext cx="673100" cy="550863"/>
            <a:chOff x="0" y="0"/>
            <a:chExt cx="424" cy="347"/>
          </a:xfrm>
        </p:grpSpPr>
        <p:sp>
          <p:nvSpPr>
            <p:cNvPr id="321" name="Line 169"/>
            <p:cNvSpPr>
              <a:spLocks noChangeShapeType="1"/>
            </p:cNvSpPr>
            <p:nvPr/>
          </p:nvSpPr>
          <p:spPr bwMode="auto">
            <a:xfrm>
              <a:off x="66" y="150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170"/>
            <p:cNvSpPr>
              <a:spLocks noChangeShapeType="1"/>
            </p:cNvSpPr>
            <p:nvPr/>
          </p:nvSpPr>
          <p:spPr bwMode="auto">
            <a:xfrm>
              <a:off x="66" y="187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171"/>
            <p:cNvSpPr>
              <a:spLocks noChangeShapeType="1"/>
            </p:cNvSpPr>
            <p:nvPr/>
          </p:nvSpPr>
          <p:spPr bwMode="auto">
            <a:xfrm>
              <a:off x="69" y="225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172"/>
            <p:cNvSpPr>
              <a:spLocks noChangeShapeType="1"/>
            </p:cNvSpPr>
            <p:nvPr/>
          </p:nvSpPr>
          <p:spPr bwMode="auto">
            <a:xfrm>
              <a:off x="66" y="262"/>
              <a:ext cx="1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173"/>
            <p:cNvSpPr>
              <a:spLocks noChangeShapeType="1"/>
            </p:cNvSpPr>
            <p:nvPr/>
          </p:nvSpPr>
          <p:spPr bwMode="auto">
            <a:xfrm>
              <a:off x="98" y="38"/>
              <a:ext cx="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174"/>
            <p:cNvSpPr>
              <a:spLocks noChangeShapeType="1"/>
            </p:cNvSpPr>
            <p:nvPr/>
          </p:nvSpPr>
          <p:spPr bwMode="auto">
            <a:xfrm>
              <a:off x="350" y="112"/>
              <a:ext cx="7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175"/>
            <p:cNvSpPr>
              <a:spLocks noChangeShapeType="1"/>
            </p:cNvSpPr>
            <p:nvPr/>
          </p:nvSpPr>
          <p:spPr bwMode="auto">
            <a:xfrm>
              <a:off x="244" y="300"/>
              <a:ext cx="7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176"/>
            <p:cNvSpPr>
              <a:spLocks noChangeShapeType="1"/>
            </p:cNvSpPr>
            <p:nvPr/>
          </p:nvSpPr>
          <p:spPr bwMode="auto">
            <a:xfrm>
              <a:off x="63" y="347"/>
              <a:ext cx="7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177"/>
            <p:cNvSpPr>
              <a:spLocks noChangeShapeType="1"/>
            </p:cNvSpPr>
            <p:nvPr/>
          </p:nvSpPr>
          <p:spPr bwMode="auto">
            <a:xfrm>
              <a:off x="0" y="0"/>
              <a:ext cx="7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178"/>
            <p:cNvSpPr>
              <a:spLocks noChangeShapeType="1"/>
            </p:cNvSpPr>
            <p:nvPr/>
          </p:nvSpPr>
          <p:spPr bwMode="auto">
            <a:xfrm>
              <a:off x="232" y="340"/>
              <a:ext cx="7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5" name="Rectangle 182"/>
          <p:cNvSpPr>
            <a:spLocks noChangeArrowheads="1"/>
          </p:cNvSpPr>
          <p:nvPr/>
        </p:nvSpPr>
        <p:spPr bwMode="auto">
          <a:xfrm>
            <a:off x="1906935" y="1478434"/>
            <a:ext cx="844550" cy="806450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6" name="Group 184"/>
          <p:cNvGrpSpPr>
            <a:grpSpLocks/>
          </p:cNvGrpSpPr>
          <p:nvPr/>
        </p:nvGrpSpPr>
        <p:grpSpPr bwMode="auto">
          <a:xfrm>
            <a:off x="2102198" y="1853084"/>
            <a:ext cx="955675" cy="1450975"/>
            <a:chOff x="0" y="0"/>
            <a:chExt cx="602" cy="914"/>
          </a:xfrm>
        </p:grpSpPr>
        <p:grpSp>
          <p:nvGrpSpPr>
            <p:cNvPr id="337" name="Group 185"/>
            <p:cNvGrpSpPr>
              <a:grpSpLocks/>
            </p:cNvGrpSpPr>
            <p:nvPr/>
          </p:nvGrpSpPr>
          <p:grpSpPr bwMode="auto">
            <a:xfrm>
              <a:off x="0" y="0"/>
              <a:ext cx="580" cy="334"/>
              <a:chOff x="0" y="0"/>
              <a:chExt cx="580" cy="334"/>
            </a:xfrm>
          </p:grpSpPr>
          <p:sp>
            <p:nvSpPr>
              <p:cNvPr id="358" name="Rectangle 18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0" cy="3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59" name="Group 187"/>
              <p:cNvGrpSpPr>
                <a:grpSpLocks/>
              </p:cNvGrpSpPr>
              <p:nvPr/>
            </p:nvGrpSpPr>
            <p:grpSpPr bwMode="auto">
              <a:xfrm>
                <a:off x="35" y="45"/>
                <a:ext cx="496" cy="0"/>
                <a:chOff x="0" y="0"/>
                <a:chExt cx="496" cy="0"/>
              </a:xfrm>
            </p:grpSpPr>
            <p:sp>
              <p:nvSpPr>
                <p:cNvPr id="373" name="Line 18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4" name="Line 189"/>
                <p:cNvSpPr>
                  <a:spLocks noChangeShapeType="1"/>
                </p:cNvSpPr>
                <p:nvPr/>
              </p:nvSpPr>
              <p:spPr bwMode="auto">
                <a:xfrm>
                  <a:off x="134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5" name="Line 190"/>
                <p:cNvSpPr>
                  <a:spLocks noChangeShapeType="1"/>
                </p:cNvSpPr>
                <p:nvPr/>
              </p:nvSpPr>
              <p:spPr bwMode="auto">
                <a:xfrm>
                  <a:off x="268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6" name="Line 191"/>
                <p:cNvSpPr>
                  <a:spLocks noChangeShapeType="1"/>
                </p:cNvSpPr>
                <p:nvPr/>
              </p:nvSpPr>
              <p:spPr bwMode="auto">
                <a:xfrm>
                  <a:off x="403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0" name="Line 192"/>
              <p:cNvSpPr>
                <a:spLocks noChangeShapeType="1"/>
              </p:cNvSpPr>
              <p:nvPr/>
            </p:nvSpPr>
            <p:spPr bwMode="auto">
              <a:xfrm>
                <a:off x="35" y="73"/>
                <a:ext cx="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1" name="Line 193"/>
              <p:cNvSpPr>
                <a:spLocks noChangeShapeType="1"/>
              </p:cNvSpPr>
              <p:nvPr/>
            </p:nvSpPr>
            <p:spPr bwMode="auto">
              <a:xfrm>
                <a:off x="169" y="73"/>
                <a:ext cx="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" name="Line 194"/>
              <p:cNvSpPr>
                <a:spLocks noChangeShapeType="1"/>
              </p:cNvSpPr>
              <p:nvPr/>
            </p:nvSpPr>
            <p:spPr bwMode="auto">
              <a:xfrm>
                <a:off x="303" y="73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" name="Line 195"/>
              <p:cNvSpPr>
                <a:spLocks noChangeShapeType="1"/>
              </p:cNvSpPr>
              <p:nvPr/>
            </p:nvSpPr>
            <p:spPr bwMode="auto">
              <a:xfrm>
                <a:off x="438" y="73"/>
                <a:ext cx="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64" name="Group 196"/>
              <p:cNvGrpSpPr>
                <a:grpSpLocks/>
              </p:cNvGrpSpPr>
              <p:nvPr/>
            </p:nvGrpSpPr>
            <p:grpSpPr bwMode="auto">
              <a:xfrm>
                <a:off x="35" y="102"/>
                <a:ext cx="496" cy="0"/>
                <a:chOff x="0" y="0"/>
                <a:chExt cx="496" cy="0"/>
              </a:xfrm>
            </p:grpSpPr>
            <p:sp>
              <p:nvSpPr>
                <p:cNvPr id="369" name="Line 19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0" name="Line 198"/>
                <p:cNvSpPr>
                  <a:spLocks noChangeShapeType="1"/>
                </p:cNvSpPr>
                <p:nvPr/>
              </p:nvSpPr>
              <p:spPr bwMode="auto">
                <a:xfrm>
                  <a:off x="134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1" name="Line 199"/>
                <p:cNvSpPr>
                  <a:spLocks noChangeShapeType="1"/>
                </p:cNvSpPr>
                <p:nvPr/>
              </p:nvSpPr>
              <p:spPr bwMode="auto">
                <a:xfrm>
                  <a:off x="268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2" name="Line 200"/>
                <p:cNvSpPr>
                  <a:spLocks noChangeShapeType="1"/>
                </p:cNvSpPr>
                <p:nvPr/>
              </p:nvSpPr>
              <p:spPr bwMode="auto">
                <a:xfrm>
                  <a:off x="403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5" name="Line 201"/>
              <p:cNvSpPr>
                <a:spLocks noChangeShapeType="1"/>
              </p:cNvSpPr>
              <p:nvPr/>
            </p:nvSpPr>
            <p:spPr bwMode="auto">
              <a:xfrm>
                <a:off x="35" y="153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6" name="Line 202"/>
              <p:cNvSpPr>
                <a:spLocks noChangeShapeType="1"/>
              </p:cNvSpPr>
              <p:nvPr/>
            </p:nvSpPr>
            <p:spPr bwMode="auto">
              <a:xfrm>
                <a:off x="34" y="185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7" name="Line 203"/>
              <p:cNvSpPr>
                <a:spLocks noChangeShapeType="1"/>
              </p:cNvSpPr>
              <p:nvPr/>
            </p:nvSpPr>
            <p:spPr bwMode="auto">
              <a:xfrm>
                <a:off x="33" y="217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" name="Line 204"/>
              <p:cNvSpPr>
                <a:spLocks noChangeShapeType="1"/>
              </p:cNvSpPr>
              <p:nvPr/>
            </p:nvSpPr>
            <p:spPr bwMode="auto">
              <a:xfrm>
                <a:off x="32" y="249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" name="Group 205"/>
            <p:cNvGrpSpPr>
              <a:grpSpLocks/>
            </p:cNvGrpSpPr>
            <p:nvPr/>
          </p:nvGrpSpPr>
          <p:grpSpPr bwMode="auto">
            <a:xfrm>
              <a:off x="22" y="580"/>
              <a:ext cx="580" cy="334"/>
              <a:chOff x="0" y="0"/>
              <a:chExt cx="580" cy="334"/>
            </a:xfrm>
          </p:grpSpPr>
          <p:sp>
            <p:nvSpPr>
              <p:cNvPr id="339" name="Rectangle 20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0" cy="33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0" name="Group 207"/>
              <p:cNvGrpSpPr>
                <a:grpSpLocks/>
              </p:cNvGrpSpPr>
              <p:nvPr/>
            </p:nvGrpSpPr>
            <p:grpSpPr bwMode="auto">
              <a:xfrm>
                <a:off x="35" y="45"/>
                <a:ext cx="496" cy="0"/>
                <a:chOff x="0" y="0"/>
                <a:chExt cx="496" cy="0"/>
              </a:xfrm>
            </p:grpSpPr>
            <p:sp>
              <p:nvSpPr>
                <p:cNvPr id="354" name="Line 20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5" name="Line 209"/>
                <p:cNvSpPr>
                  <a:spLocks noChangeShapeType="1"/>
                </p:cNvSpPr>
                <p:nvPr/>
              </p:nvSpPr>
              <p:spPr bwMode="auto">
                <a:xfrm>
                  <a:off x="134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6" name="Line 210"/>
                <p:cNvSpPr>
                  <a:spLocks noChangeShapeType="1"/>
                </p:cNvSpPr>
                <p:nvPr/>
              </p:nvSpPr>
              <p:spPr bwMode="auto">
                <a:xfrm>
                  <a:off x="268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7" name="Line 211"/>
                <p:cNvSpPr>
                  <a:spLocks noChangeShapeType="1"/>
                </p:cNvSpPr>
                <p:nvPr/>
              </p:nvSpPr>
              <p:spPr bwMode="auto">
                <a:xfrm>
                  <a:off x="403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1" name="Line 212"/>
              <p:cNvSpPr>
                <a:spLocks noChangeShapeType="1"/>
              </p:cNvSpPr>
              <p:nvPr/>
            </p:nvSpPr>
            <p:spPr bwMode="auto">
              <a:xfrm>
                <a:off x="35" y="73"/>
                <a:ext cx="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2" name="Line 213"/>
              <p:cNvSpPr>
                <a:spLocks noChangeShapeType="1"/>
              </p:cNvSpPr>
              <p:nvPr/>
            </p:nvSpPr>
            <p:spPr bwMode="auto">
              <a:xfrm>
                <a:off x="169" y="73"/>
                <a:ext cx="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3" name="Line 214"/>
              <p:cNvSpPr>
                <a:spLocks noChangeShapeType="1"/>
              </p:cNvSpPr>
              <p:nvPr/>
            </p:nvSpPr>
            <p:spPr bwMode="auto">
              <a:xfrm>
                <a:off x="303" y="73"/>
                <a:ext cx="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4" name="Line 215"/>
              <p:cNvSpPr>
                <a:spLocks noChangeShapeType="1"/>
              </p:cNvSpPr>
              <p:nvPr/>
            </p:nvSpPr>
            <p:spPr bwMode="auto">
              <a:xfrm>
                <a:off x="438" y="73"/>
                <a:ext cx="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5" name="Group 216"/>
              <p:cNvGrpSpPr>
                <a:grpSpLocks/>
              </p:cNvGrpSpPr>
              <p:nvPr/>
            </p:nvGrpSpPr>
            <p:grpSpPr bwMode="auto">
              <a:xfrm>
                <a:off x="35" y="102"/>
                <a:ext cx="496" cy="0"/>
                <a:chOff x="0" y="0"/>
                <a:chExt cx="496" cy="0"/>
              </a:xfrm>
            </p:grpSpPr>
            <p:sp>
              <p:nvSpPr>
                <p:cNvPr id="350" name="Line 21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1" name="Line 218"/>
                <p:cNvSpPr>
                  <a:spLocks noChangeShapeType="1"/>
                </p:cNvSpPr>
                <p:nvPr/>
              </p:nvSpPr>
              <p:spPr bwMode="auto">
                <a:xfrm>
                  <a:off x="134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2" name="Line 219"/>
                <p:cNvSpPr>
                  <a:spLocks noChangeShapeType="1"/>
                </p:cNvSpPr>
                <p:nvPr/>
              </p:nvSpPr>
              <p:spPr bwMode="auto">
                <a:xfrm>
                  <a:off x="268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3" name="Line 220"/>
                <p:cNvSpPr>
                  <a:spLocks noChangeShapeType="1"/>
                </p:cNvSpPr>
                <p:nvPr/>
              </p:nvSpPr>
              <p:spPr bwMode="auto">
                <a:xfrm>
                  <a:off x="403" y="0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6" name="Line 221"/>
              <p:cNvSpPr>
                <a:spLocks noChangeShapeType="1"/>
              </p:cNvSpPr>
              <p:nvPr/>
            </p:nvSpPr>
            <p:spPr bwMode="auto">
              <a:xfrm>
                <a:off x="35" y="153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7" name="Line 222"/>
              <p:cNvSpPr>
                <a:spLocks noChangeShapeType="1"/>
              </p:cNvSpPr>
              <p:nvPr/>
            </p:nvSpPr>
            <p:spPr bwMode="auto">
              <a:xfrm>
                <a:off x="34" y="185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" name="Line 223"/>
              <p:cNvSpPr>
                <a:spLocks noChangeShapeType="1"/>
              </p:cNvSpPr>
              <p:nvPr/>
            </p:nvSpPr>
            <p:spPr bwMode="auto">
              <a:xfrm>
                <a:off x="33" y="217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9" name="Line 224"/>
              <p:cNvSpPr>
                <a:spLocks noChangeShapeType="1"/>
              </p:cNvSpPr>
              <p:nvPr/>
            </p:nvSpPr>
            <p:spPr bwMode="auto">
              <a:xfrm>
                <a:off x="32" y="249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77" name="Group 226"/>
          <p:cNvGrpSpPr>
            <a:grpSpLocks/>
          </p:cNvGrpSpPr>
          <p:nvPr/>
        </p:nvGrpSpPr>
        <p:grpSpPr bwMode="auto">
          <a:xfrm>
            <a:off x="2156173" y="2095972"/>
            <a:ext cx="703262" cy="1023937"/>
            <a:chOff x="0" y="0"/>
            <a:chExt cx="443" cy="645"/>
          </a:xfrm>
        </p:grpSpPr>
        <p:grpSp>
          <p:nvGrpSpPr>
            <p:cNvPr id="378" name="Group 227"/>
            <p:cNvGrpSpPr>
              <a:grpSpLocks/>
            </p:cNvGrpSpPr>
            <p:nvPr/>
          </p:nvGrpSpPr>
          <p:grpSpPr bwMode="auto">
            <a:xfrm>
              <a:off x="24" y="582"/>
              <a:ext cx="317" cy="63"/>
              <a:chOff x="0" y="0"/>
              <a:chExt cx="317" cy="63"/>
            </a:xfrm>
          </p:grpSpPr>
          <p:sp>
            <p:nvSpPr>
              <p:cNvPr id="383" name="Line 2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4" name="Line 229"/>
              <p:cNvSpPr>
                <a:spLocks noChangeShapeType="1"/>
              </p:cNvSpPr>
              <p:nvPr/>
            </p:nvSpPr>
            <p:spPr bwMode="auto">
              <a:xfrm>
                <a:off x="147" y="62"/>
                <a:ext cx="7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5" name="Line 230"/>
              <p:cNvSpPr>
                <a:spLocks noChangeShapeType="1"/>
              </p:cNvSpPr>
              <p:nvPr/>
            </p:nvSpPr>
            <p:spPr bwMode="auto">
              <a:xfrm>
                <a:off x="243" y="63"/>
                <a:ext cx="7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" name="Group 231"/>
            <p:cNvGrpSpPr>
              <a:grpSpLocks/>
            </p:cNvGrpSpPr>
            <p:nvPr/>
          </p:nvGrpSpPr>
          <p:grpSpPr bwMode="auto">
            <a:xfrm>
              <a:off x="0" y="0"/>
              <a:ext cx="443" cy="94"/>
              <a:chOff x="0" y="0"/>
              <a:chExt cx="443" cy="94"/>
            </a:xfrm>
          </p:grpSpPr>
          <p:sp>
            <p:nvSpPr>
              <p:cNvPr id="380" name="Line 2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1" name="Line 233"/>
              <p:cNvSpPr>
                <a:spLocks noChangeShapeType="1"/>
              </p:cNvSpPr>
              <p:nvPr/>
            </p:nvSpPr>
            <p:spPr bwMode="auto">
              <a:xfrm>
                <a:off x="144" y="93"/>
                <a:ext cx="7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2" name="Line 234"/>
              <p:cNvSpPr>
                <a:spLocks noChangeShapeType="1"/>
              </p:cNvSpPr>
              <p:nvPr/>
            </p:nvSpPr>
            <p:spPr bwMode="auto">
              <a:xfrm>
                <a:off x="369" y="94"/>
                <a:ext cx="7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86" name="Group 235"/>
          <p:cNvGrpSpPr>
            <a:grpSpLocks/>
          </p:cNvGrpSpPr>
          <p:nvPr/>
        </p:nvGrpSpPr>
        <p:grpSpPr bwMode="auto">
          <a:xfrm>
            <a:off x="1898998" y="3646959"/>
            <a:ext cx="1311275" cy="1300163"/>
            <a:chOff x="0" y="0"/>
            <a:chExt cx="826" cy="819"/>
          </a:xfrm>
        </p:grpSpPr>
        <p:grpSp>
          <p:nvGrpSpPr>
            <p:cNvPr id="387" name="Group 236"/>
            <p:cNvGrpSpPr>
              <a:grpSpLocks/>
            </p:cNvGrpSpPr>
            <p:nvPr/>
          </p:nvGrpSpPr>
          <p:grpSpPr bwMode="auto">
            <a:xfrm>
              <a:off x="0" y="0"/>
              <a:ext cx="605" cy="381"/>
              <a:chOff x="0" y="0"/>
              <a:chExt cx="605" cy="381"/>
            </a:xfrm>
          </p:grpSpPr>
          <p:grpSp>
            <p:nvGrpSpPr>
              <p:cNvPr id="490" name="Group 237"/>
              <p:cNvGrpSpPr>
                <a:grpSpLocks/>
              </p:cNvGrpSpPr>
              <p:nvPr/>
            </p:nvGrpSpPr>
            <p:grpSpPr bwMode="auto">
              <a:xfrm>
                <a:off x="0" y="0"/>
                <a:ext cx="475" cy="300"/>
                <a:chOff x="0" y="0"/>
                <a:chExt cx="580" cy="334"/>
              </a:xfrm>
            </p:grpSpPr>
            <p:sp>
              <p:nvSpPr>
                <p:cNvPr id="593" name="Rectangle 2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0" cy="3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94" name="Group 239"/>
                <p:cNvGrpSpPr>
                  <a:grpSpLocks/>
                </p:cNvGrpSpPr>
                <p:nvPr/>
              </p:nvGrpSpPr>
              <p:grpSpPr bwMode="auto">
                <a:xfrm>
                  <a:off x="35" y="45"/>
                  <a:ext cx="496" cy="0"/>
                  <a:chOff x="0" y="0"/>
                  <a:chExt cx="496" cy="0"/>
                </a:xfrm>
              </p:grpSpPr>
              <p:sp>
                <p:nvSpPr>
                  <p:cNvPr id="639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0" name="Line 241"/>
                  <p:cNvSpPr>
                    <a:spLocks noChangeShapeType="1"/>
                  </p:cNvSpPr>
                  <p:nvPr/>
                </p:nvSpPr>
                <p:spPr bwMode="auto">
                  <a:xfrm>
                    <a:off x="134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1" name="Line 242"/>
                  <p:cNvSpPr>
                    <a:spLocks noChangeShapeType="1"/>
                  </p:cNvSpPr>
                  <p:nvPr/>
                </p:nvSpPr>
                <p:spPr bwMode="auto">
                  <a:xfrm>
                    <a:off x="268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2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403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95" name="Line 244"/>
                <p:cNvSpPr>
                  <a:spLocks noChangeShapeType="1"/>
                </p:cNvSpPr>
                <p:nvPr/>
              </p:nvSpPr>
              <p:spPr bwMode="auto">
                <a:xfrm>
                  <a:off x="35" y="73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6" name="Line 245"/>
                <p:cNvSpPr>
                  <a:spLocks noChangeShapeType="1"/>
                </p:cNvSpPr>
                <p:nvPr/>
              </p:nvSpPr>
              <p:spPr bwMode="auto">
                <a:xfrm>
                  <a:off x="169" y="73"/>
                  <a:ext cx="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7" name="Line 246"/>
                <p:cNvSpPr>
                  <a:spLocks noChangeShapeType="1"/>
                </p:cNvSpPr>
                <p:nvPr/>
              </p:nvSpPr>
              <p:spPr bwMode="auto">
                <a:xfrm>
                  <a:off x="303" y="73"/>
                  <a:ext cx="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8" name="Line 247"/>
                <p:cNvSpPr>
                  <a:spLocks noChangeShapeType="1"/>
                </p:cNvSpPr>
                <p:nvPr/>
              </p:nvSpPr>
              <p:spPr bwMode="auto">
                <a:xfrm>
                  <a:off x="438" y="73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99" name="Group 248"/>
                <p:cNvGrpSpPr>
                  <a:grpSpLocks/>
                </p:cNvGrpSpPr>
                <p:nvPr/>
              </p:nvGrpSpPr>
              <p:grpSpPr bwMode="auto">
                <a:xfrm>
                  <a:off x="213" y="117"/>
                  <a:ext cx="38" cy="144"/>
                  <a:chOff x="0" y="0"/>
                  <a:chExt cx="38" cy="144"/>
                </a:xfrm>
              </p:grpSpPr>
              <p:sp>
                <p:nvSpPr>
                  <p:cNvPr id="630" name="Line 249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1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2" name="Line 251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3" name="Line 252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4" name="Line 253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" name="Line 2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" name="Line 25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7" name="Line 2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8" name="Line 25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0" name="Group 258"/>
                <p:cNvGrpSpPr>
                  <a:grpSpLocks/>
                </p:cNvGrpSpPr>
                <p:nvPr/>
              </p:nvGrpSpPr>
              <p:grpSpPr bwMode="auto">
                <a:xfrm>
                  <a:off x="309" y="117"/>
                  <a:ext cx="38" cy="144"/>
                  <a:chOff x="0" y="0"/>
                  <a:chExt cx="38" cy="144"/>
                </a:xfrm>
              </p:grpSpPr>
              <p:sp>
                <p:nvSpPr>
                  <p:cNvPr id="621" name="Line 259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2" name="Line 26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3" name="Line 2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" name="Line 262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" name="Line 263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6" name="Line 264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7" name="Line 26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8" name="Line 26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9" name="Line 26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1" name="Group 268"/>
                <p:cNvGrpSpPr>
                  <a:grpSpLocks/>
                </p:cNvGrpSpPr>
                <p:nvPr/>
              </p:nvGrpSpPr>
              <p:grpSpPr bwMode="auto">
                <a:xfrm>
                  <a:off x="507" y="117"/>
                  <a:ext cx="38" cy="144"/>
                  <a:chOff x="0" y="0"/>
                  <a:chExt cx="38" cy="144"/>
                </a:xfrm>
              </p:grpSpPr>
              <p:sp>
                <p:nvSpPr>
                  <p:cNvPr id="612" name="Line 269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3" name="Line 27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" name="Line 271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" name="Line 2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" name="Line 273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7" name="Line 274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8" name="Line 2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9" name="Line 27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0" name="Line 27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2" name="Group 278"/>
                <p:cNvGrpSpPr>
                  <a:grpSpLocks/>
                </p:cNvGrpSpPr>
                <p:nvPr/>
              </p:nvGrpSpPr>
              <p:grpSpPr bwMode="auto">
                <a:xfrm>
                  <a:off x="405" y="117"/>
                  <a:ext cx="38" cy="144"/>
                  <a:chOff x="0" y="0"/>
                  <a:chExt cx="38" cy="144"/>
                </a:xfrm>
              </p:grpSpPr>
              <p:sp>
                <p:nvSpPr>
                  <p:cNvPr id="603" name="Line 279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" name="Line 280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" name="Line 281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6" name="Line 282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7" name="Line 283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8" name="Line 284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9" name="Line 285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0" name="Line 28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1" name="Line 28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91" name="Group 288"/>
              <p:cNvGrpSpPr>
                <a:grpSpLocks/>
              </p:cNvGrpSpPr>
              <p:nvPr/>
            </p:nvGrpSpPr>
            <p:grpSpPr bwMode="auto">
              <a:xfrm>
                <a:off x="48" y="39"/>
                <a:ext cx="475" cy="300"/>
                <a:chOff x="0" y="0"/>
                <a:chExt cx="580" cy="334"/>
              </a:xfrm>
            </p:grpSpPr>
            <p:sp>
              <p:nvSpPr>
                <p:cNvPr id="543" name="Rectangle 28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0" cy="334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4" name="Group 290"/>
                <p:cNvGrpSpPr>
                  <a:grpSpLocks/>
                </p:cNvGrpSpPr>
                <p:nvPr/>
              </p:nvGrpSpPr>
              <p:grpSpPr bwMode="auto">
                <a:xfrm>
                  <a:off x="35" y="45"/>
                  <a:ext cx="496" cy="0"/>
                  <a:chOff x="0" y="0"/>
                  <a:chExt cx="496" cy="0"/>
                </a:xfrm>
              </p:grpSpPr>
              <p:sp>
                <p:nvSpPr>
                  <p:cNvPr id="589" name="Line 29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0" name="Line 292"/>
                  <p:cNvSpPr>
                    <a:spLocks noChangeShapeType="1"/>
                  </p:cNvSpPr>
                  <p:nvPr/>
                </p:nvSpPr>
                <p:spPr bwMode="auto">
                  <a:xfrm>
                    <a:off x="134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1" name="Line 293"/>
                  <p:cNvSpPr>
                    <a:spLocks noChangeShapeType="1"/>
                  </p:cNvSpPr>
                  <p:nvPr/>
                </p:nvSpPr>
                <p:spPr bwMode="auto">
                  <a:xfrm>
                    <a:off x="268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2" name="Line 294"/>
                  <p:cNvSpPr>
                    <a:spLocks noChangeShapeType="1"/>
                  </p:cNvSpPr>
                  <p:nvPr/>
                </p:nvSpPr>
                <p:spPr bwMode="auto">
                  <a:xfrm>
                    <a:off x="403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5" name="Line 295"/>
                <p:cNvSpPr>
                  <a:spLocks noChangeShapeType="1"/>
                </p:cNvSpPr>
                <p:nvPr/>
              </p:nvSpPr>
              <p:spPr bwMode="auto">
                <a:xfrm>
                  <a:off x="35" y="73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6" name="Line 296"/>
                <p:cNvSpPr>
                  <a:spLocks noChangeShapeType="1"/>
                </p:cNvSpPr>
                <p:nvPr/>
              </p:nvSpPr>
              <p:spPr bwMode="auto">
                <a:xfrm>
                  <a:off x="169" y="73"/>
                  <a:ext cx="4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7" name="Line 297"/>
                <p:cNvSpPr>
                  <a:spLocks noChangeShapeType="1"/>
                </p:cNvSpPr>
                <p:nvPr/>
              </p:nvSpPr>
              <p:spPr bwMode="auto">
                <a:xfrm>
                  <a:off x="303" y="73"/>
                  <a:ext cx="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8" name="Line 298"/>
                <p:cNvSpPr>
                  <a:spLocks noChangeShapeType="1"/>
                </p:cNvSpPr>
                <p:nvPr/>
              </p:nvSpPr>
              <p:spPr bwMode="auto">
                <a:xfrm>
                  <a:off x="438" y="73"/>
                  <a:ext cx="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49" name="Group 299"/>
                <p:cNvGrpSpPr>
                  <a:grpSpLocks/>
                </p:cNvGrpSpPr>
                <p:nvPr/>
              </p:nvGrpSpPr>
              <p:grpSpPr bwMode="auto">
                <a:xfrm>
                  <a:off x="213" y="117"/>
                  <a:ext cx="38" cy="144"/>
                  <a:chOff x="0" y="0"/>
                  <a:chExt cx="38" cy="144"/>
                </a:xfrm>
              </p:grpSpPr>
              <p:sp>
                <p:nvSpPr>
                  <p:cNvPr id="580" name="Line 30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1" name="Line 30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2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3" name="Line 303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" name="Line 304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5" name="Line 305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6" name="Line 30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7" name="Line 30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8" name="Line 30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0" name="Group 309"/>
                <p:cNvGrpSpPr>
                  <a:grpSpLocks/>
                </p:cNvGrpSpPr>
                <p:nvPr/>
              </p:nvGrpSpPr>
              <p:grpSpPr bwMode="auto">
                <a:xfrm>
                  <a:off x="309" y="117"/>
                  <a:ext cx="38" cy="144"/>
                  <a:chOff x="0" y="0"/>
                  <a:chExt cx="38" cy="144"/>
                </a:xfrm>
              </p:grpSpPr>
              <p:sp>
                <p:nvSpPr>
                  <p:cNvPr id="571" name="Line 31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2" name="Line 31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" name="Line 312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" name="Line 313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5" name="Line 314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6" name="Line 315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7" name="Line 31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8" name="Line 31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9" name="Line 31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1" name="Group 319"/>
                <p:cNvGrpSpPr>
                  <a:grpSpLocks/>
                </p:cNvGrpSpPr>
                <p:nvPr/>
              </p:nvGrpSpPr>
              <p:grpSpPr bwMode="auto">
                <a:xfrm>
                  <a:off x="507" y="117"/>
                  <a:ext cx="38" cy="144"/>
                  <a:chOff x="0" y="0"/>
                  <a:chExt cx="38" cy="144"/>
                </a:xfrm>
              </p:grpSpPr>
              <p:sp>
                <p:nvSpPr>
                  <p:cNvPr id="562" name="Line 32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3" name="Line 32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" name="Line 322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5" name="Line 323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6" name="Line 324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7" name="Line 325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8" name="Line 32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9" name="Line 3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0" name="Line 32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2" name="Group 329"/>
                <p:cNvGrpSpPr>
                  <a:grpSpLocks/>
                </p:cNvGrpSpPr>
                <p:nvPr/>
              </p:nvGrpSpPr>
              <p:grpSpPr bwMode="auto">
                <a:xfrm>
                  <a:off x="405" y="117"/>
                  <a:ext cx="38" cy="144"/>
                  <a:chOff x="0" y="0"/>
                  <a:chExt cx="38" cy="144"/>
                </a:xfrm>
              </p:grpSpPr>
              <p:sp>
                <p:nvSpPr>
                  <p:cNvPr id="553" name="Line 33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5" name="Line 332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6" name="Line 3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7" name="Line 334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8" name="Line 335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9" name="Line 336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0" name="Line 33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1" name="Line 33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92" name="Group 339"/>
              <p:cNvGrpSpPr>
                <a:grpSpLocks/>
              </p:cNvGrpSpPr>
              <p:nvPr/>
            </p:nvGrpSpPr>
            <p:grpSpPr bwMode="auto">
              <a:xfrm>
                <a:off x="130" y="81"/>
                <a:ext cx="475" cy="300"/>
                <a:chOff x="0" y="0"/>
                <a:chExt cx="475" cy="300"/>
              </a:xfrm>
            </p:grpSpPr>
            <p:sp>
              <p:nvSpPr>
                <p:cNvPr id="493" name="Rectangle 34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75" cy="3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94" name="Group 341"/>
                <p:cNvGrpSpPr>
                  <a:grpSpLocks/>
                </p:cNvGrpSpPr>
                <p:nvPr/>
              </p:nvGrpSpPr>
              <p:grpSpPr bwMode="auto">
                <a:xfrm>
                  <a:off x="29" y="40"/>
                  <a:ext cx="406" cy="0"/>
                  <a:chOff x="0" y="0"/>
                  <a:chExt cx="496" cy="0"/>
                </a:xfrm>
              </p:grpSpPr>
              <p:sp>
                <p:nvSpPr>
                  <p:cNvPr id="539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0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134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1" name="Line 344"/>
                  <p:cNvSpPr>
                    <a:spLocks noChangeShapeType="1"/>
                  </p:cNvSpPr>
                  <p:nvPr/>
                </p:nvSpPr>
                <p:spPr bwMode="auto">
                  <a:xfrm>
                    <a:off x="268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2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403" y="0"/>
                    <a:ext cx="9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5" name="Line 346"/>
                <p:cNvSpPr>
                  <a:spLocks noChangeShapeType="1"/>
                </p:cNvSpPr>
                <p:nvPr/>
              </p:nvSpPr>
              <p:spPr bwMode="auto">
                <a:xfrm>
                  <a:off x="29" y="66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6" name="Line 347"/>
                <p:cNvSpPr>
                  <a:spLocks noChangeShapeType="1"/>
                </p:cNvSpPr>
                <p:nvPr/>
              </p:nvSpPr>
              <p:spPr bwMode="auto">
                <a:xfrm>
                  <a:off x="138" y="66"/>
                  <a:ext cx="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7" name="Line 348"/>
                <p:cNvSpPr>
                  <a:spLocks noChangeShapeType="1"/>
                </p:cNvSpPr>
                <p:nvPr/>
              </p:nvSpPr>
              <p:spPr bwMode="auto">
                <a:xfrm>
                  <a:off x="248" y="66"/>
                  <a:ext cx="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8" name="Line 349"/>
                <p:cNvSpPr>
                  <a:spLocks noChangeShapeType="1"/>
                </p:cNvSpPr>
                <p:nvPr/>
              </p:nvSpPr>
              <p:spPr bwMode="auto">
                <a:xfrm>
                  <a:off x="359" y="66"/>
                  <a:ext cx="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99" name="Group 350"/>
                <p:cNvGrpSpPr>
                  <a:grpSpLocks/>
                </p:cNvGrpSpPr>
                <p:nvPr/>
              </p:nvGrpSpPr>
              <p:grpSpPr bwMode="auto">
                <a:xfrm>
                  <a:off x="174" y="105"/>
                  <a:ext cx="32" cy="129"/>
                  <a:chOff x="0" y="0"/>
                  <a:chExt cx="38" cy="144"/>
                </a:xfrm>
              </p:grpSpPr>
              <p:sp>
                <p:nvSpPr>
                  <p:cNvPr id="530" name="Line 35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1" name="Line 35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" name="Line 35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" name="Line 354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4" name="Line 355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5" name="Line 3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6" name="Line 35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7" name="Line 35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8" name="Line 35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0" name="Group 360"/>
                <p:cNvGrpSpPr>
                  <a:grpSpLocks/>
                </p:cNvGrpSpPr>
                <p:nvPr/>
              </p:nvGrpSpPr>
              <p:grpSpPr bwMode="auto">
                <a:xfrm>
                  <a:off x="253" y="105"/>
                  <a:ext cx="31" cy="129"/>
                  <a:chOff x="0" y="0"/>
                  <a:chExt cx="38" cy="144"/>
                </a:xfrm>
              </p:grpSpPr>
              <p:sp>
                <p:nvSpPr>
                  <p:cNvPr id="521" name="Line 3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2" name="Line 36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3" name="Line 36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4" name="Line 364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5" name="Line 365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6" name="Line 366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7" name="Line 36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8" name="Line 3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9" name="Line 36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1" name="Group 370"/>
                <p:cNvGrpSpPr>
                  <a:grpSpLocks/>
                </p:cNvGrpSpPr>
                <p:nvPr/>
              </p:nvGrpSpPr>
              <p:grpSpPr bwMode="auto">
                <a:xfrm>
                  <a:off x="415" y="105"/>
                  <a:ext cx="31" cy="129"/>
                  <a:chOff x="0" y="0"/>
                  <a:chExt cx="38" cy="144"/>
                </a:xfrm>
              </p:grpSpPr>
              <p:sp>
                <p:nvSpPr>
                  <p:cNvPr id="512" name="Line 37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3" name="Line 3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4" name="Line 37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5" name="Line 374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6" name="Line 3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7" name="Line 376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8" name="Line 37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9" name="Line 37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0" name="Line 37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2" name="Group 380"/>
                <p:cNvGrpSpPr>
                  <a:grpSpLocks/>
                </p:cNvGrpSpPr>
                <p:nvPr/>
              </p:nvGrpSpPr>
              <p:grpSpPr bwMode="auto">
                <a:xfrm>
                  <a:off x="332" y="105"/>
                  <a:ext cx="31" cy="129"/>
                  <a:chOff x="0" y="0"/>
                  <a:chExt cx="38" cy="144"/>
                </a:xfrm>
              </p:grpSpPr>
              <p:sp>
                <p:nvSpPr>
                  <p:cNvPr id="503" name="Line 38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4" name="Line 382"/>
                  <p:cNvSpPr>
                    <a:spLocks noChangeShapeType="1"/>
                  </p:cNvSpPr>
                  <p:nvPr/>
                </p:nvSpPr>
                <p:spPr bwMode="auto">
                  <a:xfrm>
                    <a:off x="0" y="1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5" name="Line 383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6" name="Line 384"/>
                  <p:cNvSpPr>
                    <a:spLocks noChangeShapeType="1"/>
                  </p:cNvSpPr>
                  <p:nvPr/>
                </p:nvSpPr>
                <p:spPr bwMode="auto">
                  <a:xfrm>
                    <a:off x="0" y="5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7" name="Line 385"/>
                  <p:cNvSpPr>
                    <a:spLocks noChangeShapeType="1"/>
                  </p:cNvSpPr>
                  <p:nvPr/>
                </p:nvSpPr>
                <p:spPr bwMode="auto">
                  <a:xfrm>
                    <a:off x="0" y="72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8" name="Line 386"/>
                  <p:cNvSpPr>
                    <a:spLocks noChangeShapeType="1"/>
                  </p:cNvSpPr>
                  <p:nvPr/>
                </p:nvSpPr>
                <p:spPr bwMode="auto">
                  <a:xfrm>
                    <a:off x="0" y="90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09" name="Line 387"/>
                  <p:cNvSpPr>
                    <a:spLocks noChangeShapeType="1"/>
                  </p:cNvSpPr>
                  <p:nvPr/>
                </p:nvSpPr>
                <p:spPr bwMode="auto">
                  <a:xfrm>
                    <a:off x="0" y="108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0" name="Line 388"/>
                  <p:cNvSpPr>
                    <a:spLocks noChangeShapeType="1"/>
                  </p:cNvSpPr>
                  <p:nvPr/>
                </p:nvSpPr>
                <p:spPr bwMode="auto">
                  <a:xfrm>
                    <a:off x="0" y="126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1" name="Line 389"/>
                  <p:cNvSpPr>
                    <a:spLocks noChangeShapeType="1"/>
                  </p:cNvSpPr>
                  <p:nvPr/>
                </p:nvSpPr>
                <p:spPr bwMode="auto">
                  <a:xfrm>
                    <a:off x="0" y="144"/>
                    <a:ext cx="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88" name="Group 390"/>
            <p:cNvGrpSpPr>
              <a:grpSpLocks/>
            </p:cNvGrpSpPr>
            <p:nvPr/>
          </p:nvGrpSpPr>
          <p:grpSpPr bwMode="auto">
            <a:xfrm>
              <a:off x="9" y="454"/>
              <a:ext cx="817" cy="365"/>
              <a:chOff x="0" y="0"/>
              <a:chExt cx="817" cy="365"/>
            </a:xfrm>
          </p:grpSpPr>
          <p:sp useBgFill="1">
            <p:nvSpPr>
              <p:cNvPr id="389" name="Rectangle 39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17" cy="365"/>
              </a:xfrm>
              <a:prstGeom prst="rect">
                <a:avLst/>
              </a:prstGeom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90" name="Group 392"/>
              <p:cNvGrpSpPr>
                <a:grpSpLocks/>
              </p:cNvGrpSpPr>
              <p:nvPr/>
            </p:nvGrpSpPr>
            <p:grpSpPr bwMode="auto">
              <a:xfrm>
                <a:off x="48" y="65"/>
                <a:ext cx="102" cy="18"/>
                <a:chOff x="0" y="0"/>
                <a:chExt cx="102" cy="18"/>
              </a:xfrm>
            </p:grpSpPr>
            <p:sp>
              <p:nvSpPr>
                <p:cNvPr id="487" name="Line 39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8" name="Line 394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9" name="Line 395"/>
                <p:cNvSpPr>
                  <a:spLocks noChangeShapeType="1"/>
                </p:cNvSpPr>
                <p:nvPr/>
              </p:nvSpPr>
              <p:spPr bwMode="auto">
                <a:xfrm>
                  <a:off x="71" y="17"/>
                  <a:ext cx="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1" name="Group 396"/>
              <p:cNvGrpSpPr>
                <a:grpSpLocks/>
              </p:cNvGrpSpPr>
              <p:nvPr/>
            </p:nvGrpSpPr>
            <p:grpSpPr bwMode="auto">
              <a:xfrm>
                <a:off x="48" y="149"/>
                <a:ext cx="102" cy="18"/>
                <a:chOff x="0" y="0"/>
                <a:chExt cx="102" cy="18"/>
              </a:xfrm>
            </p:grpSpPr>
            <p:sp>
              <p:nvSpPr>
                <p:cNvPr id="484" name="Line 397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5" name="Line 398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6" name="Line 399"/>
                <p:cNvSpPr>
                  <a:spLocks noChangeShapeType="1"/>
                </p:cNvSpPr>
                <p:nvPr/>
              </p:nvSpPr>
              <p:spPr bwMode="auto">
                <a:xfrm>
                  <a:off x="71" y="17"/>
                  <a:ext cx="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2" name="Group 400"/>
              <p:cNvGrpSpPr>
                <a:grpSpLocks/>
              </p:cNvGrpSpPr>
              <p:nvPr/>
            </p:nvGrpSpPr>
            <p:grpSpPr bwMode="auto">
              <a:xfrm>
                <a:off x="48" y="233"/>
                <a:ext cx="102" cy="18"/>
                <a:chOff x="0" y="0"/>
                <a:chExt cx="102" cy="18"/>
              </a:xfrm>
            </p:grpSpPr>
            <p:sp>
              <p:nvSpPr>
                <p:cNvPr id="481" name="Line 40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2" name="Line 402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3" name="Line 403"/>
                <p:cNvSpPr>
                  <a:spLocks noChangeShapeType="1"/>
                </p:cNvSpPr>
                <p:nvPr/>
              </p:nvSpPr>
              <p:spPr bwMode="auto">
                <a:xfrm>
                  <a:off x="71" y="17"/>
                  <a:ext cx="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3" name="Group 404"/>
              <p:cNvGrpSpPr>
                <a:grpSpLocks/>
              </p:cNvGrpSpPr>
              <p:nvPr/>
            </p:nvGrpSpPr>
            <p:grpSpPr bwMode="auto">
              <a:xfrm>
                <a:off x="49" y="317"/>
                <a:ext cx="102" cy="18"/>
                <a:chOff x="0" y="0"/>
                <a:chExt cx="102" cy="18"/>
              </a:xfrm>
            </p:grpSpPr>
            <p:sp>
              <p:nvSpPr>
                <p:cNvPr id="478" name="Line 40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0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9" name="Line 406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0" name="Line 407"/>
                <p:cNvSpPr>
                  <a:spLocks noChangeShapeType="1"/>
                </p:cNvSpPr>
                <p:nvPr/>
              </p:nvSpPr>
              <p:spPr bwMode="auto">
                <a:xfrm>
                  <a:off x="71" y="17"/>
                  <a:ext cx="3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4" name="Group 408"/>
              <p:cNvGrpSpPr>
                <a:grpSpLocks/>
              </p:cNvGrpSpPr>
              <p:nvPr/>
            </p:nvGrpSpPr>
            <p:grpSpPr bwMode="auto">
              <a:xfrm>
                <a:off x="180" y="27"/>
                <a:ext cx="612" cy="0"/>
                <a:chOff x="0" y="0"/>
                <a:chExt cx="612" cy="0"/>
              </a:xfrm>
            </p:grpSpPr>
            <p:sp>
              <p:nvSpPr>
                <p:cNvPr id="471" name="Line 40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" name="Line 410"/>
                <p:cNvSpPr>
                  <a:spLocks noChangeShapeType="1"/>
                </p:cNvSpPr>
                <p:nvPr/>
              </p:nvSpPr>
              <p:spPr bwMode="auto">
                <a:xfrm>
                  <a:off x="96" y="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3" name="Line 411"/>
                <p:cNvSpPr>
                  <a:spLocks noChangeShapeType="1"/>
                </p:cNvSpPr>
                <p:nvPr/>
              </p:nvSpPr>
              <p:spPr bwMode="auto">
                <a:xfrm>
                  <a:off x="192" y="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4" name="Line 412"/>
                <p:cNvSpPr>
                  <a:spLocks noChangeShapeType="1"/>
                </p:cNvSpPr>
                <p:nvPr/>
              </p:nvSpPr>
              <p:spPr bwMode="auto">
                <a:xfrm>
                  <a:off x="288" y="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5" name="Line 413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6" name="Line 414"/>
                <p:cNvSpPr>
                  <a:spLocks noChangeShapeType="1"/>
                </p:cNvSpPr>
                <p:nvPr/>
              </p:nvSpPr>
              <p:spPr bwMode="auto">
                <a:xfrm>
                  <a:off x="480" y="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7" name="Line 415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5" name="Group 416"/>
              <p:cNvGrpSpPr>
                <a:grpSpLocks/>
              </p:cNvGrpSpPr>
              <p:nvPr/>
            </p:nvGrpSpPr>
            <p:grpSpPr bwMode="auto">
              <a:xfrm>
                <a:off x="180" y="60"/>
                <a:ext cx="602" cy="26"/>
                <a:chOff x="0" y="0"/>
                <a:chExt cx="602" cy="26"/>
              </a:xfrm>
            </p:grpSpPr>
            <p:grpSp>
              <p:nvGrpSpPr>
                <p:cNvPr id="450" name="Group 417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" cy="26"/>
                  <a:chOff x="0" y="0"/>
                  <a:chExt cx="26" cy="26"/>
                </a:xfrm>
              </p:grpSpPr>
              <p:sp>
                <p:nvSpPr>
                  <p:cNvPr id="469" name="Line 418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0" name="Line 41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1" name="Group 420"/>
                <p:cNvGrpSpPr>
                  <a:grpSpLocks/>
                </p:cNvGrpSpPr>
                <p:nvPr/>
              </p:nvGrpSpPr>
              <p:grpSpPr bwMode="auto">
                <a:xfrm>
                  <a:off x="96" y="0"/>
                  <a:ext cx="26" cy="26"/>
                  <a:chOff x="0" y="0"/>
                  <a:chExt cx="26" cy="26"/>
                </a:xfrm>
              </p:grpSpPr>
              <p:sp>
                <p:nvSpPr>
                  <p:cNvPr id="467" name="Line 42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8" name="Line 422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2" name="Group 423"/>
                <p:cNvGrpSpPr>
                  <a:grpSpLocks/>
                </p:cNvGrpSpPr>
                <p:nvPr/>
              </p:nvGrpSpPr>
              <p:grpSpPr bwMode="auto">
                <a:xfrm>
                  <a:off x="192" y="0"/>
                  <a:ext cx="26" cy="26"/>
                  <a:chOff x="0" y="0"/>
                  <a:chExt cx="26" cy="26"/>
                </a:xfrm>
              </p:grpSpPr>
              <p:sp>
                <p:nvSpPr>
                  <p:cNvPr id="465" name="Line 42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6" name="Line 425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3" name="Group 426"/>
                <p:cNvGrpSpPr>
                  <a:grpSpLocks/>
                </p:cNvGrpSpPr>
                <p:nvPr/>
              </p:nvGrpSpPr>
              <p:grpSpPr bwMode="auto">
                <a:xfrm>
                  <a:off x="288" y="0"/>
                  <a:ext cx="26" cy="26"/>
                  <a:chOff x="0" y="0"/>
                  <a:chExt cx="26" cy="26"/>
                </a:xfrm>
              </p:grpSpPr>
              <p:sp>
                <p:nvSpPr>
                  <p:cNvPr id="463" name="Line 427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4" name="Line 428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4" name="Group 429"/>
                <p:cNvGrpSpPr>
                  <a:grpSpLocks/>
                </p:cNvGrpSpPr>
                <p:nvPr/>
              </p:nvGrpSpPr>
              <p:grpSpPr bwMode="auto">
                <a:xfrm>
                  <a:off x="384" y="0"/>
                  <a:ext cx="26" cy="26"/>
                  <a:chOff x="0" y="0"/>
                  <a:chExt cx="26" cy="26"/>
                </a:xfrm>
              </p:grpSpPr>
              <p:sp>
                <p:nvSpPr>
                  <p:cNvPr id="461" name="Line 43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" name="Line 431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5" name="Group 432"/>
                <p:cNvGrpSpPr>
                  <a:grpSpLocks/>
                </p:cNvGrpSpPr>
                <p:nvPr/>
              </p:nvGrpSpPr>
              <p:grpSpPr bwMode="auto">
                <a:xfrm>
                  <a:off x="480" y="0"/>
                  <a:ext cx="26" cy="26"/>
                  <a:chOff x="0" y="0"/>
                  <a:chExt cx="26" cy="26"/>
                </a:xfrm>
              </p:grpSpPr>
              <p:sp>
                <p:nvSpPr>
                  <p:cNvPr id="459" name="Line 4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0" name="Line 43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56" name="Group 435"/>
                <p:cNvGrpSpPr>
                  <a:grpSpLocks/>
                </p:cNvGrpSpPr>
                <p:nvPr/>
              </p:nvGrpSpPr>
              <p:grpSpPr bwMode="auto">
                <a:xfrm>
                  <a:off x="576" y="0"/>
                  <a:ext cx="26" cy="26"/>
                  <a:chOff x="0" y="0"/>
                  <a:chExt cx="26" cy="26"/>
                </a:xfrm>
              </p:grpSpPr>
              <p:sp>
                <p:nvSpPr>
                  <p:cNvPr id="457" name="Line 436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8" name="Line 437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6" name="Group 438"/>
              <p:cNvGrpSpPr>
                <a:grpSpLocks/>
              </p:cNvGrpSpPr>
              <p:nvPr/>
            </p:nvGrpSpPr>
            <p:grpSpPr bwMode="auto">
              <a:xfrm>
                <a:off x="180" y="142"/>
                <a:ext cx="218" cy="26"/>
                <a:chOff x="0" y="0"/>
                <a:chExt cx="218" cy="26"/>
              </a:xfrm>
            </p:grpSpPr>
            <p:grpSp>
              <p:nvGrpSpPr>
                <p:cNvPr id="441" name="Group 43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" cy="26"/>
                  <a:chOff x="0" y="0"/>
                  <a:chExt cx="26" cy="26"/>
                </a:xfrm>
              </p:grpSpPr>
              <p:sp>
                <p:nvSpPr>
                  <p:cNvPr id="448" name="Line 44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9" name="Line 441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2" name="Group 442"/>
                <p:cNvGrpSpPr>
                  <a:grpSpLocks/>
                </p:cNvGrpSpPr>
                <p:nvPr/>
              </p:nvGrpSpPr>
              <p:grpSpPr bwMode="auto">
                <a:xfrm>
                  <a:off x="96" y="0"/>
                  <a:ext cx="26" cy="26"/>
                  <a:chOff x="0" y="0"/>
                  <a:chExt cx="26" cy="26"/>
                </a:xfrm>
              </p:grpSpPr>
              <p:sp>
                <p:nvSpPr>
                  <p:cNvPr id="446" name="Line 44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7" name="Line 44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43" name="Group 445"/>
                <p:cNvGrpSpPr>
                  <a:grpSpLocks/>
                </p:cNvGrpSpPr>
                <p:nvPr/>
              </p:nvGrpSpPr>
              <p:grpSpPr bwMode="auto">
                <a:xfrm>
                  <a:off x="192" y="0"/>
                  <a:ext cx="26" cy="26"/>
                  <a:chOff x="0" y="0"/>
                  <a:chExt cx="26" cy="26"/>
                </a:xfrm>
              </p:grpSpPr>
              <p:sp>
                <p:nvSpPr>
                  <p:cNvPr id="444" name="Line 446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5" name="Line 447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7" name="Group 448"/>
              <p:cNvGrpSpPr>
                <a:grpSpLocks/>
              </p:cNvGrpSpPr>
              <p:nvPr/>
            </p:nvGrpSpPr>
            <p:grpSpPr bwMode="auto">
              <a:xfrm>
                <a:off x="180" y="224"/>
                <a:ext cx="602" cy="26"/>
                <a:chOff x="0" y="0"/>
                <a:chExt cx="602" cy="26"/>
              </a:xfrm>
            </p:grpSpPr>
            <p:grpSp>
              <p:nvGrpSpPr>
                <p:cNvPr id="420" name="Group 44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" cy="26"/>
                  <a:chOff x="0" y="0"/>
                  <a:chExt cx="26" cy="26"/>
                </a:xfrm>
              </p:grpSpPr>
              <p:sp>
                <p:nvSpPr>
                  <p:cNvPr id="439" name="Line 45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" name="Line 451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1" name="Group 452"/>
                <p:cNvGrpSpPr>
                  <a:grpSpLocks/>
                </p:cNvGrpSpPr>
                <p:nvPr/>
              </p:nvGrpSpPr>
              <p:grpSpPr bwMode="auto">
                <a:xfrm>
                  <a:off x="96" y="0"/>
                  <a:ext cx="26" cy="26"/>
                  <a:chOff x="0" y="0"/>
                  <a:chExt cx="26" cy="26"/>
                </a:xfrm>
              </p:grpSpPr>
              <p:sp>
                <p:nvSpPr>
                  <p:cNvPr id="437" name="Line 45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8" name="Line 4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2" name="Group 455"/>
                <p:cNvGrpSpPr>
                  <a:grpSpLocks/>
                </p:cNvGrpSpPr>
                <p:nvPr/>
              </p:nvGrpSpPr>
              <p:grpSpPr bwMode="auto">
                <a:xfrm>
                  <a:off x="192" y="0"/>
                  <a:ext cx="26" cy="26"/>
                  <a:chOff x="0" y="0"/>
                  <a:chExt cx="26" cy="26"/>
                </a:xfrm>
              </p:grpSpPr>
              <p:sp>
                <p:nvSpPr>
                  <p:cNvPr id="435" name="Line 456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6" name="Line 457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3" name="Group 458"/>
                <p:cNvGrpSpPr>
                  <a:grpSpLocks/>
                </p:cNvGrpSpPr>
                <p:nvPr/>
              </p:nvGrpSpPr>
              <p:grpSpPr bwMode="auto">
                <a:xfrm>
                  <a:off x="288" y="0"/>
                  <a:ext cx="26" cy="26"/>
                  <a:chOff x="0" y="0"/>
                  <a:chExt cx="26" cy="26"/>
                </a:xfrm>
              </p:grpSpPr>
              <p:sp>
                <p:nvSpPr>
                  <p:cNvPr id="433" name="Line 459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4" name="Line 460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4" name="Group 461"/>
                <p:cNvGrpSpPr>
                  <a:grpSpLocks/>
                </p:cNvGrpSpPr>
                <p:nvPr/>
              </p:nvGrpSpPr>
              <p:grpSpPr bwMode="auto">
                <a:xfrm>
                  <a:off x="384" y="0"/>
                  <a:ext cx="26" cy="26"/>
                  <a:chOff x="0" y="0"/>
                  <a:chExt cx="26" cy="26"/>
                </a:xfrm>
              </p:grpSpPr>
              <p:sp>
                <p:nvSpPr>
                  <p:cNvPr id="431" name="Line 46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2" name="Line 46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5" name="Group 464"/>
                <p:cNvGrpSpPr>
                  <a:grpSpLocks/>
                </p:cNvGrpSpPr>
                <p:nvPr/>
              </p:nvGrpSpPr>
              <p:grpSpPr bwMode="auto">
                <a:xfrm>
                  <a:off x="480" y="0"/>
                  <a:ext cx="26" cy="26"/>
                  <a:chOff x="0" y="0"/>
                  <a:chExt cx="26" cy="26"/>
                </a:xfrm>
              </p:grpSpPr>
              <p:sp>
                <p:nvSpPr>
                  <p:cNvPr id="429" name="Line 465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" name="Line 466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6" name="Group 467"/>
                <p:cNvGrpSpPr>
                  <a:grpSpLocks/>
                </p:cNvGrpSpPr>
                <p:nvPr/>
              </p:nvGrpSpPr>
              <p:grpSpPr bwMode="auto">
                <a:xfrm>
                  <a:off x="576" y="0"/>
                  <a:ext cx="26" cy="26"/>
                  <a:chOff x="0" y="0"/>
                  <a:chExt cx="26" cy="26"/>
                </a:xfrm>
              </p:grpSpPr>
              <p:sp>
                <p:nvSpPr>
                  <p:cNvPr id="427" name="Line 468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8" name="Line 46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98" name="Group 470"/>
              <p:cNvGrpSpPr>
                <a:grpSpLocks/>
              </p:cNvGrpSpPr>
              <p:nvPr/>
            </p:nvGrpSpPr>
            <p:grpSpPr bwMode="auto">
              <a:xfrm>
                <a:off x="180" y="306"/>
                <a:ext cx="602" cy="26"/>
                <a:chOff x="0" y="0"/>
                <a:chExt cx="602" cy="26"/>
              </a:xfrm>
            </p:grpSpPr>
            <p:grpSp>
              <p:nvGrpSpPr>
                <p:cNvPr id="399" name="Group 47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6" cy="26"/>
                  <a:chOff x="0" y="0"/>
                  <a:chExt cx="26" cy="26"/>
                </a:xfrm>
              </p:grpSpPr>
              <p:sp>
                <p:nvSpPr>
                  <p:cNvPr id="418" name="Line 472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9" name="Line 47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0" name="Group 474"/>
                <p:cNvGrpSpPr>
                  <a:grpSpLocks/>
                </p:cNvGrpSpPr>
                <p:nvPr/>
              </p:nvGrpSpPr>
              <p:grpSpPr bwMode="auto">
                <a:xfrm>
                  <a:off x="96" y="0"/>
                  <a:ext cx="26" cy="26"/>
                  <a:chOff x="0" y="0"/>
                  <a:chExt cx="26" cy="26"/>
                </a:xfrm>
              </p:grpSpPr>
              <p:sp>
                <p:nvSpPr>
                  <p:cNvPr id="416" name="Line 475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7" name="Line 476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1" name="Group 477"/>
                <p:cNvGrpSpPr>
                  <a:grpSpLocks/>
                </p:cNvGrpSpPr>
                <p:nvPr/>
              </p:nvGrpSpPr>
              <p:grpSpPr bwMode="auto">
                <a:xfrm>
                  <a:off x="192" y="0"/>
                  <a:ext cx="26" cy="26"/>
                  <a:chOff x="0" y="0"/>
                  <a:chExt cx="26" cy="26"/>
                </a:xfrm>
              </p:grpSpPr>
              <p:sp>
                <p:nvSpPr>
                  <p:cNvPr id="414" name="Line 478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5" name="Line 47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2" name="Group 480"/>
                <p:cNvGrpSpPr>
                  <a:grpSpLocks/>
                </p:cNvGrpSpPr>
                <p:nvPr/>
              </p:nvGrpSpPr>
              <p:grpSpPr bwMode="auto">
                <a:xfrm>
                  <a:off x="288" y="0"/>
                  <a:ext cx="26" cy="26"/>
                  <a:chOff x="0" y="0"/>
                  <a:chExt cx="26" cy="26"/>
                </a:xfrm>
              </p:grpSpPr>
              <p:sp>
                <p:nvSpPr>
                  <p:cNvPr id="412" name="Line 481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3" name="Line 482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3" name="Group 483"/>
                <p:cNvGrpSpPr>
                  <a:grpSpLocks/>
                </p:cNvGrpSpPr>
                <p:nvPr/>
              </p:nvGrpSpPr>
              <p:grpSpPr bwMode="auto">
                <a:xfrm>
                  <a:off x="384" y="0"/>
                  <a:ext cx="26" cy="26"/>
                  <a:chOff x="0" y="0"/>
                  <a:chExt cx="26" cy="26"/>
                </a:xfrm>
              </p:grpSpPr>
              <p:sp>
                <p:nvSpPr>
                  <p:cNvPr id="410" name="Line 484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1" name="Line 485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4" name="Group 486"/>
                <p:cNvGrpSpPr>
                  <a:grpSpLocks/>
                </p:cNvGrpSpPr>
                <p:nvPr/>
              </p:nvGrpSpPr>
              <p:grpSpPr bwMode="auto">
                <a:xfrm>
                  <a:off x="480" y="0"/>
                  <a:ext cx="26" cy="26"/>
                  <a:chOff x="0" y="0"/>
                  <a:chExt cx="26" cy="26"/>
                </a:xfrm>
              </p:grpSpPr>
              <p:sp>
                <p:nvSpPr>
                  <p:cNvPr id="408" name="Line 487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9" name="Line 488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05" name="Group 489"/>
                <p:cNvGrpSpPr>
                  <a:grpSpLocks/>
                </p:cNvGrpSpPr>
                <p:nvPr/>
              </p:nvGrpSpPr>
              <p:grpSpPr bwMode="auto">
                <a:xfrm>
                  <a:off x="576" y="0"/>
                  <a:ext cx="26" cy="26"/>
                  <a:chOff x="0" y="0"/>
                  <a:chExt cx="26" cy="26"/>
                </a:xfrm>
              </p:grpSpPr>
              <p:sp>
                <p:nvSpPr>
                  <p:cNvPr id="406" name="Line 490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7" name="Line 491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0" y="0"/>
                    <a:ext cx="26" cy="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643" name="Group 492"/>
          <p:cNvGrpSpPr>
            <a:grpSpLocks/>
          </p:cNvGrpSpPr>
          <p:nvPr/>
        </p:nvGrpSpPr>
        <p:grpSpPr bwMode="auto">
          <a:xfrm>
            <a:off x="2411760" y="1484784"/>
            <a:ext cx="3725863" cy="461963"/>
            <a:chOff x="0" y="0"/>
            <a:chExt cx="2347" cy="291"/>
          </a:xfrm>
        </p:grpSpPr>
        <p:sp>
          <p:nvSpPr>
            <p:cNvPr id="644" name="Text Box 493"/>
            <p:cNvSpPr txBox="1">
              <a:spLocks noChangeArrowheads="1"/>
            </p:cNvSpPr>
            <p:nvPr/>
          </p:nvSpPr>
          <p:spPr bwMode="auto">
            <a:xfrm>
              <a:off x="1132" y="0"/>
              <a:ext cx="1215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 dirty="0">
                  <a:solidFill>
                    <a:schemeClr val="tx2"/>
                  </a:solidFill>
                </a:rPr>
                <a:t>不同媒体的非结构话新闻文本</a:t>
              </a:r>
              <a:endParaRPr lang="en-GB" altLang="en-US" i="1" dirty="0">
                <a:solidFill>
                  <a:schemeClr val="tx2"/>
                </a:solidFill>
              </a:endParaRPr>
            </a:p>
          </p:txBody>
        </p:sp>
        <p:sp>
          <p:nvSpPr>
            <p:cNvPr id="645" name="Line 494"/>
            <p:cNvSpPr>
              <a:spLocks noChangeShapeType="1"/>
            </p:cNvSpPr>
            <p:nvPr/>
          </p:nvSpPr>
          <p:spPr bwMode="auto">
            <a:xfrm flipH="1">
              <a:off x="0" y="241"/>
              <a:ext cx="1136" cy="0"/>
            </a:xfrm>
            <a:prstGeom prst="line">
              <a:avLst/>
            </a:prstGeom>
            <a:noFill/>
            <a:ln w="38100">
              <a:solidFill>
                <a:srgbClr val="CDC8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6" name="Group 495"/>
          <p:cNvGrpSpPr>
            <a:grpSpLocks/>
          </p:cNvGrpSpPr>
          <p:nvPr/>
        </p:nvGrpSpPr>
        <p:grpSpPr bwMode="auto">
          <a:xfrm>
            <a:off x="1703735" y="4647084"/>
            <a:ext cx="1933575" cy="1312863"/>
            <a:chOff x="0" y="0"/>
            <a:chExt cx="1218" cy="827"/>
          </a:xfrm>
        </p:grpSpPr>
        <p:sp>
          <p:nvSpPr>
            <p:cNvPr id="647" name="Text Box 496"/>
            <p:cNvSpPr txBox="1">
              <a:spLocks noChangeArrowheads="1"/>
            </p:cNvSpPr>
            <p:nvPr/>
          </p:nvSpPr>
          <p:spPr bwMode="auto">
            <a:xfrm>
              <a:off x="0" y="536"/>
              <a:ext cx="1218" cy="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i="1" dirty="0">
                  <a:solidFill>
                    <a:schemeClr val="tx2"/>
                  </a:solidFill>
                </a:rPr>
                <a:t>来自于国家政治军事领域结构化信息</a:t>
              </a:r>
            </a:p>
          </p:txBody>
        </p:sp>
        <p:sp>
          <p:nvSpPr>
            <p:cNvPr id="648" name="Line 497"/>
            <p:cNvSpPr>
              <a:spLocks noChangeShapeType="1"/>
            </p:cNvSpPr>
            <p:nvPr/>
          </p:nvSpPr>
          <p:spPr bwMode="auto">
            <a:xfrm flipV="1">
              <a:off x="609" y="0"/>
              <a:ext cx="0" cy="536"/>
            </a:xfrm>
            <a:prstGeom prst="line">
              <a:avLst/>
            </a:prstGeom>
            <a:noFill/>
            <a:ln w="38100">
              <a:solidFill>
                <a:srgbClr val="CDC8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9" name="Group 498"/>
          <p:cNvGrpSpPr>
            <a:grpSpLocks/>
          </p:cNvGrpSpPr>
          <p:nvPr/>
        </p:nvGrpSpPr>
        <p:grpSpPr bwMode="auto">
          <a:xfrm>
            <a:off x="1986310" y="3940647"/>
            <a:ext cx="828675" cy="958850"/>
            <a:chOff x="0" y="0"/>
            <a:chExt cx="522" cy="604"/>
          </a:xfrm>
        </p:grpSpPr>
        <p:grpSp>
          <p:nvGrpSpPr>
            <p:cNvPr id="650" name="Group 499"/>
            <p:cNvGrpSpPr>
              <a:grpSpLocks/>
            </p:cNvGrpSpPr>
            <p:nvPr/>
          </p:nvGrpSpPr>
          <p:grpSpPr bwMode="auto">
            <a:xfrm>
              <a:off x="0" y="334"/>
              <a:ext cx="103" cy="270"/>
              <a:chOff x="0" y="0"/>
              <a:chExt cx="103" cy="270"/>
            </a:xfrm>
          </p:grpSpPr>
          <p:grpSp>
            <p:nvGrpSpPr>
              <p:cNvPr id="692" name="Group 500"/>
              <p:cNvGrpSpPr>
                <a:grpSpLocks/>
              </p:cNvGrpSpPr>
              <p:nvPr/>
            </p:nvGrpSpPr>
            <p:grpSpPr bwMode="auto">
              <a:xfrm>
                <a:off x="0" y="0"/>
                <a:ext cx="102" cy="18"/>
                <a:chOff x="0" y="0"/>
                <a:chExt cx="102" cy="18"/>
              </a:xfrm>
            </p:grpSpPr>
            <p:sp>
              <p:nvSpPr>
                <p:cNvPr id="705" name="Line 501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0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6" name="Line 502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7" name="Line 503"/>
                <p:cNvSpPr>
                  <a:spLocks noChangeShapeType="1"/>
                </p:cNvSpPr>
                <p:nvPr/>
              </p:nvSpPr>
              <p:spPr bwMode="auto">
                <a:xfrm>
                  <a:off x="71" y="17"/>
                  <a:ext cx="3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3" name="Group 504"/>
              <p:cNvGrpSpPr>
                <a:grpSpLocks/>
              </p:cNvGrpSpPr>
              <p:nvPr/>
            </p:nvGrpSpPr>
            <p:grpSpPr bwMode="auto">
              <a:xfrm>
                <a:off x="0" y="84"/>
                <a:ext cx="102" cy="18"/>
                <a:chOff x="0" y="0"/>
                <a:chExt cx="102" cy="18"/>
              </a:xfrm>
            </p:grpSpPr>
            <p:sp>
              <p:nvSpPr>
                <p:cNvPr id="702" name="Line 50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0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3" name="Line 506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4" name="Line 507"/>
                <p:cNvSpPr>
                  <a:spLocks noChangeShapeType="1"/>
                </p:cNvSpPr>
                <p:nvPr/>
              </p:nvSpPr>
              <p:spPr bwMode="auto">
                <a:xfrm>
                  <a:off x="71" y="17"/>
                  <a:ext cx="3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4" name="Group 508"/>
              <p:cNvGrpSpPr>
                <a:grpSpLocks/>
              </p:cNvGrpSpPr>
              <p:nvPr/>
            </p:nvGrpSpPr>
            <p:grpSpPr bwMode="auto">
              <a:xfrm>
                <a:off x="0" y="168"/>
                <a:ext cx="102" cy="18"/>
                <a:chOff x="0" y="0"/>
                <a:chExt cx="102" cy="18"/>
              </a:xfrm>
            </p:grpSpPr>
            <p:sp>
              <p:nvSpPr>
                <p:cNvPr id="699" name="Line 509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0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0" name="Line 510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01" name="Line 511"/>
                <p:cNvSpPr>
                  <a:spLocks noChangeShapeType="1"/>
                </p:cNvSpPr>
                <p:nvPr/>
              </p:nvSpPr>
              <p:spPr bwMode="auto">
                <a:xfrm>
                  <a:off x="71" y="17"/>
                  <a:ext cx="3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5" name="Group 512"/>
              <p:cNvGrpSpPr>
                <a:grpSpLocks/>
              </p:cNvGrpSpPr>
              <p:nvPr/>
            </p:nvGrpSpPr>
            <p:grpSpPr bwMode="auto">
              <a:xfrm>
                <a:off x="1" y="252"/>
                <a:ext cx="102" cy="18"/>
                <a:chOff x="0" y="0"/>
                <a:chExt cx="102" cy="18"/>
              </a:xfrm>
            </p:grpSpPr>
            <p:sp>
              <p:nvSpPr>
                <p:cNvPr id="696" name="Line 513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10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" name="Line 514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" name="Line 515"/>
                <p:cNvSpPr>
                  <a:spLocks noChangeShapeType="1"/>
                </p:cNvSpPr>
                <p:nvPr/>
              </p:nvSpPr>
              <p:spPr bwMode="auto">
                <a:xfrm>
                  <a:off x="71" y="17"/>
                  <a:ext cx="3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51" name="Group 516"/>
            <p:cNvGrpSpPr>
              <a:grpSpLocks/>
            </p:cNvGrpSpPr>
            <p:nvPr/>
          </p:nvGrpSpPr>
          <p:grpSpPr bwMode="auto">
            <a:xfrm>
              <a:off x="250" y="0"/>
              <a:ext cx="272" cy="129"/>
              <a:chOff x="0" y="0"/>
              <a:chExt cx="272" cy="129"/>
            </a:xfrm>
          </p:grpSpPr>
          <p:grpSp>
            <p:nvGrpSpPr>
              <p:cNvPr id="652" name="Group 517"/>
              <p:cNvGrpSpPr>
                <a:grpSpLocks/>
              </p:cNvGrpSpPr>
              <p:nvPr/>
            </p:nvGrpSpPr>
            <p:grpSpPr bwMode="auto">
              <a:xfrm>
                <a:off x="0" y="0"/>
                <a:ext cx="32" cy="129"/>
                <a:chOff x="0" y="0"/>
                <a:chExt cx="38" cy="144"/>
              </a:xfrm>
            </p:grpSpPr>
            <p:sp>
              <p:nvSpPr>
                <p:cNvPr id="683" name="Line 51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4" name="Line 519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5" name="Line 520"/>
                <p:cNvSpPr>
                  <a:spLocks noChangeShapeType="1"/>
                </p:cNvSpPr>
                <p:nvPr/>
              </p:nvSpPr>
              <p:spPr bwMode="auto">
                <a:xfrm>
                  <a:off x="0" y="36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6" name="Line 521"/>
                <p:cNvSpPr>
                  <a:spLocks noChangeShapeType="1"/>
                </p:cNvSpPr>
                <p:nvPr/>
              </p:nvSpPr>
              <p:spPr bwMode="auto">
                <a:xfrm>
                  <a:off x="0" y="54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7" name="Line 522"/>
                <p:cNvSpPr>
                  <a:spLocks noChangeShapeType="1"/>
                </p:cNvSpPr>
                <p:nvPr/>
              </p:nvSpPr>
              <p:spPr bwMode="auto">
                <a:xfrm>
                  <a:off x="0" y="72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8" name="Line 523"/>
                <p:cNvSpPr>
                  <a:spLocks noChangeShapeType="1"/>
                </p:cNvSpPr>
                <p:nvPr/>
              </p:nvSpPr>
              <p:spPr bwMode="auto">
                <a:xfrm>
                  <a:off x="0" y="90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9" name="Line 524"/>
                <p:cNvSpPr>
                  <a:spLocks noChangeShapeType="1"/>
                </p:cNvSpPr>
                <p:nvPr/>
              </p:nvSpPr>
              <p:spPr bwMode="auto">
                <a:xfrm>
                  <a:off x="0" y="108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0" name="Line 525"/>
                <p:cNvSpPr>
                  <a:spLocks noChangeShapeType="1"/>
                </p:cNvSpPr>
                <p:nvPr/>
              </p:nvSpPr>
              <p:spPr bwMode="auto">
                <a:xfrm>
                  <a:off x="0" y="126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1" name="Line 526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3" name="Group 527"/>
              <p:cNvGrpSpPr>
                <a:grpSpLocks/>
              </p:cNvGrpSpPr>
              <p:nvPr/>
            </p:nvGrpSpPr>
            <p:grpSpPr bwMode="auto">
              <a:xfrm>
                <a:off x="79" y="0"/>
                <a:ext cx="31" cy="129"/>
                <a:chOff x="0" y="0"/>
                <a:chExt cx="38" cy="144"/>
              </a:xfrm>
            </p:grpSpPr>
            <p:sp>
              <p:nvSpPr>
                <p:cNvPr id="674" name="Line 52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5" name="Line 529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6" name="Line 530"/>
                <p:cNvSpPr>
                  <a:spLocks noChangeShapeType="1"/>
                </p:cNvSpPr>
                <p:nvPr/>
              </p:nvSpPr>
              <p:spPr bwMode="auto">
                <a:xfrm>
                  <a:off x="0" y="36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7" name="Line 531"/>
                <p:cNvSpPr>
                  <a:spLocks noChangeShapeType="1"/>
                </p:cNvSpPr>
                <p:nvPr/>
              </p:nvSpPr>
              <p:spPr bwMode="auto">
                <a:xfrm>
                  <a:off x="0" y="54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8" name="Line 532"/>
                <p:cNvSpPr>
                  <a:spLocks noChangeShapeType="1"/>
                </p:cNvSpPr>
                <p:nvPr/>
              </p:nvSpPr>
              <p:spPr bwMode="auto">
                <a:xfrm>
                  <a:off x="0" y="72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9" name="Line 533"/>
                <p:cNvSpPr>
                  <a:spLocks noChangeShapeType="1"/>
                </p:cNvSpPr>
                <p:nvPr/>
              </p:nvSpPr>
              <p:spPr bwMode="auto">
                <a:xfrm>
                  <a:off x="0" y="90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0" name="Line 534"/>
                <p:cNvSpPr>
                  <a:spLocks noChangeShapeType="1"/>
                </p:cNvSpPr>
                <p:nvPr/>
              </p:nvSpPr>
              <p:spPr bwMode="auto">
                <a:xfrm>
                  <a:off x="0" y="108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1" name="Line 535"/>
                <p:cNvSpPr>
                  <a:spLocks noChangeShapeType="1"/>
                </p:cNvSpPr>
                <p:nvPr/>
              </p:nvSpPr>
              <p:spPr bwMode="auto">
                <a:xfrm>
                  <a:off x="0" y="126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2" name="Line 536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4" name="Group 537"/>
              <p:cNvGrpSpPr>
                <a:grpSpLocks/>
              </p:cNvGrpSpPr>
              <p:nvPr/>
            </p:nvGrpSpPr>
            <p:grpSpPr bwMode="auto">
              <a:xfrm>
                <a:off x="241" y="0"/>
                <a:ext cx="31" cy="129"/>
                <a:chOff x="0" y="0"/>
                <a:chExt cx="38" cy="144"/>
              </a:xfrm>
            </p:grpSpPr>
            <p:sp>
              <p:nvSpPr>
                <p:cNvPr id="665" name="Line 53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6" name="Line 539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7" name="Line 540"/>
                <p:cNvSpPr>
                  <a:spLocks noChangeShapeType="1"/>
                </p:cNvSpPr>
                <p:nvPr/>
              </p:nvSpPr>
              <p:spPr bwMode="auto">
                <a:xfrm>
                  <a:off x="0" y="36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8" name="Line 541"/>
                <p:cNvSpPr>
                  <a:spLocks noChangeShapeType="1"/>
                </p:cNvSpPr>
                <p:nvPr/>
              </p:nvSpPr>
              <p:spPr bwMode="auto">
                <a:xfrm>
                  <a:off x="0" y="54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9" name="Line 542"/>
                <p:cNvSpPr>
                  <a:spLocks noChangeShapeType="1"/>
                </p:cNvSpPr>
                <p:nvPr/>
              </p:nvSpPr>
              <p:spPr bwMode="auto">
                <a:xfrm>
                  <a:off x="0" y="72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0" name="Line 543"/>
                <p:cNvSpPr>
                  <a:spLocks noChangeShapeType="1"/>
                </p:cNvSpPr>
                <p:nvPr/>
              </p:nvSpPr>
              <p:spPr bwMode="auto">
                <a:xfrm>
                  <a:off x="0" y="90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1" name="Line 544"/>
                <p:cNvSpPr>
                  <a:spLocks noChangeShapeType="1"/>
                </p:cNvSpPr>
                <p:nvPr/>
              </p:nvSpPr>
              <p:spPr bwMode="auto">
                <a:xfrm>
                  <a:off x="0" y="108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2" name="Line 545"/>
                <p:cNvSpPr>
                  <a:spLocks noChangeShapeType="1"/>
                </p:cNvSpPr>
                <p:nvPr/>
              </p:nvSpPr>
              <p:spPr bwMode="auto">
                <a:xfrm>
                  <a:off x="0" y="126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73" name="Line 546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55" name="Group 547"/>
              <p:cNvGrpSpPr>
                <a:grpSpLocks/>
              </p:cNvGrpSpPr>
              <p:nvPr/>
            </p:nvGrpSpPr>
            <p:grpSpPr bwMode="auto">
              <a:xfrm>
                <a:off x="158" y="0"/>
                <a:ext cx="31" cy="129"/>
                <a:chOff x="0" y="0"/>
                <a:chExt cx="38" cy="144"/>
              </a:xfrm>
            </p:grpSpPr>
            <p:sp>
              <p:nvSpPr>
                <p:cNvPr id="656" name="Line 548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7" name="Line 549"/>
                <p:cNvSpPr>
                  <a:spLocks noChangeShapeType="1"/>
                </p:cNvSpPr>
                <p:nvPr/>
              </p:nvSpPr>
              <p:spPr bwMode="auto">
                <a:xfrm>
                  <a:off x="0" y="18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8" name="Line 550"/>
                <p:cNvSpPr>
                  <a:spLocks noChangeShapeType="1"/>
                </p:cNvSpPr>
                <p:nvPr/>
              </p:nvSpPr>
              <p:spPr bwMode="auto">
                <a:xfrm>
                  <a:off x="0" y="36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9" name="Line 551"/>
                <p:cNvSpPr>
                  <a:spLocks noChangeShapeType="1"/>
                </p:cNvSpPr>
                <p:nvPr/>
              </p:nvSpPr>
              <p:spPr bwMode="auto">
                <a:xfrm>
                  <a:off x="0" y="54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0" name="Line 552"/>
                <p:cNvSpPr>
                  <a:spLocks noChangeShapeType="1"/>
                </p:cNvSpPr>
                <p:nvPr/>
              </p:nvSpPr>
              <p:spPr bwMode="auto">
                <a:xfrm>
                  <a:off x="0" y="72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1" name="Line 553"/>
                <p:cNvSpPr>
                  <a:spLocks noChangeShapeType="1"/>
                </p:cNvSpPr>
                <p:nvPr/>
              </p:nvSpPr>
              <p:spPr bwMode="auto">
                <a:xfrm>
                  <a:off x="0" y="90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2" name="Line 554"/>
                <p:cNvSpPr>
                  <a:spLocks noChangeShapeType="1"/>
                </p:cNvSpPr>
                <p:nvPr/>
              </p:nvSpPr>
              <p:spPr bwMode="auto">
                <a:xfrm>
                  <a:off x="0" y="108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3" name="Line 555"/>
                <p:cNvSpPr>
                  <a:spLocks noChangeShapeType="1"/>
                </p:cNvSpPr>
                <p:nvPr/>
              </p:nvSpPr>
              <p:spPr bwMode="auto">
                <a:xfrm>
                  <a:off x="0" y="126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4" name="Line 556"/>
                <p:cNvSpPr>
                  <a:spLocks noChangeShapeType="1"/>
                </p:cNvSpPr>
                <p:nvPr/>
              </p:nvSpPr>
              <p:spPr bwMode="auto">
                <a:xfrm>
                  <a:off x="0" y="144"/>
                  <a:ext cx="38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03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论文主要研究内容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通过对政治军事新闻文本信息的处理分析，抽取事件信息，包括事件触发词，事件双方以及事件双方的属性</a:t>
            </a:r>
            <a:endParaRPr lang="en-US" altLang="zh-CN" dirty="0"/>
          </a:p>
          <a:p>
            <a:pPr lvl="0"/>
            <a:r>
              <a:rPr lang="zh-CN" altLang="zh-CN" dirty="0"/>
              <a:t>通过对政治军事新闻文本信息的地理信息词抽取，结合事件抽取的属性，获得事件地理</a:t>
            </a:r>
            <a:r>
              <a:rPr lang="zh-CN" altLang="en-US" dirty="0"/>
              <a:t>属性</a:t>
            </a:r>
            <a:r>
              <a:rPr lang="en-US" altLang="zh-CN" dirty="0"/>
              <a:t>,</a:t>
            </a:r>
            <a:r>
              <a:rPr lang="zh-CN" altLang="en-US" dirty="0"/>
              <a:t>包括国家，州省编码，经纬度信息，特征</a:t>
            </a:r>
            <a:r>
              <a:rPr lang="en-US" altLang="zh-CN" dirty="0"/>
              <a:t>ID</a:t>
            </a:r>
          </a:p>
          <a:p>
            <a:pPr lvl="0"/>
            <a:r>
              <a:rPr lang="zh-CN" altLang="zh-CN" dirty="0"/>
              <a:t>利用现有的可视化工具，结合事件属性信息和地理</a:t>
            </a:r>
            <a:r>
              <a:rPr lang="zh-CN" altLang="en-US" dirty="0"/>
              <a:t>属性</a:t>
            </a:r>
            <a:r>
              <a:rPr lang="zh-CN" altLang="zh-CN" dirty="0"/>
              <a:t>信息，完成可视化的展示工作</a:t>
            </a:r>
          </a:p>
        </p:txBody>
      </p:sp>
    </p:spTree>
    <p:extLst>
      <p:ext uri="{BB962C8B-B14F-4D97-AF65-F5344CB8AC3E}">
        <p14:creationId xmlns:p14="http://schemas.microsoft.com/office/powerpoint/2010/main" val="66855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事件抽取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252520" cy="5805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0" dirty="0"/>
              <a:t>事件定义：某个特定的时间和地域内发生的，由一个或多个角色参与，由一个或多个动作组成的一件事情</a:t>
            </a:r>
            <a:endParaRPr lang="en-US" altLang="zh-CN" sz="2800" b="0" dirty="0"/>
          </a:p>
          <a:p>
            <a:pPr marL="0" indent="0">
              <a:buNone/>
            </a:pPr>
            <a:r>
              <a:rPr lang="en-US" altLang="zh-CN" sz="2800" b="0" dirty="0"/>
              <a:t>Underscoring the war‘s global impact, President Bashar al-Assad is backed by Russia’s air force Shi‘ite militias from Iraq and Lebanon.</a:t>
            </a:r>
          </a:p>
          <a:p>
            <a:pPr marL="0" indent="0">
              <a:buNone/>
            </a:pPr>
            <a:endParaRPr lang="en-US" altLang="zh-CN" sz="2800" b="0" dirty="0"/>
          </a:p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46045"/>
              </p:ext>
            </p:extLst>
          </p:nvPr>
        </p:nvGraphicFramePr>
        <p:xfrm>
          <a:off x="0" y="3645024"/>
          <a:ext cx="9036496" cy="283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0734">
                  <a:extLst>
                    <a:ext uri="{9D8B030D-6E8A-4147-A177-3AD203B41FA5}">
                      <a16:colId xmlns:a16="http://schemas.microsoft.com/office/drawing/2014/main" val="883152783"/>
                    </a:ext>
                  </a:extLst>
                </a:gridCol>
                <a:gridCol w="1028379">
                  <a:extLst>
                    <a:ext uri="{9D8B030D-6E8A-4147-A177-3AD203B41FA5}">
                      <a16:colId xmlns:a16="http://schemas.microsoft.com/office/drawing/2014/main" val="2136072876"/>
                    </a:ext>
                  </a:extLst>
                </a:gridCol>
                <a:gridCol w="1616024">
                  <a:extLst>
                    <a:ext uri="{9D8B030D-6E8A-4147-A177-3AD203B41FA5}">
                      <a16:colId xmlns:a16="http://schemas.microsoft.com/office/drawing/2014/main" val="502218598"/>
                    </a:ext>
                  </a:extLst>
                </a:gridCol>
                <a:gridCol w="1028379">
                  <a:extLst>
                    <a:ext uri="{9D8B030D-6E8A-4147-A177-3AD203B41FA5}">
                      <a16:colId xmlns:a16="http://schemas.microsoft.com/office/drawing/2014/main" val="3703865315"/>
                    </a:ext>
                  </a:extLst>
                </a:gridCol>
                <a:gridCol w="2277125">
                  <a:extLst>
                    <a:ext uri="{9D8B030D-6E8A-4147-A177-3AD203B41FA5}">
                      <a16:colId xmlns:a16="http://schemas.microsoft.com/office/drawing/2014/main" val="198324054"/>
                    </a:ext>
                  </a:extLst>
                </a:gridCol>
                <a:gridCol w="1028379">
                  <a:extLst>
                    <a:ext uri="{9D8B030D-6E8A-4147-A177-3AD203B41FA5}">
                      <a16:colId xmlns:a16="http://schemas.microsoft.com/office/drawing/2014/main" val="2640766946"/>
                    </a:ext>
                  </a:extLst>
                </a:gridCol>
                <a:gridCol w="1617476">
                  <a:extLst>
                    <a:ext uri="{9D8B030D-6E8A-4147-A177-3AD203B41FA5}">
                      <a16:colId xmlns:a16="http://schemas.microsoft.com/office/drawing/2014/main" val="2780139101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角色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角色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角色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角色</a:t>
                      </a:r>
                      <a:r>
                        <a:rPr lang="en-US" altLang="zh-C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编码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事件触发词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978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Russia's air force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RUSMIL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 Bashar al-Assad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SYRGOV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backed by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2162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Iraq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 IRQ</a:t>
                      </a: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 Bashar al-Assad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SYRGOV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backed by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523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Lebanon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President Bashar al-Assad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SYRGOV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backed by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8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7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数据存储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9092028" cy="5048554"/>
          </a:xfrm>
        </p:spPr>
      </p:pic>
    </p:spTree>
    <p:extLst>
      <p:ext uri="{BB962C8B-B14F-4D97-AF65-F5344CB8AC3E}">
        <p14:creationId xmlns:p14="http://schemas.microsoft.com/office/powerpoint/2010/main" val="283652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数据存储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8" y="1052736"/>
            <a:ext cx="9147858" cy="4896544"/>
          </a:xfrm>
        </p:spPr>
      </p:pic>
    </p:spTree>
    <p:extLst>
      <p:ext uri="{BB962C8B-B14F-4D97-AF65-F5344CB8AC3E}">
        <p14:creationId xmlns:p14="http://schemas.microsoft.com/office/powerpoint/2010/main" val="426960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数据存储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" y="908720"/>
            <a:ext cx="9203042" cy="5367386"/>
          </a:xfrm>
        </p:spPr>
      </p:pic>
    </p:spTree>
    <p:extLst>
      <p:ext uri="{BB962C8B-B14F-4D97-AF65-F5344CB8AC3E}">
        <p14:creationId xmlns:p14="http://schemas.microsoft.com/office/powerpoint/2010/main" val="236106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数据存储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79" y="1196752"/>
            <a:ext cx="9174844" cy="4176464"/>
          </a:xfrm>
        </p:spPr>
      </p:pic>
    </p:spTree>
    <p:extLst>
      <p:ext uri="{BB962C8B-B14F-4D97-AF65-F5344CB8AC3E}">
        <p14:creationId xmlns:p14="http://schemas.microsoft.com/office/powerpoint/2010/main" val="632243994"/>
      </p:ext>
    </p:extLst>
  </p:cSld>
  <p:clrMapOvr>
    <a:masterClrMapping/>
  </p:clrMapOvr>
</p:sld>
</file>

<file path=ppt/theme/theme1.xml><?xml version="1.0" encoding="utf-8"?>
<a:theme xmlns:a="http://schemas.openxmlformats.org/drawingml/2006/main" name="北航ppt模板">
  <a:themeElements>
    <a:clrScheme name="北航ppt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光泽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北航ppt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ppt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ppt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ppt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ppt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航ppt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ppt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ppt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ppt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ppt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ppt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航ppt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</TotalTime>
  <Words>836</Words>
  <Application>Microsoft Office PowerPoint</Application>
  <PresentationFormat>全屏显示(4:3)</PresentationFormat>
  <Paragraphs>220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MS Mincho</vt:lpstr>
      <vt:lpstr>华文新魏</vt:lpstr>
      <vt:lpstr>楷体_GB2312</vt:lpstr>
      <vt:lpstr>宋体</vt:lpstr>
      <vt:lpstr>Arial</vt:lpstr>
      <vt:lpstr>Calibri</vt:lpstr>
      <vt:lpstr>Calibri Light</vt:lpstr>
      <vt:lpstr>Courier New</vt:lpstr>
      <vt:lpstr>Times New Roman</vt:lpstr>
      <vt:lpstr>北航ppt模板</vt:lpstr>
      <vt:lpstr>政治军事新闻的事件抽取及可视化研究与实现                                 </vt:lpstr>
      <vt:lpstr>目录</vt:lpstr>
      <vt:lpstr>研究背景与意义</vt:lpstr>
      <vt:lpstr>论文主要研究内容</vt:lpstr>
      <vt:lpstr>事件抽取</vt:lpstr>
      <vt:lpstr>数据存储</vt:lpstr>
      <vt:lpstr>数据存储</vt:lpstr>
      <vt:lpstr>数据存储</vt:lpstr>
      <vt:lpstr>数据存储</vt:lpstr>
      <vt:lpstr> 可视化 </vt:lpstr>
      <vt:lpstr>可视化</vt:lpstr>
      <vt:lpstr>论文框架</vt:lpstr>
      <vt:lpstr>论文框架</vt:lpstr>
      <vt:lpstr>论文框架</vt:lpstr>
      <vt:lpstr>论文框架</vt:lpstr>
      <vt:lpstr>论文框架</vt:lpstr>
      <vt:lpstr>论文框架</vt:lpstr>
      <vt:lpstr>论文框架</vt:lpstr>
      <vt:lpstr>谢谢！</vt:lpstr>
    </vt:vector>
  </TitlesOfParts>
  <Company>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starcraft</dc:creator>
  <cp:lastModifiedBy>周志博</cp:lastModifiedBy>
  <cp:revision>352</cp:revision>
  <dcterms:created xsi:type="dcterms:W3CDTF">2008-04-14T01:03:48Z</dcterms:created>
  <dcterms:modified xsi:type="dcterms:W3CDTF">2016-12-01T02:48:10Z</dcterms:modified>
</cp:coreProperties>
</file>