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48" r:id="rId2"/>
  </p:sldMasterIdLst>
  <p:notesMasterIdLst>
    <p:notesMasterId r:id="rId18"/>
  </p:notesMasterIdLst>
  <p:sldIdLst>
    <p:sldId id="256" r:id="rId3"/>
    <p:sldId id="635" r:id="rId4"/>
    <p:sldId id="636" r:id="rId5"/>
    <p:sldId id="610" r:id="rId6"/>
    <p:sldId id="637" r:id="rId7"/>
    <p:sldId id="638" r:id="rId8"/>
    <p:sldId id="639" r:id="rId9"/>
    <p:sldId id="612" r:id="rId10"/>
    <p:sldId id="640" r:id="rId11"/>
    <p:sldId id="643" r:id="rId12"/>
    <p:sldId id="642" r:id="rId13"/>
    <p:sldId id="644" r:id="rId14"/>
    <p:sldId id="645" r:id="rId15"/>
    <p:sldId id="646" r:id="rId16"/>
    <p:sldId id="59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涛" initials="吴涛" lastIdx="0" clrIdx="0">
    <p:extLst>
      <p:ext uri="{19B8F6BF-5375-455C-9EA6-DF929625EA0E}">
        <p15:presenceInfo xmlns:p15="http://schemas.microsoft.com/office/powerpoint/2012/main" userId="1c0fa417253476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2AC"/>
    <a:srgbClr val="FFFF66"/>
    <a:srgbClr val="FF5050"/>
    <a:srgbClr val="C8ED6D"/>
    <a:srgbClr val="0033CC"/>
    <a:srgbClr val="1D528D"/>
    <a:srgbClr val="ED9013"/>
    <a:srgbClr val="072C55"/>
    <a:srgbClr val="189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6396" autoAdjust="0"/>
  </p:normalViewPr>
  <p:slideViewPr>
    <p:cSldViewPr showGuides="1">
      <p:cViewPr varScale="1">
        <p:scale>
          <a:sx n="100" d="100"/>
          <a:sy n="100" d="100"/>
        </p:scale>
        <p:origin x="12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mn-ea"/>
              </a:defRPr>
            </a:lvl1pPr>
          </a:lstStyle>
          <a:p>
            <a:pPr>
              <a:defRPr/>
            </a:pPr>
            <a:fld id="{957269E1-EEC9-4905-A37E-6054CFA42B5B}" type="datetimeFigureOut">
              <a:rPr lang="zh-CN" altLang="en-US"/>
              <a:pPr>
                <a:defRPr/>
              </a:pPr>
              <a:t>2015/8/30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mn-ea"/>
              </a:defRPr>
            </a:lvl1pPr>
          </a:lstStyle>
          <a:p>
            <a:pPr>
              <a:defRPr/>
            </a:pPr>
            <a:fld id="{8617FD67-BD8F-486E-B8B6-5D267A779327}" type="slidenum">
              <a:rPr lang="zh-CN" altLang="en-US"/>
              <a:pPr>
                <a:defRPr/>
              </a:pPr>
              <a:t>‹#›</a:t>
            </a:fld>
            <a:endParaRPr lang="zh-CN" altLang="en-US"/>
          </a:p>
        </p:txBody>
      </p:sp>
    </p:spTree>
    <p:extLst>
      <p:ext uri="{BB962C8B-B14F-4D97-AF65-F5344CB8AC3E}">
        <p14:creationId xmlns:p14="http://schemas.microsoft.com/office/powerpoint/2010/main" val="163508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90745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3</a:t>
            </a:fld>
            <a:endParaRPr lang="zh-CN" altLang="en-US"/>
          </a:p>
        </p:txBody>
      </p:sp>
    </p:spTree>
    <p:extLst>
      <p:ext uri="{BB962C8B-B14F-4D97-AF65-F5344CB8AC3E}">
        <p14:creationId xmlns:p14="http://schemas.microsoft.com/office/powerpoint/2010/main" val="271149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4</a:t>
            </a:fld>
            <a:endParaRPr lang="zh-CN" altLang="en-US"/>
          </a:p>
        </p:txBody>
      </p:sp>
    </p:spTree>
    <p:extLst>
      <p:ext uri="{BB962C8B-B14F-4D97-AF65-F5344CB8AC3E}">
        <p14:creationId xmlns:p14="http://schemas.microsoft.com/office/powerpoint/2010/main" val="1626275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5</a:t>
            </a:fld>
            <a:endParaRPr lang="zh-CN" altLang="en-US"/>
          </a:p>
        </p:txBody>
      </p:sp>
    </p:spTree>
    <p:extLst>
      <p:ext uri="{BB962C8B-B14F-4D97-AF65-F5344CB8AC3E}">
        <p14:creationId xmlns:p14="http://schemas.microsoft.com/office/powerpoint/2010/main" val="190401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6</a:t>
            </a:fld>
            <a:endParaRPr lang="zh-CN" altLang="en-US"/>
          </a:p>
        </p:txBody>
      </p:sp>
    </p:spTree>
    <p:extLst>
      <p:ext uri="{BB962C8B-B14F-4D97-AF65-F5344CB8AC3E}">
        <p14:creationId xmlns:p14="http://schemas.microsoft.com/office/powerpoint/2010/main" val="185803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7</a:t>
            </a:fld>
            <a:endParaRPr lang="zh-CN" altLang="en-US"/>
          </a:p>
        </p:txBody>
      </p:sp>
    </p:spTree>
    <p:extLst>
      <p:ext uri="{BB962C8B-B14F-4D97-AF65-F5344CB8AC3E}">
        <p14:creationId xmlns:p14="http://schemas.microsoft.com/office/powerpoint/2010/main" val="330228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617FD67-BD8F-486E-B8B6-5D267A779327}" type="slidenum">
              <a:rPr lang="zh-CN" altLang="en-US" smtClean="0"/>
              <a:pPr>
                <a:defRPr/>
              </a:pPr>
              <a:t>14</a:t>
            </a:fld>
            <a:endParaRPr lang="zh-CN" altLang="en-US"/>
          </a:p>
        </p:txBody>
      </p:sp>
    </p:spTree>
    <p:extLst>
      <p:ext uri="{BB962C8B-B14F-4D97-AF65-F5344CB8AC3E}">
        <p14:creationId xmlns:p14="http://schemas.microsoft.com/office/powerpoint/2010/main" val="274248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EB2E285-D6C0-4258-BDDC-15F4782FFE30}" type="slidenum">
              <a:rPr lang="en-US" altLang="zh-CN" smtClean="0"/>
              <a:pPr>
                <a:defRPr/>
              </a:pPr>
              <a:t>15</a:t>
            </a:fld>
            <a:endParaRPr lang="en-US" altLang="zh-CN" smtClean="0"/>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804449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68804" name="Image" r:id="rId3" imgW="8228571" imgH="8711111" progId="">
                  <p:embed/>
                </p:oleObj>
              </mc:Choice>
              <mc:Fallback>
                <p:oleObj name="Image" r:id="rId3" imgW="8228571" imgH="8711111"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10C9574D-FF7A-490F-B26F-FAC48805F4F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CBB7D34A-01E2-48F5-BC34-050147900AA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5"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85804" y="1419225"/>
            <a:ext cx="8229600" cy="4879975"/>
          </a:xfrm>
        </p:spPr>
        <p:txBody>
          <a:bodyPr/>
          <a:lstStyle/>
          <a:p>
            <a:pPr lvl="0"/>
            <a:r>
              <a:rPr lang="zh-CN" altLang="en-US" noProof="0" smtClean="0"/>
              <a:t>单击图标添加表格</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E34C247C-7489-46E4-A8A8-789A4D1F7E1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210B581D-9E26-4314-903A-3DDCDDF490C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w="28575" algn="ctr">
            <a:noFill/>
            <a:miter lim="800000"/>
            <a:headEnd/>
            <a:tailEnd/>
          </a:ln>
          <a:effectLst/>
        </p:spPr>
        <p:txBody>
          <a:bodyPr wrap="none" anchor="ctr"/>
          <a:lstStyle/>
          <a:p>
            <a:pPr algn="ctr">
              <a:defRPr/>
            </a:pPr>
            <a:endParaRPr lang="zh-CN" altLang="en-US" b="1">
              <a:solidFill>
                <a:srgbClr val="30311D"/>
              </a:solidFill>
              <a:ea typeface="+mn-ea"/>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 name="Text Box 1613"/>
          <p:cNvSpPr txBox="1">
            <a:spLocks noChangeArrowheads="1"/>
          </p:cNvSpPr>
          <p:nvPr/>
        </p:nvSpPr>
        <p:spPr bwMode="gray">
          <a:xfrm>
            <a:off x="76200" y="6477000"/>
            <a:ext cx="1608138" cy="244475"/>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defRPr/>
            </a:pPr>
            <a:r>
              <a:rPr lang="en-US" altLang="zh-CN" sz="1000" b="1" smtClean="0">
                <a:solidFill>
                  <a:srgbClr val="F8F8F8"/>
                </a:solidFill>
              </a:rPr>
              <a:t>www.1ppt.com</a:t>
            </a:r>
          </a:p>
        </p:txBody>
      </p:sp>
      <p:sp>
        <p:nvSpPr>
          <p:cNvPr id="16" name="Text Box 1612"/>
          <p:cNvSpPr txBox="1">
            <a:spLocks noChangeArrowheads="1"/>
          </p:cNvSpPr>
          <p:nvPr/>
        </p:nvSpPr>
        <p:spPr bwMode="gray">
          <a:xfrm>
            <a:off x="276225" y="6007100"/>
            <a:ext cx="1169988" cy="45720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lang="en-US" altLang="zh-CN" sz="2400" b="1" smtClean="0">
                <a:solidFill>
                  <a:srgbClr val="FFFFFF"/>
                </a:solidFill>
                <a:latin typeface="Verdana" pitchFamily="34" charset="0"/>
              </a:rPr>
              <a:t>LOGO</a:t>
            </a:r>
          </a:p>
        </p:txBody>
      </p:sp>
      <p:sp>
        <p:nvSpPr>
          <p:cNvPr id="17" name="Rectangle 1643"/>
          <p:cNvSpPr>
            <a:spLocks noChangeArrowheads="1"/>
          </p:cNvSpPr>
          <p:nvPr/>
        </p:nvSpPr>
        <p:spPr bwMode="gray">
          <a:xfrm>
            <a:off x="7953375" y="4763"/>
            <a:ext cx="136525" cy="6858000"/>
          </a:xfrm>
          <a:prstGeom prst="rect">
            <a:avLst/>
          </a:prstGeom>
          <a:solidFill>
            <a:schemeClr val="accent2">
              <a:alpha val="588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8" name="Rectangle 1644"/>
          <p:cNvSpPr>
            <a:spLocks noChangeArrowheads="1"/>
          </p:cNvSpPr>
          <p:nvPr/>
        </p:nvSpPr>
        <p:spPr bwMode="gray">
          <a:xfrm>
            <a:off x="8045450" y="4763"/>
            <a:ext cx="168275" cy="6858000"/>
          </a:xfrm>
          <a:prstGeom prst="rect">
            <a:avLst/>
          </a:prstGeom>
          <a:solidFill>
            <a:schemeClr val="accent2">
              <a:alpha val="1215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9" name="Rectangle 1645"/>
          <p:cNvSpPr>
            <a:spLocks noChangeArrowheads="1"/>
          </p:cNvSpPr>
          <p:nvPr/>
        </p:nvSpPr>
        <p:spPr bwMode="gray">
          <a:xfrm>
            <a:off x="8177213" y="-11113"/>
            <a:ext cx="230187" cy="6858001"/>
          </a:xfrm>
          <a:prstGeom prst="rect">
            <a:avLst/>
          </a:prstGeom>
          <a:solidFill>
            <a:schemeClr val="accent2">
              <a:alpha val="18039"/>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r>
              <a:rPr lang="zh-CN" altLang="en-US" smtClean="0"/>
              <a:t>单击此处编辑母版标题样式</a:t>
            </a:r>
            <a:endParaRPr lang="en-US" altLang="zh-CN"/>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r>
              <a:rPr lang="zh-CN" altLang="en-US" smtClean="0"/>
              <a:t>单击此处编辑母版副标题样式</a:t>
            </a:r>
            <a:endParaRPr lang="en-US" altLang="zh-CN"/>
          </a:p>
        </p:txBody>
      </p:sp>
      <p:sp>
        <p:nvSpPr>
          <p:cNvPr id="20" name="Rectangle 1650"/>
          <p:cNvSpPr>
            <a:spLocks noGrp="1" noChangeArrowheads="1"/>
          </p:cNvSpPr>
          <p:nvPr>
            <p:ph type="ftr" sz="quarter" idx="10"/>
          </p:nvPr>
        </p:nvSpPr>
        <p:spPr bwMode="gray">
          <a:xfrm>
            <a:off x="3552825" y="6534150"/>
            <a:ext cx="2895600" cy="234950"/>
          </a:xfrm>
        </p:spPr>
        <p:txBody>
          <a:bodyPr/>
          <a:lstStyle>
            <a:lvl1pPr algn="l">
              <a:defRPr/>
            </a:lvl1pPr>
          </a:lstStyle>
          <a:p>
            <a:pPr>
              <a:defRPr/>
            </a:pPr>
            <a:endParaRPr lang="en-US" altLang="zh-CN"/>
          </a:p>
        </p:txBody>
      </p:sp>
      <p:sp>
        <p:nvSpPr>
          <p:cNvPr id="21"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2"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884B39D7-8C68-4502-8B5C-A498E5E28F16}"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anim calcmode="lin" valueType="num">
                                      <p:cBhvr>
                                        <p:cTn id="55" dur="500" fill="hold"/>
                                        <p:tgtEl>
                                          <p:spTgt spid="19"/>
                                        </p:tgtEl>
                                        <p:attrNameLst>
                                          <p:attrName>ppt_x</p:attrName>
                                        </p:attrNameLst>
                                      </p:cBhvr>
                                      <p:tavLst>
                                        <p:tav tm="0">
                                          <p:val>
                                            <p:strVal val="#ppt_x"/>
                                          </p:val>
                                        </p:tav>
                                        <p:tav tm="100000">
                                          <p:val>
                                            <p:strVal val="#ppt_x"/>
                                          </p:val>
                                        </p:tav>
                                      </p:tavLst>
                                    </p:anim>
                                    <p:anim calcmode="lin" valueType="num">
                                      <p:cBhvr>
                                        <p:cTn id="56" dur="500" fill="hold"/>
                                        <p:tgtEl>
                                          <p:spTgt spid="1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grpId="1" nodeType="afterEffect">
                                  <p:stCondLst>
                                    <p:cond delay="0"/>
                                  </p:stCondLst>
                                  <p:childTnLst>
                                    <p:animScale>
                                      <p:cBhvr>
                                        <p:cTn id="69" dur="500" fill="hold"/>
                                        <p:tgtEl>
                                          <p:spTgt spid="5"/>
                                        </p:tgtEl>
                                      </p:cBhvr>
                                      <p:by x="150000" y="150000"/>
                                    </p:animScale>
                                  </p:childTnLst>
                                </p:cTn>
                              </p:par>
                              <p:par>
                                <p:cTn id="70" presetID="6" presetClass="emph" presetSubtype="0" fill="hold" grpId="1" nodeType="withEffect">
                                  <p:stCondLst>
                                    <p:cond delay="200"/>
                                  </p:stCondLst>
                                  <p:childTnLst>
                                    <p:animScale>
                                      <p:cBhvr>
                                        <p:cTn id="71" dur="500" fill="hold"/>
                                        <p:tgtEl>
                                          <p:spTgt spid="8"/>
                                        </p:tgtEl>
                                      </p:cBhvr>
                                      <p:by x="150000" y="150000"/>
                                    </p:animScale>
                                  </p:childTnLst>
                                </p:cTn>
                              </p:par>
                              <p:par>
                                <p:cTn id="72" presetID="6" presetClass="emph" presetSubtype="0" fill="hold" grpId="1" nodeType="withEffect">
                                  <p:stCondLst>
                                    <p:cond delay="400"/>
                                  </p:stCondLst>
                                  <p:childTnLst>
                                    <p:animScale>
                                      <p:cBhvr>
                                        <p:cTn id="73" dur="500" fill="hold"/>
                                        <p:tgtEl>
                                          <p:spTgt spid="9"/>
                                        </p:tgtEl>
                                      </p:cBhvr>
                                      <p:by x="150000" y="150000"/>
                                    </p:animScale>
                                  </p:childTnLst>
                                </p:cTn>
                              </p:par>
                              <p:par>
                                <p:cTn id="74" presetID="6" presetClass="emph" presetSubtype="0" fill="hold" grpId="1" nodeType="withEffect">
                                  <p:stCondLst>
                                    <p:cond delay="800"/>
                                  </p:stCondLst>
                                  <p:childTnLst>
                                    <p:animScale>
                                      <p:cBhvr>
                                        <p:cTn id="75" dur="500" fill="hold"/>
                                        <p:tgtEl>
                                          <p:spTgt spid="10"/>
                                        </p:tgtEl>
                                      </p:cBhvr>
                                      <p:by x="150000" y="150000"/>
                                    </p:animScale>
                                  </p:childTnLst>
                                </p:cTn>
                              </p:par>
                              <p:par>
                                <p:cTn id="76" presetID="6" presetClass="emph" presetSubtype="0" fill="hold" grpId="1" nodeType="withEffect">
                                  <p:stCondLst>
                                    <p:cond delay="1100"/>
                                  </p:stCondLst>
                                  <p:childTnLst>
                                    <p:animScale>
                                      <p:cBhvr>
                                        <p:cTn id="77" dur="500" fill="hold"/>
                                        <p:tgtEl>
                                          <p:spTgt spid="11"/>
                                        </p:tgtEl>
                                      </p:cBhvr>
                                      <p:by x="150000" y="150000"/>
                                    </p:animScale>
                                  </p:childTnLst>
                                </p:cTn>
                              </p:par>
                              <p:par>
                                <p:cTn id="78" presetID="6" presetClass="emph" presetSubtype="0" fill="hold" grpId="1" nodeType="withEffect">
                                  <p:stCondLst>
                                    <p:cond delay="1400"/>
                                  </p:stCondLst>
                                  <p:childTnLst>
                                    <p:animScale>
                                      <p:cBhvr>
                                        <p:cTn id="79" dur="500" fill="hold"/>
                                        <p:tgtEl>
                                          <p:spTgt spid="6"/>
                                        </p:tgtEl>
                                      </p:cBhvr>
                                      <p:by x="150000" y="150000"/>
                                    </p:animScale>
                                  </p:childTnLst>
                                </p:cTn>
                              </p:par>
                              <p:par>
                                <p:cTn id="80" presetID="6" presetClass="emph" presetSubtype="0" fill="hold" grpId="1" nodeType="withEffect">
                                  <p:stCondLst>
                                    <p:cond delay="1700"/>
                                  </p:stCondLst>
                                  <p:childTnLst>
                                    <p:animScale>
                                      <p:cBhvr>
                                        <p:cTn id="81" dur="500" fill="hold"/>
                                        <p:tgtEl>
                                          <p:spTgt spid="7"/>
                                        </p:tgtEl>
                                      </p:cBhvr>
                                      <p:by x="150000" y="150000"/>
                                    </p:animScale>
                                  </p:childTnLst>
                                </p:cTn>
                              </p:par>
                              <p:par>
                                <p:cTn id="82" presetID="6" presetClass="emph" presetSubtype="0" fill="hold" grpId="1" nodeType="withEffect">
                                  <p:stCondLst>
                                    <p:cond delay="2000"/>
                                  </p:stCondLst>
                                  <p:childTnLst>
                                    <p:animScale>
                                      <p:cBhvr>
                                        <p:cTn id="83" dur="500" fill="hold"/>
                                        <p:tgtEl>
                                          <p:spTgt spid="12"/>
                                        </p:tgtEl>
                                      </p:cBhvr>
                                      <p:by x="150000" y="150000"/>
                                    </p:animScale>
                                  </p:childTnLst>
                                </p:cTn>
                              </p:par>
                              <p:par>
                                <p:cTn id="84" presetID="6" presetClass="emph" presetSubtype="0" fill="hold" grpId="1" nodeType="withEffect">
                                  <p:stCondLst>
                                    <p:cond delay="2200"/>
                                  </p:stCondLst>
                                  <p:childTnLst>
                                    <p:animScale>
                                      <p:cBhvr>
                                        <p:cTn id="85" dur="500" fill="hold"/>
                                        <p:tgtEl>
                                          <p:spTgt spid="13"/>
                                        </p:tgtEl>
                                      </p:cBhvr>
                                      <p:by x="150000" y="150000"/>
                                    </p:animScale>
                                  </p:childTnLst>
                                </p:cTn>
                              </p:par>
                              <p:par>
                                <p:cTn id="86" presetID="6" presetClass="emph" presetSubtype="0" fill="hold" grpId="1"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grpId="1" nodeType="afterEffect">
                                  <p:stCondLst>
                                    <p:cond delay="0"/>
                                  </p:stCondLst>
                                  <p:childTnLst>
                                    <p:animScale>
                                      <p:cBhvr>
                                        <p:cTn id="90" dur="500" fill="hold"/>
                                        <p:tgtEl>
                                          <p:spTgt spid="4"/>
                                        </p:tgtEl>
                                      </p:cBhvr>
                                      <p:by x="150000" y="150000"/>
                                    </p:animScale>
                                  </p:childTnLst>
                                </p:cTn>
                              </p:par>
                              <p:par>
                                <p:cTn id="91" presetID="6" presetClass="emph" presetSubtype="0" fill="hold" grpId="1" nodeType="withEffect">
                                  <p:stCondLst>
                                    <p:cond delay="400"/>
                                  </p:stCondLst>
                                  <p:childTnLst>
                                    <p:animScale>
                                      <p:cBhvr>
                                        <p:cTn id="92" dur="500" fill="hold"/>
                                        <p:tgtEl>
                                          <p:spTgt spid="17"/>
                                        </p:tgtEl>
                                      </p:cBhvr>
                                      <p:by x="150000" y="150000"/>
                                    </p:animScale>
                                  </p:childTnLst>
                                </p:cTn>
                              </p:par>
                              <p:par>
                                <p:cTn id="93" presetID="6" presetClass="emph" presetSubtype="0" fill="hold" grpId="1" nodeType="withEffect">
                                  <p:stCondLst>
                                    <p:cond delay="800"/>
                                  </p:stCondLst>
                                  <p:childTnLst>
                                    <p:animScale>
                                      <p:cBhvr>
                                        <p:cTn id="94" dur="500" fill="hold"/>
                                        <p:tgtEl>
                                          <p:spTgt spid="18"/>
                                        </p:tgtEl>
                                      </p:cBhvr>
                                      <p:by x="150000" y="150000"/>
                                    </p:animScale>
                                  </p:childTnLst>
                                </p:cTn>
                              </p:par>
                              <p:par>
                                <p:cTn id="95" presetID="6" presetClass="emph" presetSubtype="0" fill="hold" grpId="1" nodeType="withEffect">
                                  <p:stCondLst>
                                    <p:cond delay="1100"/>
                                  </p:stCondLst>
                                  <p:childTnLst>
                                    <p:animScale>
                                      <p:cBhvr>
                                        <p:cTn id="9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D51974B-3D80-4D2D-A116-140B9D73BA8D}"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E029DC4-C5BB-45FF-B7C4-A665CF6E43F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B240F66-67F8-432B-9A61-3DBA0880B53E}"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lgn="l">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098E5ABA-3338-4117-A607-6D20CD23FF1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lgn="l">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5AC0C4F5-EA1F-49D5-915C-47BB036DDCB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pic>
        <p:nvPicPr>
          <p:cNvPr id="6" name="图片 17" descr="图片1.jpg"/>
          <p:cNvPicPr>
            <a:picLocks noChangeAspect="1"/>
          </p:cNvPicPr>
          <p:nvPr userDrawn="1"/>
        </p:nvPicPr>
        <p:blipFill>
          <a:blip r:embed="rId4"/>
          <a:srcRect/>
          <a:stretch>
            <a:fillRect/>
          </a:stretch>
        </p:blipFill>
        <p:spPr bwMode="auto">
          <a:xfrm>
            <a:off x="571500" y="0"/>
            <a:ext cx="8572500" cy="7143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00034" y="1357298"/>
            <a:ext cx="8229600" cy="4879975"/>
          </a:xfrm>
        </p:spPr>
        <p:txBody>
          <a:bodyPr/>
          <a:lstStyle>
            <a:lvl1pPr>
              <a:buClr>
                <a:srgbClr val="000099"/>
              </a:buClr>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5"/>
          <p:cNvSpPr>
            <a:spLocks noGrp="1" noChangeArrowheads="1"/>
          </p:cNvSpPr>
          <p:nvPr>
            <p:ph type="ftr" sz="quarter" idx="10"/>
          </p:nvPr>
        </p:nvSpPr>
        <p:spPr/>
        <p:txBody>
          <a:bodyPr/>
          <a:lstStyle>
            <a:lvl1pPr>
              <a:defRPr/>
            </a:lvl1pPr>
          </a:lstStyle>
          <a:p>
            <a:pPr>
              <a:defRPr/>
            </a:pPr>
            <a:r>
              <a:rPr lang="en-US" altLang="zh-CN"/>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lgn="l">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E710076A-349C-4F18-B2A6-3666FD2A232C}"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2017796-ED3B-4994-98B8-4000E2D3941C}"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6600C11-3348-4D40-99E8-09F287109B20}"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94ACE3-B229-470B-B986-2D252B70F785}"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BA1E950-017A-4B95-8596-DFF7E8C2B12B}"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030288" y="1163638"/>
            <a:ext cx="7961312" cy="5360987"/>
          </a:xfrm>
        </p:spPr>
        <p:txBody>
          <a:bodyPr/>
          <a:lstStyle/>
          <a:p>
            <a:pPr lvl="0"/>
            <a:r>
              <a:rPr lang="zh-CN" altLang="en-US" noProof="0" smtClean="0"/>
              <a:t>单击图标添加图表</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4BA8951-D4C2-44D8-BB3C-DE50D219FDE6}"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lvl1pPr>
          </a:lstStyle>
          <a:p>
            <a:pPr>
              <a:defRPr/>
            </a:pPr>
            <a:r>
              <a:rPr lang="en-US" altLang="zh-CN"/>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0F751FCA-7FA8-40B2-A58C-6B347AB4D1F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8"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10"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11" name="Rectangle 6"/>
          <p:cNvSpPr>
            <a:spLocks noGrp="1" noChangeArrowheads="1"/>
          </p:cNvSpPr>
          <p:nvPr>
            <p:ph type="sldNum" sz="quarter" idx="12"/>
          </p:nvPr>
        </p:nvSpPr>
        <p:spPr/>
        <p:txBody>
          <a:bodyPr/>
          <a:lstStyle>
            <a:lvl1pPr>
              <a:defRPr/>
            </a:lvl1pPr>
          </a:lstStyle>
          <a:p>
            <a:pPr>
              <a:defRPr/>
            </a:pPr>
            <a:fld id="{36E2A9C0-65AD-4E3E-99C3-543A8314D3D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4"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8" name="Rectangle 6"/>
          <p:cNvSpPr>
            <a:spLocks noGrp="1" noChangeArrowheads="1"/>
          </p:cNvSpPr>
          <p:nvPr>
            <p:ph type="sldNum" sz="quarter" idx="12"/>
          </p:nvPr>
        </p:nvSpPr>
        <p:spPr/>
        <p:txBody>
          <a:bodyPr/>
          <a:lstStyle>
            <a:lvl1pPr>
              <a:defRPr/>
            </a:lvl1pPr>
          </a:lstStyle>
          <a:p>
            <a:pPr>
              <a:defRPr/>
            </a:pPr>
            <a:fld id="{EEB0CBB2-294E-4175-9EE0-18A367EE5D4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3" name="Picture 12" descr="buaa_1"/>
          <p:cNvPicPr>
            <a:picLocks noChangeAspect="1" noChangeArrowheads="1"/>
          </p:cNvPicPr>
          <p:nvPr userDrawn="1"/>
        </p:nvPicPr>
        <p:blipFill>
          <a:blip r:embed="rId3"/>
          <a:srcRect/>
          <a:stretch>
            <a:fillRect/>
          </a:stretch>
        </p:blipFill>
        <p:spPr bwMode="auto">
          <a:xfrm>
            <a:off x="500063" y="6456363"/>
            <a:ext cx="2071687" cy="401637"/>
          </a:xfrm>
          <a:prstGeom prst="rect">
            <a:avLst/>
          </a:prstGeom>
          <a:noFill/>
          <a:ln w="9525">
            <a:noFill/>
            <a:miter lim="800000"/>
            <a:headEnd/>
            <a:tailEnd/>
          </a:ln>
        </p:spPr>
      </p:pic>
      <p:pic>
        <p:nvPicPr>
          <p:cNvPr id="4"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5"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C488D7FF-C076-4572-813F-8E4E275C24D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4C1B237D-3A52-48BD-A613-CE2F47DA4C1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0.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9.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15"/>
            <a:srcRect/>
            <a:stretch>
              <a:fillRect/>
            </a:stretch>
          </a:blipFill>
          <a:ln w="9525">
            <a:noFill/>
            <a:miter lim="800000"/>
            <a:headEnd/>
            <a:tailEnd/>
          </a:ln>
        </p:spPr>
        <p:txBody>
          <a:bodyPr wrap="none" anchor="ctr"/>
          <a:lstStyle/>
          <a:p>
            <a:pPr>
              <a:defRPr/>
            </a:pPr>
            <a:endParaRPr lang="zh-CN" altLang="en-US"/>
          </a:p>
        </p:txBody>
      </p:sp>
      <p:sp>
        <p:nvSpPr>
          <p:cNvPr id="1027" name="Rectangle 24"/>
          <p:cNvSpPr>
            <a:spLocks noChangeArrowheads="1"/>
          </p:cNvSpPr>
          <p:nvPr/>
        </p:nvSpPr>
        <p:spPr bwMode="gray">
          <a:xfrm>
            <a:off x="2730500" y="0"/>
            <a:ext cx="2138363" cy="838200"/>
          </a:xfrm>
          <a:prstGeom prst="rect">
            <a:avLst/>
          </a:prstGeom>
          <a:solidFill>
            <a:schemeClr val="tx2"/>
          </a:solidFill>
          <a:ln w="9525">
            <a:noFill/>
            <a:miter lim="800000"/>
            <a:headEnd/>
            <a:tailEnd/>
          </a:ln>
        </p:spPr>
        <p:txBody>
          <a:bodyPr wrap="none" anchor="ctr"/>
          <a:lstStyle/>
          <a:p>
            <a:pPr>
              <a:defRPr/>
            </a:pPr>
            <a:endParaRPr lang="zh-CN" altLang="en-US"/>
          </a:p>
        </p:txBody>
      </p:sp>
      <p:sp>
        <p:nvSpPr>
          <p:cNvPr id="1028" name="Rectangle 25" descr="a2"/>
          <p:cNvSpPr>
            <a:spLocks noChangeArrowheads="1"/>
          </p:cNvSpPr>
          <p:nvPr/>
        </p:nvSpPr>
        <p:spPr bwMode="gray">
          <a:xfrm>
            <a:off x="4938713" y="0"/>
            <a:ext cx="2066925" cy="838200"/>
          </a:xfrm>
          <a:prstGeom prst="rect">
            <a:avLst/>
          </a:prstGeom>
          <a:blipFill dpi="0" rotWithShape="1">
            <a:blip r:embed="rId16"/>
            <a:srcRect/>
            <a:stretch>
              <a:fillRect/>
            </a:stretch>
          </a:blipFill>
          <a:ln w="9525">
            <a:noFill/>
            <a:miter lim="800000"/>
            <a:headEnd/>
            <a:tailEnd/>
          </a:ln>
        </p:spPr>
        <p:txBody>
          <a:bodyPr wrap="none" anchor="ctr"/>
          <a:lstStyle/>
          <a:p>
            <a:pPr>
              <a:defRPr/>
            </a:pPr>
            <a:endParaRPr lang="zh-CN" altLang="en-US"/>
          </a:p>
        </p:txBody>
      </p:sp>
      <p:sp>
        <p:nvSpPr>
          <p:cNvPr id="1029" name="Rectangle 26"/>
          <p:cNvSpPr>
            <a:spLocks noChangeArrowheads="1"/>
          </p:cNvSpPr>
          <p:nvPr/>
        </p:nvSpPr>
        <p:spPr bwMode="gray">
          <a:xfrm>
            <a:off x="7077075" y="0"/>
            <a:ext cx="2066925" cy="838200"/>
          </a:xfrm>
          <a:prstGeom prst="rect">
            <a:avLst/>
          </a:prstGeom>
          <a:solidFill>
            <a:schemeClr val="accent1"/>
          </a:solidFill>
          <a:ln w="9525">
            <a:noFill/>
            <a:miter lim="800000"/>
            <a:headEnd/>
            <a:tailEnd/>
          </a:ln>
        </p:spPr>
        <p:txBody>
          <a:bodyPr wrap="none" anchor="ctr"/>
          <a:lstStyle/>
          <a:p>
            <a:pPr>
              <a:defRPr/>
            </a:pPr>
            <a:endParaRPr lang="zh-CN" altLang="en-US"/>
          </a:p>
        </p:txBody>
      </p:sp>
      <p:sp>
        <p:nvSpPr>
          <p:cNvPr id="1030" name="Rectangle 30"/>
          <p:cNvSpPr>
            <a:spLocks noChangeArrowheads="1"/>
          </p:cNvSpPr>
          <p:nvPr/>
        </p:nvSpPr>
        <p:spPr bwMode="gray">
          <a:xfrm>
            <a:off x="457200" y="6477000"/>
            <a:ext cx="8686800" cy="381000"/>
          </a:xfrm>
          <a:prstGeom prst="rect">
            <a:avLst/>
          </a:prstGeom>
          <a:solidFill>
            <a:schemeClr val="bg2"/>
          </a:solidFill>
          <a:ln w="9525">
            <a:noFill/>
            <a:miter lim="800000"/>
            <a:headEnd/>
            <a:tailEnd/>
          </a:ln>
        </p:spPr>
        <p:txBody>
          <a:bodyPr wrap="none" anchor="ctr"/>
          <a:lstStyle/>
          <a:p>
            <a:pPr>
              <a:defRPr/>
            </a:pPr>
            <a:endParaRPr lang="zh-CN" altLang="en-US"/>
          </a:p>
        </p:txBody>
      </p:sp>
      <p:grpSp>
        <p:nvGrpSpPr>
          <p:cNvPr id="4103" name="Group 27"/>
          <p:cNvGrpSpPr>
            <a:grpSpLocks/>
          </p:cNvGrpSpPr>
          <p:nvPr/>
        </p:nvGrpSpPr>
        <p:grpSpPr bwMode="auto">
          <a:xfrm>
            <a:off x="0" y="685800"/>
            <a:ext cx="9144000" cy="609600"/>
            <a:chOff x="0" y="432"/>
            <a:chExt cx="5760" cy="384"/>
          </a:xfrm>
        </p:grpSpPr>
        <p:sp>
          <p:nvSpPr>
            <p:cNvPr id="1038" name="Rectangle 28"/>
            <p:cNvSpPr>
              <a:spLocks noChangeArrowheads="1"/>
            </p:cNvSpPr>
            <p:nvPr userDrawn="1"/>
          </p:nvSpPr>
          <p:spPr bwMode="gray">
            <a:xfrm>
              <a:off x="0" y="432"/>
              <a:ext cx="5760" cy="96"/>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1039" name="Rectangle 29"/>
            <p:cNvSpPr>
              <a:spLocks noChangeArrowheads="1"/>
            </p:cNvSpPr>
            <p:nvPr userDrawn="1"/>
          </p:nvSpPr>
          <p:spPr bwMode="gray">
            <a:xfrm>
              <a:off x="362" y="432"/>
              <a:ext cx="5398" cy="384"/>
            </a:xfrm>
            <a:prstGeom prst="rect">
              <a:avLst/>
            </a:prstGeom>
            <a:solidFill>
              <a:schemeClr val="tx1"/>
            </a:solidFill>
            <a:ln w="9525">
              <a:noFill/>
              <a:miter lim="800000"/>
              <a:headEnd/>
              <a:tailEnd/>
            </a:ln>
          </p:spPr>
          <p:txBody>
            <a:bodyPr wrap="none" anchor="ctr"/>
            <a:lstStyle/>
            <a:p>
              <a:pPr>
                <a:defRPr/>
              </a:pPr>
              <a:endParaRPr lang="zh-CN" altLang="en-US"/>
            </a:p>
          </p:txBody>
        </p:sp>
      </p:grpSp>
      <p:sp>
        <p:nvSpPr>
          <p:cNvPr id="4104" name="Rectangle 3"/>
          <p:cNvSpPr>
            <a:spLocks noGrp="1" noChangeArrowheads="1"/>
          </p:cNvSpPr>
          <p:nvPr>
            <p:ph type="body" idx="1"/>
          </p:nvPr>
        </p:nvSpPr>
        <p:spPr bwMode="auto">
          <a:xfrm>
            <a:off x="457200" y="1419225"/>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3" name="Rectangle 5"/>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4" name="Rectangle 6"/>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ea typeface="宋体" pitchFamily="2" charset="-122"/>
              </a:defRPr>
            </a:lvl1pPr>
          </a:lstStyle>
          <a:p>
            <a:pPr>
              <a:defRPr/>
            </a:pPr>
            <a:fld id="{9DB7FF7C-BB40-4A1D-91A1-4F1C23F84D52}" type="slidenum">
              <a:rPr lang="en-US" altLang="zh-CN"/>
              <a:pPr>
                <a:defRPr/>
              </a:pPr>
              <a:t>‹#›</a:t>
            </a:fld>
            <a:endParaRPr lang="en-US" altLang="zh-CN"/>
          </a:p>
        </p:txBody>
      </p:sp>
      <p:sp>
        <p:nvSpPr>
          <p:cNvPr id="4108" name="Rectangle 2"/>
          <p:cNvSpPr>
            <a:spLocks noGrp="1" noChangeArrowheads="1"/>
          </p:cNvSpPr>
          <p:nvPr>
            <p:ph type="title"/>
          </p:nvPr>
        </p:nvSpPr>
        <p:spPr bwMode="white">
          <a:xfrm>
            <a:off x="733425" y="731838"/>
            <a:ext cx="7800975"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7" name="Text Box 31"/>
          <p:cNvSpPr txBox="1">
            <a:spLocks noChangeArrowheads="1"/>
          </p:cNvSpPr>
          <p:nvPr/>
        </p:nvSpPr>
        <p:spPr bwMode="auto">
          <a:xfrm>
            <a:off x="7391400" y="762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spTree>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80" r:id="rId9"/>
    <p:sldLayoutId id="2147484681" r:id="rId10"/>
    <p:sldLayoutId id="2147484682" r:id="rId11"/>
    <p:sldLayoutId id="2147484692" r:id="rId12"/>
    <p:sldLayoutId id="2147484683" r:id="rId13"/>
  </p:sldLayoutIdLst>
  <p:timing>
    <p:tnLst>
      <p:par>
        <p:cTn id="1" dur="indefinite" restart="never" nodeType="tmRoot"/>
      </p:par>
    </p:tnLst>
  </p:timing>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Line 491"/>
          <p:cNvSpPr>
            <a:spLocks noChangeShapeType="1"/>
          </p:cNvSpPr>
          <p:nvPr/>
        </p:nvSpPr>
        <p:spPr bwMode="auto">
          <a:xfrm>
            <a:off x="1101725" y="1000125"/>
            <a:ext cx="7834313" cy="0"/>
          </a:xfrm>
          <a:prstGeom prst="line">
            <a:avLst/>
          </a:prstGeom>
          <a:noFill/>
          <a:ln w="12700">
            <a:solidFill>
              <a:schemeClr val="hlink"/>
            </a:solidFill>
            <a:round/>
            <a:headEnd/>
            <a:tailEnd/>
          </a:ln>
        </p:spPr>
        <p:txBody>
          <a:bodyPr wrap="none" anchor="ctr"/>
          <a:lstStyle/>
          <a:p>
            <a:pPr>
              <a:defRPr/>
            </a:pPr>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algn="ctr">
              <a:defRPr/>
            </a:pPr>
            <a:endParaRPr lang="zh-CN" altLang="en-US" b="1">
              <a:solidFill>
                <a:srgbClr val="30311D"/>
              </a:solidFill>
              <a:ea typeface="+mn-ea"/>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0988" name="Rectangle 460"/>
          <p:cNvSpPr>
            <a:spLocks noGrp="1" noChangeArrowheads="1"/>
          </p:cNvSpPr>
          <p:nvPr>
            <p:ph type="title"/>
          </p:nvPr>
        </p:nvSpPr>
        <p:spPr bwMode="auto">
          <a:xfrm>
            <a:off x="1055688" y="65088"/>
            <a:ext cx="7958137" cy="101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5129" name="Rectangle 461"/>
          <p:cNvSpPr>
            <a:spLocks noGrp="1" noChangeArrowheads="1"/>
          </p:cNvSpPr>
          <p:nvPr>
            <p:ph type="body" idx="1"/>
          </p:nvPr>
        </p:nvSpPr>
        <p:spPr bwMode="auto">
          <a:xfrm>
            <a:off x="1030288" y="1163638"/>
            <a:ext cx="7961312" cy="536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rgbClr val="30311D"/>
                </a:solidFill>
                <a:latin typeface="Arial" charset="0"/>
                <a:ea typeface="宋体"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30311D"/>
                </a:solidFill>
                <a:latin typeface="Arial" charset="0"/>
                <a:ea typeface="宋体"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30311D"/>
                </a:solidFill>
                <a:latin typeface="Arial" charset="0"/>
                <a:ea typeface="宋体" charset="-122"/>
              </a:defRPr>
            </a:lvl1pPr>
          </a:lstStyle>
          <a:p>
            <a:pPr>
              <a:defRPr/>
            </a:pPr>
            <a:fld id="{200A33FD-5065-4B72-9477-4289A74CAA5E}" type="slidenum">
              <a:rPr lang="zh-CN" altLang="en-US"/>
              <a:pPr>
                <a:defRPr/>
              </a:pPr>
              <a:t>‹#›</a:t>
            </a:fld>
            <a:endParaRPr lang="en-US" altLang="zh-CN"/>
          </a:p>
        </p:txBody>
      </p:sp>
      <p:sp>
        <p:nvSpPr>
          <p:cNvPr id="2061"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
        <p:nvSpPr>
          <p:cNvPr id="2062"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
        <p:nvSpPr>
          <p:cNvPr id="206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Tree>
  </p:cSld>
  <p:clrMap bg1="lt1" tx1="dk1" bg2="lt2" tx2="dk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 id="214748470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3419872" y="3861048"/>
            <a:ext cx="5000625" cy="1374775"/>
          </a:xfrm>
        </p:spPr>
        <p:txBody>
          <a:bodyPr/>
          <a:lstStyle/>
          <a:p>
            <a:pPr algn="ctr" eaLnBrk="1" hangingPunct="1">
              <a:lnSpc>
                <a:spcPct val="90000"/>
              </a:lnSpc>
            </a:pPr>
            <a:r>
              <a:rPr lang="zh-CN" altLang="en-US" sz="2800" dirty="0">
                <a:ea typeface="宋体" charset="-122"/>
              </a:rPr>
              <a:t>校内导师：李建欣</a:t>
            </a:r>
          </a:p>
          <a:p>
            <a:pPr algn="ctr" eaLnBrk="1" hangingPunct="1">
              <a:lnSpc>
                <a:spcPct val="90000"/>
              </a:lnSpc>
            </a:pPr>
            <a:r>
              <a:rPr lang="zh-CN" altLang="en-US" sz="2800" dirty="0">
                <a:ea typeface="宋体" charset="-122"/>
              </a:rPr>
              <a:t>中心导师：王丽宏  马宏远</a:t>
            </a:r>
          </a:p>
          <a:p>
            <a:pPr algn="ctr" eaLnBrk="1" hangingPunct="1">
              <a:lnSpc>
                <a:spcPct val="90000"/>
              </a:lnSpc>
            </a:pPr>
            <a:r>
              <a:rPr lang="zh-CN" altLang="en-US" sz="2800" dirty="0">
                <a:ea typeface="宋体" charset="-122"/>
              </a:rPr>
              <a:t>答辩学生：欧韬</a:t>
            </a:r>
          </a:p>
          <a:p>
            <a:pPr algn="ctr" eaLnBrk="1" hangingPunct="1">
              <a:lnSpc>
                <a:spcPct val="90000"/>
              </a:lnSpc>
            </a:pPr>
            <a:r>
              <a:rPr lang="zh-CN" altLang="en-US" sz="2800" dirty="0">
                <a:ea typeface="宋体" charset="-122"/>
              </a:rPr>
              <a:t>学号：</a:t>
            </a:r>
            <a:r>
              <a:rPr lang="en-US" altLang="zh-CN" sz="2800" dirty="0">
                <a:ea typeface="宋体" charset="-122"/>
              </a:rPr>
              <a:t>ZY1306107</a:t>
            </a:r>
            <a:endParaRPr lang="en-US" altLang="zh-CN" sz="2800" dirty="0">
              <a:ea typeface="宋体" charset="-122"/>
            </a:endParaRPr>
          </a:p>
        </p:txBody>
      </p:sp>
      <p:sp>
        <p:nvSpPr>
          <p:cNvPr id="26627" name="Rectangle 2"/>
          <p:cNvSpPr>
            <a:spLocks noGrp="1" noChangeArrowheads="1"/>
          </p:cNvSpPr>
          <p:nvPr>
            <p:ph type="ctrTitle"/>
          </p:nvPr>
        </p:nvSpPr>
        <p:spPr>
          <a:xfrm>
            <a:off x="63501" y="1285875"/>
            <a:ext cx="8972996" cy="1071563"/>
          </a:xfrm>
        </p:spPr>
        <p:txBody>
          <a:bodyPr/>
          <a:lstStyle/>
          <a:p>
            <a:pPr algn="r"/>
            <a:r>
              <a:rPr lang="zh-CN" altLang="en-US" sz="4000" dirty="0">
                <a:solidFill>
                  <a:schemeClr val="tx1"/>
                </a:solidFill>
                <a:ea typeface="宋体" charset="-122"/>
              </a:rPr>
              <a:t>面向实时检索的搜索引擎缓存技术研究</a:t>
            </a:r>
            <a:r>
              <a:rPr lang="zh-CN" altLang="zh-CN" sz="4000" dirty="0" smtClean="0">
                <a:solidFill>
                  <a:schemeClr val="tx1"/>
                </a:solidFill>
                <a:ea typeface="宋体" charset="-122"/>
              </a:rPr>
              <a:t/>
            </a:r>
            <a:br>
              <a:rPr lang="zh-CN" altLang="zh-CN" sz="4000" dirty="0" smtClean="0">
                <a:solidFill>
                  <a:schemeClr val="tx1"/>
                </a:solidFill>
                <a:ea typeface="宋体" charset="-122"/>
              </a:rPr>
            </a:br>
            <a:endParaRPr lang="en-US" altLang="zh-CN" sz="4000" dirty="0" smtClean="0">
              <a:solidFill>
                <a:schemeClr val="tx1"/>
              </a:solidFill>
              <a:ea typeface="宋体"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dirty="0"/>
              <a:t>已完成工作（</a:t>
            </a:r>
            <a:r>
              <a:rPr lang="en-US" altLang="zh-CN" sz="1800" dirty="0"/>
              <a:t>3</a:t>
            </a:r>
            <a:r>
              <a:rPr lang="zh-CN" altLang="en-US" sz="1800" dirty="0"/>
              <a:t>）</a:t>
            </a:r>
            <a:r>
              <a:rPr lang="en-US" altLang="zh-CN" sz="1800" dirty="0"/>
              <a:t>——</a:t>
            </a:r>
            <a:r>
              <a:rPr lang="zh-CN" altLang="zh-CN" sz="1800" dirty="0"/>
              <a:t>多层次缓存数据布局方法的查询聚类部分</a:t>
            </a:r>
            <a:endParaRPr lang="zh-CN" altLang="en-US" sz="1800" dirty="0"/>
          </a:p>
        </p:txBody>
      </p:sp>
      <p:sp>
        <p:nvSpPr>
          <p:cNvPr id="3" name="内容占位符 2"/>
          <p:cNvSpPr>
            <a:spLocks noGrp="1"/>
          </p:cNvSpPr>
          <p:nvPr>
            <p:ph idx="1"/>
          </p:nvPr>
        </p:nvSpPr>
        <p:spPr/>
        <p:txBody>
          <a:bodyPr/>
          <a:lstStyle/>
          <a:p>
            <a:r>
              <a:rPr lang="zh-CN" altLang="zh-CN" sz="2400" dirty="0"/>
              <a:t>通常频繁磁盘</a:t>
            </a:r>
            <a:r>
              <a:rPr lang="en-US" altLang="zh-CN" sz="2400" dirty="0"/>
              <a:t>IO</a:t>
            </a:r>
            <a:r>
              <a:rPr lang="zh-CN" altLang="zh-CN" sz="2400" dirty="0"/>
              <a:t>与占用</a:t>
            </a:r>
            <a:r>
              <a:rPr lang="en-US" altLang="zh-CN" sz="2400" dirty="0"/>
              <a:t>CPU</a:t>
            </a:r>
            <a:r>
              <a:rPr lang="zh-CN" altLang="zh-CN" sz="2400" dirty="0"/>
              <a:t>资源多的操作是影响系统性能的关键因素，经分析搜索引擎查询检索过程，搜索引擎查询受如下因素影响：</a:t>
            </a:r>
            <a:r>
              <a:rPr lang="en-US" altLang="zh-CN" sz="2400" dirty="0"/>
              <a:t>(1)</a:t>
            </a:r>
            <a:r>
              <a:rPr lang="zh-CN" altLang="zh-CN" sz="2400" dirty="0"/>
              <a:t>从磁盘获取查询词项对应的倒排表，记作</a:t>
            </a:r>
            <a:r>
              <a:rPr lang="en-US" altLang="zh-CN" sz="2400" dirty="0"/>
              <a:t>Cost(list);(2)</a:t>
            </a:r>
            <a:r>
              <a:rPr lang="zh-CN" altLang="zh-CN" sz="2400" dirty="0"/>
              <a:t>进行查询词项之间的倒排表求交集，记作</a:t>
            </a:r>
            <a:r>
              <a:rPr lang="en-US" altLang="zh-CN" sz="2400" dirty="0"/>
              <a:t>Cost(intersection);(3)</a:t>
            </a:r>
            <a:r>
              <a:rPr lang="zh-CN" altLang="zh-CN" sz="2400" dirty="0"/>
              <a:t>从磁盘获取文档，记作</a:t>
            </a:r>
            <a:r>
              <a:rPr lang="en-US" altLang="zh-CN" sz="2400" dirty="0"/>
              <a:t>Cost(document);(4)</a:t>
            </a:r>
            <a:r>
              <a:rPr lang="zh-CN" altLang="zh-CN" sz="2400" dirty="0"/>
              <a:t>生成文档摘要</a:t>
            </a:r>
            <a:r>
              <a:rPr lang="en-US" altLang="zh-CN" sz="2400" dirty="0"/>
              <a:t>,</a:t>
            </a:r>
            <a:r>
              <a:rPr lang="zh-CN" altLang="zh-CN" sz="2400" dirty="0"/>
              <a:t>记作</a:t>
            </a:r>
            <a:r>
              <a:rPr lang="en-US" altLang="zh-CN" sz="2400" dirty="0"/>
              <a:t>Cost(snippet</a:t>
            </a:r>
            <a:r>
              <a:rPr lang="en-US" altLang="zh-CN" sz="2400" dirty="0" smtClean="0"/>
              <a:t>)</a:t>
            </a:r>
          </a:p>
          <a:p>
            <a:r>
              <a:rPr lang="zh-CN" altLang="zh-CN" sz="2400" dirty="0"/>
              <a:t>查询结果、倒排表、倒排表交集相互影响</a:t>
            </a:r>
            <a:r>
              <a:rPr lang="zh-CN" altLang="zh-CN" sz="2400" dirty="0" smtClean="0"/>
              <a:t>。</a:t>
            </a:r>
            <a:r>
              <a:rPr lang="zh-CN" altLang="zh-CN" sz="2400" dirty="0"/>
              <a:t>以查询</a:t>
            </a:r>
            <a:r>
              <a:rPr lang="en-US" altLang="zh-CN" sz="2400" dirty="0"/>
              <a:t>”Chinese food”</a:t>
            </a:r>
            <a:r>
              <a:rPr lang="zh-CN" altLang="zh-CN" sz="2400" dirty="0"/>
              <a:t>为例说明其影响关系，该查询与文档的相似度分数计算涉及两个倒排表</a:t>
            </a:r>
            <a:r>
              <a:rPr lang="en-US" altLang="zh-CN" sz="2400" dirty="0"/>
              <a:t>“Chinese”</a:t>
            </a:r>
            <a:r>
              <a:rPr lang="zh-CN" altLang="zh-CN" sz="2400" dirty="0"/>
              <a:t>、</a:t>
            </a:r>
            <a:r>
              <a:rPr lang="en-US" altLang="zh-CN" sz="2400" dirty="0"/>
              <a:t>”food”</a:t>
            </a:r>
            <a:r>
              <a:rPr lang="zh-CN" altLang="zh-CN" sz="2400" dirty="0"/>
              <a:t>及这两个倒排表的交集。如果查询结果缓存中缓存了</a:t>
            </a:r>
            <a:r>
              <a:rPr lang="en-US" altLang="zh-CN" sz="2400" dirty="0"/>
              <a:t>”Chinese food”</a:t>
            </a:r>
            <a:r>
              <a:rPr lang="zh-CN" altLang="zh-CN" sz="2400" dirty="0"/>
              <a:t>的查询结果，这将降低两个倒排表</a:t>
            </a:r>
            <a:r>
              <a:rPr lang="en-US" altLang="zh-CN" sz="2400" dirty="0"/>
              <a:t>”Chinese”</a:t>
            </a:r>
            <a:r>
              <a:rPr lang="zh-CN" altLang="zh-CN" sz="2400" dirty="0"/>
              <a:t>、</a:t>
            </a:r>
            <a:r>
              <a:rPr lang="en-US" altLang="zh-CN" sz="2400" dirty="0"/>
              <a:t>”food”</a:t>
            </a:r>
            <a:r>
              <a:rPr lang="zh-CN" altLang="zh-CN" sz="2400" dirty="0"/>
              <a:t>的访问频率，由于该查询可以直接从查询结果缓存中获得结果，不要需要获取倒排表及相似度计算等步聚。</a:t>
            </a:r>
            <a:endParaRPr lang="en-US" altLang="zh-CN" sz="2400" dirty="0" smtClean="0"/>
          </a:p>
          <a:p>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645024"/>
            <a:ext cx="5106113" cy="1648055"/>
          </a:xfrm>
          <a:prstGeom prst="rect">
            <a:avLst/>
          </a:prstGeom>
        </p:spPr>
      </p:pic>
    </p:spTree>
    <p:extLst>
      <p:ext uri="{BB962C8B-B14F-4D97-AF65-F5344CB8AC3E}">
        <p14:creationId xmlns:p14="http://schemas.microsoft.com/office/powerpoint/2010/main" val="79315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dirty="0"/>
              <a:t>已完成工作（</a:t>
            </a:r>
            <a:r>
              <a:rPr lang="en-US" altLang="zh-CN" sz="1800" dirty="0"/>
              <a:t>3</a:t>
            </a:r>
            <a:r>
              <a:rPr lang="zh-CN" altLang="en-US" sz="1800" dirty="0"/>
              <a:t>）</a:t>
            </a:r>
            <a:r>
              <a:rPr lang="en-US" altLang="zh-CN" sz="1800" dirty="0"/>
              <a:t>——</a:t>
            </a:r>
            <a:r>
              <a:rPr lang="zh-CN" altLang="zh-CN" sz="1800" dirty="0"/>
              <a:t>多层次缓存数据布局方法的查询聚类部分</a:t>
            </a:r>
            <a:endParaRPr lang="zh-CN" altLang="en-US" sz="1800" dirty="0"/>
          </a:p>
        </p:txBody>
      </p:sp>
      <p:sp>
        <p:nvSpPr>
          <p:cNvPr id="3" name="内容占位符 2"/>
          <p:cNvSpPr>
            <a:spLocks noGrp="1"/>
          </p:cNvSpPr>
          <p:nvPr>
            <p:ph idx="1"/>
          </p:nvPr>
        </p:nvSpPr>
        <p:spPr/>
        <p:txBody>
          <a:bodyPr/>
          <a:lstStyle/>
          <a:p>
            <a:r>
              <a:rPr lang="zh-CN" altLang="zh-CN" sz="2400" dirty="0"/>
              <a:t>对于给定查询我们是否应该缓存它，是缓存它的查询结果还是倒排表或倒排表交集？</a:t>
            </a:r>
          </a:p>
          <a:p>
            <a:r>
              <a:rPr lang="zh-CN" altLang="en-US" sz="2400" dirty="0" smtClean="0"/>
              <a:t>给定每个层次的容量和每个查询放入各缓存层次节约的计算开销，所需储存空间，上述问题构成多目标背包问题。</a:t>
            </a:r>
            <a:endParaRPr lang="en-US" altLang="zh-CN" sz="2400" dirty="0" smtClean="0"/>
          </a:p>
          <a:p>
            <a:r>
              <a:rPr lang="zh-CN" altLang="en-US" sz="2400" dirty="0" smtClean="0"/>
              <a:t>然而，查询之间的词项有交集，使得放入查询缓存倒排表带来的计算开销减少不固定。</a:t>
            </a:r>
            <a:endParaRPr lang="en-US" altLang="zh-CN" sz="2400" dirty="0" smtClean="0"/>
          </a:p>
          <a:p>
            <a:r>
              <a:rPr lang="zh-CN" altLang="en-US" sz="2400" dirty="0" smtClean="0"/>
              <a:t>因此，将查询词项重合度高的查询聚成一组，放在同一层次，而忽略组间查询的相似性。</a:t>
            </a:r>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777" y="4709081"/>
            <a:ext cx="5106113" cy="1648055"/>
          </a:xfrm>
          <a:prstGeom prst="rect">
            <a:avLst/>
          </a:prstGeom>
        </p:spPr>
      </p:pic>
    </p:spTree>
    <p:extLst>
      <p:ext uri="{BB962C8B-B14F-4D97-AF65-F5344CB8AC3E}">
        <p14:creationId xmlns:p14="http://schemas.microsoft.com/office/powerpoint/2010/main" val="134244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dirty="0"/>
              <a:t>已完成工作（</a:t>
            </a:r>
            <a:r>
              <a:rPr lang="en-US" altLang="zh-CN" sz="1800" dirty="0"/>
              <a:t>3</a:t>
            </a:r>
            <a:r>
              <a:rPr lang="zh-CN" altLang="en-US" sz="1800" dirty="0"/>
              <a:t>）</a:t>
            </a:r>
            <a:r>
              <a:rPr lang="en-US" altLang="zh-CN" sz="1800" dirty="0"/>
              <a:t>——</a:t>
            </a:r>
            <a:r>
              <a:rPr lang="zh-CN" altLang="zh-CN" sz="1800" dirty="0"/>
              <a:t>多层次缓存数据布局方法的查询聚类部分</a:t>
            </a:r>
            <a:endParaRPr lang="zh-CN" altLang="en-US" sz="1800" dirty="0"/>
          </a:p>
        </p:txBody>
      </p:sp>
      <p:sp>
        <p:nvSpPr>
          <p:cNvPr id="3" name="内容占位符 2"/>
          <p:cNvSpPr>
            <a:spLocks noGrp="1"/>
          </p:cNvSpPr>
          <p:nvPr>
            <p:ph idx="1"/>
          </p:nvPr>
        </p:nvSpPr>
        <p:spPr/>
        <p:txBody>
          <a:bodyPr/>
          <a:lstStyle/>
          <a:p>
            <a:r>
              <a:rPr lang="zh-CN" altLang="zh-CN" sz="2400" dirty="0"/>
              <a:t>尝试采用</a:t>
            </a:r>
            <a:r>
              <a:rPr lang="en-US" altLang="zh-CN" sz="2400" dirty="0" err="1"/>
              <a:t>singlelink</a:t>
            </a:r>
            <a:r>
              <a:rPr lang="zh-CN" altLang="zh-CN" sz="2400" dirty="0"/>
              <a:t>的层次聚类算法进行聚类，考虑两个查询</a:t>
            </a:r>
            <a:r>
              <a:rPr lang="en-US" altLang="zh-CN" sz="2400" dirty="0"/>
              <a:t>q[</a:t>
            </a:r>
            <a:r>
              <a:rPr lang="en-US" altLang="zh-CN" sz="2400" dirty="0" err="1"/>
              <a:t>i</a:t>
            </a:r>
            <a:r>
              <a:rPr lang="en-US" altLang="zh-CN" sz="2400" dirty="0"/>
              <a:t>]</a:t>
            </a:r>
            <a:r>
              <a:rPr lang="zh-CN" altLang="zh-CN" sz="2400" dirty="0"/>
              <a:t>所分词处理得到的词项集合</a:t>
            </a:r>
            <a:r>
              <a:rPr lang="en-US" altLang="zh-CN" sz="2400" dirty="0"/>
              <a:t>Q[</a:t>
            </a:r>
            <a:r>
              <a:rPr lang="en-US" altLang="zh-CN" sz="2400" dirty="0" err="1"/>
              <a:t>i</a:t>
            </a:r>
            <a:r>
              <a:rPr lang="en-US" altLang="zh-CN" sz="2400" dirty="0"/>
              <a:t>]={term1,term2....</a:t>
            </a:r>
            <a:r>
              <a:rPr lang="en-US" altLang="zh-CN" sz="2400" dirty="0" err="1"/>
              <a:t>termn</a:t>
            </a:r>
            <a:r>
              <a:rPr lang="en-US" altLang="zh-CN" sz="2400" dirty="0"/>
              <a:t>}</a:t>
            </a:r>
            <a:r>
              <a:rPr lang="zh-CN" altLang="zh-CN" sz="2400" dirty="0"/>
              <a:t>。则两个查询</a:t>
            </a:r>
            <a:r>
              <a:rPr lang="en-US" altLang="zh-CN" sz="2400" dirty="0"/>
              <a:t>q[</a:t>
            </a:r>
            <a:r>
              <a:rPr lang="en-US" altLang="zh-CN" sz="2400" dirty="0" err="1"/>
              <a:t>i</a:t>
            </a:r>
            <a:r>
              <a:rPr lang="en-US" altLang="zh-CN" sz="2400" dirty="0"/>
              <a:t>]</a:t>
            </a:r>
            <a:r>
              <a:rPr lang="zh-CN" altLang="zh-CN" sz="2400" dirty="0"/>
              <a:t>与</a:t>
            </a:r>
            <a:r>
              <a:rPr lang="en-US" altLang="zh-CN" sz="2400" dirty="0"/>
              <a:t>q[j]</a:t>
            </a:r>
            <a:r>
              <a:rPr lang="zh-CN" altLang="zh-CN" sz="2400" dirty="0"/>
              <a:t>的相似度计算采用</a:t>
            </a:r>
            <a:r>
              <a:rPr lang="zh-CN" altLang="zh-CN" sz="2400" dirty="0" smtClean="0"/>
              <a:t>如下公</a:t>
            </a:r>
            <a:r>
              <a:rPr lang="zh-CN" altLang="zh-CN" sz="2400" dirty="0"/>
              <a:t>式</a:t>
            </a:r>
            <a:r>
              <a:rPr lang="zh-CN" altLang="zh-CN" sz="2400" dirty="0" smtClean="0"/>
              <a:t>：</a:t>
            </a:r>
            <a:endParaRPr lang="en-US" altLang="zh-CN" sz="2400" dirty="0" smtClean="0"/>
          </a:p>
          <a:p>
            <a:r>
              <a:rPr lang="zh-CN" altLang="zh-CN" sz="2400" dirty="0"/>
              <a:t> 由于实验查询集有为</a:t>
            </a:r>
            <a:r>
              <a:rPr lang="en-US" altLang="zh-CN" sz="2400" dirty="0"/>
              <a:t>n=800</a:t>
            </a:r>
            <a:r>
              <a:rPr lang="zh-CN" altLang="zh-CN" sz="2400" dirty="0"/>
              <a:t>多万条独一查询，至少得用</a:t>
            </a:r>
            <a:r>
              <a:rPr lang="en-US" altLang="zh-CN" sz="2400" dirty="0"/>
              <a:t>50</a:t>
            </a:r>
            <a:r>
              <a:rPr lang="zh-CN" altLang="zh-CN" sz="2400" dirty="0"/>
              <a:t>万条查询来做实验。而</a:t>
            </a:r>
            <a:r>
              <a:rPr lang="en-US" altLang="zh-CN" sz="2400" dirty="0" err="1"/>
              <a:t>singlelink</a:t>
            </a:r>
            <a:r>
              <a:rPr lang="zh-CN" altLang="zh-CN" sz="2400" dirty="0"/>
              <a:t>算法需要存储相似度达</a:t>
            </a:r>
            <a:r>
              <a:rPr lang="en-US" altLang="zh-CN" sz="2400" dirty="0"/>
              <a:t>n^2</a:t>
            </a:r>
            <a:r>
              <a:rPr lang="zh-CN" altLang="zh-CN" sz="2400" dirty="0"/>
              <a:t>量级。因为本文实现的</a:t>
            </a:r>
            <a:r>
              <a:rPr lang="en-US" altLang="zh-CN" sz="2400" dirty="0" err="1"/>
              <a:t>singlelink</a:t>
            </a:r>
            <a:r>
              <a:rPr lang="zh-CN" altLang="zh-CN" sz="2400" dirty="0"/>
              <a:t>算法借助磁盘存储，采用外排序，大根堆，并查集等方法降低空间和时间复杂度。如果不设定聚类的类数量，仅采用相似度阀值终止聚类，则可以不存储相似度。</a:t>
            </a:r>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22" name="图片 2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2564904"/>
            <a:ext cx="2267266" cy="276264"/>
          </a:xfrm>
          <a:prstGeom prst="rect">
            <a:avLst/>
          </a:prstGeom>
        </p:spPr>
      </p:pic>
    </p:spTree>
    <p:extLst>
      <p:ext uri="{BB962C8B-B14F-4D97-AF65-F5344CB8AC3E}">
        <p14:creationId xmlns:p14="http://schemas.microsoft.com/office/powerpoint/2010/main" val="2511913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1800" dirty="0"/>
              <a:t>关键技术或难点</a:t>
            </a:r>
            <a:endParaRPr lang="zh-CN" altLang="en-US" sz="1800" dirty="0"/>
          </a:p>
        </p:txBody>
      </p:sp>
      <p:sp>
        <p:nvSpPr>
          <p:cNvPr id="3" name="内容占位符 2"/>
          <p:cNvSpPr>
            <a:spLocks noGrp="1"/>
          </p:cNvSpPr>
          <p:nvPr>
            <p:ph idx="1"/>
          </p:nvPr>
        </p:nvSpPr>
        <p:spPr/>
        <p:txBody>
          <a:bodyPr/>
          <a:lstStyle/>
          <a:p>
            <a:pPr marL="342900" lvl="1" indent="-342900">
              <a:buClr>
                <a:srgbClr val="000099"/>
              </a:buClr>
              <a:buFont typeface="Wingdings" pitchFamily="2" charset="2"/>
              <a:buChar char="v"/>
            </a:pPr>
            <a:r>
              <a:rPr lang="zh-CN" altLang="zh-CN" sz="2400" dirty="0">
                <a:ea typeface="+mn-ea"/>
                <a:cs typeface="+mn-cs"/>
              </a:rPr>
              <a:t>时间和空间消耗</a:t>
            </a:r>
            <a:r>
              <a:rPr lang="zh-CN" altLang="zh-CN" sz="2400" dirty="0" smtClean="0">
                <a:ea typeface="+mn-ea"/>
                <a:cs typeface="+mn-cs"/>
              </a:rPr>
              <a:t>过高</a:t>
            </a:r>
            <a:endParaRPr lang="en-US" altLang="zh-CN" sz="2400" dirty="0" smtClean="0">
              <a:ea typeface="+mn-ea"/>
              <a:cs typeface="+mn-cs"/>
            </a:endParaRPr>
          </a:p>
          <a:p>
            <a:pPr marL="0" lvl="1" indent="0">
              <a:buClr>
                <a:srgbClr val="000099"/>
              </a:buClr>
              <a:buNone/>
            </a:pPr>
            <a:r>
              <a:rPr lang="zh-CN" altLang="zh-CN" sz="1600" dirty="0" smtClean="0"/>
              <a:t>在</a:t>
            </a:r>
            <a:r>
              <a:rPr lang="zh-CN" altLang="zh-CN" sz="1600" dirty="0"/>
              <a:t>多层次缓存数据布局算法的形成查询超聚类中，只能跑数万条查询的数据规模</a:t>
            </a:r>
            <a:r>
              <a:rPr lang="zh-CN" altLang="zh-CN" sz="1600" dirty="0" smtClean="0"/>
              <a:t>。</a:t>
            </a:r>
            <a:r>
              <a:rPr lang="zh-CN" altLang="en-US" sz="1600" dirty="0" smtClean="0"/>
              <a:t>目前实现的算法为</a:t>
            </a:r>
            <a:r>
              <a:rPr lang="en-US" altLang="zh-CN" sz="1600" dirty="0" smtClean="0"/>
              <a:t>O(n*n*</a:t>
            </a:r>
            <a:r>
              <a:rPr lang="en-US" altLang="zh-CN" sz="1600" dirty="0" err="1" smtClean="0"/>
              <a:t>logn</a:t>
            </a:r>
            <a:r>
              <a:rPr lang="en-US" altLang="zh-CN" sz="1600" dirty="0" smtClean="0"/>
              <a:t>)</a:t>
            </a:r>
            <a:r>
              <a:rPr lang="zh-CN" altLang="en-US" sz="1600" dirty="0" smtClean="0"/>
              <a:t>的时间复杂度，不指定聚类的类个数，</a:t>
            </a:r>
            <a:r>
              <a:rPr lang="zh-CN" altLang="zh-CN" sz="1600" dirty="0"/>
              <a:t>仅采用相似度阀值终止</a:t>
            </a:r>
            <a:r>
              <a:rPr lang="zh-CN" altLang="zh-CN" sz="1600" dirty="0" smtClean="0"/>
              <a:t>聚类</a:t>
            </a:r>
            <a:r>
              <a:rPr lang="zh-CN" altLang="en-US" sz="1600" dirty="0" smtClean="0"/>
              <a:t>仍为</a:t>
            </a:r>
            <a:r>
              <a:rPr lang="en-US" altLang="zh-CN" sz="1600" dirty="0" smtClean="0"/>
              <a:t>O(n*n)</a:t>
            </a:r>
            <a:r>
              <a:rPr lang="zh-CN" altLang="en-US" sz="1600" dirty="0" smtClean="0"/>
              <a:t>的时间复杂度。</a:t>
            </a:r>
            <a:r>
              <a:rPr lang="zh-CN" altLang="zh-CN" sz="1600" dirty="0" smtClean="0"/>
              <a:t>内存</a:t>
            </a:r>
            <a:r>
              <a:rPr lang="zh-CN" altLang="zh-CN" sz="1600" dirty="0"/>
              <a:t>的不足可以用磁盘的空间弥补，而</a:t>
            </a:r>
            <a:r>
              <a:rPr lang="en-US" altLang="zh-CN" sz="1600" dirty="0"/>
              <a:t>o(n^2)</a:t>
            </a:r>
            <a:r>
              <a:rPr lang="zh-CN" altLang="zh-CN" sz="1600" dirty="0"/>
              <a:t>的时间复杂度对</a:t>
            </a:r>
            <a:r>
              <a:rPr lang="en-US" altLang="zh-CN" sz="1600" dirty="0"/>
              <a:t>n&gt;50</a:t>
            </a:r>
            <a:r>
              <a:rPr lang="zh-CN" altLang="zh-CN" sz="1600" dirty="0"/>
              <a:t>万的输入规模来说无法忍受。设想，假如处理</a:t>
            </a:r>
            <a:r>
              <a:rPr lang="en-US" altLang="zh-CN" sz="1600" dirty="0"/>
              <a:t>n=50</a:t>
            </a:r>
            <a:r>
              <a:rPr lang="zh-CN" altLang="zh-CN" sz="1600" dirty="0"/>
              <a:t>万次需要</a:t>
            </a:r>
            <a:r>
              <a:rPr lang="en-US" altLang="zh-CN" sz="1600" dirty="0"/>
              <a:t>1</a:t>
            </a:r>
            <a:r>
              <a:rPr lang="zh-CN" altLang="zh-CN" sz="1600" dirty="0"/>
              <a:t>分钟，那</a:t>
            </a:r>
            <a:r>
              <a:rPr lang="en-US" altLang="zh-CN" sz="1600" dirty="0"/>
              <a:t>n^2</a:t>
            </a:r>
            <a:r>
              <a:rPr lang="zh-CN" altLang="zh-CN" sz="1600" dirty="0"/>
              <a:t>意味着需要</a:t>
            </a:r>
            <a:r>
              <a:rPr lang="en-US" altLang="zh-CN" sz="1600" dirty="0"/>
              <a:t>50</a:t>
            </a:r>
            <a:r>
              <a:rPr lang="zh-CN" altLang="zh-CN" sz="1600" dirty="0"/>
              <a:t>万分钟，而</a:t>
            </a:r>
            <a:r>
              <a:rPr lang="en-US" altLang="zh-CN" sz="1600" dirty="0"/>
              <a:t>1</a:t>
            </a:r>
            <a:r>
              <a:rPr lang="zh-CN" altLang="zh-CN" sz="1600" dirty="0"/>
              <a:t>年约只有</a:t>
            </a:r>
            <a:r>
              <a:rPr lang="en-US" altLang="zh-CN" sz="1600" dirty="0"/>
              <a:t>52</a:t>
            </a:r>
            <a:r>
              <a:rPr lang="zh-CN" altLang="zh-CN" sz="1600" dirty="0"/>
              <a:t>万分钟</a:t>
            </a:r>
            <a:r>
              <a:rPr lang="zh-CN" altLang="zh-CN" sz="2400" dirty="0"/>
              <a:t>。</a:t>
            </a:r>
            <a:endParaRPr lang="zh-CN" altLang="zh-CN" sz="2400" dirty="0">
              <a:ea typeface="+mn-ea"/>
              <a:cs typeface="+mn-cs"/>
            </a:endParaRPr>
          </a:p>
          <a:p>
            <a:pPr marL="342900" lvl="1" indent="-342900">
              <a:buClr>
                <a:srgbClr val="000099"/>
              </a:buClr>
              <a:buFont typeface="Wingdings" pitchFamily="2" charset="2"/>
              <a:buChar char="v"/>
            </a:pPr>
            <a:r>
              <a:rPr lang="zh-CN" altLang="zh-CN" sz="2400" dirty="0">
                <a:ea typeface="+mn-ea"/>
                <a:cs typeface="+mn-cs"/>
              </a:rPr>
              <a:t>聚类极度不</a:t>
            </a:r>
            <a:r>
              <a:rPr lang="zh-CN" altLang="zh-CN" sz="2400" dirty="0" smtClean="0">
                <a:ea typeface="+mn-ea"/>
                <a:cs typeface="+mn-cs"/>
              </a:rPr>
              <a:t>均匀</a:t>
            </a:r>
            <a:endParaRPr lang="en-US" altLang="zh-CN" sz="2400" dirty="0" smtClean="0">
              <a:ea typeface="+mn-ea"/>
              <a:cs typeface="+mn-cs"/>
            </a:endParaRPr>
          </a:p>
          <a:p>
            <a:pPr marL="0" lvl="1" indent="0">
              <a:buClr>
                <a:srgbClr val="000099"/>
              </a:buClr>
              <a:buNone/>
            </a:pPr>
            <a:r>
              <a:rPr lang="zh-CN" altLang="zh-CN" sz="1600" dirty="0"/>
              <a:t>聚类的结果是一个类包括过半的查询，而其它类的查询很少。用来设计多层次的缓存不能达到理想效果</a:t>
            </a:r>
            <a:r>
              <a:rPr lang="zh-CN" altLang="zh-CN" sz="2400" dirty="0"/>
              <a:t>。</a:t>
            </a:r>
            <a:endParaRPr lang="en-US" altLang="zh-CN" sz="2400" dirty="0" smtClean="0">
              <a:ea typeface="+mn-ea"/>
              <a:cs typeface="+mn-cs"/>
            </a:endParaRPr>
          </a:p>
          <a:p>
            <a:pPr marL="342900" lvl="1" indent="-342900">
              <a:buClr>
                <a:srgbClr val="000099"/>
              </a:buClr>
              <a:buFont typeface="Wingdings" pitchFamily="2" charset="2"/>
              <a:buChar char="v"/>
            </a:pPr>
            <a:r>
              <a:rPr lang="zh-CN" altLang="zh-CN" sz="2400" dirty="0"/>
              <a:t>准确的获取和计算时间开销</a:t>
            </a:r>
            <a:r>
              <a:rPr lang="en-US" altLang="zh-CN" sz="2400" dirty="0"/>
              <a:t>Cost(list)</a:t>
            </a:r>
            <a:r>
              <a:rPr lang="zh-CN" altLang="zh-CN" sz="2400" dirty="0"/>
              <a:t>，</a:t>
            </a:r>
            <a:r>
              <a:rPr lang="en-US" altLang="zh-CN" sz="2400" dirty="0"/>
              <a:t>Cost(intersection)</a:t>
            </a:r>
            <a:r>
              <a:rPr lang="zh-CN" altLang="zh-CN" sz="2400" dirty="0"/>
              <a:t>，</a:t>
            </a:r>
            <a:r>
              <a:rPr lang="en-US" altLang="zh-CN" sz="2400" dirty="0"/>
              <a:t>Cost(document)</a:t>
            </a:r>
            <a:r>
              <a:rPr lang="zh-CN" altLang="zh-CN" sz="2400" dirty="0"/>
              <a:t>，</a:t>
            </a:r>
            <a:r>
              <a:rPr lang="en-US" altLang="zh-CN" sz="2400" dirty="0"/>
              <a:t>Cost(snippet)</a:t>
            </a:r>
            <a:r>
              <a:rPr lang="zh-CN" altLang="zh-CN" sz="2400" dirty="0"/>
              <a:t>需要修改搜索类库源码或自己实现搜索引擎</a:t>
            </a:r>
            <a:endParaRPr lang="zh-CN" altLang="zh-CN" sz="2400" dirty="0">
              <a:ea typeface="+mn-ea"/>
              <a:cs typeface="+mn-cs"/>
            </a:endParaRPr>
          </a:p>
          <a:p>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2947247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1800" dirty="0"/>
              <a:t>下一阶段计划</a:t>
            </a:r>
            <a:endParaRPr lang="zh-CN" altLang="en-US" sz="1800" dirty="0"/>
          </a:p>
        </p:txBody>
      </p:sp>
      <p:pic>
        <p:nvPicPr>
          <p:cNvPr id="5" name="内容占位符 4"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0412" y="2206403"/>
            <a:ext cx="4848902" cy="3181794"/>
          </a:xfrm>
        </p:spPr>
      </p:pic>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3014331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4005064"/>
            <a:ext cx="8676456" cy="923330"/>
          </a:xfrm>
          <a:prstGeom prst="rect">
            <a:avLst/>
          </a:prstGeom>
          <a:noFill/>
        </p:spPr>
        <p:txBody>
          <a:bodyPr wrap="square">
            <a:spAutoFit/>
          </a:bodyPr>
          <a:lstStyle/>
          <a:p>
            <a:pPr algn="ctr">
              <a:defRPr/>
            </a:pPr>
            <a:r>
              <a:rPr lang="zh-CN" altLang="en-US" sz="5400" b="1" kern="10"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latin typeface="Arial Black"/>
              </a:rPr>
              <a:t>谢谢！请各位老师批评指正</a:t>
            </a:r>
            <a:endParaRPr lang="zh-CN" altLang="en-US" sz="5400" b="1"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论文工作计划</a:t>
            </a:r>
            <a:endParaRPr lang="en-US" altLang="zh-CN" dirty="0" smtClean="0"/>
          </a:p>
          <a:p>
            <a:r>
              <a:rPr lang="zh-CN" altLang="en-US" dirty="0" smtClean="0"/>
              <a:t>已经完成的工作</a:t>
            </a:r>
            <a:endParaRPr lang="en-US" altLang="zh-CN" dirty="0" smtClean="0"/>
          </a:p>
          <a:p>
            <a:r>
              <a:rPr lang="zh-CN" altLang="en-US" dirty="0" smtClean="0"/>
              <a:t>关键技术或难点</a:t>
            </a:r>
            <a:endParaRPr lang="en-US" altLang="zh-CN" dirty="0" smtClean="0"/>
          </a:p>
          <a:p>
            <a:r>
              <a:rPr lang="zh-CN" altLang="en-US" dirty="0" smtClean="0"/>
              <a:t>下一阶段工作计划</a:t>
            </a:r>
            <a:endParaRPr lang="en-US" altLang="zh-CN" dirty="0" smtClean="0"/>
          </a:p>
          <a:p>
            <a:r>
              <a:rPr lang="zh-CN" altLang="en-US" dirty="0" smtClean="0"/>
              <a:t>主要参考文献</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413840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论文工作计划</a:t>
            </a:r>
            <a:endParaRPr lang="en-US" altLang="zh-CN" dirty="0"/>
          </a:p>
        </p:txBody>
      </p:sp>
      <p:sp>
        <p:nvSpPr>
          <p:cNvPr id="3" name="内容占位符 2"/>
          <p:cNvSpPr>
            <a:spLocks noGrp="1"/>
          </p:cNvSpPr>
          <p:nvPr>
            <p:ph idx="1"/>
          </p:nvPr>
        </p:nvSpPr>
        <p:spPr/>
        <p:txBody>
          <a:bodyPr/>
          <a:lstStyle/>
          <a:p>
            <a:r>
              <a:rPr lang="zh-CN" altLang="en-US" sz="2400" dirty="0" smtClean="0"/>
              <a:t>论文研究目标</a:t>
            </a:r>
            <a:endParaRPr lang="en-US" altLang="zh-CN" sz="2400" dirty="0" smtClean="0"/>
          </a:p>
          <a:p>
            <a:pPr lvl="1"/>
            <a:r>
              <a:rPr lang="zh-CN" altLang="zh-CN" sz="2000" dirty="0"/>
              <a:t>本论文的研究目标是通过研究实时检索的搜索引擎缓存技术，设计一种应用于搜索引擎的多层次缓存机制，提升搜索引擎缓存内容的新鲜度，进而提升搜索引擎</a:t>
            </a:r>
            <a:r>
              <a:rPr lang="zh-CN" altLang="zh-CN" sz="2000" dirty="0" smtClean="0"/>
              <a:t>缓存</a:t>
            </a:r>
            <a:r>
              <a:rPr lang="zh-CN" altLang="en-US" sz="2000" dirty="0"/>
              <a:t>减少</a:t>
            </a:r>
            <a:r>
              <a:rPr lang="zh-CN" altLang="en-US" sz="2000" dirty="0" smtClean="0"/>
              <a:t>的查询总开销</a:t>
            </a:r>
            <a:r>
              <a:rPr lang="zh-CN" altLang="zh-CN" sz="2000" dirty="0" smtClean="0"/>
              <a:t>。</a:t>
            </a:r>
            <a:r>
              <a:rPr lang="zh-CN" altLang="zh-CN" sz="2000" dirty="0"/>
              <a:t>在此基础上实现一套面向实时检索的缓存系统</a:t>
            </a:r>
            <a:r>
              <a:rPr lang="zh-CN" altLang="zh-CN" sz="2000" dirty="0" smtClean="0"/>
              <a:t>。</a:t>
            </a:r>
            <a:endParaRPr lang="en-US" altLang="zh-CN" sz="2000" dirty="0" smtClean="0"/>
          </a:p>
          <a:p>
            <a:r>
              <a:rPr lang="zh-CN" altLang="en-US" sz="2400" dirty="0"/>
              <a:t>研究内容</a:t>
            </a:r>
            <a:endParaRPr lang="en-US" altLang="zh-CN" sz="2400" dirty="0"/>
          </a:p>
          <a:p>
            <a:pPr lvl="1">
              <a:lnSpc>
                <a:spcPct val="150000"/>
              </a:lnSpc>
              <a:buClr>
                <a:srgbClr val="1896C8"/>
              </a:buClr>
            </a:pPr>
            <a:r>
              <a:rPr lang="zh-CN" altLang="en-US" sz="2000" dirty="0">
                <a:solidFill>
                  <a:prstClr val="black"/>
                </a:solidFill>
              </a:rPr>
              <a:t>查询结果缓存替换算法。</a:t>
            </a:r>
          </a:p>
          <a:p>
            <a:pPr lvl="1">
              <a:lnSpc>
                <a:spcPct val="150000"/>
              </a:lnSpc>
              <a:buClr>
                <a:srgbClr val="1896C8"/>
              </a:buClr>
            </a:pPr>
            <a:r>
              <a:rPr lang="zh-CN" altLang="en-US" sz="2000" dirty="0" smtClean="0">
                <a:solidFill>
                  <a:prstClr val="black"/>
                </a:solidFill>
              </a:rPr>
              <a:t>基于查询开销的搜索引擎缓存方法。</a:t>
            </a:r>
          </a:p>
          <a:p>
            <a:pPr lvl="1">
              <a:lnSpc>
                <a:spcPct val="150000"/>
              </a:lnSpc>
              <a:buClr>
                <a:srgbClr val="1896C8"/>
              </a:buClr>
            </a:pPr>
            <a:r>
              <a:rPr lang="zh-CN" altLang="en-US" sz="2000" dirty="0" smtClean="0">
                <a:solidFill>
                  <a:prstClr val="black"/>
                </a:solidFill>
              </a:rPr>
              <a:t>多层次</a:t>
            </a:r>
            <a:r>
              <a:rPr lang="zh-CN" altLang="en-US" sz="2000" dirty="0">
                <a:solidFill>
                  <a:prstClr val="black"/>
                </a:solidFill>
              </a:rPr>
              <a:t>缓存数据布局方法。</a:t>
            </a:r>
          </a:p>
          <a:p>
            <a:pPr lvl="1">
              <a:lnSpc>
                <a:spcPct val="150000"/>
              </a:lnSpc>
              <a:buClr>
                <a:srgbClr val="1896C8"/>
              </a:buClr>
            </a:pPr>
            <a:r>
              <a:rPr lang="zh-CN" altLang="en-US" sz="2000" dirty="0">
                <a:solidFill>
                  <a:prstClr val="black"/>
                </a:solidFill>
              </a:rPr>
              <a:t>缓存失效内容更新策略。</a:t>
            </a:r>
          </a:p>
          <a:p>
            <a:pPr lvl="1">
              <a:lnSpc>
                <a:spcPct val="150000"/>
              </a:lnSpc>
              <a:buClr>
                <a:srgbClr val="1896C8"/>
              </a:buClr>
            </a:pPr>
            <a:r>
              <a:rPr lang="zh-CN" altLang="en-US" sz="2000" dirty="0">
                <a:solidFill>
                  <a:prstClr val="black"/>
                </a:solidFill>
              </a:rPr>
              <a:t>索引擎缓存算法的评估框架。</a:t>
            </a:r>
            <a:endParaRPr lang="zh-CN" altLang="en-US" sz="2000" dirty="0">
              <a:solidFill>
                <a:prstClr val="black"/>
              </a:solidFill>
            </a:endParaRPr>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6950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a:t>
            </a:r>
            <a:r>
              <a:rPr lang="zh-CN" altLang="en-US" dirty="0" smtClean="0"/>
              <a:t>完成</a:t>
            </a:r>
            <a:r>
              <a:rPr lang="zh-CN" altLang="en-US" dirty="0" smtClean="0"/>
              <a:t>工作</a:t>
            </a:r>
            <a:r>
              <a:rPr lang="en-US" altLang="zh-CN" dirty="0" smtClean="0"/>
              <a:t>(1) – </a:t>
            </a:r>
            <a:r>
              <a:rPr lang="zh-CN" altLang="en-US" dirty="0" smtClean="0"/>
              <a:t>查询结果缓存替换算法</a:t>
            </a:r>
            <a:endParaRPr lang="zh-CN" altLang="en-US" dirty="0"/>
          </a:p>
        </p:txBody>
      </p:sp>
      <p:sp>
        <p:nvSpPr>
          <p:cNvPr id="3" name="内容占位符 2"/>
          <p:cNvSpPr>
            <a:spLocks noGrp="1"/>
          </p:cNvSpPr>
          <p:nvPr>
            <p:ph idx="1"/>
          </p:nvPr>
        </p:nvSpPr>
        <p:spPr/>
        <p:txBody>
          <a:bodyPr/>
          <a:lstStyle/>
          <a:p>
            <a:pPr marL="342900" lvl="1" indent="-342900">
              <a:buClr>
                <a:srgbClr val="000099"/>
              </a:buClr>
              <a:buFont typeface="Wingdings" pitchFamily="2" charset="2"/>
              <a:buChar char="v"/>
            </a:pPr>
            <a:r>
              <a:rPr lang="zh-CN" altLang="zh-CN" sz="2400" dirty="0"/>
              <a:t>缓存替换算法决定当缓存填满时应将哪些内容移出缓存，释放空间</a:t>
            </a:r>
            <a:r>
              <a:rPr lang="zh-CN" altLang="zh-CN" sz="2400" dirty="0" smtClean="0"/>
              <a:t>。</a:t>
            </a:r>
            <a:endParaRPr lang="en-US" altLang="zh-CN" sz="2400" dirty="0" smtClean="0"/>
          </a:p>
          <a:p>
            <a:pPr marL="342900" lvl="1" indent="-342900">
              <a:buClr>
                <a:srgbClr val="000099"/>
              </a:buClr>
              <a:buFont typeface="Wingdings" pitchFamily="2" charset="2"/>
              <a:buChar char="v"/>
            </a:pPr>
            <a:r>
              <a:rPr lang="zh-CN" altLang="zh-CN" sz="2400" dirty="0"/>
              <a:t>目前被搜索引擎采用的缓存算法是</a:t>
            </a:r>
            <a:r>
              <a:rPr lang="en-US" altLang="zh-CN" sz="2400" dirty="0" err="1"/>
              <a:t>Fagni</a:t>
            </a:r>
            <a:r>
              <a:rPr lang="zh-CN" altLang="zh-CN" sz="2400" dirty="0"/>
              <a:t>等</a:t>
            </a:r>
            <a:r>
              <a:rPr lang="en-US" altLang="zh-CN" sz="2400" dirty="0"/>
              <a:t>[13]</a:t>
            </a:r>
            <a:r>
              <a:rPr lang="zh-CN" altLang="zh-CN" sz="2400" dirty="0"/>
              <a:t>人</a:t>
            </a:r>
            <a:r>
              <a:rPr lang="en-US" altLang="zh-CN" sz="2400" dirty="0"/>
              <a:t> 2006</a:t>
            </a:r>
            <a:r>
              <a:rPr lang="zh-CN" altLang="zh-CN" sz="2400" dirty="0"/>
              <a:t>年提出一种混合的缓存架构：</a:t>
            </a:r>
            <a:r>
              <a:rPr lang="en-US" altLang="zh-CN" sz="2400" dirty="0"/>
              <a:t>SDC</a:t>
            </a:r>
            <a:r>
              <a:rPr lang="zh-CN" altLang="zh-CN" sz="2400" dirty="0"/>
              <a:t>，包括静态缓存和动态缓存。</a:t>
            </a:r>
            <a:r>
              <a:rPr lang="en-US" altLang="zh-CN" sz="2400" dirty="0"/>
              <a:t>SDC</a:t>
            </a:r>
            <a:r>
              <a:rPr lang="zh-CN" altLang="zh-CN" sz="2400" dirty="0"/>
              <a:t>从历史数据中提取提交频率最高的查询的结果并将它们存储在静态，只读的一部分缓存中；缓存的其他部分存储不在静态缓存部分的查询的结果，并由缓存替换算法动态管理</a:t>
            </a:r>
            <a:r>
              <a:rPr lang="zh-CN" altLang="zh-CN" sz="2400" dirty="0" smtClean="0"/>
              <a:t>。</a:t>
            </a:r>
            <a:endParaRPr lang="en-US" altLang="zh-CN" sz="2400" dirty="0" smtClean="0"/>
          </a:p>
          <a:p>
            <a:pPr marL="342900" lvl="1" indent="-342900">
              <a:buClr>
                <a:srgbClr val="000099"/>
              </a:buClr>
              <a:buFont typeface="Wingdings" pitchFamily="2" charset="2"/>
              <a:buChar char="v"/>
            </a:pPr>
            <a:r>
              <a:rPr lang="zh-CN" altLang="zh-CN" sz="2400" dirty="0" smtClean="0"/>
              <a:t>本文</a:t>
            </a:r>
            <a:r>
              <a:rPr lang="zh-CN" altLang="zh-CN" sz="2400" dirty="0"/>
              <a:t>讨论</a:t>
            </a:r>
            <a:r>
              <a:rPr lang="en-US" altLang="zh-CN" sz="2400" dirty="0"/>
              <a:t>SDC</a:t>
            </a:r>
            <a:r>
              <a:rPr lang="zh-CN" altLang="zh-CN" sz="2400" dirty="0"/>
              <a:t>动态部分的缓存替换算法的选取。通过在真实搜索引擎查询日志上的实验，和对缓存算法的时间复杂性的分析为选择动态缓存算法提供依据。</a:t>
            </a:r>
            <a:endParaRPr lang="en-US" altLang="zh-CN" sz="2400" dirty="0" smtClean="0"/>
          </a:p>
          <a:p>
            <a:pPr marL="342900" lvl="1" indent="-342900">
              <a:buClr>
                <a:srgbClr val="000099"/>
              </a:buClr>
              <a:buFont typeface="Wingdings" pitchFamily="2" charset="2"/>
              <a:buChar char="v"/>
            </a:pPr>
            <a:endParaRPr lang="zh-CN" altLang="en-US" sz="20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1719172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a:t>
            </a:r>
            <a:r>
              <a:rPr lang="zh-CN" altLang="en-US" dirty="0" smtClean="0"/>
              <a:t>完成</a:t>
            </a:r>
            <a:r>
              <a:rPr lang="zh-CN" altLang="en-US" dirty="0" smtClean="0"/>
              <a:t>工作</a:t>
            </a:r>
            <a:r>
              <a:rPr lang="en-US" altLang="zh-CN" dirty="0" smtClean="0"/>
              <a:t>(1) – </a:t>
            </a:r>
            <a:r>
              <a:rPr lang="zh-CN" altLang="en-US" dirty="0" smtClean="0"/>
              <a:t>查询结果缓存替换算法</a:t>
            </a:r>
            <a:endParaRPr lang="zh-CN" altLang="en-US" dirty="0"/>
          </a:p>
        </p:txBody>
      </p:sp>
      <p:sp>
        <p:nvSpPr>
          <p:cNvPr id="3" name="内容占位符 2"/>
          <p:cNvSpPr>
            <a:spLocks noGrp="1"/>
          </p:cNvSpPr>
          <p:nvPr>
            <p:ph idx="1"/>
          </p:nvPr>
        </p:nvSpPr>
        <p:spPr/>
        <p:txBody>
          <a:bodyPr/>
          <a:lstStyle/>
          <a:p>
            <a:pPr marL="342900" lvl="1" indent="-342900">
              <a:buClr>
                <a:srgbClr val="000099"/>
              </a:buClr>
              <a:buFont typeface="Wingdings" pitchFamily="2" charset="2"/>
              <a:buChar char="v"/>
            </a:pPr>
            <a:r>
              <a:rPr lang="zh-CN" altLang="zh-CN" sz="2000" dirty="0"/>
              <a:t>各种缓存替换算法</a:t>
            </a:r>
            <a:r>
              <a:rPr lang="zh-CN" altLang="zh-CN" sz="2000" dirty="0" smtClean="0"/>
              <a:t>描述</a:t>
            </a:r>
            <a:endParaRPr lang="en-US" altLang="zh-CN" sz="2000" dirty="0" smtClean="0"/>
          </a:p>
          <a:p>
            <a:pPr marL="0" lvl="1" indent="0">
              <a:buClr>
                <a:srgbClr val="000099"/>
              </a:buClr>
              <a:buNone/>
            </a:pPr>
            <a:r>
              <a:rPr lang="zh-CN" altLang="zh-CN" sz="2000" dirty="0"/>
              <a:t>总结了八种实用中常用的缓存替换算法</a:t>
            </a:r>
            <a:r>
              <a:rPr lang="en-US" altLang="zh-CN" sz="2000" dirty="0"/>
              <a:t>( ARC,  LRU,  CLOCK, </a:t>
            </a:r>
            <a:r>
              <a:rPr lang="en-US" altLang="zh-CN" sz="2000" dirty="0" err="1"/>
              <a:t>kRANDOM</a:t>
            </a:r>
            <a:r>
              <a:rPr lang="en-US" altLang="zh-CN" sz="2000" dirty="0"/>
              <a:t>(k=3),  SKLRU(k=4),  RANDOM,  LIRS and LFU)</a:t>
            </a:r>
            <a:r>
              <a:rPr lang="zh-CN" altLang="zh-CN" sz="2000" dirty="0"/>
              <a:t>以及被用来理论分析的</a:t>
            </a:r>
            <a:r>
              <a:rPr lang="en-US" altLang="zh-CN" sz="2000" dirty="0" smtClean="0"/>
              <a:t>OPT</a:t>
            </a:r>
            <a:r>
              <a:rPr lang="zh-CN" altLang="en-US" sz="2000" dirty="0" smtClean="0"/>
              <a:t>。</a:t>
            </a:r>
            <a:endParaRPr lang="en-US" altLang="zh-CN" sz="2000" dirty="0" smtClean="0"/>
          </a:p>
          <a:p>
            <a:pPr marL="342900" lvl="1" indent="-342900">
              <a:buClr>
                <a:srgbClr val="000099"/>
              </a:buClr>
              <a:buFont typeface="Wingdings" pitchFamily="2" charset="2"/>
              <a:buChar char="v"/>
            </a:pPr>
            <a:r>
              <a:rPr lang="zh-CN" altLang="zh-CN" sz="2000" dirty="0"/>
              <a:t>查询日志数据</a:t>
            </a:r>
            <a:r>
              <a:rPr lang="zh-CN" altLang="zh-CN" sz="2000" dirty="0" smtClean="0"/>
              <a:t>集</a:t>
            </a:r>
            <a:endParaRPr lang="en-US" altLang="zh-CN" sz="2000" dirty="0" smtClean="0"/>
          </a:p>
          <a:p>
            <a:pPr marL="0" lvl="1" indent="0">
              <a:buClr>
                <a:srgbClr val="000099"/>
              </a:buClr>
              <a:buNone/>
            </a:pPr>
            <a:r>
              <a:rPr lang="zh-CN" altLang="zh-CN" sz="2000" dirty="0"/>
              <a:t>为了评估缓存替换算法的表现，我们使用两份查询日志。中国搜狗搜索引擎的查询日志，包含约</a:t>
            </a:r>
            <a:r>
              <a:rPr lang="en-US" altLang="zh-CN" sz="2000" dirty="0"/>
              <a:t>43 545 444 </a:t>
            </a:r>
            <a:r>
              <a:rPr lang="zh-CN" altLang="zh-CN" sz="2000" dirty="0"/>
              <a:t>条查询的三天查询日志，从</a:t>
            </a:r>
            <a:r>
              <a:rPr lang="en-US" altLang="zh-CN" sz="2000" dirty="0"/>
              <a:t>2011</a:t>
            </a:r>
            <a:r>
              <a:rPr lang="en-US" altLang="zh-CN" sz="2000" dirty="0" smtClean="0"/>
              <a:t>. 12.30</a:t>
            </a:r>
            <a:r>
              <a:rPr lang="zh-CN" altLang="zh-CN" sz="2000" dirty="0"/>
              <a:t>到</a:t>
            </a:r>
            <a:r>
              <a:rPr lang="en-US" altLang="zh-CN" sz="2000" dirty="0"/>
              <a:t>2012.01.01; </a:t>
            </a:r>
            <a:r>
              <a:rPr lang="zh-CN" altLang="zh-CN" sz="2000" dirty="0"/>
              <a:t>美国</a:t>
            </a:r>
            <a:r>
              <a:rPr lang="en-US" altLang="zh-CN" sz="2000" dirty="0" err="1"/>
              <a:t>aol</a:t>
            </a:r>
            <a:r>
              <a:rPr lang="zh-CN" altLang="zh-CN" sz="2000" dirty="0"/>
              <a:t>查询日志，包含来自约</a:t>
            </a:r>
            <a:r>
              <a:rPr lang="en-US" altLang="zh-CN" sz="2000" dirty="0"/>
              <a:t>657 426</a:t>
            </a:r>
            <a:r>
              <a:rPr lang="zh-CN" altLang="zh-CN" sz="2000" dirty="0"/>
              <a:t>个用户在三个月里，从</a:t>
            </a:r>
            <a:r>
              <a:rPr lang="en-US" altLang="zh-CN" sz="2000" dirty="0"/>
              <a:t>01 March, 2006 </a:t>
            </a:r>
            <a:r>
              <a:rPr lang="zh-CN" altLang="zh-CN" sz="2000" dirty="0"/>
              <a:t>到</a:t>
            </a:r>
            <a:r>
              <a:rPr lang="en-US" altLang="zh-CN" sz="2000" dirty="0"/>
              <a:t>31 May, 2006</a:t>
            </a:r>
            <a:r>
              <a:rPr lang="zh-CN" altLang="zh-CN" sz="2000" dirty="0"/>
              <a:t>的约</a:t>
            </a:r>
            <a:r>
              <a:rPr lang="en-US" altLang="zh-CN" sz="2000" dirty="0"/>
              <a:t>36 389 567</a:t>
            </a:r>
            <a:r>
              <a:rPr lang="zh-CN" altLang="zh-CN" sz="2000" dirty="0"/>
              <a:t>条查询</a:t>
            </a:r>
            <a:r>
              <a:rPr lang="zh-CN" altLang="zh-CN" sz="2000" dirty="0" smtClean="0"/>
              <a:t>。</a:t>
            </a:r>
            <a:r>
              <a:rPr lang="zh-CN" altLang="zh-CN" sz="2000" dirty="0"/>
              <a:t>搜狗的查询日志有</a:t>
            </a:r>
            <a:r>
              <a:rPr lang="en-US" altLang="zh-CN" sz="2000" dirty="0"/>
              <a:t>8 935 490</a:t>
            </a:r>
            <a:r>
              <a:rPr lang="zh-CN" altLang="zh-CN" sz="2000" dirty="0"/>
              <a:t>条独一查询</a:t>
            </a:r>
            <a:r>
              <a:rPr lang="zh-CN" altLang="zh-CN" sz="2000" dirty="0" smtClean="0"/>
              <a:t>，</a:t>
            </a:r>
            <a:r>
              <a:rPr lang="en-US" altLang="zh-CN" sz="2000" dirty="0" err="1" smtClean="0"/>
              <a:t>aol</a:t>
            </a:r>
            <a:r>
              <a:rPr lang="zh-CN" altLang="en-US" sz="2000" dirty="0"/>
              <a:t>日志</a:t>
            </a:r>
            <a:r>
              <a:rPr lang="en-US" altLang="zh-CN" sz="2000" dirty="0" smtClean="0"/>
              <a:t>9 </a:t>
            </a:r>
            <a:r>
              <a:rPr lang="en-US" altLang="zh-CN" sz="2000" dirty="0"/>
              <a:t>687 128</a:t>
            </a:r>
            <a:r>
              <a:rPr lang="zh-CN" altLang="zh-CN" sz="2000" dirty="0"/>
              <a:t>条独一</a:t>
            </a:r>
            <a:r>
              <a:rPr lang="zh-CN" altLang="zh-CN" sz="2000" dirty="0" smtClean="0"/>
              <a:t>查询。</a:t>
            </a:r>
            <a:endParaRPr lang="en-US" altLang="zh-CN" sz="2000" dirty="0" smtClean="0"/>
          </a:p>
          <a:p>
            <a:pPr marL="0" lvl="1" indent="0">
              <a:buClr>
                <a:srgbClr val="000099"/>
              </a:buClr>
              <a:buNone/>
            </a:pPr>
            <a:r>
              <a:rPr lang="zh-CN" altLang="en-US" sz="2000" dirty="0" smtClean="0"/>
              <a:t>其排名频率曲线和复用距离曲线如图。</a:t>
            </a:r>
            <a:endParaRPr lang="en-US" altLang="zh-CN" sz="2000" dirty="0"/>
          </a:p>
          <a:p>
            <a:pPr marL="342900" lvl="1" indent="-342900">
              <a:buClr>
                <a:srgbClr val="000099"/>
              </a:buClr>
              <a:buFont typeface="Wingdings" pitchFamily="2" charset="2"/>
              <a:buChar char="v"/>
            </a:pPr>
            <a:endParaRPr lang="zh-CN" altLang="zh-CN" sz="2000" dirty="0"/>
          </a:p>
          <a:p>
            <a:pPr marL="342900" lvl="1" indent="-342900">
              <a:buClr>
                <a:srgbClr val="000099"/>
              </a:buClr>
              <a:buFont typeface="Wingdings" pitchFamily="2" charset="2"/>
              <a:buChar char="v"/>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zh-CN" altLang="en-US" sz="20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83574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a:t>
            </a:r>
            <a:r>
              <a:rPr lang="zh-CN" altLang="en-US" dirty="0" smtClean="0"/>
              <a:t>完成</a:t>
            </a:r>
            <a:r>
              <a:rPr lang="zh-CN" altLang="en-US" dirty="0" smtClean="0"/>
              <a:t>工作</a:t>
            </a:r>
            <a:r>
              <a:rPr lang="en-US" altLang="zh-CN" dirty="0" smtClean="0"/>
              <a:t>(1) – </a:t>
            </a:r>
            <a:r>
              <a:rPr lang="zh-CN" altLang="en-US" dirty="0" smtClean="0"/>
              <a:t>查询结果缓存替换算法</a:t>
            </a:r>
            <a:endParaRPr lang="zh-CN" altLang="en-US" dirty="0"/>
          </a:p>
        </p:txBody>
      </p:sp>
      <p:sp>
        <p:nvSpPr>
          <p:cNvPr id="3" name="内容占位符 2"/>
          <p:cNvSpPr>
            <a:spLocks noGrp="1"/>
          </p:cNvSpPr>
          <p:nvPr>
            <p:ph idx="1"/>
          </p:nvPr>
        </p:nvSpPr>
        <p:spPr/>
        <p:txBody>
          <a:bodyPr/>
          <a:lstStyle/>
          <a:p>
            <a:pPr marL="0" lvl="1" indent="0">
              <a:buClr>
                <a:srgbClr val="000099"/>
              </a:buClr>
              <a:buNone/>
            </a:pPr>
            <a:endParaRPr lang="zh-CN" altLang="zh-CN" sz="2000" dirty="0"/>
          </a:p>
          <a:p>
            <a:pPr marL="342900" lvl="1" indent="-342900">
              <a:buClr>
                <a:srgbClr val="000099"/>
              </a:buClr>
              <a:buFont typeface="Wingdings" pitchFamily="2" charset="2"/>
              <a:buChar char="v"/>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zh-CN" altLang="en-US" sz="20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70658" name="图片 1" descr="D:\Users\outao\Canopy_place\frequenc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4488"/>
            <a:ext cx="4716016"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图片 2" descr="D:\Users\outao\Canopy_place\reuse_distan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7" y="1431351"/>
            <a:ext cx="4873692"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175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a:t>
            </a:r>
            <a:r>
              <a:rPr lang="zh-CN" altLang="en-US" dirty="0" smtClean="0"/>
              <a:t>完成</a:t>
            </a:r>
            <a:r>
              <a:rPr lang="zh-CN" altLang="en-US" dirty="0" smtClean="0"/>
              <a:t>工作</a:t>
            </a:r>
            <a:r>
              <a:rPr lang="en-US" altLang="zh-CN" dirty="0" smtClean="0"/>
              <a:t>(1) – </a:t>
            </a:r>
            <a:r>
              <a:rPr lang="zh-CN" altLang="en-US" dirty="0" smtClean="0"/>
              <a:t>查询结果缓存替换算法</a:t>
            </a:r>
            <a:endParaRPr lang="zh-CN" altLang="en-US" dirty="0"/>
          </a:p>
        </p:txBody>
      </p:sp>
      <p:sp>
        <p:nvSpPr>
          <p:cNvPr id="3" name="内容占位符 2"/>
          <p:cNvSpPr>
            <a:spLocks noGrp="1"/>
          </p:cNvSpPr>
          <p:nvPr>
            <p:ph idx="1"/>
          </p:nvPr>
        </p:nvSpPr>
        <p:spPr>
          <a:xfrm>
            <a:off x="533400" y="1446212"/>
            <a:ext cx="8229600" cy="4879975"/>
          </a:xfrm>
        </p:spPr>
        <p:txBody>
          <a:bodyPr/>
          <a:lstStyle/>
          <a:p>
            <a:pPr marL="342900" lvl="1" indent="-342900">
              <a:buClr>
                <a:srgbClr val="000099"/>
              </a:buClr>
              <a:buFont typeface="Wingdings" pitchFamily="2" charset="2"/>
              <a:buChar char="v"/>
            </a:pPr>
            <a:r>
              <a:rPr lang="zh-CN" altLang="en-US" sz="2000" dirty="0" smtClean="0"/>
              <a:t>实验</a:t>
            </a:r>
            <a:endParaRPr lang="en-US" altLang="zh-CN" sz="2000" dirty="0"/>
          </a:p>
          <a:p>
            <a:pPr marL="0" lvl="1" indent="0">
              <a:buClr>
                <a:srgbClr val="000099"/>
              </a:buClr>
              <a:buNone/>
            </a:pPr>
            <a:r>
              <a:rPr lang="zh-CN" altLang="zh-CN" sz="2000" dirty="0"/>
              <a:t>在搜索引擎的查询结果缓存采用</a:t>
            </a:r>
            <a:r>
              <a:rPr lang="en-US" altLang="zh-CN" sz="2000" dirty="0"/>
              <a:t>SDC</a:t>
            </a:r>
            <a:r>
              <a:rPr lang="zh-CN" altLang="zh-CN" sz="2000" dirty="0"/>
              <a:t>策略时，</a:t>
            </a:r>
            <a:r>
              <a:rPr lang="zh-CN" altLang="zh-CN" sz="2000" dirty="0" smtClean="0"/>
              <a:t>参数</a:t>
            </a:r>
            <a:r>
              <a:rPr lang="zh-CN" altLang="en-US" sz="2000" dirty="0" smtClean="0"/>
              <a:t>静态缓存比例 </a:t>
            </a:r>
            <a:r>
              <a:rPr lang="en-US" altLang="zh-CN" sz="2000" dirty="0" smtClean="0"/>
              <a:t>f </a:t>
            </a:r>
            <a:r>
              <a:rPr lang="zh-CN" altLang="zh-CN" sz="2000" dirty="0" smtClean="0"/>
              <a:t>可以</a:t>
            </a:r>
            <a:r>
              <a:rPr lang="zh-CN" altLang="zh-CN" sz="2000" dirty="0"/>
              <a:t>通过用历史数据进行实验来确定而使缓存命中率尽可能提高。我们分别实现</a:t>
            </a:r>
            <a:r>
              <a:rPr lang="en-US" altLang="zh-CN" sz="2000" dirty="0"/>
              <a:t>OPT</a:t>
            </a:r>
            <a:r>
              <a:rPr lang="zh-CN" altLang="zh-CN" sz="2000" dirty="0"/>
              <a:t>、</a:t>
            </a:r>
            <a:r>
              <a:rPr lang="en-US" altLang="zh-CN" sz="2000" dirty="0"/>
              <a:t>ARC</a:t>
            </a:r>
            <a:r>
              <a:rPr lang="zh-CN" altLang="zh-CN" sz="2000" dirty="0"/>
              <a:t>、</a:t>
            </a:r>
            <a:r>
              <a:rPr lang="en-US" altLang="zh-CN" sz="2000" dirty="0"/>
              <a:t>LRU</a:t>
            </a:r>
            <a:r>
              <a:rPr lang="zh-CN" altLang="zh-CN" sz="2000" dirty="0"/>
              <a:t>、</a:t>
            </a:r>
            <a:r>
              <a:rPr lang="en-US" altLang="zh-CN" sz="2000" dirty="0"/>
              <a:t>CLOCK</a:t>
            </a:r>
            <a:r>
              <a:rPr lang="zh-CN" altLang="zh-CN" sz="2000" dirty="0"/>
              <a:t>、</a:t>
            </a:r>
            <a:r>
              <a:rPr lang="en-US" altLang="zh-CN" sz="2000" dirty="0" err="1"/>
              <a:t>kRANDOM</a:t>
            </a:r>
            <a:r>
              <a:rPr lang="en-US" altLang="zh-CN" sz="2000" dirty="0"/>
              <a:t>(k=3)</a:t>
            </a:r>
            <a:r>
              <a:rPr lang="zh-CN" altLang="zh-CN" sz="2000" dirty="0"/>
              <a:t>、</a:t>
            </a:r>
            <a:r>
              <a:rPr lang="en-US" altLang="zh-CN" sz="2000" dirty="0"/>
              <a:t>SKLRU(k=4)</a:t>
            </a:r>
            <a:r>
              <a:rPr lang="zh-CN" altLang="zh-CN" sz="2000" dirty="0"/>
              <a:t>、</a:t>
            </a:r>
            <a:r>
              <a:rPr lang="en-US" altLang="zh-CN" sz="2000" dirty="0"/>
              <a:t>RANDOM</a:t>
            </a:r>
            <a:r>
              <a:rPr lang="zh-CN" altLang="zh-CN" sz="2000" dirty="0"/>
              <a:t>、</a:t>
            </a:r>
            <a:r>
              <a:rPr lang="en-US" altLang="zh-CN" sz="2000" dirty="0"/>
              <a:t>LIRS</a:t>
            </a:r>
            <a:r>
              <a:rPr lang="zh-CN" altLang="zh-CN" sz="2000" dirty="0"/>
              <a:t>、</a:t>
            </a:r>
            <a:r>
              <a:rPr lang="en-US" altLang="zh-CN" sz="2000" dirty="0"/>
              <a:t>LFU</a:t>
            </a:r>
            <a:r>
              <a:rPr lang="zh-CN" altLang="zh-CN" sz="2000" dirty="0"/>
              <a:t>九种算法作为</a:t>
            </a:r>
            <a:r>
              <a:rPr lang="en-US" altLang="zh-CN" sz="2000" dirty="0"/>
              <a:t>SDC</a:t>
            </a:r>
            <a:r>
              <a:rPr lang="zh-CN" altLang="zh-CN" sz="2000" dirty="0"/>
              <a:t>的动态缓存替换策略。对每种替换策略和缓存大小测出静态缓存比例</a:t>
            </a:r>
            <a:r>
              <a:rPr lang="en-US" altLang="zh-CN" sz="2000" dirty="0"/>
              <a:t>f</a:t>
            </a:r>
            <a:r>
              <a:rPr lang="zh-CN" altLang="zh-CN" sz="2000" dirty="0"/>
              <a:t>为</a:t>
            </a:r>
            <a:r>
              <a:rPr lang="en-US" altLang="zh-CN" sz="2000" dirty="0"/>
              <a:t>0.1,02….1</a:t>
            </a:r>
            <a:r>
              <a:rPr lang="zh-CN" altLang="zh-CN" sz="2000" dirty="0"/>
              <a:t>时的</a:t>
            </a:r>
            <a:r>
              <a:rPr lang="en-US" altLang="zh-CN" sz="2000" dirty="0"/>
              <a:t>SDC</a:t>
            </a:r>
            <a:r>
              <a:rPr lang="zh-CN" altLang="zh-CN" sz="2000" dirty="0"/>
              <a:t>缓存命中率</a:t>
            </a:r>
            <a:r>
              <a:rPr lang="en-US" altLang="zh-CN" sz="2000" dirty="0"/>
              <a:t>,</a:t>
            </a:r>
            <a:r>
              <a:rPr lang="zh-CN" altLang="zh-CN" sz="2000" dirty="0"/>
              <a:t>并找出静态缓存比例最优时，缓存命中率能达到的最大值</a:t>
            </a:r>
            <a:r>
              <a:rPr lang="zh-CN" altLang="zh-CN" sz="2000" dirty="0" smtClean="0"/>
              <a:t>。</a:t>
            </a:r>
            <a:endParaRPr lang="en-US" altLang="zh-CN" sz="2000" dirty="0" smtClean="0"/>
          </a:p>
          <a:p>
            <a:pPr marL="0" lvl="1" indent="0">
              <a:buClr>
                <a:srgbClr val="000099"/>
              </a:buClr>
              <a:buNone/>
            </a:pPr>
            <a:endParaRPr lang="zh-CN" altLang="zh-CN" sz="2000" dirty="0"/>
          </a:p>
          <a:p>
            <a:pPr marL="342900" lvl="1" indent="-342900">
              <a:buClr>
                <a:srgbClr val="000099"/>
              </a:buClr>
              <a:buFont typeface="Wingdings" pitchFamily="2" charset="2"/>
              <a:buChar char="v"/>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en-US" altLang="zh-CN" sz="2000" dirty="0" smtClean="0"/>
          </a:p>
          <a:p>
            <a:pPr marL="0" lvl="1" indent="0">
              <a:buClr>
                <a:srgbClr val="000099"/>
              </a:buClr>
              <a:buNone/>
            </a:pPr>
            <a:endParaRPr lang="zh-CN" altLang="en-US" sz="20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71682" name="图表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01528"/>
            <a:ext cx="528637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989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dirty="0" smtClean="0"/>
              <a:t>已完成工作（</a:t>
            </a:r>
            <a:r>
              <a:rPr lang="en-US" altLang="zh-CN" sz="1800" dirty="0" smtClean="0"/>
              <a:t>2</a:t>
            </a:r>
            <a:r>
              <a:rPr lang="zh-CN" altLang="en-US" sz="1800" dirty="0" smtClean="0"/>
              <a:t>）</a:t>
            </a:r>
            <a:r>
              <a:rPr lang="en-US" altLang="zh-CN" sz="1800" dirty="0" smtClean="0"/>
              <a:t>—— </a:t>
            </a:r>
            <a:r>
              <a:rPr lang="zh-CN" altLang="en-US" sz="1800" dirty="0"/>
              <a:t>基于查询开销的搜索引擎缓存</a:t>
            </a:r>
            <a:r>
              <a:rPr lang="zh-CN" altLang="en-US" sz="1800" dirty="0" smtClean="0"/>
              <a:t>方</a:t>
            </a:r>
            <a:r>
              <a:rPr lang="zh-CN" altLang="en-US" sz="1800" dirty="0"/>
              <a:t>法</a:t>
            </a:r>
            <a:endParaRPr lang="zh-CN" altLang="en-US" sz="1800" dirty="0"/>
          </a:p>
        </p:txBody>
      </p:sp>
      <p:sp>
        <p:nvSpPr>
          <p:cNvPr id="3" name="内容占位符 2"/>
          <p:cNvSpPr>
            <a:spLocks noGrp="1"/>
          </p:cNvSpPr>
          <p:nvPr>
            <p:ph idx="1"/>
          </p:nvPr>
        </p:nvSpPr>
        <p:spPr/>
        <p:txBody>
          <a:bodyPr/>
          <a:lstStyle/>
          <a:p>
            <a:r>
              <a:rPr lang="zh-CN" altLang="zh-CN" sz="2400" dirty="0" smtClean="0"/>
              <a:t>与</a:t>
            </a:r>
            <a:r>
              <a:rPr lang="zh-CN" altLang="zh-CN" sz="2400" dirty="0"/>
              <a:t>传统缓存以命中率作为评价指标不同，引入搜索引擎查询开销</a:t>
            </a:r>
            <a:r>
              <a:rPr lang="zh-CN" altLang="zh-CN" sz="2400" dirty="0" smtClean="0"/>
              <a:t>因素</a:t>
            </a:r>
            <a:endParaRPr lang="en-US" altLang="zh-CN" sz="2000" dirty="0" smtClean="0"/>
          </a:p>
          <a:p>
            <a:r>
              <a:rPr lang="zh-CN" altLang="zh-CN" sz="2400" dirty="0" smtClean="0"/>
              <a:t>用</a:t>
            </a:r>
            <a:r>
              <a:rPr lang="en-US" altLang="zh-CN" sz="2400" dirty="0"/>
              <a:t>lucence</a:t>
            </a:r>
            <a:r>
              <a:rPr lang="zh-CN" altLang="zh-CN" sz="2400" dirty="0"/>
              <a:t>开源搜索引擎类库做实验，从约</a:t>
            </a:r>
            <a:r>
              <a:rPr lang="en-US" altLang="zh-CN" sz="2400" dirty="0"/>
              <a:t>2T</a:t>
            </a:r>
            <a:r>
              <a:rPr lang="zh-CN" altLang="zh-CN" sz="2400" dirty="0"/>
              <a:t>的搜狗文档集中随机抽取</a:t>
            </a:r>
            <a:r>
              <a:rPr lang="en-US" altLang="zh-CN" sz="2400" dirty="0"/>
              <a:t>500G</a:t>
            </a:r>
            <a:r>
              <a:rPr lang="zh-CN" altLang="zh-CN" sz="2400" dirty="0"/>
              <a:t>的文档来建立索引。在此索引上测量搜狗查询日志里各查询的时间开销</a:t>
            </a:r>
            <a:r>
              <a:rPr lang="zh-CN" altLang="zh-CN" sz="2400" dirty="0" smtClean="0"/>
              <a:t>。</a:t>
            </a:r>
            <a:r>
              <a:rPr lang="zh-CN" altLang="zh-CN" sz="2400" dirty="0"/>
              <a:t>实验表示，单个查询处理时间开销与其频率</a:t>
            </a:r>
            <a:r>
              <a:rPr lang="zh-CN" altLang="zh-CN" sz="2400" dirty="0"/>
              <a:t>无关</a:t>
            </a:r>
            <a:r>
              <a:rPr lang="zh-CN" altLang="en-US" sz="2400" dirty="0" smtClean="0"/>
              <a:t>。</a:t>
            </a:r>
            <a:endParaRPr lang="en-US" altLang="zh-CN" sz="2400" dirty="0" smtClean="0"/>
          </a:p>
          <a:p>
            <a:r>
              <a:rPr lang="zh-CN" altLang="zh-CN" sz="2400" dirty="0"/>
              <a:t>本文以缓存节约的查询处理时间开销为评价指标，改进了静态缓存算法。为在静态缓存里填充查询频率</a:t>
            </a:r>
            <a:r>
              <a:rPr lang="en-US" altLang="zh-CN" sz="2400" dirty="0"/>
              <a:t>*</a:t>
            </a:r>
            <a:r>
              <a:rPr lang="zh-CN" altLang="zh-CN" sz="2400" dirty="0"/>
              <a:t>查询处理时间高的查询而非查询频率高的查询。在</a:t>
            </a:r>
            <a:r>
              <a:rPr lang="en-US" altLang="zh-CN" sz="2400" dirty="0" err="1"/>
              <a:t>aol</a:t>
            </a:r>
            <a:r>
              <a:rPr lang="zh-CN" altLang="zh-CN" sz="2400" dirty="0"/>
              <a:t>日志和搜狗日志在的实验表明基于查询开销的静态缓存在查询处理时间上优于传统静态缓存，</a:t>
            </a:r>
            <a:r>
              <a:rPr lang="zh-CN" altLang="zh-CN" sz="2400" dirty="0" smtClean="0"/>
              <a:t>但</a:t>
            </a:r>
            <a:r>
              <a:rPr lang="zh-CN" altLang="en-US" sz="2400" dirty="0"/>
              <a:t>节约的查询处理时间</a:t>
            </a:r>
            <a:r>
              <a:rPr lang="zh-CN" altLang="zh-CN" sz="2400" dirty="0" smtClean="0"/>
              <a:t>仍</a:t>
            </a:r>
            <a:r>
              <a:rPr lang="zh-CN" altLang="zh-CN" sz="2400" dirty="0"/>
              <a:t>不及动态缓存</a:t>
            </a:r>
            <a:r>
              <a:rPr lang="zh-CN" altLang="zh-CN" sz="2400" dirty="0" smtClean="0"/>
              <a:t>算法</a:t>
            </a:r>
            <a:r>
              <a:rPr lang="zh-CN" altLang="en-US" sz="2400" dirty="0"/>
              <a:t>。</a:t>
            </a:r>
            <a:endParaRPr lang="en-US" altLang="zh-CN" sz="2400" dirty="0" smtClean="0"/>
          </a:p>
          <a:p>
            <a:endParaRPr lang="en-US" altLang="zh-CN" sz="24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spTree>
    <p:extLst>
      <p:ext uri="{BB962C8B-B14F-4D97-AF65-F5344CB8AC3E}">
        <p14:creationId xmlns:p14="http://schemas.microsoft.com/office/powerpoint/2010/main" val="736431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dirty="0" smtClean="0"/>
              <a:t>已完成工作（</a:t>
            </a:r>
            <a:r>
              <a:rPr lang="en-US" altLang="zh-CN" sz="1800" dirty="0" smtClean="0"/>
              <a:t>2</a:t>
            </a:r>
            <a:r>
              <a:rPr lang="zh-CN" altLang="en-US" sz="1800" dirty="0" smtClean="0"/>
              <a:t>）</a:t>
            </a:r>
            <a:r>
              <a:rPr lang="en-US" altLang="zh-CN" sz="1800" dirty="0" smtClean="0"/>
              <a:t>—— </a:t>
            </a:r>
            <a:r>
              <a:rPr lang="zh-CN" altLang="en-US" sz="1800" dirty="0"/>
              <a:t>基于查询开销的搜索引擎缓存</a:t>
            </a:r>
            <a:r>
              <a:rPr lang="zh-CN" altLang="en-US" sz="1800" dirty="0" smtClean="0"/>
              <a:t>方</a:t>
            </a:r>
            <a:r>
              <a:rPr lang="zh-CN" altLang="en-US" sz="1800" dirty="0"/>
              <a:t>法</a:t>
            </a:r>
            <a:endParaRPr lang="zh-CN" altLang="en-US" sz="1800" dirty="0"/>
          </a:p>
        </p:txBody>
      </p:sp>
      <p:sp>
        <p:nvSpPr>
          <p:cNvPr id="4" name="页脚占位符 3"/>
          <p:cNvSpPr>
            <a:spLocks noGrp="1"/>
          </p:cNvSpPr>
          <p:nvPr>
            <p:ph type="ftr" sz="quarter" idx="10"/>
          </p:nvPr>
        </p:nvSpPr>
        <p:spPr/>
        <p:txBody>
          <a:bodyPr/>
          <a:lstStyle/>
          <a:p>
            <a:pPr>
              <a:defRPr/>
            </a:pPr>
            <a:r>
              <a:rPr lang="en-US" altLang="zh-CN" smtClean="0"/>
              <a:t>   </a:t>
            </a:r>
            <a:endParaRPr lang="en-US" altLang="zh-CN"/>
          </a:p>
        </p:txBody>
      </p:sp>
      <p:pic>
        <p:nvPicPr>
          <p:cNvPr id="72706" name="Picture 2" descr="log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4746433"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descr="timeSa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888" y="2038375"/>
            <a:ext cx="4939488" cy="311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955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c002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8最新商务办公系列精品PPT模板">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cdb2004c002l</Template>
  <TotalTime>26002</TotalTime>
  <Words>1483</Words>
  <Application>Microsoft Office PowerPoint</Application>
  <PresentationFormat>全屏显示(4:3)</PresentationFormat>
  <Paragraphs>94</Paragraphs>
  <Slides>15</Slides>
  <Notes>8</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15</vt:i4>
      </vt:variant>
    </vt:vector>
  </HeadingPairs>
  <TitlesOfParts>
    <vt:vector size="25" baseType="lpstr">
      <vt:lpstr>宋体</vt:lpstr>
      <vt:lpstr>Arial</vt:lpstr>
      <vt:lpstr>Arial Black</vt:lpstr>
      <vt:lpstr>Calibri</vt:lpstr>
      <vt:lpstr>Verdana</vt:lpstr>
      <vt:lpstr>Wingdings</vt:lpstr>
      <vt:lpstr>cdb2004c002l</vt:lpstr>
      <vt:lpstr>2008最新商务办公系列精品PPT模板</vt:lpstr>
      <vt:lpstr>Image</vt:lpstr>
      <vt:lpstr>MathType 6.0 Equation</vt:lpstr>
      <vt:lpstr>面向实时检索的搜索引擎缓存技术研究 </vt:lpstr>
      <vt:lpstr>目录</vt:lpstr>
      <vt:lpstr>论文工作计划</vt:lpstr>
      <vt:lpstr>已完成工作(1) – 查询结果缓存替换算法</vt:lpstr>
      <vt:lpstr>已完成工作(1) – 查询结果缓存替换算法</vt:lpstr>
      <vt:lpstr>已完成工作(1) – 查询结果缓存替换算法</vt:lpstr>
      <vt:lpstr>已完成工作(1) – 查询结果缓存替换算法</vt:lpstr>
      <vt:lpstr>已完成工作（2）—— 基于查询开销的搜索引擎缓存方法</vt:lpstr>
      <vt:lpstr>已完成工作（2）—— 基于查询开销的搜索引擎缓存方法</vt:lpstr>
      <vt:lpstr>已完成工作（3）——多层次缓存数据布局方法的查询聚类部分</vt:lpstr>
      <vt:lpstr>已完成工作（3）——多层次缓存数据布局方法的查询聚类部分</vt:lpstr>
      <vt:lpstr>已完成工作（3）——多层次缓存数据布局方法的查询聚类部分</vt:lpstr>
      <vt:lpstr>关键技术或难点</vt:lpstr>
      <vt:lpstr>下一阶段计划</vt:lpstr>
      <vt:lpstr>PowerPoint 演示文稿</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shashengyang</dc:creator>
  <cp:lastModifiedBy>outao</cp:lastModifiedBy>
  <cp:revision>393</cp:revision>
  <dcterms:created xsi:type="dcterms:W3CDTF">2008-11-11T15:05:34Z</dcterms:created>
  <dcterms:modified xsi:type="dcterms:W3CDTF">2015-08-30T11:02:49Z</dcterms:modified>
</cp:coreProperties>
</file>