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048" r:id="rId2"/>
  </p:sldMasterIdLst>
  <p:notesMasterIdLst>
    <p:notesMasterId r:id="rId30"/>
  </p:notesMasterIdLst>
  <p:sldIdLst>
    <p:sldId id="256" r:id="rId3"/>
    <p:sldId id="635" r:id="rId4"/>
    <p:sldId id="610" r:id="rId5"/>
    <p:sldId id="648" r:id="rId6"/>
    <p:sldId id="649" r:id="rId7"/>
    <p:sldId id="661" r:id="rId8"/>
    <p:sldId id="650" r:id="rId9"/>
    <p:sldId id="662" r:id="rId10"/>
    <p:sldId id="651" r:id="rId11"/>
    <p:sldId id="663" r:id="rId12"/>
    <p:sldId id="654" r:id="rId13"/>
    <p:sldId id="653" r:id="rId14"/>
    <p:sldId id="671" r:id="rId15"/>
    <p:sldId id="664" r:id="rId16"/>
    <p:sldId id="655" r:id="rId17"/>
    <p:sldId id="672" r:id="rId18"/>
    <p:sldId id="612" r:id="rId19"/>
    <p:sldId id="674" r:id="rId20"/>
    <p:sldId id="667" r:id="rId21"/>
    <p:sldId id="658" r:id="rId22"/>
    <p:sldId id="659" r:id="rId23"/>
    <p:sldId id="660" r:id="rId24"/>
    <p:sldId id="657" r:id="rId25"/>
    <p:sldId id="670" r:id="rId26"/>
    <p:sldId id="665" r:id="rId27"/>
    <p:sldId id="669" r:id="rId28"/>
    <p:sldId id="596"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涛" initials="吴涛" lastIdx="0" clrIdx="0">
    <p:extLst>
      <p:ext uri="{19B8F6BF-5375-455C-9EA6-DF929625EA0E}">
        <p15:presenceInfo xmlns:p15="http://schemas.microsoft.com/office/powerpoint/2012/main" userId="1c0fa41725347636" providerId="Windows Live"/>
      </p:ext>
    </p:extLst>
  </p:cmAuthor>
  <p:cmAuthor id="2" name="outao" initials="o" lastIdx="1" clrIdx="1">
    <p:extLst>
      <p:ext uri="{19B8F6BF-5375-455C-9EA6-DF929625EA0E}">
        <p15:presenceInfo xmlns:p15="http://schemas.microsoft.com/office/powerpoint/2012/main" userId="out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2AC"/>
    <a:srgbClr val="FFFF66"/>
    <a:srgbClr val="FF5050"/>
    <a:srgbClr val="C8ED6D"/>
    <a:srgbClr val="0033CC"/>
    <a:srgbClr val="1D528D"/>
    <a:srgbClr val="ED9013"/>
    <a:srgbClr val="072C55"/>
    <a:srgbClr val="1896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6396" autoAdjust="0"/>
  </p:normalViewPr>
  <p:slideViewPr>
    <p:cSldViewPr showGuides="1">
      <p:cViewPr varScale="1">
        <p:scale>
          <a:sx n="97" d="100"/>
          <a:sy n="97" d="100"/>
        </p:scale>
        <p:origin x="132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5" d="100"/>
          <a:sy n="85" d="100"/>
        </p:scale>
        <p:origin x="31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oleObject" Target="file:///E:\&#31227;&#21160;&#30828;&#30424;\2015.2.15\cache%20hit\aol_cache_hit\AOL_max%20&#20013;&#25991;.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E:\&#31227;&#21160;&#30828;&#30424;\2015.2.15\cache%20hit\aol_cache_hit\AOL_time_max.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outao\Desktop\expriment_result\cache_hit_rate.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outao\Desktop\expriment_result\cache_hit_rate.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outao\Desktop\expriment_result\cost_aware11.29.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Sheet1!$C$47</c:f>
              <c:strCache>
                <c:ptCount val="1"/>
                <c:pt idx="0">
                  <c:v>ARC</c:v>
                </c:pt>
              </c:strCache>
            </c:strRef>
          </c:tx>
          <c:spPr>
            <a:ln w="12700" cap="rnd">
              <a:solidFill>
                <a:schemeClr val="accent1"/>
              </a:solidFill>
              <a:round/>
            </a:ln>
            <a:effectLst/>
          </c:spPr>
          <c:marker>
            <c:symbol val="diamond"/>
            <c:size val="3"/>
          </c:marker>
          <c:xVal>
            <c:numRef>
              <c:f>Sheet1!$B$48:$B$55</c:f>
              <c:numCache>
                <c:formatCode>General</c:formatCode>
                <c:ptCount val="8"/>
                <c:pt idx="0">
                  <c:v>0.2</c:v>
                </c:pt>
                <c:pt idx="1">
                  <c:v>0.4</c:v>
                </c:pt>
                <c:pt idx="2">
                  <c:v>0.6</c:v>
                </c:pt>
                <c:pt idx="3">
                  <c:v>0.8</c:v>
                </c:pt>
                <c:pt idx="4">
                  <c:v>1</c:v>
                </c:pt>
                <c:pt idx="5">
                  <c:v>2</c:v>
                </c:pt>
                <c:pt idx="6">
                  <c:v>4</c:v>
                </c:pt>
                <c:pt idx="7">
                  <c:v>6</c:v>
                </c:pt>
              </c:numCache>
            </c:numRef>
          </c:xVal>
          <c:yVal>
            <c:numRef>
              <c:f>Sheet1!$C$48:$C$55</c:f>
              <c:numCache>
                <c:formatCode>General</c:formatCode>
                <c:ptCount val="8"/>
                <c:pt idx="0">
                  <c:v>0.30457604979999076</c:v>
                </c:pt>
                <c:pt idx="1">
                  <c:v>0.27480424749998633</c:v>
                </c:pt>
                <c:pt idx="2">
                  <c:v>0.30650884330000849</c:v>
                </c:pt>
                <c:pt idx="3">
                  <c:v>0.30961996269999759</c:v>
                </c:pt>
                <c:pt idx="4">
                  <c:v>0.31523184580001384</c:v>
                </c:pt>
                <c:pt idx="5">
                  <c:v>0.30188878860001012</c:v>
                </c:pt>
                <c:pt idx="6">
                  <c:v>0.37742880300001502</c:v>
                </c:pt>
                <c:pt idx="7">
                  <c:v>0.25846875109999701</c:v>
                </c:pt>
              </c:numCache>
            </c:numRef>
          </c:yVal>
          <c:smooth val="1"/>
        </c:ser>
        <c:ser>
          <c:idx val="1"/>
          <c:order val="1"/>
          <c:tx>
            <c:strRef>
              <c:f>Sheet1!$D$47</c:f>
              <c:strCache>
                <c:ptCount val="1"/>
                <c:pt idx="0">
                  <c:v>LRU</c:v>
                </c:pt>
              </c:strCache>
            </c:strRef>
          </c:tx>
          <c:spPr>
            <a:ln w="12700" cap="rnd">
              <a:solidFill>
                <a:schemeClr val="accent2"/>
              </a:solidFill>
              <a:round/>
            </a:ln>
            <a:effectLst/>
          </c:spPr>
          <c:marker>
            <c:symbol val="square"/>
            <c:size val="3"/>
          </c:marker>
          <c:xVal>
            <c:numRef>
              <c:f>Sheet1!$B$48:$B$55</c:f>
              <c:numCache>
                <c:formatCode>General</c:formatCode>
                <c:ptCount val="8"/>
                <c:pt idx="0">
                  <c:v>0.2</c:v>
                </c:pt>
                <c:pt idx="1">
                  <c:v>0.4</c:v>
                </c:pt>
                <c:pt idx="2">
                  <c:v>0.6</c:v>
                </c:pt>
                <c:pt idx="3">
                  <c:v>0.8</c:v>
                </c:pt>
                <c:pt idx="4">
                  <c:v>1</c:v>
                </c:pt>
                <c:pt idx="5">
                  <c:v>2</c:v>
                </c:pt>
                <c:pt idx="6">
                  <c:v>4</c:v>
                </c:pt>
                <c:pt idx="7">
                  <c:v>6</c:v>
                </c:pt>
              </c:numCache>
            </c:numRef>
          </c:xVal>
          <c:yVal>
            <c:numRef>
              <c:f>Sheet1!$D$48:$D$55</c:f>
              <c:numCache>
                <c:formatCode>General</c:formatCode>
                <c:ptCount val="8"/>
                <c:pt idx="0">
                  <c:v>0.27792384399998582</c:v>
                </c:pt>
                <c:pt idx="1">
                  <c:v>0.17377339879999454</c:v>
                </c:pt>
                <c:pt idx="2">
                  <c:v>0.25257712160001233</c:v>
                </c:pt>
                <c:pt idx="3">
                  <c:v>0.24482051590000253</c:v>
                </c:pt>
                <c:pt idx="4">
                  <c:v>0.25695981580001614</c:v>
                </c:pt>
                <c:pt idx="5">
                  <c:v>0.25638336859999811</c:v>
                </c:pt>
                <c:pt idx="6">
                  <c:v>0.3066868638000102</c:v>
                </c:pt>
                <c:pt idx="7">
                  <c:v>0.25447600649999913</c:v>
                </c:pt>
              </c:numCache>
            </c:numRef>
          </c:yVal>
          <c:smooth val="1"/>
        </c:ser>
        <c:ser>
          <c:idx val="2"/>
          <c:order val="2"/>
          <c:tx>
            <c:strRef>
              <c:f>Sheet1!$E$47</c:f>
              <c:strCache>
                <c:ptCount val="1"/>
                <c:pt idx="0">
                  <c:v>CLOCK</c:v>
                </c:pt>
              </c:strCache>
            </c:strRef>
          </c:tx>
          <c:spPr>
            <a:ln w="12700" cap="rnd">
              <a:solidFill>
                <a:schemeClr val="accent3"/>
              </a:solidFill>
              <a:round/>
            </a:ln>
            <a:effectLst/>
          </c:spPr>
          <c:marker>
            <c:symbol val="triangle"/>
            <c:size val="3"/>
          </c:marker>
          <c:xVal>
            <c:numRef>
              <c:f>Sheet1!$B$48:$B$55</c:f>
              <c:numCache>
                <c:formatCode>General</c:formatCode>
                <c:ptCount val="8"/>
                <c:pt idx="0">
                  <c:v>0.2</c:v>
                </c:pt>
                <c:pt idx="1">
                  <c:v>0.4</c:v>
                </c:pt>
                <c:pt idx="2">
                  <c:v>0.6</c:v>
                </c:pt>
                <c:pt idx="3">
                  <c:v>0.8</c:v>
                </c:pt>
                <c:pt idx="4">
                  <c:v>1</c:v>
                </c:pt>
                <c:pt idx="5">
                  <c:v>2</c:v>
                </c:pt>
                <c:pt idx="6">
                  <c:v>4</c:v>
                </c:pt>
                <c:pt idx="7">
                  <c:v>6</c:v>
                </c:pt>
              </c:numCache>
            </c:numRef>
          </c:xVal>
          <c:yVal>
            <c:numRef>
              <c:f>Sheet1!$E$48:$E$55</c:f>
              <c:numCache>
                <c:formatCode>General</c:formatCode>
                <c:ptCount val="8"/>
                <c:pt idx="0">
                  <c:v>0.26401281679999045</c:v>
                </c:pt>
                <c:pt idx="1">
                  <c:v>0.14911332670000377</c:v>
                </c:pt>
                <c:pt idx="2">
                  <c:v>0.21155612170001348</c:v>
                </c:pt>
                <c:pt idx="3">
                  <c:v>0.20296027670001138</c:v>
                </c:pt>
                <c:pt idx="4">
                  <c:v>0.21285312790000432</c:v>
                </c:pt>
                <c:pt idx="5">
                  <c:v>0.20536779159999696</c:v>
                </c:pt>
                <c:pt idx="6">
                  <c:v>0.23674177799999541</c:v>
                </c:pt>
                <c:pt idx="7">
                  <c:v>0.2346648726000069</c:v>
                </c:pt>
              </c:numCache>
            </c:numRef>
          </c:yVal>
          <c:smooth val="1"/>
        </c:ser>
        <c:ser>
          <c:idx val="3"/>
          <c:order val="3"/>
          <c:tx>
            <c:strRef>
              <c:f>Sheet1!$F$47</c:f>
              <c:strCache>
                <c:ptCount val="1"/>
                <c:pt idx="0">
                  <c:v>3RANDOM</c:v>
                </c:pt>
              </c:strCache>
            </c:strRef>
          </c:tx>
          <c:spPr>
            <a:ln w="12700" cap="rnd">
              <a:solidFill>
                <a:schemeClr val="accent4"/>
              </a:solidFill>
              <a:round/>
            </a:ln>
            <a:effectLst/>
          </c:spPr>
          <c:marker>
            <c:symbol val="x"/>
            <c:size val="3"/>
          </c:marker>
          <c:xVal>
            <c:numRef>
              <c:f>Sheet1!$B$48:$B$55</c:f>
              <c:numCache>
                <c:formatCode>General</c:formatCode>
                <c:ptCount val="8"/>
                <c:pt idx="0">
                  <c:v>0.2</c:v>
                </c:pt>
                <c:pt idx="1">
                  <c:v>0.4</c:v>
                </c:pt>
                <c:pt idx="2">
                  <c:v>0.6</c:v>
                </c:pt>
                <c:pt idx="3">
                  <c:v>0.8</c:v>
                </c:pt>
                <c:pt idx="4">
                  <c:v>1</c:v>
                </c:pt>
                <c:pt idx="5">
                  <c:v>2</c:v>
                </c:pt>
                <c:pt idx="6">
                  <c:v>4</c:v>
                </c:pt>
                <c:pt idx="7">
                  <c:v>6</c:v>
                </c:pt>
              </c:numCache>
            </c:numRef>
          </c:xVal>
          <c:yVal>
            <c:numRef>
              <c:f>Sheet1!$F$48:$F$55</c:f>
              <c:numCache>
                <c:formatCode>General</c:formatCode>
                <c:ptCount val="8"/>
                <c:pt idx="0">
                  <c:v>0.24158223899999598</c:v>
                </c:pt>
                <c:pt idx="1">
                  <c:v>0.15973521409999591</c:v>
                </c:pt>
                <c:pt idx="2">
                  <c:v>0.18741315670000347</c:v>
                </c:pt>
                <c:pt idx="3">
                  <c:v>0.19628874810000241</c:v>
                </c:pt>
                <c:pt idx="4">
                  <c:v>0.19926423290002049</c:v>
                </c:pt>
                <c:pt idx="5">
                  <c:v>0.2030535255999979</c:v>
                </c:pt>
                <c:pt idx="6">
                  <c:v>0.23307116569999664</c:v>
                </c:pt>
                <c:pt idx="7">
                  <c:v>0.19901839520001374</c:v>
                </c:pt>
              </c:numCache>
            </c:numRef>
          </c:yVal>
          <c:smooth val="1"/>
        </c:ser>
        <c:ser>
          <c:idx val="4"/>
          <c:order val="4"/>
          <c:tx>
            <c:strRef>
              <c:f>Sheet1!$G$47</c:f>
              <c:strCache>
                <c:ptCount val="1"/>
                <c:pt idx="0">
                  <c:v>SKLRU</c:v>
                </c:pt>
              </c:strCache>
            </c:strRef>
          </c:tx>
          <c:spPr>
            <a:ln w="12700" cap="rnd">
              <a:solidFill>
                <a:schemeClr val="accent1"/>
              </a:solidFill>
              <a:prstDash val="solid"/>
              <a:round/>
            </a:ln>
            <a:effectLst/>
          </c:spPr>
          <c:marker>
            <c:symbol val="star"/>
            <c:size val="3"/>
          </c:marker>
          <c:xVal>
            <c:numRef>
              <c:f>Sheet1!$B$48:$B$55</c:f>
              <c:numCache>
                <c:formatCode>General</c:formatCode>
                <c:ptCount val="8"/>
                <c:pt idx="0">
                  <c:v>0.2</c:v>
                </c:pt>
                <c:pt idx="1">
                  <c:v>0.4</c:v>
                </c:pt>
                <c:pt idx="2">
                  <c:v>0.6</c:v>
                </c:pt>
                <c:pt idx="3">
                  <c:v>0.8</c:v>
                </c:pt>
                <c:pt idx="4">
                  <c:v>1</c:v>
                </c:pt>
                <c:pt idx="5">
                  <c:v>2</c:v>
                </c:pt>
                <c:pt idx="6">
                  <c:v>4</c:v>
                </c:pt>
                <c:pt idx="7">
                  <c:v>6</c:v>
                </c:pt>
              </c:numCache>
            </c:numRef>
          </c:xVal>
          <c:yVal>
            <c:numRef>
              <c:f>Sheet1!$G$48:$G$55</c:f>
              <c:numCache>
                <c:formatCode>General</c:formatCode>
                <c:ptCount val="8"/>
                <c:pt idx="0">
                  <c:v>0.26599647329999243</c:v>
                </c:pt>
                <c:pt idx="1">
                  <c:v>0.20906383539998785</c:v>
                </c:pt>
                <c:pt idx="2">
                  <c:v>0.19633961110000087</c:v>
                </c:pt>
                <c:pt idx="3">
                  <c:v>0.17483304430000146</c:v>
                </c:pt>
                <c:pt idx="4">
                  <c:v>0.15463196090001929</c:v>
                </c:pt>
                <c:pt idx="5">
                  <c:v>0.14031402980000962</c:v>
                </c:pt>
                <c:pt idx="6">
                  <c:v>9.7690845800002535E-2</c:v>
                </c:pt>
                <c:pt idx="7">
                  <c:v>-0.24448990659999481</c:v>
                </c:pt>
              </c:numCache>
            </c:numRef>
          </c:yVal>
          <c:smooth val="1"/>
        </c:ser>
        <c:ser>
          <c:idx val="5"/>
          <c:order val="5"/>
          <c:tx>
            <c:strRef>
              <c:f>Sheet1!$H$47</c:f>
              <c:strCache>
                <c:ptCount val="1"/>
                <c:pt idx="0">
                  <c:v>RANDOM</c:v>
                </c:pt>
              </c:strCache>
            </c:strRef>
          </c:tx>
          <c:spPr>
            <a:ln w="12700" cap="rnd">
              <a:solidFill>
                <a:schemeClr val="accent6"/>
              </a:solidFill>
              <a:round/>
            </a:ln>
            <a:effectLst/>
          </c:spPr>
          <c:marker>
            <c:symbol val="circle"/>
            <c:size val="3"/>
          </c:marker>
          <c:xVal>
            <c:numRef>
              <c:f>Sheet1!$B$48:$B$55</c:f>
              <c:numCache>
                <c:formatCode>General</c:formatCode>
                <c:ptCount val="8"/>
                <c:pt idx="0">
                  <c:v>0.2</c:v>
                </c:pt>
                <c:pt idx="1">
                  <c:v>0.4</c:v>
                </c:pt>
                <c:pt idx="2">
                  <c:v>0.6</c:v>
                </c:pt>
                <c:pt idx="3">
                  <c:v>0.8</c:v>
                </c:pt>
                <c:pt idx="4">
                  <c:v>1</c:v>
                </c:pt>
                <c:pt idx="5">
                  <c:v>2</c:v>
                </c:pt>
                <c:pt idx="6">
                  <c:v>4</c:v>
                </c:pt>
                <c:pt idx="7">
                  <c:v>6</c:v>
                </c:pt>
              </c:numCache>
            </c:numRef>
          </c:xVal>
          <c:yVal>
            <c:numRef>
              <c:f>Sheet1!$H$48:$H$55</c:f>
              <c:numCache>
                <c:formatCode>General</c:formatCode>
                <c:ptCount val="8"/>
                <c:pt idx="0">
                  <c:v>0</c:v>
                </c:pt>
                <c:pt idx="1">
                  <c:v>0</c:v>
                </c:pt>
                <c:pt idx="2">
                  <c:v>0</c:v>
                </c:pt>
                <c:pt idx="3">
                  <c:v>0</c:v>
                </c:pt>
                <c:pt idx="4">
                  <c:v>0</c:v>
                </c:pt>
                <c:pt idx="5">
                  <c:v>0</c:v>
                </c:pt>
                <c:pt idx="6">
                  <c:v>0</c:v>
                </c:pt>
                <c:pt idx="7">
                  <c:v>0</c:v>
                </c:pt>
              </c:numCache>
            </c:numRef>
          </c:yVal>
          <c:smooth val="1"/>
        </c:ser>
        <c:ser>
          <c:idx val="6"/>
          <c:order val="6"/>
          <c:tx>
            <c:strRef>
              <c:f>Sheet1!$I$47</c:f>
              <c:strCache>
                <c:ptCount val="1"/>
                <c:pt idx="0">
                  <c:v>LIRS</c:v>
                </c:pt>
              </c:strCache>
            </c:strRef>
          </c:tx>
          <c:spPr>
            <a:ln w="12700" cap="rnd">
              <a:solidFill>
                <a:schemeClr val="accent1"/>
              </a:solidFill>
              <a:round/>
            </a:ln>
            <a:effectLst/>
          </c:spPr>
          <c:marker>
            <c:symbol val="plus"/>
            <c:size val="3"/>
          </c:marker>
          <c:xVal>
            <c:numRef>
              <c:f>Sheet1!$B$48:$B$55</c:f>
              <c:numCache>
                <c:formatCode>General</c:formatCode>
                <c:ptCount val="8"/>
                <c:pt idx="0">
                  <c:v>0.2</c:v>
                </c:pt>
                <c:pt idx="1">
                  <c:v>0.4</c:v>
                </c:pt>
                <c:pt idx="2">
                  <c:v>0.6</c:v>
                </c:pt>
                <c:pt idx="3">
                  <c:v>0.8</c:v>
                </c:pt>
                <c:pt idx="4">
                  <c:v>1</c:v>
                </c:pt>
                <c:pt idx="5">
                  <c:v>2</c:v>
                </c:pt>
                <c:pt idx="6">
                  <c:v>4</c:v>
                </c:pt>
                <c:pt idx="7">
                  <c:v>6</c:v>
                </c:pt>
              </c:numCache>
            </c:numRef>
          </c:xVal>
          <c:yVal>
            <c:numRef>
              <c:f>Sheet1!$I$48:$I$55</c:f>
              <c:numCache>
                <c:formatCode>General</c:formatCode>
                <c:ptCount val="8"/>
                <c:pt idx="0">
                  <c:v>-0.55459306770001149</c:v>
                </c:pt>
                <c:pt idx="1">
                  <c:v>-0.15079180530000258</c:v>
                </c:pt>
                <c:pt idx="2">
                  <c:v>6.4935081000072614E-3</c:v>
                </c:pt>
                <c:pt idx="3">
                  <c:v>4.0105466100001763E-2</c:v>
                </c:pt>
                <c:pt idx="4">
                  <c:v>8.3152508300003092E-2</c:v>
                </c:pt>
                <c:pt idx="5">
                  <c:v>0.20551190340000858</c:v>
                </c:pt>
                <c:pt idx="6">
                  <c:v>-4.6268364799999517E-2</c:v>
                </c:pt>
                <c:pt idx="7">
                  <c:v>-0.22128790680000066</c:v>
                </c:pt>
              </c:numCache>
            </c:numRef>
          </c:yVal>
          <c:smooth val="1"/>
        </c:ser>
        <c:dLbls>
          <c:showLegendKey val="0"/>
          <c:showVal val="0"/>
          <c:showCatName val="0"/>
          <c:showSerName val="0"/>
          <c:showPercent val="0"/>
          <c:showBubbleSize val="0"/>
        </c:dLbls>
        <c:axId val="186030880"/>
        <c:axId val="186031440"/>
      </c:scatterChart>
      <c:valAx>
        <c:axId val="1860308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600" b="0" dirty="0">
                    <a:effectLst/>
                    <a:latin typeface="宋体" panose="02010600030101010101" pitchFamily="2" charset="-122"/>
                    <a:ea typeface="宋体" panose="02010600030101010101" pitchFamily="2" charset="-122"/>
                    <a:cs typeface="Times New Roman" pitchFamily="18" charset="0"/>
                  </a:rPr>
                  <a:t>缓存容量大小：百万</a:t>
                </a:r>
                <a:r>
                  <a:rPr lang="en-US" altLang="zh-CN" sz="1600" b="0" dirty="0">
                    <a:effectLst/>
                    <a:latin typeface="宋体" panose="02010600030101010101" pitchFamily="2" charset="-122"/>
                    <a:ea typeface="宋体" panose="02010600030101010101" pitchFamily="2" charset="-122"/>
                    <a:cs typeface="Times New Roman" pitchFamily="18" charset="0"/>
                  </a:rPr>
                  <a:t>(</a:t>
                </a:r>
                <a:r>
                  <a:rPr lang="zh-CN" altLang="en-US" sz="1600" b="0" dirty="0">
                    <a:effectLst/>
                    <a:latin typeface="宋体" panose="02010600030101010101" pitchFamily="2" charset="-122"/>
                    <a:ea typeface="宋体" panose="02010600030101010101" pitchFamily="2" charset="-122"/>
                    <a:cs typeface="Times New Roman" pitchFamily="18" charset="0"/>
                  </a:rPr>
                  <a:t>以容纳查询结果条数计算</a:t>
                </a:r>
                <a:r>
                  <a:rPr lang="en-US" altLang="zh-CN" sz="1600" b="1" dirty="0">
                    <a:effectLst/>
                    <a:latin typeface="宋体" panose="02010600030101010101" pitchFamily="2" charset="-122"/>
                    <a:ea typeface="宋体" panose="02010600030101010101" pitchFamily="2" charset="-122"/>
                    <a:cs typeface="Times New Roman" pitchFamily="18" charset="0"/>
                  </a:rPr>
                  <a:t>)</a:t>
                </a:r>
                <a:endParaRPr lang="zh-CN" altLang="zh-CN" sz="1600" b="1" dirty="0">
                  <a:effectLst/>
                  <a:latin typeface="宋体" panose="02010600030101010101" pitchFamily="2" charset="-122"/>
                  <a:ea typeface="宋体" panose="02010600030101010101" pitchFamily="2" charset="-122"/>
                  <a:cs typeface="Times New Roman" pitchFamily="18" charset="0"/>
                </a:endParaRP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6031440"/>
        <c:crosses val="autoZero"/>
        <c:crossBetween val="midCat"/>
      </c:valAx>
      <c:valAx>
        <c:axId val="186031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600" b="0" i="0" baseline="0" dirty="0">
                    <a:effectLst/>
                    <a:latin typeface="宋体" panose="02010600030101010101" pitchFamily="2" charset="-122"/>
                    <a:ea typeface="宋体" panose="02010600030101010101" pitchFamily="2" charset="-122"/>
                    <a:cs typeface="Times New Roman" pitchFamily="18" charset="0"/>
                  </a:rPr>
                  <a:t>缓存命中率差值</a:t>
                </a:r>
                <a:r>
                  <a:rPr lang="en-US" altLang="zh-CN" sz="1600" b="0" i="0" baseline="0" dirty="0">
                    <a:effectLst/>
                    <a:latin typeface="宋体" panose="02010600030101010101" pitchFamily="2" charset="-122"/>
                    <a:ea typeface="宋体" panose="02010600030101010101" pitchFamily="2" charset="-122"/>
                    <a:cs typeface="Times New Roman" pitchFamily="18" charset="0"/>
                  </a:rPr>
                  <a:t>(%)</a:t>
                </a:r>
                <a:endParaRPr lang="zh-CN" altLang="zh-CN" sz="1600" b="0" dirty="0">
                  <a:effectLst/>
                  <a:latin typeface="宋体" panose="02010600030101010101" pitchFamily="2" charset="-122"/>
                  <a:ea typeface="宋体" panose="02010600030101010101" pitchFamily="2" charset="-122"/>
                  <a:cs typeface="Times New Roman" pitchFamily="18" charset="0"/>
                </a:endParaRP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6030880"/>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Sheet1!$B$13</c:f>
              <c:strCache>
                <c:ptCount val="1"/>
                <c:pt idx="0">
                  <c:v>OPT</c:v>
                </c:pt>
              </c:strCache>
            </c:strRef>
          </c:tx>
          <c:spPr>
            <a:ln w="19050" cap="rnd">
              <a:solidFill>
                <a:schemeClr val="accent1"/>
              </a:solidFill>
              <a:round/>
            </a:ln>
            <a:effectLst/>
          </c:spPr>
          <c:marker>
            <c:symbol val="x"/>
            <c:size val="5"/>
            <c:spPr>
              <a:noFill/>
              <a:ln w="9525">
                <a:solidFill>
                  <a:schemeClr val="accent1"/>
                </a:solidFill>
              </a:ln>
              <a:effectLst/>
            </c:spPr>
          </c:marker>
          <c:xVal>
            <c:numRef>
              <c:f>Sheet1!$A$14:$A$21</c:f>
              <c:numCache>
                <c:formatCode>General</c:formatCode>
                <c:ptCount val="8"/>
                <c:pt idx="0">
                  <c:v>20</c:v>
                </c:pt>
                <c:pt idx="1">
                  <c:v>40</c:v>
                </c:pt>
                <c:pt idx="2">
                  <c:v>60</c:v>
                </c:pt>
                <c:pt idx="3">
                  <c:v>80</c:v>
                </c:pt>
                <c:pt idx="4">
                  <c:v>100</c:v>
                </c:pt>
                <c:pt idx="5">
                  <c:v>200</c:v>
                </c:pt>
                <c:pt idx="6">
                  <c:v>400</c:v>
                </c:pt>
                <c:pt idx="7">
                  <c:v>600</c:v>
                </c:pt>
              </c:numCache>
            </c:numRef>
          </c:xVal>
          <c:yVal>
            <c:numRef>
              <c:f>Sheet1!$B$14:$B$21</c:f>
              <c:numCache>
                <c:formatCode>General</c:formatCode>
                <c:ptCount val="8"/>
                <c:pt idx="0">
                  <c:v>149.995308161</c:v>
                </c:pt>
                <c:pt idx="1">
                  <c:v>170.12431788399999</c:v>
                </c:pt>
                <c:pt idx="2">
                  <c:v>185.42097878499999</c:v>
                </c:pt>
                <c:pt idx="3">
                  <c:v>174.01523518600001</c:v>
                </c:pt>
                <c:pt idx="4">
                  <c:v>158.851202965</c:v>
                </c:pt>
                <c:pt idx="5">
                  <c:v>157.78031206099999</c:v>
                </c:pt>
                <c:pt idx="6">
                  <c:v>191.72103500399999</c:v>
                </c:pt>
                <c:pt idx="7">
                  <c:v>151.49634504299999</c:v>
                </c:pt>
              </c:numCache>
            </c:numRef>
          </c:yVal>
          <c:smooth val="1"/>
        </c:ser>
        <c:ser>
          <c:idx val="1"/>
          <c:order val="1"/>
          <c:tx>
            <c:strRef>
              <c:f>Sheet1!$C$13</c:f>
              <c:strCache>
                <c:ptCount val="1"/>
                <c:pt idx="0">
                  <c:v>ARC</c:v>
                </c:pt>
              </c:strCache>
            </c:strRef>
          </c:tx>
          <c:spPr>
            <a:ln w="19050" cap="rnd">
              <a:solidFill>
                <a:schemeClr val="accent2"/>
              </a:solidFill>
              <a:round/>
            </a:ln>
            <a:effectLst/>
          </c:spPr>
          <c:marker>
            <c:symbol val="star"/>
            <c:size val="5"/>
            <c:spPr>
              <a:noFill/>
              <a:ln w="9525">
                <a:solidFill>
                  <a:schemeClr val="accent2"/>
                </a:solidFill>
              </a:ln>
              <a:effectLst/>
            </c:spPr>
          </c:marker>
          <c:xVal>
            <c:numRef>
              <c:f>Sheet1!$A$14:$A$21</c:f>
              <c:numCache>
                <c:formatCode>General</c:formatCode>
                <c:ptCount val="8"/>
                <c:pt idx="0">
                  <c:v>20</c:v>
                </c:pt>
                <c:pt idx="1">
                  <c:v>40</c:v>
                </c:pt>
                <c:pt idx="2">
                  <c:v>60</c:v>
                </c:pt>
                <c:pt idx="3">
                  <c:v>80</c:v>
                </c:pt>
                <c:pt idx="4">
                  <c:v>100</c:v>
                </c:pt>
                <c:pt idx="5">
                  <c:v>200</c:v>
                </c:pt>
                <c:pt idx="6">
                  <c:v>400</c:v>
                </c:pt>
                <c:pt idx="7">
                  <c:v>600</c:v>
                </c:pt>
              </c:numCache>
            </c:numRef>
          </c:xVal>
          <c:yVal>
            <c:numRef>
              <c:f>Sheet1!$C$14:$C$21</c:f>
              <c:numCache>
                <c:formatCode>General</c:formatCode>
                <c:ptCount val="8"/>
                <c:pt idx="0">
                  <c:v>168.43669009199999</c:v>
                </c:pt>
                <c:pt idx="1">
                  <c:v>168.73474288</c:v>
                </c:pt>
                <c:pt idx="2">
                  <c:v>160.648700953</c:v>
                </c:pt>
                <c:pt idx="3">
                  <c:v>161.66001987499999</c:v>
                </c:pt>
                <c:pt idx="4">
                  <c:v>161.67118907</c:v>
                </c:pt>
                <c:pt idx="5">
                  <c:v>163.78267312</c:v>
                </c:pt>
                <c:pt idx="6">
                  <c:v>204.434195042</c:v>
                </c:pt>
                <c:pt idx="7">
                  <c:v>203.513040066</c:v>
                </c:pt>
              </c:numCache>
            </c:numRef>
          </c:yVal>
          <c:smooth val="1"/>
        </c:ser>
        <c:ser>
          <c:idx val="2"/>
          <c:order val="2"/>
          <c:tx>
            <c:strRef>
              <c:f>Sheet1!$D$13</c:f>
              <c:strCache>
                <c:ptCount val="1"/>
                <c:pt idx="0">
                  <c:v>LRU</c:v>
                </c:pt>
              </c:strCache>
            </c:strRef>
          </c:tx>
          <c:spPr>
            <a:ln w="19050" cap="rnd">
              <a:solidFill>
                <a:schemeClr val="accent3"/>
              </a:solidFill>
              <a:round/>
            </a:ln>
            <a:effectLst/>
          </c:spPr>
          <c:marker>
            <c:symbol val="dot"/>
            <c:size val="5"/>
            <c:spPr>
              <a:solidFill>
                <a:schemeClr val="accent3"/>
              </a:solidFill>
              <a:ln w="9525">
                <a:solidFill>
                  <a:schemeClr val="accent3"/>
                </a:solidFill>
              </a:ln>
              <a:effectLst/>
            </c:spPr>
          </c:marker>
          <c:xVal>
            <c:numRef>
              <c:f>Sheet1!$A$14:$A$21</c:f>
              <c:numCache>
                <c:formatCode>General</c:formatCode>
                <c:ptCount val="8"/>
                <c:pt idx="0">
                  <c:v>20</c:v>
                </c:pt>
                <c:pt idx="1">
                  <c:v>40</c:v>
                </c:pt>
                <c:pt idx="2">
                  <c:v>60</c:v>
                </c:pt>
                <c:pt idx="3">
                  <c:v>80</c:v>
                </c:pt>
                <c:pt idx="4">
                  <c:v>100</c:v>
                </c:pt>
                <c:pt idx="5">
                  <c:v>200</c:v>
                </c:pt>
                <c:pt idx="6">
                  <c:v>400</c:v>
                </c:pt>
                <c:pt idx="7">
                  <c:v>600</c:v>
                </c:pt>
              </c:numCache>
            </c:numRef>
          </c:xVal>
          <c:yVal>
            <c:numRef>
              <c:f>Sheet1!$D$14:$D$21</c:f>
              <c:numCache>
                <c:formatCode>General</c:formatCode>
                <c:ptCount val="8"/>
                <c:pt idx="0">
                  <c:v>169.08458519000001</c:v>
                </c:pt>
                <c:pt idx="1">
                  <c:v>171.60017395</c:v>
                </c:pt>
                <c:pt idx="2">
                  <c:v>173.62595391299999</c:v>
                </c:pt>
                <c:pt idx="3">
                  <c:v>176.59078621899999</c:v>
                </c:pt>
                <c:pt idx="4">
                  <c:v>178.18396711299999</c:v>
                </c:pt>
                <c:pt idx="5">
                  <c:v>181.69970393200001</c:v>
                </c:pt>
                <c:pt idx="6">
                  <c:v>182.84949111899999</c:v>
                </c:pt>
                <c:pt idx="7">
                  <c:v>186.92129015899999</c:v>
                </c:pt>
              </c:numCache>
            </c:numRef>
          </c:yVal>
          <c:smooth val="1"/>
        </c:ser>
        <c:ser>
          <c:idx val="3"/>
          <c:order val="3"/>
          <c:tx>
            <c:strRef>
              <c:f>Sheet1!$E$13</c:f>
              <c:strCache>
                <c:ptCount val="1"/>
                <c:pt idx="0">
                  <c:v>CLOCK</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Sheet1!$A$14:$A$21</c:f>
              <c:numCache>
                <c:formatCode>General</c:formatCode>
                <c:ptCount val="8"/>
                <c:pt idx="0">
                  <c:v>20</c:v>
                </c:pt>
                <c:pt idx="1">
                  <c:v>40</c:v>
                </c:pt>
                <c:pt idx="2">
                  <c:v>60</c:v>
                </c:pt>
                <c:pt idx="3">
                  <c:v>80</c:v>
                </c:pt>
                <c:pt idx="4">
                  <c:v>100</c:v>
                </c:pt>
                <c:pt idx="5">
                  <c:v>200</c:v>
                </c:pt>
                <c:pt idx="6">
                  <c:v>400</c:v>
                </c:pt>
                <c:pt idx="7">
                  <c:v>600</c:v>
                </c:pt>
              </c:numCache>
            </c:numRef>
          </c:xVal>
          <c:yVal>
            <c:numRef>
              <c:f>Sheet1!$E$14:$E$21</c:f>
              <c:numCache>
                <c:formatCode>General</c:formatCode>
                <c:ptCount val="8"/>
                <c:pt idx="0">
                  <c:v>53.080725908300003</c:v>
                </c:pt>
                <c:pt idx="1">
                  <c:v>52.653159141499998</c:v>
                </c:pt>
                <c:pt idx="2">
                  <c:v>52.565451145200001</c:v>
                </c:pt>
                <c:pt idx="3">
                  <c:v>51.3335311413</c:v>
                </c:pt>
                <c:pt idx="4">
                  <c:v>52.9630789757</c:v>
                </c:pt>
                <c:pt idx="5">
                  <c:v>51.239350080500003</c:v>
                </c:pt>
                <c:pt idx="6">
                  <c:v>48.902360200899999</c:v>
                </c:pt>
                <c:pt idx="7">
                  <c:v>46.528438091300004</c:v>
                </c:pt>
              </c:numCache>
            </c:numRef>
          </c:yVal>
          <c:smooth val="1"/>
        </c:ser>
        <c:ser>
          <c:idx val="4"/>
          <c:order val="4"/>
          <c:tx>
            <c:strRef>
              <c:f>Sheet1!$F$13</c:f>
              <c:strCache>
                <c:ptCount val="1"/>
                <c:pt idx="0">
                  <c:v>3RANDOM</c:v>
                </c:pt>
              </c:strCache>
            </c:strRef>
          </c:tx>
          <c:spPr>
            <a:ln w="19050" cap="rnd">
              <a:solidFill>
                <a:schemeClr val="accent5"/>
              </a:solidFill>
              <a:round/>
            </a:ln>
            <a:effectLst/>
          </c:spPr>
          <c:marker>
            <c:symbol val="plus"/>
            <c:size val="5"/>
            <c:spPr>
              <a:noFill/>
              <a:ln w="9525">
                <a:solidFill>
                  <a:schemeClr val="accent5"/>
                </a:solidFill>
              </a:ln>
              <a:effectLst/>
            </c:spPr>
          </c:marker>
          <c:xVal>
            <c:numRef>
              <c:f>Sheet1!$A$14:$A$21</c:f>
              <c:numCache>
                <c:formatCode>General</c:formatCode>
                <c:ptCount val="8"/>
                <c:pt idx="0">
                  <c:v>20</c:v>
                </c:pt>
                <c:pt idx="1">
                  <c:v>40</c:v>
                </c:pt>
                <c:pt idx="2">
                  <c:v>60</c:v>
                </c:pt>
                <c:pt idx="3">
                  <c:v>80</c:v>
                </c:pt>
                <c:pt idx="4">
                  <c:v>100</c:v>
                </c:pt>
                <c:pt idx="5">
                  <c:v>200</c:v>
                </c:pt>
                <c:pt idx="6">
                  <c:v>400</c:v>
                </c:pt>
                <c:pt idx="7">
                  <c:v>600</c:v>
                </c:pt>
              </c:numCache>
            </c:numRef>
          </c:xVal>
          <c:yVal>
            <c:numRef>
              <c:f>Sheet1!$F$14:$F$21</c:f>
              <c:numCache>
                <c:formatCode>General</c:formatCode>
                <c:ptCount val="8"/>
                <c:pt idx="0">
                  <c:v>116.002933025</c:v>
                </c:pt>
                <c:pt idx="1">
                  <c:v>108.767271042</c:v>
                </c:pt>
                <c:pt idx="2">
                  <c:v>105.965949059</c:v>
                </c:pt>
                <c:pt idx="3">
                  <c:v>105.897367954</c:v>
                </c:pt>
                <c:pt idx="4">
                  <c:v>104.870207071</c:v>
                </c:pt>
                <c:pt idx="5">
                  <c:v>99.875078201299999</c:v>
                </c:pt>
                <c:pt idx="6">
                  <c:v>95.392583131799995</c:v>
                </c:pt>
                <c:pt idx="7">
                  <c:v>90.497279882399994</c:v>
                </c:pt>
              </c:numCache>
            </c:numRef>
          </c:yVal>
          <c:smooth val="1"/>
        </c:ser>
        <c:ser>
          <c:idx val="5"/>
          <c:order val="5"/>
          <c:tx>
            <c:strRef>
              <c:f>Sheet1!$G$13</c:f>
              <c:strCache>
                <c:ptCount val="1"/>
                <c:pt idx="0">
                  <c:v>SKLRU</c:v>
                </c:pt>
              </c:strCache>
            </c:strRef>
          </c:tx>
          <c:spPr>
            <a:ln w="19050" cap="sq">
              <a:solidFill>
                <a:schemeClr val="accent6"/>
              </a:solidFill>
              <a:round/>
            </a:ln>
            <a:effectLst/>
          </c:spPr>
          <c:marker>
            <c:symbol val="square"/>
            <c:size val="5"/>
            <c:spPr>
              <a:solidFill>
                <a:schemeClr val="accent6"/>
              </a:solidFill>
              <a:ln w="9525">
                <a:solidFill>
                  <a:schemeClr val="accent6"/>
                </a:solidFill>
              </a:ln>
              <a:effectLst/>
            </c:spPr>
          </c:marker>
          <c:xVal>
            <c:numRef>
              <c:f>Sheet1!$A$14:$A$21</c:f>
              <c:numCache>
                <c:formatCode>General</c:formatCode>
                <c:ptCount val="8"/>
                <c:pt idx="0">
                  <c:v>20</c:v>
                </c:pt>
                <c:pt idx="1">
                  <c:v>40</c:v>
                </c:pt>
                <c:pt idx="2">
                  <c:v>60</c:v>
                </c:pt>
                <c:pt idx="3">
                  <c:v>80</c:v>
                </c:pt>
                <c:pt idx="4">
                  <c:v>100</c:v>
                </c:pt>
                <c:pt idx="5">
                  <c:v>200</c:v>
                </c:pt>
                <c:pt idx="6">
                  <c:v>400</c:v>
                </c:pt>
                <c:pt idx="7">
                  <c:v>600</c:v>
                </c:pt>
              </c:numCache>
            </c:numRef>
          </c:xVal>
          <c:yVal>
            <c:numRef>
              <c:f>Sheet1!$G$14:$G$21</c:f>
              <c:numCache>
                <c:formatCode>General</c:formatCode>
                <c:ptCount val="8"/>
                <c:pt idx="0">
                  <c:v>600.03658413899996</c:v>
                </c:pt>
                <c:pt idx="1">
                  <c:v>593.27034401900005</c:v>
                </c:pt>
                <c:pt idx="2">
                  <c:v>592.95150589900004</c:v>
                </c:pt>
                <c:pt idx="3">
                  <c:v>592.14913201299998</c:v>
                </c:pt>
                <c:pt idx="4">
                  <c:v>588.35871601099996</c:v>
                </c:pt>
                <c:pt idx="5">
                  <c:v>579.44505691500001</c:v>
                </c:pt>
                <c:pt idx="6">
                  <c:v>572.428367138</c:v>
                </c:pt>
                <c:pt idx="7">
                  <c:v>501.31318187699998</c:v>
                </c:pt>
              </c:numCache>
            </c:numRef>
          </c:yVal>
          <c:smooth val="1"/>
        </c:ser>
        <c:ser>
          <c:idx val="6"/>
          <c:order val="6"/>
          <c:tx>
            <c:strRef>
              <c:f>Sheet1!$H$13</c:f>
              <c:strCache>
                <c:ptCount val="1"/>
                <c:pt idx="0">
                  <c:v>RANDOM</c:v>
                </c:pt>
              </c:strCache>
            </c:strRef>
          </c:tx>
          <c:spPr>
            <a:ln w="19050" cap="rnd">
              <a:solidFill>
                <a:schemeClr val="accent1">
                  <a:lumMod val="60000"/>
                </a:schemeClr>
              </a:solidFill>
              <a:round/>
            </a:ln>
            <a:effectLst/>
          </c:spPr>
          <c:marker>
            <c:symbol val="dash"/>
            <c:size val="5"/>
            <c:spPr>
              <a:solidFill>
                <a:schemeClr val="accent1">
                  <a:lumMod val="60000"/>
                </a:schemeClr>
              </a:solidFill>
              <a:ln w="9525">
                <a:solidFill>
                  <a:schemeClr val="accent1">
                    <a:lumMod val="60000"/>
                  </a:schemeClr>
                </a:solidFill>
              </a:ln>
              <a:effectLst/>
            </c:spPr>
          </c:marker>
          <c:xVal>
            <c:numRef>
              <c:f>Sheet1!$A$14:$A$21</c:f>
              <c:numCache>
                <c:formatCode>General</c:formatCode>
                <c:ptCount val="8"/>
                <c:pt idx="0">
                  <c:v>20</c:v>
                </c:pt>
                <c:pt idx="1">
                  <c:v>40</c:v>
                </c:pt>
                <c:pt idx="2">
                  <c:v>60</c:v>
                </c:pt>
                <c:pt idx="3">
                  <c:v>80</c:v>
                </c:pt>
                <c:pt idx="4">
                  <c:v>100</c:v>
                </c:pt>
                <c:pt idx="5">
                  <c:v>200</c:v>
                </c:pt>
                <c:pt idx="6">
                  <c:v>400</c:v>
                </c:pt>
                <c:pt idx="7">
                  <c:v>600</c:v>
                </c:pt>
              </c:numCache>
            </c:numRef>
          </c:xVal>
          <c:yVal>
            <c:numRef>
              <c:f>Sheet1!$H$14:$H$21</c:f>
              <c:numCache>
                <c:formatCode>General</c:formatCode>
                <c:ptCount val="8"/>
                <c:pt idx="0">
                  <c:v>58.908612012900001</c:v>
                </c:pt>
                <c:pt idx="1">
                  <c:v>58.237874031099999</c:v>
                </c:pt>
                <c:pt idx="2">
                  <c:v>56.795312881500003</c:v>
                </c:pt>
                <c:pt idx="3">
                  <c:v>55.0933330059</c:v>
                </c:pt>
                <c:pt idx="4">
                  <c:v>56.9019200802</c:v>
                </c:pt>
                <c:pt idx="5">
                  <c:v>55.657641887700002</c:v>
                </c:pt>
                <c:pt idx="6">
                  <c:v>52.4815649986</c:v>
                </c:pt>
                <c:pt idx="7">
                  <c:v>49.842014074300003</c:v>
                </c:pt>
              </c:numCache>
            </c:numRef>
          </c:yVal>
          <c:smooth val="1"/>
        </c:ser>
        <c:ser>
          <c:idx val="7"/>
          <c:order val="7"/>
          <c:tx>
            <c:strRef>
              <c:f>Sheet1!$I$13</c:f>
              <c:strCache>
                <c:ptCount val="1"/>
                <c:pt idx="0">
                  <c:v>LIRS</c:v>
                </c:pt>
              </c:strCache>
            </c:strRef>
          </c:tx>
          <c:spPr>
            <a:ln w="19050" cap="rnd">
              <a:solidFill>
                <a:schemeClr val="accent2">
                  <a:lumMod val="60000"/>
                </a:schemeClr>
              </a:solidFill>
              <a:round/>
            </a:ln>
            <a:effectLst/>
          </c:spPr>
          <c:marker>
            <c:symbol val="diamond"/>
            <c:size val="5"/>
            <c:spPr>
              <a:solidFill>
                <a:schemeClr val="accent2">
                  <a:lumMod val="60000"/>
                </a:schemeClr>
              </a:solidFill>
              <a:ln w="9525">
                <a:solidFill>
                  <a:schemeClr val="accent2">
                    <a:lumMod val="60000"/>
                  </a:schemeClr>
                </a:solidFill>
              </a:ln>
              <a:effectLst/>
            </c:spPr>
          </c:marker>
          <c:xVal>
            <c:numRef>
              <c:f>Sheet1!$A$14:$A$21</c:f>
              <c:numCache>
                <c:formatCode>General</c:formatCode>
                <c:ptCount val="8"/>
                <c:pt idx="0">
                  <c:v>20</c:v>
                </c:pt>
                <c:pt idx="1">
                  <c:v>40</c:v>
                </c:pt>
                <c:pt idx="2">
                  <c:v>60</c:v>
                </c:pt>
                <c:pt idx="3">
                  <c:v>80</c:v>
                </c:pt>
                <c:pt idx="4">
                  <c:v>100</c:v>
                </c:pt>
                <c:pt idx="5">
                  <c:v>200</c:v>
                </c:pt>
                <c:pt idx="6">
                  <c:v>400</c:v>
                </c:pt>
                <c:pt idx="7">
                  <c:v>600</c:v>
                </c:pt>
              </c:numCache>
            </c:numRef>
          </c:xVal>
          <c:yVal>
            <c:numRef>
              <c:f>Sheet1!$I$14:$I$21</c:f>
              <c:numCache>
                <c:formatCode>General</c:formatCode>
                <c:ptCount val="8"/>
                <c:pt idx="0">
                  <c:v>272.73727321600001</c:v>
                </c:pt>
                <c:pt idx="1">
                  <c:v>267.65386486099999</c:v>
                </c:pt>
                <c:pt idx="2">
                  <c:v>262.602092981</c:v>
                </c:pt>
                <c:pt idx="3">
                  <c:v>258.412904024</c:v>
                </c:pt>
                <c:pt idx="4">
                  <c:v>262.25860500300001</c:v>
                </c:pt>
                <c:pt idx="5">
                  <c:v>267.21122193299999</c:v>
                </c:pt>
                <c:pt idx="6">
                  <c:v>286.96580505399999</c:v>
                </c:pt>
                <c:pt idx="7">
                  <c:v>250.93164610900001</c:v>
                </c:pt>
              </c:numCache>
            </c:numRef>
          </c:yVal>
          <c:smooth val="1"/>
        </c:ser>
        <c:ser>
          <c:idx val="8"/>
          <c:order val="8"/>
          <c:tx>
            <c:strRef>
              <c:f>Sheet1!$J$13</c:f>
              <c:strCache>
                <c:ptCount val="1"/>
                <c:pt idx="0">
                  <c:v>LFU</c:v>
                </c:pt>
              </c:strCache>
            </c:strRef>
          </c:tx>
          <c:spPr>
            <a:ln w="19050" cap="rnd">
              <a:solidFill>
                <a:schemeClr val="accent6"/>
              </a:solidFill>
              <a:prstDash val="sysDash"/>
              <a:round/>
            </a:ln>
            <a:effectLst/>
          </c:spPr>
          <c:marker>
            <c:symbol val="x"/>
            <c:size val="5"/>
            <c:spPr>
              <a:noFill/>
              <a:ln w="9525">
                <a:solidFill>
                  <a:schemeClr val="accent3">
                    <a:lumMod val="60000"/>
                  </a:schemeClr>
                </a:solidFill>
              </a:ln>
              <a:effectLst/>
            </c:spPr>
          </c:marker>
          <c:xVal>
            <c:numRef>
              <c:f>Sheet1!$A$14:$A$21</c:f>
              <c:numCache>
                <c:formatCode>General</c:formatCode>
                <c:ptCount val="8"/>
                <c:pt idx="0">
                  <c:v>20</c:v>
                </c:pt>
                <c:pt idx="1">
                  <c:v>40</c:v>
                </c:pt>
                <c:pt idx="2">
                  <c:v>60</c:v>
                </c:pt>
                <c:pt idx="3">
                  <c:v>80</c:v>
                </c:pt>
                <c:pt idx="4">
                  <c:v>100</c:v>
                </c:pt>
                <c:pt idx="5">
                  <c:v>200</c:v>
                </c:pt>
                <c:pt idx="6">
                  <c:v>400</c:v>
                </c:pt>
                <c:pt idx="7">
                  <c:v>600</c:v>
                </c:pt>
              </c:numCache>
            </c:numRef>
          </c:xVal>
          <c:yVal>
            <c:numRef>
              <c:f>Sheet1!$J$14:$J$21</c:f>
              <c:numCache>
                <c:formatCode>General</c:formatCode>
                <c:ptCount val="8"/>
                <c:pt idx="0">
                  <c:v>138.818718195</c:v>
                </c:pt>
                <c:pt idx="1">
                  <c:v>155.79608798000001</c:v>
                </c:pt>
                <c:pt idx="2">
                  <c:v>148.45304298400001</c:v>
                </c:pt>
                <c:pt idx="3">
                  <c:v>151.18103313399999</c:v>
                </c:pt>
                <c:pt idx="4">
                  <c:v>145.942270041</c:v>
                </c:pt>
                <c:pt idx="5">
                  <c:v>158.78776907899999</c:v>
                </c:pt>
                <c:pt idx="6">
                  <c:v>151.91227483700001</c:v>
                </c:pt>
                <c:pt idx="7">
                  <c:v>130.190747023</c:v>
                </c:pt>
              </c:numCache>
            </c:numRef>
          </c:yVal>
          <c:smooth val="1"/>
        </c:ser>
        <c:dLbls>
          <c:showLegendKey val="0"/>
          <c:showVal val="0"/>
          <c:showCatName val="0"/>
          <c:showSerName val="0"/>
          <c:showPercent val="0"/>
          <c:showBubbleSize val="0"/>
        </c:dLbls>
        <c:axId val="186055920"/>
        <c:axId val="186056480"/>
      </c:scatterChart>
      <c:valAx>
        <c:axId val="1860559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600" dirty="0">
                    <a:latin typeface="宋体" panose="02010600030101010101" pitchFamily="2" charset="-122"/>
                    <a:ea typeface="宋体" panose="02010600030101010101" pitchFamily="2" charset="-122"/>
                  </a:rPr>
                  <a:t>缓存大小：万条查询结果</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6056480"/>
        <c:crosses val="autoZero"/>
        <c:crossBetween val="midCat"/>
      </c:valAx>
      <c:valAx>
        <c:axId val="186056480"/>
        <c:scaling>
          <c:orientation val="minMax"/>
        </c:scaling>
        <c:delete val="0"/>
        <c:axPos val="l"/>
        <c:majorGridlines>
          <c:spPr>
            <a:ln w="9525" cap="flat" cmpd="sng" algn="ctr">
              <a:solidFill>
                <a:schemeClr val="tx1">
                  <a:lumMod val="15000"/>
                  <a:lumOff val="85000"/>
                </a:schemeClr>
              </a:solidFill>
              <a:bevel/>
            </a:ln>
            <a:effectLst/>
          </c:spPr>
        </c:majorGridlines>
        <c:title>
          <c:tx>
            <c:rich>
              <a:bodyPr rot="-5400000" spcFirstLastPara="1" vertOverflow="ellipsis" vert="horz" wrap="square" anchor="ctr" anchorCtr="1"/>
              <a:lstStyle/>
              <a:p>
                <a:pPr algn="ctr" rtl="0">
                  <a:defRPr lang="zh-CN" altLang="en-US" sz="1600" b="0" i="0" u="none" strike="noStrike" kern="1200" baseline="0">
                    <a:solidFill>
                      <a:prstClr val="black">
                        <a:lumMod val="65000"/>
                        <a:lumOff val="35000"/>
                      </a:prstClr>
                    </a:solidFill>
                    <a:latin typeface="宋体" panose="02010600030101010101" pitchFamily="2" charset="-122"/>
                    <a:ea typeface="宋体" panose="02010600030101010101" pitchFamily="2" charset="-122"/>
                    <a:cs typeface="+mn-cs"/>
                  </a:defRPr>
                </a:pPr>
                <a:r>
                  <a:rPr lang="zh-CN" altLang="en-US" sz="1600" b="0" i="0" u="none" strike="noStrike" kern="1200" baseline="0" dirty="0">
                    <a:solidFill>
                      <a:prstClr val="black">
                        <a:lumMod val="65000"/>
                        <a:lumOff val="35000"/>
                      </a:prstClr>
                    </a:solidFill>
                    <a:latin typeface="宋体" panose="02010600030101010101" pitchFamily="2" charset="-122"/>
                    <a:ea typeface="宋体" panose="02010600030101010101" pitchFamily="2" charset="-122"/>
                    <a:cs typeface="+mn-cs"/>
                  </a:rPr>
                  <a:t>时间</a:t>
                </a:r>
                <a:r>
                  <a:rPr lang="zh-CN" altLang="en-US" sz="1600" b="0" i="0" u="none" strike="noStrike" kern="1200" baseline="0" dirty="0" smtClean="0">
                    <a:solidFill>
                      <a:prstClr val="black">
                        <a:lumMod val="65000"/>
                        <a:lumOff val="35000"/>
                      </a:prstClr>
                    </a:solidFill>
                    <a:latin typeface="宋体" panose="02010600030101010101" pitchFamily="2" charset="-122"/>
                    <a:ea typeface="宋体" panose="02010600030101010101" pitchFamily="2" charset="-122"/>
                    <a:cs typeface="+mn-cs"/>
                  </a:rPr>
                  <a:t>:</a:t>
                </a:r>
                <a:r>
                  <a:rPr lang="en-US" altLang="zh-CN" sz="1600" b="0" i="0" u="none" strike="noStrike" kern="1200" baseline="0" dirty="0" smtClean="0">
                    <a:solidFill>
                      <a:prstClr val="black">
                        <a:lumMod val="65000"/>
                        <a:lumOff val="35000"/>
                      </a:prstClr>
                    </a:solidFill>
                    <a:latin typeface="宋体" panose="02010600030101010101" pitchFamily="2" charset="-122"/>
                    <a:ea typeface="宋体" panose="02010600030101010101" pitchFamily="2" charset="-122"/>
                    <a:cs typeface="+mn-cs"/>
                  </a:rPr>
                  <a:t>s</a:t>
                </a:r>
                <a:endParaRPr lang="zh-CN" altLang="en-US" sz="1600" b="0" i="0" u="none" strike="noStrike" kern="1200" baseline="0" dirty="0">
                  <a:solidFill>
                    <a:prstClr val="black">
                      <a:lumMod val="65000"/>
                      <a:lumOff val="35000"/>
                    </a:prstClr>
                  </a:solidFill>
                  <a:latin typeface="宋体" panose="02010600030101010101" pitchFamily="2" charset="-122"/>
                  <a:ea typeface="宋体" panose="02010600030101010101" pitchFamily="2" charset="-122"/>
                  <a:cs typeface="+mn-cs"/>
                </a:endParaRPr>
              </a:p>
            </c:rich>
          </c:tx>
          <c:layout/>
          <c:overlay val="0"/>
          <c:spPr>
            <a:noFill/>
            <a:ln>
              <a:noFill/>
            </a:ln>
            <a:effectLst/>
          </c:spPr>
          <c:txPr>
            <a:bodyPr rot="-5400000" spcFirstLastPara="1" vertOverflow="ellipsis" vert="horz" wrap="square" anchor="ctr" anchorCtr="1"/>
            <a:lstStyle/>
            <a:p>
              <a:pPr algn="ctr" rtl="0">
                <a:defRPr lang="zh-CN" altLang="en-US" sz="1600" b="0" i="0" u="none" strike="noStrike" kern="1200" baseline="0">
                  <a:solidFill>
                    <a:prstClr val="black">
                      <a:lumMod val="65000"/>
                      <a:lumOff val="35000"/>
                    </a:prstClr>
                  </a:solidFill>
                  <a:latin typeface="宋体" panose="02010600030101010101" pitchFamily="2" charset="-122"/>
                  <a:ea typeface="宋体" panose="02010600030101010101" pitchFamily="2" charset="-122"/>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605592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231516822755309"/>
          <c:y val="3.1407720094038805E-2"/>
          <c:w val="0.87162421443983817"/>
          <c:h val="0.76848351072212806"/>
        </c:manualLayout>
      </c:layout>
      <c:scatterChart>
        <c:scatterStyle val="smoothMarker"/>
        <c:varyColors val="0"/>
        <c:ser>
          <c:idx val="1"/>
          <c:order val="1"/>
          <c:tx>
            <c:strRef>
              <c:f>Sheet1!$U$1</c:f>
              <c:strCache>
                <c:ptCount val="1"/>
                <c:pt idx="0">
                  <c:v>无预取</c:v>
                </c:pt>
              </c:strCache>
              <c:extLst xmlns:c15="http://schemas.microsoft.com/office/drawing/2012/chart"/>
            </c:strRef>
          </c:tx>
          <c:spPr>
            <a:ln w="19050" cap="rnd">
              <a:solidFill>
                <a:schemeClr val="accent2"/>
              </a:solidFill>
              <a:prstDash val="sysDash"/>
              <a:round/>
            </a:ln>
            <a:effectLst/>
          </c:spPr>
          <c:marker>
            <c:symbol val="none"/>
          </c:marker>
          <c:xVal>
            <c:numRef>
              <c:f>Sheet1!$S$2:$S$25</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extLst xmlns:c15="http://schemas.microsoft.com/office/drawing/2012/chart"/>
            </c:numRef>
          </c:xVal>
          <c:yVal>
            <c:numRef>
              <c:f>Sheet1!$U$2:$U$25</c:f>
              <c:numCache>
                <c:formatCode>General</c:formatCode>
                <c:ptCount val="24"/>
                <c:pt idx="0">
                  <c:v>0.65058777479482133</c:v>
                </c:pt>
                <c:pt idx="1">
                  <c:v>0.64779271615083245</c:v>
                </c:pt>
                <c:pt idx="2">
                  <c:v>0.64104547326549677</c:v>
                </c:pt>
                <c:pt idx="3">
                  <c:v>0.63619669455213224</c:v>
                </c:pt>
                <c:pt idx="4">
                  <c:v>0.62801641500166372</c:v>
                </c:pt>
                <c:pt idx="5">
                  <c:v>0.61197614134863798</c:v>
                </c:pt>
                <c:pt idx="6">
                  <c:v>0.59991041156617575</c:v>
                </c:pt>
                <c:pt idx="7">
                  <c:v>0.59768542300549254</c:v>
                </c:pt>
                <c:pt idx="8">
                  <c:v>0.62904286032313084</c:v>
                </c:pt>
                <c:pt idx="9">
                  <c:v>0.64373784877715401</c:v>
                </c:pt>
                <c:pt idx="10">
                  <c:v>0.65016207441523655</c:v>
                </c:pt>
                <c:pt idx="11">
                  <c:v>0.65865984750813267</c:v>
                </c:pt>
                <c:pt idx="12">
                  <c:v>0.67126022407361075</c:v>
                </c:pt>
                <c:pt idx="13">
                  <c:v>0.6699704118975317</c:v>
                </c:pt>
                <c:pt idx="14">
                  <c:v>0.67438012722388108</c:v>
                </c:pt>
                <c:pt idx="15">
                  <c:v>0.67502553426614798</c:v>
                </c:pt>
                <c:pt idx="16">
                  <c:v>0.67700504723714394</c:v>
                </c:pt>
                <c:pt idx="17">
                  <c:v>0.6830038653016729</c:v>
                </c:pt>
                <c:pt idx="18">
                  <c:v>0.68936361238250821</c:v>
                </c:pt>
                <c:pt idx="19">
                  <c:v>0.703135679067594</c:v>
                </c:pt>
                <c:pt idx="20">
                  <c:v>0.70896416519241856</c:v>
                </c:pt>
                <c:pt idx="21">
                  <c:v>0.70039606481924388</c:v>
                </c:pt>
                <c:pt idx="22">
                  <c:v>0.694419331802127</c:v>
                </c:pt>
                <c:pt idx="23">
                  <c:v>0.68983902586065626</c:v>
                </c:pt>
              </c:numCache>
              <c:extLst xmlns:c15="http://schemas.microsoft.com/office/drawing/2012/chart"/>
            </c:numRef>
          </c:yVal>
          <c:smooth val="1"/>
        </c:ser>
        <c:ser>
          <c:idx val="3"/>
          <c:order val="3"/>
          <c:tx>
            <c:strRef>
              <c:f>Sheet1!$W$1</c:f>
              <c:strCache>
                <c:ptCount val="1"/>
                <c:pt idx="0">
                  <c:v>频率时间开销权重</c:v>
                </c:pt>
              </c:strCache>
            </c:strRef>
          </c:tx>
          <c:spPr>
            <a:ln w="19050" cap="rnd">
              <a:solidFill>
                <a:schemeClr val="tx1"/>
              </a:solidFill>
              <a:round/>
            </a:ln>
            <a:effectLst/>
          </c:spPr>
          <c:marker>
            <c:symbol val="none"/>
          </c:marker>
          <c:xVal>
            <c:numRef>
              <c:f>Sheet1!$S$2:$S$25</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Sheet1!$W$2:$W$25</c:f>
              <c:numCache>
                <c:formatCode>General</c:formatCode>
                <c:ptCount val="24"/>
                <c:pt idx="0">
                  <c:v>0.69310199583898846</c:v>
                </c:pt>
                <c:pt idx="1">
                  <c:v>0.6960880253956131</c:v>
                </c:pt>
                <c:pt idx="2">
                  <c:v>0.69271644249796593</c:v>
                </c:pt>
                <c:pt idx="3">
                  <c:v>0.68962226273769012</c:v>
                </c:pt>
                <c:pt idx="4">
                  <c:v>0.68108788997512404</c:v>
                </c:pt>
                <c:pt idx="5">
                  <c:v>0.6711546130771765</c:v>
                </c:pt>
                <c:pt idx="6">
                  <c:v>0.66195812513032803</c:v>
                </c:pt>
                <c:pt idx="7">
                  <c:v>0.67930809657407043</c:v>
                </c:pt>
                <c:pt idx="8">
                  <c:v>0.7025264645097733</c:v>
                </c:pt>
                <c:pt idx="9">
                  <c:v>0.70672188223937216</c:v>
                </c:pt>
                <c:pt idx="10">
                  <c:v>0.70929392525529511</c:v>
                </c:pt>
                <c:pt idx="11">
                  <c:v>0.7161730176484149</c:v>
                </c:pt>
                <c:pt idx="12">
                  <c:v>0.7314779790169007</c:v>
                </c:pt>
                <c:pt idx="13">
                  <c:v>0.72736977341742581</c:v>
                </c:pt>
                <c:pt idx="14">
                  <c:v>0.72949056472059759</c:v>
                </c:pt>
                <c:pt idx="15">
                  <c:v>0.72969397949444947</c:v>
                </c:pt>
                <c:pt idx="16">
                  <c:v>0.73246044519835085</c:v>
                </c:pt>
                <c:pt idx="17">
                  <c:v>0.73974683117325168</c:v>
                </c:pt>
                <c:pt idx="18">
                  <c:v>0.74916735700060322</c:v>
                </c:pt>
                <c:pt idx="19">
                  <c:v>0.75885977463604259</c:v>
                </c:pt>
                <c:pt idx="20">
                  <c:v>0.76183814366639657</c:v>
                </c:pt>
                <c:pt idx="21">
                  <c:v>0.75338482681813412</c:v>
                </c:pt>
                <c:pt idx="22">
                  <c:v>0.7463442126189419</c:v>
                </c:pt>
                <c:pt idx="23">
                  <c:v>0.73817172867654046</c:v>
                </c:pt>
              </c:numCache>
            </c:numRef>
          </c:yVal>
          <c:smooth val="1"/>
        </c:ser>
        <c:dLbls>
          <c:showLegendKey val="0"/>
          <c:showVal val="0"/>
          <c:showCatName val="0"/>
          <c:showSerName val="0"/>
          <c:showPercent val="0"/>
          <c:showBubbleSize val="0"/>
        </c:dLbls>
        <c:axId val="186060400"/>
        <c:axId val="186060960"/>
        <c:extLst>
          <c:ext xmlns:c15="http://schemas.microsoft.com/office/drawing/2012/chart" uri="{02D57815-91ED-43cb-92C2-25804820EDAC}">
            <c15:filteredScatterSeries>
              <c15:ser>
                <c:idx val="0"/>
                <c:order val="0"/>
                <c:tx>
                  <c:strRef>
                    <c:extLst>
                      <c:ext uri="{02D57815-91ED-43cb-92C2-25804820EDAC}">
                        <c15:formulaRef>
                          <c15:sqref>Sheet1!$T$1</c15:sqref>
                        </c15:formulaRef>
                      </c:ext>
                    </c:extLst>
                    <c:strCache>
                      <c:ptCount val="1"/>
                      <c:pt idx="0">
                        <c:v>全部预取</c:v>
                      </c:pt>
                    </c:strCache>
                  </c:strRef>
                </c:tx>
                <c:spPr>
                  <a:ln w="19050" cap="rnd">
                    <a:solidFill>
                      <a:schemeClr val="accent1"/>
                    </a:solidFill>
                    <a:prstDash val="lgDashDotDot"/>
                    <a:round/>
                  </a:ln>
                  <a:effectLst/>
                </c:spPr>
                <c:marker>
                  <c:symbol val="none"/>
                </c:marker>
                <c:xVal>
                  <c:numRef>
                    <c:extLst>
                      <c:ext uri="{02D57815-91ED-43cb-92C2-25804820EDAC}">
                        <c15:formulaRef>
                          <c15:sqref>Sheet1!$S$2:$S$25</c15:sqref>
                        </c15:formulaRef>
                      </c:ext>
                    </c:extLst>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extLst>
                      <c:ext uri="{02D57815-91ED-43cb-92C2-25804820EDAC}">
                        <c15:formulaRef>
                          <c15:sqref>Sheet1!$T$2:$T$25</c15:sqref>
                        </c15:formulaRef>
                      </c:ext>
                    </c:extLst>
                    <c:numCache>
                      <c:formatCode>General</c:formatCode>
                      <c:ptCount val="24"/>
                      <c:pt idx="0">
                        <c:v>0.69333387225098808</c:v>
                      </c:pt>
                      <c:pt idx="1">
                        <c:v>0.69612212262043993</c:v>
                      </c:pt>
                      <c:pt idx="2">
                        <c:v>0.69279680170361513</c:v>
                      </c:pt>
                      <c:pt idx="3">
                        <c:v>0.68974073757166077</c:v>
                      </c:pt>
                      <c:pt idx="4">
                        <c:v>0.68111165686942465</c:v>
                      </c:pt>
                      <c:pt idx="5">
                        <c:v>0.6713106653026546</c:v>
                      </c:pt>
                      <c:pt idx="6">
                        <c:v>0.66205852596133796</c:v>
                      </c:pt>
                      <c:pt idx="7">
                        <c:v>0.67966372940293196</c:v>
                      </c:pt>
                      <c:pt idx="8">
                        <c:v>0.70307161851139655</c:v>
                      </c:pt>
                      <c:pt idx="9">
                        <c:v>0.70713485477825866</c:v>
                      </c:pt>
                      <c:pt idx="10">
                        <c:v>0.70973321641782083</c:v>
                      </c:pt>
                      <c:pt idx="11">
                        <c:v>0.71641123282758856</c:v>
                      </c:pt>
                      <c:pt idx="12">
                        <c:v>0.73169742463067811</c:v>
                      </c:pt>
                      <c:pt idx="13">
                        <c:v>0.72781593085727636</c:v>
                      </c:pt>
                      <c:pt idx="14">
                        <c:v>0.73030883348842301</c:v>
                      </c:pt>
                      <c:pt idx="15">
                        <c:v>0.73098604126783906</c:v>
                      </c:pt>
                      <c:pt idx="16">
                        <c:v>0.73349346004229432</c:v>
                      </c:pt>
                      <c:pt idx="17">
                        <c:v>0.74019990401908575</c:v>
                      </c:pt>
                      <c:pt idx="18">
                        <c:v>0.74970111240179127</c:v>
                      </c:pt>
                      <c:pt idx="19">
                        <c:v>0.76049625678599653</c:v>
                      </c:pt>
                      <c:pt idx="20">
                        <c:v>0.76377082447784461</c:v>
                      </c:pt>
                      <c:pt idx="21">
                        <c:v>0.75450842899566595</c:v>
                      </c:pt>
                      <c:pt idx="22">
                        <c:v>0.74617822470131823</c:v>
                      </c:pt>
                      <c:pt idx="23">
                        <c:v>0.73791682429602901</c:v>
                      </c:pt>
                    </c:numCache>
                  </c:numRef>
                </c:yVal>
                <c:smooth val="1"/>
              </c15:ser>
            </c15:filteredScatterSeries>
            <c15:filteredScatterSeries>
              <c15:ser>
                <c:idx val="2"/>
                <c:order val="2"/>
                <c:tx>
                  <c:strRef>
                    <c:extLst xmlns:c15="http://schemas.microsoft.com/office/drawing/2012/chart">
                      <c:ext xmlns:c15="http://schemas.microsoft.com/office/drawing/2012/chart" uri="{02D57815-91ED-43cb-92C2-25804820EDAC}">
                        <c15:formulaRef>
                          <c15:sqref>Sheet1!$V$1</c15:sqref>
                        </c15:formulaRef>
                      </c:ext>
                    </c:extLst>
                    <c:strCache>
                      <c:ptCount val="1"/>
                      <c:pt idx="0">
                        <c:v>频率单元权重</c:v>
                      </c:pt>
                    </c:strCache>
                  </c:strRef>
                </c:tx>
                <c:spPr>
                  <a:ln w="19050" cap="rnd">
                    <a:solidFill>
                      <a:schemeClr val="accent3"/>
                    </a:solidFill>
                    <a:round/>
                  </a:ln>
                  <a:effectLst/>
                </c:spPr>
                <c:marker>
                  <c:symbol val="none"/>
                </c:marker>
                <c:xVal>
                  <c:numRef>
                    <c:extLst xmlns:c15="http://schemas.microsoft.com/office/drawing/2012/chart">
                      <c:ext xmlns:c15="http://schemas.microsoft.com/office/drawing/2012/chart" uri="{02D57815-91ED-43cb-92C2-25804820EDAC}">
                        <c15:formulaRef>
                          <c15:sqref>Sheet1!$S$2:$S$25</c15:sqref>
                        </c15:formulaRef>
                      </c:ext>
                    </c:extLst>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extLst xmlns:c15="http://schemas.microsoft.com/office/drawing/2012/chart">
                      <c:ext xmlns:c15="http://schemas.microsoft.com/office/drawing/2012/chart" uri="{02D57815-91ED-43cb-92C2-25804820EDAC}">
                        <c15:formulaRef>
                          <c15:sqref>Sheet1!$V$2:$V$25</c15:sqref>
                        </c15:formulaRef>
                      </c:ext>
                    </c:extLst>
                    <c:numCache>
                      <c:formatCode>General</c:formatCode>
                      <c:ptCount val="24"/>
                      <c:pt idx="0">
                        <c:v>0.69296584822093354</c:v>
                      </c:pt>
                      <c:pt idx="1">
                        <c:v>0.69608120595064771</c:v>
                      </c:pt>
                      <c:pt idx="2">
                        <c:v>0.69273653229937826</c:v>
                      </c:pt>
                      <c:pt idx="3">
                        <c:v>0.68950378790371947</c:v>
                      </c:pt>
                      <c:pt idx="4">
                        <c:v>0.68119087985042703</c:v>
                      </c:pt>
                      <c:pt idx="5">
                        <c:v>0.67084250862622019</c:v>
                      </c:pt>
                      <c:pt idx="6">
                        <c:v>0.66160286065136975</c:v>
                      </c:pt>
                      <c:pt idx="7">
                        <c:v>0.67895740309005415</c:v>
                      </c:pt>
                      <c:pt idx="8">
                        <c:v>0.70176920879047677</c:v>
                      </c:pt>
                      <c:pt idx="9">
                        <c:v>0.70624233478237808</c:v>
                      </c:pt>
                      <c:pt idx="10">
                        <c:v>0.70764229344306462</c:v>
                      </c:pt>
                      <c:pt idx="11">
                        <c:v>0.71484618471495287</c:v>
                      </c:pt>
                      <c:pt idx="12">
                        <c:v>0.7311227674397357</c:v>
                      </c:pt>
                      <c:pt idx="13">
                        <c:v>0.72498793116873006</c:v>
                      </c:pt>
                      <c:pt idx="14">
                        <c:v>0.7258202298781089</c:v>
                      </c:pt>
                      <c:pt idx="15">
                        <c:v>0.72513827572542433</c:v>
                      </c:pt>
                      <c:pt idx="16">
                        <c:v>0.72802850104889105</c:v>
                      </c:pt>
                      <c:pt idx="17">
                        <c:v>0.73724151465855481</c:v>
                      </c:pt>
                      <c:pt idx="18">
                        <c:v>0.74657879756940748</c:v>
                      </c:pt>
                      <c:pt idx="19">
                        <c:v>0.753358479224981</c:v>
                      </c:pt>
                      <c:pt idx="20">
                        <c:v>0.75555945740933617</c:v>
                      </c:pt>
                      <c:pt idx="21">
                        <c:v>0.74858955927479831</c:v>
                      </c:pt>
                      <c:pt idx="22">
                        <c:v>0.74539229121229078</c:v>
                      </c:pt>
                      <c:pt idx="23">
                        <c:v>0.73902950214746821</c:v>
                      </c:pt>
                    </c:numCache>
                  </c:numRef>
                </c:yVal>
                <c:smooth val="1"/>
              </c15:ser>
            </c15:filteredScatterSeries>
          </c:ext>
        </c:extLst>
      </c:scatterChart>
      <c:valAx>
        <c:axId val="186060400"/>
        <c:scaling>
          <c:orientation val="minMax"/>
          <c:max val="24"/>
          <c:min val="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600" dirty="0"/>
                  <a:t>时间</a:t>
                </a:r>
                <a:r>
                  <a:rPr lang="en-US" altLang="zh-CN" sz="1600" baseline="0" dirty="0"/>
                  <a:t>:h</a:t>
                </a:r>
                <a:endParaRPr lang="zh-CN" altLang="en-US" sz="1600"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6060960"/>
        <c:crosses val="autoZero"/>
        <c:crossBetween val="midCat"/>
        <c:majorUnit val="1"/>
      </c:valAx>
      <c:valAx>
        <c:axId val="186060960"/>
        <c:scaling>
          <c:orientation val="minMax"/>
          <c:min val="0.58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600" dirty="0"/>
                  <a:t>缓存命中率</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6060400"/>
        <c:crosses val="autoZero"/>
        <c:crossBetween val="midCat"/>
      </c:valAx>
      <c:spPr>
        <a:noFill/>
        <a:ln>
          <a:noFill/>
        </a:ln>
        <a:effectLst/>
      </c:spPr>
    </c:plotArea>
    <c:legend>
      <c:legendPos val="b"/>
      <c:layout>
        <c:manualLayout>
          <c:xMode val="edge"/>
          <c:yMode val="edge"/>
          <c:x val="0.23803496010245412"/>
          <c:y val="0.92336624042275361"/>
          <c:w val="0.53512501691383263"/>
          <c:h val="7.6633759577246441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1"/>
          <c:tx>
            <c:strRef>
              <c:f>Sheet1!$L$29</c:f>
              <c:strCache>
                <c:ptCount val="1"/>
                <c:pt idx="0">
                  <c:v>无预取</c:v>
                </c:pt>
              </c:strCache>
            </c:strRef>
          </c:tx>
          <c:spPr>
            <a:ln w="19050" cap="rnd">
              <a:solidFill>
                <a:schemeClr val="accent2"/>
              </a:solidFill>
              <a:prstDash val="sysDash"/>
              <a:round/>
            </a:ln>
            <a:effectLst/>
          </c:spPr>
          <c:marker>
            <c:symbol val="none"/>
          </c:marker>
          <c:xVal>
            <c:numRef>
              <c:f>Sheet1!$J$30:$J$41</c:f>
              <c:numCache>
                <c:formatCode>General</c:formatCode>
                <c:ptCount val="12"/>
                <c:pt idx="0">
                  <c:v>12</c:v>
                </c:pt>
                <c:pt idx="1">
                  <c:v>13</c:v>
                </c:pt>
                <c:pt idx="2">
                  <c:v>14</c:v>
                </c:pt>
                <c:pt idx="3">
                  <c:v>15</c:v>
                </c:pt>
                <c:pt idx="4">
                  <c:v>16</c:v>
                </c:pt>
                <c:pt idx="5">
                  <c:v>17</c:v>
                </c:pt>
                <c:pt idx="6">
                  <c:v>18</c:v>
                </c:pt>
                <c:pt idx="7">
                  <c:v>19</c:v>
                </c:pt>
                <c:pt idx="8">
                  <c:v>20</c:v>
                </c:pt>
                <c:pt idx="9">
                  <c:v>21</c:v>
                </c:pt>
                <c:pt idx="10">
                  <c:v>22</c:v>
                </c:pt>
                <c:pt idx="11">
                  <c:v>23</c:v>
                </c:pt>
              </c:numCache>
            </c:numRef>
          </c:xVal>
          <c:yVal>
            <c:numRef>
              <c:f>Sheet1!$L$30:$L$41</c:f>
              <c:numCache>
                <c:formatCode>General</c:formatCode>
                <c:ptCount val="12"/>
                <c:pt idx="0">
                  <c:v>0.71833515066179499</c:v>
                </c:pt>
                <c:pt idx="1">
                  <c:v>0.7165724519193335</c:v>
                </c:pt>
                <c:pt idx="2">
                  <c:v>0.71954971468544149</c:v>
                </c:pt>
                <c:pt idx="3">
                  <c:v>0.72062303609401079</c:v>
                </c:pt>
                <c:pt idx="4">
                  <c:v>0.72429370079684674</c:v>
                </c:pt>
                <c:pt idx="5">
                  <c:v>0.73140293125098699</c:v>
                </c:pt>
                <c:pt idx="6">
                  <c:v>0.73755817702476101</c:v>
                </c:pt>
                <c:pt idx="7">
                  <c:v>0.74715197402718947</c:v>
                </c:pt>
                <c:pt idx="8">
                  <c:v>0.75349414164023965</c:v>
                </c:pt>
                <c:pt idx="9">
                  <c:v>0.74750290467327452</c:v>
                </c:pt>
                <c:pt idx="10">
                  <c:v>0.74319584644187531</c:v>
                </c:pt>
                <c:pt idx="11">
                  <c:v>0.742328086214326</c:v>
                </c:pt>
              </c:numCache>
            </c:numRef>
          </c:yVal>
          <c:smooth val="0"/>
        </c:ser>
        <c:ser>
          <c:idx val="2"/>
          <c:order val="2"/>
          <c:tx>
            <c:strRef>
              <c:f>Sheet1!$M$29</c:f>
              <c:strCache>
                <c:ptCount val="1"/>
                <c:pt idx="0">
                  <c:v>频率开销权重</c:v>
                </c:pt>
              </c:strCache>
            </c:strRef>
          </c:tx>
          <c:spPr>
            <a:ln w="19050" cap="rnd">
              <a:solidFill>
                <a:schemeClr val="accent3"/>
              </a:solidFill>
              <a:round/>
            </a:ln>
            <a:effectLst/>
          </c:spPr>
          <c:marker>
            <c:symbol val="none"/>
          </c:marker>
          <c:xVal>
            <c:numRef>
              <c:f>Sheet1!$J$30:$J$41</c:f>
              <c:numCache>
                <c:formatCode>General</c:formatCode>
                <c:ptCount val="12"/>
                <c:pt idx="0">
                  <c:v>12</c:v>
                </c:pt>
                <c:pt idx="1">
                  <c:v>13</c:v>
                </c:pt>
                <c:pt idx="2">
                  <c:v>14</c:v>
                </c:pt>
                <c:pt idx="3">
                  <c:v>15</c:v>
                </c:pt>
                <c:pt idx="4">
                  <c:v>16</c:v>
                </c:pt>
                <c:pt idx="5">
                  <c:v>17</c:v>
                </c:pt>
                <c:pt idx="6">
                  <c:v>18</c:v>
                </c:pt>
                <c:pt idx="7">
                  <c:v>19</c:v>
                </c:pt>
                <c:pt idx="8">
                  <c:v>20</c:v>
                </c:pt>
                <c:pt idx="9">
                  <c:v>21</c:v>
                </c:pt>
                <c:pt idx="10">
                  <c:v>22</c:v>
                </c:pt>
                <c:pt idx="11">
                  <c:v>23</c:v>
                </c:pt>
              </c:numCache>
            </c:numRef>
          </c:xVal>
          <c:yVal>
            <c:numRef>
              <c:f>Sheet1!$M$30:$M$41</c:f>
              <c:numCache>
                <c:formatCode>General</c:formatCode>
                <c:ptCount val="12"/>
                <c:pt idx="0">
                  <c:v>0.72201199999999999</c:v>
                </c:pt>
                <c:pt idx="1">
                  <c:v>0.72758999999999996</c:v>
                </c:pt>
                <c:pt idx="2">
                  <c:v>0.73690999999999995</c:v>
                </c:pt>
                <c:pt idx="3">
                  <c:v>0.74451999999999996</c:v>
                </c:pt>
                <c:pt idx="4">
                  <c:v>0.75552399999999997</c:v>
                </c:pt>
                <c:pt idx="5">
                  <c:v>0.76496299999999995</c:v>
                </c:pt>
                <c:pt idx="6">
                  <c:v>0.77259199999999995</c:v>
                </c:pt>
                <c:pt idx="7">
                  <c:v>0.77995099999999995</c:v>
                </c:pt>
                <c:pt idx="8">
                  <c:v>0.78414700000000004</c:v>
                </c:pt>
                <c:pt idx="9">
                  <c:v>0.77915000000000001</c:v>
                </c:pt>
                <c:pt idx="10">
                  <c:v>0.77768400000000004</c:v>
                </c:pt>
                <c:pt idx="11">
                  <c:v>0.78031600000000001</c:v>
                </c:pt>
              </c:numCache>
            </c:numRef>
          </c:yVal>
          <c:smooth val="0"/>
        </c:ser>
        <c:dLbls>
          <c:showLegendKey val="0"/>
          <c:showVal val="0"/>
          <c:showCatName val="0"/>
          <c:showSerName val="0"/>
          <c:showPercent val="0"/>
          <c:showBubbleSize val="0"/>
        </c:dLbls>
        <c:axId val="186277968"/>
        <c:axId val="186278528"/>
        <c:extLst>
          <c:ext xmlns:c15="http://schemas.microsoft.com/office/drawing/2012/chart" uri="{02D57815-91ED-43cb-92C2-25804820EDAC}">
            <c15:filteredScatterSeries>
              <c15:ser>
                <c:idx val="0"/>
                <c:order val="0"/>
                <c:tx>
                  <c:strRef>
                    <c:extLst>
                      <c:ext uri="{02D57815-91ED-43cb-92C2-25804820EDAC}">
                        <c15:formulaRef>
                          <c15:sqref>Sheet1!$K$29</c15:sqref>
                        </c15:formulaRef>
                      </c:ext>
                    </c:extLst>
                    <c:strCache>
                      <c:ptCount val="1"/>
                      <c:pt idx="0">
                        <c:v>单位频率权重</c:v>
                      </c:pt>
                    </c:strCache>
                  </c:strRef>
                </c:tx>
                <c:spPr>
                  <a:ln w="19050" cap="rnd">
                    <a:solidFill>
                      <a:schemeClr val="accent1"/>
                    </a:solidFill>
                    <a:round/>
                  </a:ln>
                  <a:effectLst/>
                </c:spPr>
                <c:marker>
                  <c:symbol val="none"/>
                </c:marker>
                <c:xVal>
                  <c:numRef>
                    <c:extLst>
                      <c:ext uri="{02D57815-91ED-43cb-92C2-25804820EDAC}">
                        <c15:formulaRef>
                          <c15:sqref>Sheet1!$J$30:$J$41</c15:sqref>
                        </c15:formulaRef>
                      </c:ext>
                    </c:extLst>
                    <c:numCache>
                      <c:formatCode>General</c:formatCode>
                      <c:ptCount val="12"/>
                      <c:pt idx="0">
                        <c:v>12</c:v>
                      </c:pt>
                      <c:pt idx="1">
                        <c:v>13</c:v>
                      </c:pt>
                      <c:pt idx="2">
                        <c:v>14</c:v>
                      </c:pt>
                      <c:pt idx="3">
                        <c:v>15</c:v>
                      </c:pt>
                      <c:pt idx="4">
                        <c:v>16</c:v>
                      </c:pt>
                      <c:pt idx="5">
                        <c:v>17</c:v>
                      </c:pt>
                      <c:pt idx="6">
                        <c:v>18</c:v>
                      </c:pt>
                      <c:pt idx="7">
                        <c:v>19</c:v>
                      </c:pt>
                      <c:pt idx="8">
                        <c:v>20</c:v>
                      </c:pt>
                      <c:pt idx="9">
                        <c:v>21</c:v>
                      </c:pt>
                      <c:pt idx="10">
                        <c:v>22</c:v>
                      </c:pt>
                      <c:pt idx="11">
                        <c:v>23</c:v>
                      </c:pt>
                    </c:numCache>
                  </c:numRef>
                </c:xVal>
                <c:yVal>
                  <c:numRef>
                    <c:extLst>
                      <c:ext uri="{02D57815-91ED-43cb-92C2-25804820EDAC}">
                        <c15:formulaRef>
                          <c15:sqref>Sheet1!$K$30:$K$41</c15:sqref>
                        </c15:formulaRef>
                      </c:ext>
                    </c:extLst>
                    <c:numCache>
                      <c:formatCode>General</c:formatCode>
                      <c:ptCount val="12"/>
                      <c:pt idx="0">
                        <c:v>0.72201278590902995</c:v>
                      </c:pt>
                      <c:pt idx="1">
                        <c:v>0.72759090555166239</c:v>
                      </c:pt>
                      <c:pt idx="2">
                        <c:v>0.73691039849041284</c:v>
                      </c:pt>
                      <c:pt idx="3">
                        <c:v>0.74447594755847768</c:v>
                      </c:pt>
                      <c:pt idx="4">
                        <c:v>0.75547607237031045</c:v>
                      </c:pt>
                      <c:pt idx="5">
                        <c:v>0.76487205866795049</c:v>
                      </c:pt>
                      <c:pt idx="6">
                        <c:v>0.77254229548760711</c:v>
                      </c:pt>
                      <c:pt idx="7">
                        <c:v>0.77985525404358724</c:v>
                      </c:pt>
                      <c:pt idx="8">
                        <c:v>0.78411071103074415</c:v>
                      </c:pt>
                      <c:pt idx="9">
                        <c:v>0.77905613458418477</c:v>
                      </c:pt>
                      <c:pt idx="10">
                        <c:v>0.77764181351450468</c:v>
                      </c:pt>
                      <c:pt idx="11">
                        <c:v>0.78024814739137738</c:v>
                      </c:pt>
                    </c:numCache>
                  </c:numRef>
                </c:yVal>
                <c:smooth val="0"/>
              </c15:ser>
            </c15:filteredScatterSeries>
          </c:ext>
        </c:extLst>
      </c:scatterChart>
      <c:valAx>
        <c:axId val="186277968"/>
        <c:scaling>
          <c:orientation val="minMax"/>
          <c:min val="1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时间</a:t>
                </a:r>
                <a:r>
                  <a:rPr lang="en-US" altLang="zh-CN"/>
                  <a:t>:h</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6278528"/>
        <c:crosses val="autoZero"/>
        <c:crossBetween val="midCat"/>
      </c:valAx>
      <c:valAx>
        <c:axId val="186278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600" dirty="0"/>
                  <a:t>缓存命中率</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6277968"/>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Sheet1!$E$22</c:f>
              <c:strCache>
                <c:ptCount val="1"/>
                <c:pt idx="0">
                  <c:v>开销感知</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Sheet1!$D$23:$D$30</c:f>
              <c:numCache>
                <c:formatCode>General</c:formatCode>
                <c:ptCount val="8"/>
                <c:pt idx="0">
                  <c:v>500000</c:v>
                </c:pt>
                <c:pt idx="1">
                  <c:v>1000000</c:v>
                </c:pt>
                <c:pt idx="2">
                  <c:v>1500000</c:v>
                </c:pt>
                <c:pt idx="3">
                  <c:v>2000000</c:v>
                </c:pt>
                <c:pt idx="4">
                  <c:v>2500000</c:v>
                </c:pt>
                <c:pt idx="5">
                  <c:v>3000000</c:v>
                </c:pt>
                <c:pt idx="6">
                  <c:v>3500000</c:v>
                </c:pt>
                <c:pt idx="7">
                  <c:v>4000000</c:v>
                </c:pt>
              </c:numCache>
            </c:numRef>
          </c:xVal>
          <c:yVal>
            <c:numRef>
              <c:f>Sheet1!$E$23:$E$30</c:f>
              <c:numCache>
                <c:formatCode>General</c:formatCode>
                <c:ptCount val="8"/>
                <c:pt idx="0">
                  <c:v>376912119</c:v>
                </c:pt>
                <c:pt idx="1">
                  <c:v>344396302</c:v>
                </c:pt>
                <c:pt idx="2">
                  <c:v>325172934</c:v>
                </c:pt>
                <c:pt idx="3">
                  <c:v>311403530</c:v>
                </c:pt>
                <c:pt idx="4">
                  <c:v>300500091</c:v>
                </c:pt>
                <c:pt idx="5">
                  <c:v>291786438</c:v>
                </c:pt>
                <c:pt idx="6">
                  <c:v>284198689</c:v>
                </c:pt>
                <c:pt idx="7">
                  <c:v>277962252</c:v>
                </c:pt>
              </c:numCache>
            </c:numRef>
          </c:yVal>
          <c:smooth val="1"/>
        </c:ser>
        <c:ser>
          <c:idx val="1"/>
          <c:order val="1"/>
          <c:tx>
            <c:strRef>
              <c:f>Sheet1!$F$22</c:f>
              <c:strCache>
                <c:ptCount val="1"/>
                <c:pt idx="0">
                  <c:v>LRU</c:v>
                </c:pt>
              </c:strCache>
            </c:strRef>
          </c:tx>
          <c:spPr>
            <a:ln w="19050" cap="rnd">
              <a:solidFill>
                <a:schemeClr val="accent2"/>
              </a:solidFill>
              <a:prstDash val="sysDash"/>
              <a:round/>
            </a:ln>
            <a:effectLst/>
          </c:spPr>
          <c:marker>
            <c:symbol val="circle"/>
            <c:size val="5"/>
            <c:spPr>
              <a:solidFill>
                <a:schemeClr val="accent2"/>
              </a:solidFill>
              <a:ln w="9525">
                <a:solidFill>
                  <a:schemeClr val="accent2"/>
                </a:solidFill>
              </a:ln>
              <a:effectLst/>
            </c:spPr>
          </c:marker>
          <c:xVal>
            <c:numRef>
              <c:f>Sheet1!$D$23:$D$30</c:f>
              <c:numCache>
                <c:formatCode>General</c:formatCode>
                <c:ptCount val="8"/>
                <c:pt idx="0">
                  <c:v>500000</c:v>
                </c:pt>
                <c:pt idx="1">
                  <c:v>1000000</c:v>
                </c:pt>
                <c:pt idx="2">
                  <c:v>1500000</c:v>
                </c:pt>
                <c:pt idx="3">
                  <c:v>2000000</c:v>
                </c:pt>
                <c:pt idx="4">
                  <c:v>2500000</c:v>
                </c:pt>
                <c:pt idx="5">
                  <c:v>3000000</c:v>
                </c:pt>
                <c:pt idx="6">
                  <c:v>3500000</c:v>
                </c:pt>
                <c:pt idx="7">
                  <c:v>4000000</c:v>
                </c:pt>
              </c:numCache>
            </c:numRef>
          </c:xVal>
          <c:yVal>
            <c:numRef>
              <c:f>Sheet1!$F$23:$F$30</c:f>
              <c:numCache>
                <c:formatCode>General</c:formatCode>
                <c:ptCount val="8"/>
                <c:pt idx="0">
                  <c:v>383127336</c:v>
                </c:pt>
                <c:pt idx="1">
                  <c:v>350125496</c:v>
                </c:pt>
                <c:pt idx="2">
                  <c:v>330666862</c:v>
                </c:pt>
                <c:pt idx="3">
                  <c:v>316583014</c:v>
                </c:pt>
                <c:pt idx="4">
                  <c:v>305591165</c:v>
                </c:pt>
                <c:pt idx="5">
                  <c:v>296619784</c:v>
                </c:pt>
                <c:pt idx="6">
                  <c:v>288755507</c:v>
                </c:pt>
                <c:pt idx="7">
                  <c:v>281571851</c:v>
                </c:pt>
              </c:numCache>
            </c:numRef>
          </c:yVal>
          <c:smooth val="1"/>
        </c:ser>
        <c:dLbls>
          <c:showLegendKey val="0"/>
          <c:showVal val="0"/>
          <c:showCatName val="0"/>
          <c:showSerName val="0"/>
          <c:showPercent val="0"/>
          <c:showBubbleSize val="0"/>
        </c:dLbls>
        <c:axId val="186281328"/>
        <c:axId val="186281888"/>
      </c:scatterChart>
      <c:valAx>
        <c:axId val="1862813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zh-CN" altLang="zh-CN" sz="1600" b="0" i="0" baseline="0" dirty="0">
                    <a:effectLst/>
                    <a:latin typeface="宋体" panose="02010600030101010101" pitchFamily="2" charset="-122"/>
                    <a:ea typeface="宋体" panose="02010600030101010101" pitchFamily="2" charset="-122"/>
                  </a:rPr>
                  <a:t>缓存容量大小</a:t>
                </a:r>
                <a:r>
                  <a:rPr lang="en-US" altLang="zh-CN" sz="1600" b="0" i="0" baseline="0" dirty="0">
                    <a:effectLst/>
                    <a:latin typeface="宋体" panose="02010600030101010101" pitchFamily="2" charset="-122"/>
                    <a:ea typeface="宋体" panose="02010600030101010101" pitchFamily="2" charset="-122"/>
                  </a:rPr>
                  <a:t>:  (</a:t>
                </a:r>
                <a:r>
                  <a:rPr lang="zh-CN" altLang="zh-CN" sz="1600" b="0" i="0" baseline="0" dirty="0">
                    <a:effectLst/>
                    <a:latin typeface="宋体" panose="02010600030101010101" pitchFamily="2" charset="-122"/>
                    <a:ea typeface="宋体" panose="02010600030101010101" pitchFamily="2" charset="-122"/>
                  </a:rPr>
                  <a:t>以容纳查询结果条数计算</a:t>
                </a:r>
                <a:r>
                  <a:rPr lang="en-US" altLang="zh-CN" sz="1600" b="0" i="0" baseline="0" dirty="0">
                    <a:effectLst/>
                    <a:latin typeface="宋体" panose="02010600030101010101" pitchFamily="2" charset="-122"/>
                    <a:ea typeface="宋体" panose="02010600030101010101" pitchFamily="2" charset="-122"/>
                  </a:rPr>
                  <a:t>)</a:t>
                </a:r>
                <a:endParaRPr lang="zh-CN" altLang="zh-CN" sz="1600" dirty="0">
                  <a:effectLst/>
                  <a:latin typeface="宋体" panose="02010600030101010101" pitchFamily="2" charset="-122"/>
                  <a:ea typeface="宋体" panose="02010600030101010101" pitchFamily="2" charset="-122"/>
                </a:endParaRPr>
              </a:p>
            </c:rich>
          </c:tx>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6281888"/>
        <c:crosses val="autoZero"/>
        <c:crossBetween val="midCat"/>
      </c:valAx>
      <c:valAx>
        <c:axId val="186281888"/>
        <c:scaling>
          <c:orientation val="minMax"/>
          <c:min val="2700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800" dirty="0" smtClean="0">
                    <a:latin typeface="宋体" panose="02010600030101010101" pitchFamily="2" charset="-122"/>
                    <a:ea typeface="宋体" panose="02010600030101010101" pitchFamily="2" charset="-122"/>
                  </a:rPr>
                  <a:t>计算查询消耗的</a:t>
                </a:r>
                <a:r>
                  <a:rPr lang="en-US" altLang="zh-CN" sz="1800" dirty="0" smtClean="0">
                    <a:latin typeface="宋体" panose="02010600030101010101" pitchFamily="2" charset="-122"/>
                    <a:ea typeface="宋体" panose="02010600030101010101" pitchFamily="2" charset="-122"/>
                  </a:rPr>
                  <a:t>CPU</a:t>
                </a:r>
                <a:r>
                  <a:rPr lang="zh-CN" altLang="en-US" sz="1800" dirty="0" smtClean="0">
                    <a:latin typeface="宋体" panose="02010600030101010101" pitchFamily="2" charset="-122"/>
                    <a:ea typeface="宋体" panose="02010600030101010101" pitchFamily="2" charset="-122"/>
                  </a:rPr>
                  <a:t>时间</a:t>
                </a:r>
                <a:r>
                  <a:rPr lang="en-US" altLang="zh-CN" sz="1800" dirty="0" smtClean="0">
                    <a:latin typeface="宋体" panose="02010600030101010101" pitchFamily="2" charset="-122"/>
                    <a:ea typeface="宋体" panose="02010600030101010101" pitchFamily="2" charset="-122"/>
                  </a:rPr>
                  <a:t>:</a:t>
                </a:r>
                <a:r>
                  <a:rPr lang="zh-CN" altLang="en-US" sz="1800" dirty="0" smtClean="0">
                    <a:latin typeface="宋体" panose="02010600030101010101" pitchFamily="2" charset="-122"/>
                    <a:ea typeface="宋体" panose="02010600030101010101" pitchFamily="2" charset="-122"/>
                  </a:rPr>
                  <a:t>毫秒</a:t>
                </a:r>
                <a:endParaRPr lang="zh-CN" altLang="en-US" sz="1800" dirty="0">
                  <a:latin typeface="宋体" panose="02010600030101010101" pitchFamily="2" charset="-122"/>
                  <a:ea typeface="宋体" panose="02010600030101010101" pitchFamily="2" charset="-122"/>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6281328"/>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mn-ea"/>
              </a:defRPr>
            </a:lvl1pPr>
          </a:lstStyle>
          <a:p>
            <a:pPr>
              <a:defRPr/>
            </a:pPr>
            <a:fld id="{957269E1-EEC9-4905-A37E-6054CFA42B5B}" type="datetimeFigureOut">
              <a:rPr lang="zh-CN" altLang="en-US"/>
              <a:pPr>
                <a:defRPr/>
              </a:pPr>
              <a:t>2015/12/21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mn-ea"/>
              </a:defRPr>
            </a:lvl1pPr>
          </a:lstStyle>
          <a:p>
            <a:pPr>
              <a:defRPr/>
            </a:pPr>
            <a:fld id="{8617FD67-BD8F-486E-B8B6-5D267A779327}" type="slidenum">
              <a:rPr lang="zh-CN" altLang="en-US"/>
              <a:pPr>
                <a:defRPr/>
              </a:pPr>
              <a:t>‹#›</a:t>
            </a:fld>
            <a:endParaRPr lang="zh-CN" altLang="en-US"/>
          </a:p>
        </p:txBody>
      </p:sp>
    </p:spTree>
    <p:extLst>
      <p:ext uri="{BB962C8B-B14F-4D97-AF65-F5344CB8AC3E}">
        <p14:creationId xmlns:p14="http://schemas.microsoft.com/office/powerpoint/2010/main" val="16350833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各位老师早上好，我的题目是搜索引擎查询结果结存技术研究。我的指导老师是李建欣老师和王丽宏老师。</a:t>
            </a:r>
          </a:p>
        </p:txBody>
      </p:sp>
      <p:sp>
        <p:nvSpPr>
          <p:cNvPr id="4" name="灯片编号占位符 3"/>
          <p:cNvSpPr>
            <a:spLocks noGrp="1"/>
          </p:cNvSpPr>
          <p:nvPr>
            <p:ph type="sldNum" sz="quarter" idx="5"/>
          </p:nvPr>
        </p:nvSpPr>
        <p:spPr/>
        <p:txBody>
          <a:bodyPr/>
          <a:lstStyle/>
          <a:p>
            <a:pPr>
              <a:defRPr/>
            </a:pPr>
            <a:fld id="{8185A33C-050D-4474-88AC-68CECA7F5D8A}" type="slidenum">
              <a:rPr lang="zh-CN" altLang="en-US" smtClean="0"/>
              <a:pPr>
                <a:defRPr/>
              </a:pPr>
              <a:t>1</a:t>
            </a:fld>
            <a:endParaRPr lang="zh-CN" altLang="en-US"/>
          </a:p>
        </p:txBody>
      </p:sp>
    </p:spTree>
    <p:extLst>
      <p:ext uri="{BB962C8B-B14F-4D97-AF65-F5344CB8AC3E}">
        <p14:creationId xmlns:p14="http://schemas.microsoft.com/office/powerpoint/2010/main" val="1090745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这张图是各缓存替换策略</a:t>
            </a:r>
            <a:r>
              <a:rPr lang="zh-CN" altLang="en-US" baseline="0" dirty="0" smtClean="0"/>
              <a:t>在</a:t>
            </a:r>
            <a:r>
              <a:rPr lang="en-US" altLang="zh-CN" baseline="0" dirty="0" err="1" smtClean="0"/>
              <a:t>aol</a:t>
            </a:r>
            <a:r>
              <a:rPr lang="zh-CN" altLang="en-US" baseline="0" dirty="0" smtClean="0"/>
              <a:t>日志上的调度耗时</a:t>
            </a:r>
            <a:r>
              <a:rPr lang="zh-CN" altLang="en-US" dirty="0" smtClean="0"/>
              <a:t>。可以看到</a:t>
            </a:r>
            <a:r>
              <a:rPr lang="zh-CN" altLang="en-US" sz="1800" dirty="0" smtClean="0">
                <a:latin typeface="华文楷体" panose="02010600040101010101" pitchFamily="2" charset="-122"/>
                <a:ea typeface="华文楷体" panose="02010600040101010101" pitchFamily="2" charset="-122"/>
              </a:rPr>
              <a:t>应用</a:t>
            </a:r>
            <a:r>
              <a:rPr lang="en-US" altLang="zh-CN" sz="1800" dirty="0" smtClean="0">
                <a:latin typeface="华文楷体" panose="02010600040101010101" pitchFamily="2" charset="-122"/>
                <a:ea typeface="华文楷体" panose="02010600040101010101" pitchFamily="2" charset="-122"/>
              </a:rPr>
              <a:t>CLOCK</a:t>
            </a:r>
            <a:r>
              <a:rPr lang="zh-CN" altLang="en-US" sz="1800" dirty="0" smtClean="0">
                <a:latin typeface="华文楷体" panose="02010600040101010101" pitchFamily="2" charset="-122"/>
                <a:ea typeface="华文楷体" panose="02010600040101010101" pitchFamily="2" charset="-122"/>
              </a:rPr>
              <a:t>替换算法的</a:t>
            </a:r>
            <a:r>
              <a:rPr lang="en-US" altLang="zh-CN" sz="1800" dirty="0" smtClean="0">
                <a:latin typeface="华文楷体" panose="02010600040101010101" pitchFamily="2" charset="-122"/>
                <a:ea typeface="华文楷体" panose="02010600040101010101" pitchFamily="2" charset="-122"/>
              </a:rPr>
              <a:t>SDC</a:t>
            </a:r>
            <a:r>
              <a:rPr lang="zh-CN" altLang="en-US" sz="1800" dirty="0" smtClean="0">
                <a:latin typeface="华文楷体" panose="02010600040101010101" pitchFamily="2" charset="-122"/>
                <a:ea typeface="华文楷体" panose="02010600040101010101" pitchFamily="2" charset="-122"/>
              </a:rPr>
              <a:t>缓存具有最快的执行速度</a:t>
            </a:r>
            <a:endParaRPr lang="en-US" altLang="zh-CN" sz="1800"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13</a:t>
            </a:fld>
            <a:endParaRPr lang="zh-CN" altLang="en-US"/>
          </a:p>
        </p:txBody>
      </p:sp>
    </p:spTree>
    <p:extLst>
      <p:ext uri="{BB962C8B-B14F-4D97-AF65-F5344CB8AC3E}">
        <p14:creationId xmlns:p14="http://schemas.microsoft.com/office/powerpoint/2010/main" val="3857386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第二个研究内容是</a:t>
            </a:r>
            <a:endParaRPr lang="zh-CN" altLang="en-US" dirty="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14</a:t>
            </a:fld>
            <a:endParaRPr lang="zh-CN" altLang="en-US"/>
          </a:p>
        </p:txBody>
      </p:sp>
    </p:spTree>
    <p:extLst>
      <p:ext uri="{BB962C8B-B14F-4D97-AF65-F5344CB8AC3E}">
        <p14:creationId xmlns:p14="http://schemas.microsoft.com/office/powerpoint/2010/main" val="1856616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本文在搜索引擎前端查询结果缓存和后台搜索集群间加入查询预取模块。在</a:t>
            </a:r>
            <a:r>
              <a:rPr lang="zh-CN" altLang="zh-CN" dirty="0" smtClean="0"/>
              <a:t>用户</a:t>
            </a:r>
            <a:r>
              <a:rPr lang="zh-CN" altLang="en-US" dirty="0" smtClean="0"/>
              <a:t>请求</a:t>
            </a:r>
            <a:r>
              <a:rPr lang="zh-CN" altLang="zh-CN" dirty="0" smtClean="0"/>
              <a:t>查询</a:t>
            </a:r>
            <a:r>
              <a:rPr lang="zh-CN" altLang="en-US" dirty="0" smtClean="0"/>
              <a:t>结果</a:t>
            </a:r>
            <a:r>
              <a:rPr lang="zh-CN" altLang="zh-CN" dirty="0" smtClean="0"/>
              <a:t>之前，预取</a:t>
            </a:r>
            <a:r>
              <a:rPr lang="zh-CN" altLang="en-US" dirty="0" smtClean="0"/>
              <a:t>更新</a:t>
            </a:r>
            <a:r>
              <a:rPr lang="zh-CN" altLang="zh-CN" dirty="0" smtClean="0"/>
              <a:t>相应的</a:t>
            </a:r>
            <a:r>
              <a:rPr lang="zh-CN" altLang="en-US" dirty="0" smtClean="0"/>
              <a:t>陈旧</a:t>
            </a:r>
            <a:r>
              <a:rPr lang="zh-CN" altLang="zh-CN" dirty="0" smtClean="0"/>
              <a:t>过期的查询结果</a:t>
            </a:r>
            <a:r>
              <a:rPr lang="zh-CN" altLang="en-US" dirty="0" smtClean="0"/>
              <a:t>来</a:t>
            </a:r>
            <a:r>
              <a:rPr lang="zh-CN" altLang="zh-CN" dirty="0" smtClean="0"/>
              <a:t>提高</a:t>
            </a:r>
            <a:r>
              <a:rPr lang="zh-CN" altLang="en-US" dirty="0" smtClean="0"/>
              <a:t>有效</a:t>
            </a:r>
            <a:r>
              <a:rPr lang="zh-CN" altLang="zh-CN" dirty="0" smtClean="0"/>
              <a:t>缓存命中率。</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15</a:t>
            </a:fld>
            <a:endParaRPr lang="zh-CN" altLang="en-US"/>
          </a:p>
        </p:txBody>
      </p:sp>
    </p:spTree>
    <p:extLst>
      <p:ext uri="{BB962C8B-B14F-4D97-AF65-F5344CB8AC3E}">
        <p14:creationId xmlns:p14="http://schemas.microsoft.com/office/powerpoint/2010/main" val="4112261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查询选择器 以俩种方式估计查询重现时间，第一，一些查询以</a:t>
            </a:r>
            <a:r>
              <a:rPr lang="en-US" altLang="zh-CN" dirty="0" smtClean="0"/>
              <a:t>24h</a:t>
            </a:r>
            <a:r>
              <a:rPr lang="zh-CN" altLang="en-US" dirty="0" smtClean="0"/>
              <a:t>为周期重复出现；第二，回归 预测查询重现时间间隔。按缓存中查询重现时间选择在每个时间区间内待预取的查询结果。</a:t>
            </a:r>
            <a:endParaRPr lang="en-US" altLang="zh-CN" dirty="0" smtClean="0"/>
          </a:p>
          <a:p>
            <a:r>
              <a:rPr lang="zh-CN" altLang="en-US" dirty="0" smtClean="0"/>
              <a:t>然后搜索引擎后台的处理能力有限，仅预取查询开销小在时间区间内出现频次高的查询结果。</a:t>
            </a:r>
            <a:endParaRPr lang="zh-CN" altLang="en-US" dirty="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16</a:t>
            </a:fld>
            <a:endParaRPr lang="zh-CN" altLang="en-US"/>
          </a:p>
        </p:txBody>
      </p:sp>
    </p:spTree>
    <p:extLst>
      <p:ext uri="{BB962C8B-B14F-4D97-AF65-F5344CB8AC3E}">
        <p14:creationId xmlns:p14="http://schemas.microsoft.com/office/powerpoint/2010/main" val="2203675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dirty="0" smtClean="0">
                <a:latin typeface="宋体" panose="02010600030101010101" pitchFamily="2" charset="-122"/>
                <a:ea typeface="+mn-ea"/>
              </a:rPr>
              <a:t>图为缓存</a:t>
            </a:r>
            <a:r>
              <a:rPr lang="en-US" altLang="zh-CN" sz="2400" dirty="0" smtClean="0">
                <a:latin typeface="宋体" panose="02010600030101010101" pitchFamily="2" charset="-122"/>
                <a:ea typeface="+mn-ea"/>
              </a:rPr>
              <a:t>1h</a:t>
            </a:r>
            <a:r>
              <a:rPr lang="zh-CN" altLang="en-US" sz="2400" dirty="0" smtClean="0">
                <a:latin typeface="宋体" panose="02010600030101010101" pitchFamily="2" charset="-122"/>
                <a:ea typeface="+mn-ea"/>
              </a:rPr>
              <a:t>内查询结果的缓存命中率，</a:t>
            </a:r>
            <a:r>
              <a:rPr lang="zh-CN" altLang="en-US" sz="2400" baseline="0" dirty="0" smtClean="0">
                <a:latin typeface="宋体" panose="02010600030101010101" pitchFamily="2" charset="-122"/>
                <a:ea typeface="+mn-ea"/>
              </a:rPr>
              <a:t> 由于回归预测的误差较大，预取策略以</a:t>
            </a:r>
            <a:r>
              <a:rPr lang="en-US" altLang="zh-CN" sz="2400" baseline="0" dirty="0" smtClean="0">
                <a:latin typeface="宋体" panose="02010600030101010101" pitchFamily="2" charset="-122"/>
                <a:ea typeface="+mn-ea"/>
              </a:rPr>
              <a:t>24</a:t>
            </a:r>
            <a:r>
              <a:rPr lang="zh-CN" altLang="en-US" sz="2400" baseline="0" dirty="0" smtClean="0">
                <a:latin typeface="宋体" panose="02010600030101010101" pitchFamily="2" charset="-122"/>
                <a:ea typeface="+mn-ea"/>
              </a:rPr>
              <a:t>小时为周期预测查询重现时间。可以看到比无预取的缓存提高了约 </a:t>
            </a:r>
            <a:r>
              <a:rPr lang="en-US" altLang="zh-CN" sz="2400" baseline="0" dirty="0" smtClean="0">
                <a:latin typeface="宋体" panose="02010600030101010101" pitchFamily="2" charset="-122"/>
                <a:ea typeface="+mn-ea"/>
              </a:rPr>
              <a:t>5%</a:t>
            </a:r>
            <a:r>
              <a:rPr lang="zh-CN" altLang="en-US" sz="2400" baseline="0" dirty="0" smtClean="0">
                <a:latin typeface="宋体" panose="02010600030101010101" pitchFamily="2" charset="-122"/>
                <a:ea typeface="+mn-ea"/>
              </a:rPr>
              <a:t>的缓存命中率。</a:t>
            </a:r>
            <a:endParaRPr lang="zh-CN" altLang="en-US" sz="2400" dirty="0" smtClean="0">
              <a:latin typeface="宋体" panose="02010600030101010101" pitchFamily="2" charset="-122"/>
              <a:ea typeface="+mn-ea"/>
            </a:endParaRPr>
          </a:p>
          <a:p>
            <a:endParaRPr lang="zh-CN" altLang="en-US" dirty="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17</a:t>
            </a:fld>
            <a:endParaRPr lang="zh-CN" altLang="en-US"/>
          </a:p>
        </p:txBody>
      </p:sp>
    </p:spTree>
    <p:extLst>
      <p:ext uri="{BB962C8B-B14F-4D97-AF65-F5344CB8AC3E}">
        <p14:creationId xmlns:p14="http://schemas.microsoft.com/office/powerpoint/2010/main" val="497373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dirty="0" smtClean="0">
                <a:latin typeface="宋体" panose="02010600030101010101" pitchFamily="2" charset="-122"/>
                <a:ea typeface="+mn-ea"/>
              </a:rPr>
              <a:t>图为缓存</a:t>
            </a:r>
            <a:r>
              <a:rPr lang="en-US" altLang="zh-CN" sz="2400" dirty="0" smtClean="0">
                <a:latin typeface="宋体" panose="02010600030101010101" pitchFamily="2" charset="-122"/>
                <a:ea typeface="+mn-ea"/>
              </a:rPr>
              <a:t>3h</a:t>
            </a:r>
            <a:r>
              <a:rPr lang="zh-CN" altLang="en-US" sz="2400" dirty="0" smtClean="0">
                <a:latin typeface="宋体" panose="02010600030101010101" pitchFamily="2" charset="-122"/>
                <a:ea typeface="+mn-ea"/>
              </a:rPr>
              <a:t>内查询结果时的缓存命中率，</a:t>
            </a:r>
            <a:r>
              <a:rPr lang="zh-CN" altLang="en-US" sz="2400" baseline="0" dirty="0" smtClean="0">
                <a:latin typeface="宋体" panose="02010600030101010101" pitchFamily="2" charset="-122"/>
                <a:ea typeface="+mn-ea"/>
              </a:rPr>
              <a:t> 预取策略用梯度提升回归树预测查询重现时间。可以看到稳定后比无预取的缓存提高了约 </a:t>
            </a:r>
            <a:r>
              <a:rPr lang="en-US" altLang="zh-CN" sz="2400" baseline="0" dirty="0" smtClean="0">
                <a:latin typeface="宋体" panose="02010600030101010101" pitchFamily="2" charset="-122"/>
                <a:ea typeface="+mn-ea"/>
              </a:rPr>
              <a:t>3%</a:t>
            </a:r>
            <a:r>
              <a:rPr lang="zh-CN" altLang="en-US" sz="2400" baseline="0" dirty="0" smtClean="0">
                <a:latin typeface="宋体" panose="02010600030101010101" pitchFamily="2" charset="-122"/>
                <a:ea typeface="+mn-ea"/>
              </a:rPr>
              <a:t>的缓存命中率。</a:t>
            </a:r>
            <a:endParaRPr lang="zh-CN" altLang="en-US" sz="2400" dirty="0" smtClean="0">
              <a:latin typeface="宋体" panose="02010600030101010101" pitchFamily="2" charset="-122"/>
              <a:ea typeface="+mn-ea"/>
            </a:endParaRPr>
          </a:p>
          <a:p>
            <a:endParaRPr lang="zh-CN" altLang="en-US" dirty="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18</a:t>
            </a:fld>
            <a:endParaRPr lang="zh-CN" altLang="en-US"/>
          </a:p>
        </p:txBody>
      </p:sp>
    </p:spTree>
    <p:extLst>
      <p:ext uri="{BB962C8B-B14F-4D97-AF65-F5344CB8AC3E}">
        <p14:creationId xmlns:p14="http://schemas.microsoft.com/office/powerpoint/2010/main" val="1954947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19</a:t>
            </a:fld>
            <a:endParaRPr lang="zh-CN" altLang="en-US"/>
          </a:p>
        </p:txBody>
      </p:sp>
    </p:spTree>
    <p:extLst>
      <p:ext uri="{BB962C8B-B14F-4D97-AF65-F5344CB8AC3E}">
        <p14:creationId xmlns:p14="http://schemas.microsoft.com/office/powerpoint/2010/main" val="3813934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过去的研究中处理</a:t>
            </a:r>
            <a:r>
              <a:rPr lang="zh-CN" altLang="zh-CN" sz="1200" kern="1200" dirty="0" smtClean="0">
                <a:solidFill>
                  <a:schemeClr val="tx1"/>
                </a:solidFill>
                <a:effectLst/>
                <a:latin typeface="+mn-lt"/>
                <a:ea typeface="+mn-ea"/>
                <a:cs typeface="+mn-cs"/>
              </a:rPr>
              <a:t>所有的查询都被假设有相同的代价，并使用缓存命中率来评估缓存策略。</a:t>
            </a:r>
            <a:r>
              <a:rPr lang="zh-CN" altLang="en-US" dirty="0" smtClean="0"/>
              <a:t>图为查询处理时间开销与查询频率在对数坐标下的关系。可以看出</a:t>
            </a:r>
            <a:r>
              <a:rPr lang="zh-CN" altLang="en-US" dirty="0" smtClean="0">
                <a:latin typeface="宋体" panose="02010600030101010101" pitchFamily="2" charset="-122"/>
                <a:ea typeface="+mn-ea"/>
              </a:rPr>
              <a:t>处理查询的时间开销相差</a:t>
            </a:r>
            <a:r>
              <a:rPr lang="zh-CN" altLang="en-US" dirty="0" smtClean="0">
                <a:latin typeface="宋体" panose="02010600030101010101" pitchFamily="2" charset="-122"/>
                <a:ea typeface="+mn-ea"/>
              </a:rPr>
              <a:t>很大，因此每次缓存命中节约的后台处理查询开销也不同。应采用查询处理总开销而不是缓存命中率作为衡量缓存替换算法性能主要指标。</a:t>
            </a:r>
          </a:p>
          <a:p>
            <a:endParaRPr lang="zh-CN" altLang="en-US" dirty="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20</a:t>
            </a:fld>
            <a:endParaRPr lang="zh-CN" altLang="en-US"/>
          </a:p>
        </p:txBody>
      </p:sp>
    </p:spTree>
    <p:extLst>
      <p:ext uri="{BB962C8B-B14F-4D97-AF65-F5344CB8AC3E}">
        <p14:creationId xmlns:p14="http://schemas.microsoft.com/office/powerpoint/2010/main" val="3687884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最近有关开销感知缓存算法的研究是</a:t>
            </a:r>
            <a:r>
              <a:rPr lang="en-US" altLang="zh-CN" dirty="0" smtClean="0"/>
              <a:t>:</a:t>
            </a:r>
            <a:r>
              <a:rPr lang="en-US" altLang="zh-CN" sz="2400" baseline="0" dirty="0" smtClean="0">
                <a:latin typeface="宋体" panose="02010600030101010101" pitchFamily="2" charset="-122"/>
                <a:ea typeface="+mn-ea"/>
              </a:rPr>
              <a:t> </a:t>
            </a:r>
            <a:r>
              <a:rPr lang="zh-CN" altLang="en-US" sz="2400" baseline="0" dirty="0" smtClean="0">
                <a:latin typeface="宋体" panose="02010600030101010101" pitchFamily="2" charset="-122"/>
                <a:ea typeface="+mn-ea"/>
              </a:rPr>
              <a:t>提出</a:t>
            </a:r>
            <a:r>
              <a:rPr lang="zh-CN" altLang="en-US" sz="2400" dirty="0" smtClean="0">
                <a:latin typeface="宋体" panose="02010600030101010101" pitchFamily="2" charset="-122"/>
                <a:ea typeface="+mn-ea"/>
              </a:rPr>
              <a:t>开销感知的静态查询结果缓存</a:t>
            </a:r>
            <a:r>
              <a:rPr lang="en-US" altLang="zh-CN" sz="2400" dirty="0" smtClean="0">
                <a:latin typeface="宋体" panose="02010600030101010101" pitchFamily="2" charset="-122"/>
                <a:ea typeface="+mn-ea"/>
              </a:rPr>
              <a:t>,</a:t>
            </a:r>
            <a:r>
              <a:rPr lang="zh-CN" altLang="en-US" sz="2400" dirty="0" smtClean="0">
                <a:latin typeface="宋体" panose="02010600030101010101" pitchFamily="2" charset="-122"/>
                <a:ea typeface="+mn-ea"/>
              </a:rPr>
              <a:t>和</a:t>
            </a:r>
            <a:r>
              <a:rPr lang="zh-CN" altLang="en-US" sz="1200" dirty="0" smtClean="0">
                <a:latin typeface="+mn-lt"/>
                <a:ea typeface="+mn-ea"/>
              </a:rPr>
              <a:t>在</a:t>
            </a:r>
            <a:r>
              <a:rPr lang="en-US" altLang="zh-CN" sz="1200" dirty="0" smtClean="0">
                <a:latin typeface="+mn-lt"/>
                <a:ea typeface="+mn-ea"/>
              </a:rPr>
              <a:t>LFU</a:t>
            </a:r>
            <a:r>
              <a:rPr lang="zh-CN" altLang="en-US" sz="1200" dirty="0" smtClean="0">
                <a:latin typeface="+mn-lt"/>
                <a:ea typeface="+mn-ea"/>
              </a:rPr>
              <a:t>在改进的</a:t>
            </a:r>
            <a:r>
              <a:rPr lang="en-US" altLang="zh-CN" sz="1200" dirty="0" smtClean="0">
                <a:latin typeface="+mn-lt"/>
                <a:ea typeface="+mn-ea"/>
              </a:rPr>
              <a:t>LFCU</a:t>
            </a:r>
            <a:r>
              <a:rPr lang="zh-CN" altLang="en-US" sz="1200" dirty="0" smtClean="0">
                <a:latin typeface="+mn-lt"/>
                <a:ea typeface="+mn-ea"/>
              </a:rPr>
              <a:t>算法。然而</a:t>
            </a:r>
            <a:r>
              <a:rPr lang="zh-CN" altLang="en-US" sz="1200" baseline="0" dirty="0" smtClean="0">
                <a:latin typeface="+mn-lt"/>
                <a:ea typeface="+mn-ea"/>
              </a:rPr>
              <a:t> </a:t>
            </a:r>
            <a:r>
              <a:rPr lang="en-US" altLang="zh-CN" sz="1200" baseline="0" dirty="0" smtClean="0">
                <a:latin typeface="+mn-lt"/>
                <a:ea typeface="+mn-ea"/>
              </a:rPr>
              <a:t>LFU</a:t>
            </a:r>
            <a:r>
              <a:rPr lang="zh-CN" altLang="en-US" sz="1200" baseline="0" dirty="0" smtClean="0">
                <a:latin typeface="+mn-lt"/>
                <a:ea typeface="+mn-ea"/>
              </a:rPr>
              <a:t>在查询结果缓存上的性能不如</a:t>
            </a:r>
            <a:r>
              <a:rPr lang="en-US" altLang="zh-CN" sz="1200" baseline="0" dirty="0" smtClean="0">
                <a:latin typeface="+mn-lt"/>
                <a:ea typeface="+mn-ea"/>
              </a:rPr>
              <a:t>LRU,LFCU</a:t>
            </a:r>
            <a:r>
              <a:rPr lang="zh-CN" altLang="en-US" sz="1200" baseline="0" dirty="0" smtClean="0">
                <a:latin typeface="+mn-lt"/>
                <a:ea typeface="+mn-ea"/>
              </a:rPr>
              <a:t>虽然比 </a:t>
            </a:r>
            <a:r>
              <a:rPr lang="en-US" altLang="zh-CN" sz="1200" baseline="0" dirty="0" smtClean="0">
                <a:latin typeface="+mn-lt"/>
                <a:ea typeface="+mn-ea"/>
              </a:rPr>
              <a:t>LFU</a:t>
            </a:r>
            <a:r>
              <a:rPr lang="zh-CN" altLang="en-US" sz="1200" baseline="0" dirty="0" smtClean="0">
                <a:latin typeface="+mn-lt"/>
                <a:ea typeface="+mn-ea"/>
              </a:rPr>
              <a:t>好，但它在缓存容量小时性能不如 </a:t>
            </a:r>
            <a:r>
              <a:rPr lang="en-US" altLang="zh-CN" sz="1200" baseline="0" dirty="0" smtClean="0">
                <a:latin typeface="+mn-lt"/>
                <a:ea typeface="+mn-ea"/>
              </a:rPr>
              <a:t>LRU,</a:t>
            </a:r>
            <a:r>
              <a:rPr lang="zh-CN" altLang="en-US" sz="1200" baseline="0" dirty="0" smtClean="0">
                <a:latin typeface="+mn-lt"/>
                <a:ea typeface="+mn-ea"/>
              </a:rPr>
              <a:t>在缓存容量大时性能略优于 </a:t>
            </a:r>
            <a:r>
              <a:rPr lang="en-US" altLang="zh-CN" sz="1200" baseline="0" dirty="0" smtClean="0">
                <a:latin typeface="+mn-lt"/>
                <a:ea typeface="+mn-ea"/>
              </a:rPr>
              <a:t>LRU</a:t>
            </a:r>
            <a:r>
              <a:rPr lang="zh-CN" altLang="en-US" sz="1200" baseline="0" dirty="0" smtClean="0">
                <a:latin typeface="+mn-lt"/>
                <a:ea typeface="+mn-ea"/>
              </a:rPr>
              <a:t>。论文提出在</a:t>
            </a:r>
            <a:r>
              <a:rPr lang="en-US" altLang="zh-CN" sz="1200" baseline="0" dirty="0" smtClean="0">
                <a:latin typeface="+mn-lt"/>
                <a:ea typeface="+mn-ea"/>
              </a:rPr>
              <a:t>LRU</a:t>
            </a:r>
            <a:r>
              <a:rPr lang="zh-CN" altLang="en-US" sz="1200" baseline="0" dirty="0" smtClean="0">
                <a:latin typeface="+mn-lt"/>
                <a:ea typeface="+mn-ea"/>
              </a:rPr>
              <a:t>上改进的开销感知的缓存替换算法。</a:t>
            </a:r>
            <a:endParaRPr lang="en-US" altLang="zh-CN" sz="2400" dirty="0" smtClean="0">
              <a:latin typeface="宋体" panose="02010600030101010101" pitchFamily="2" charset="-122"/>
              <a:ea typeface="+mn-ea"/>
            </a:endParaRPr>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21</a:t>
            </a:fld>
            <a:endParaRPr lang="zh-CN" altLang="en-US"/>
          </a:p>
        </p:txBody>
      </p:sp>
    </p:spTree>
    <p:extLst>
      <p:ext uri="{BB962C8B-B14F-4D97-AF65-F5344CB8AC3E}">
        <p14:creationId xmlns:p14="http://schemas.microsoft.com/office/powerpoint/2010/main" val="1416212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图为</a:t>
            </a:r>
            <a:r>
              <a:rPr lang="zh-CN" altLang="en-US" sz="1600" dirty="0" smtClean="0">
                <a:latin typeface="宋体" panose="02010600030101010101" pitchFamily="2" charset="-122"/>
                <a:ea typeface="+mn-ea"/>
              </a:rPr>
              <a:t>后台计算查询结果总开销对比</a:t>
            </a:r>
            <a:r>
              <a:rPr lang="zh-CN" altLang="en-US" sz="1200" dirty="0" smtClean="0">
                <a:latin typeface="+mn-lt"/>
                <a:ea typeface="+mn-ea"/>
              </a:rPr>
              <a:t>，可以看到</a:t>
            </a:r>
            <a:r>
              <a:rPr lang="zh-CN" altLang="zh-CN" sz="1600" dirty="0" smtClean="0">
                <a:latin typeface="宋体" panose="02010600030101010101" pitchFamily="2" charset="-122"/>
                <a:ea typeface="+mn-ea"/>
              </a:rPr>
              <a:t>查询处理总耗时比</a:t>
            </a:r>
            <a:r>
              <a:rPr lang="en-US" altLang="zh-CN" sz="1600" dirty="0" smtClean="0">
                <a:latin typeface="宋体" panose="02010600030101010101" pitchFamily="2" charset="-122"/>
                <a:ea typeface="+mn-ea"/>
              </a:rPr>
              <a:t>LRU</a:t>
            </a:r>
            <a:r>
              <a:rPr lang="zh-CN" altLang="zh-CN" sz="1600" dirty="0" smtClean="0">
                <a:latin typeface="宋体" panose="02010600030101010101" pitchFamily="2" charset="-122"/>
                <a:ea typeface="+mn-ea"/>
              </a:rPr>
              <a:t>算法</a:t>
            </a:r>
            <a:r>
              <a:rPr lang="zh-CN" altLang="en-US" sz="1600" dirty="0" smtClean="0">
                <a:latin typeface="宋体" panose="02010600030101010101" pitchFamily="2" charset="-122"/>
                <a:ea typeface="+mn-ea"/>
              </a:rPr>
              <a:t>减</a:t>
            </a:r>
            <a:r>
              <a:rPr lang="zh-CN" altLang="zh-CN" sz="1600" dirty="0" smtClean="0">
                <a:latin typeface="宋体" panose="02010600030101010101" pitchFamily="2" charset="-122"/>
                <a:ea typeface="+mn-ea"/>
              </a:rPr>
              <a:t>少约</a:t>
            </a:r>
            <a:r>
              <a:rPr lang="en-US" altLang="zh-CN" sz="1600" dirty="0" smtClean="0">
                <a:latin typeface="宋体" panose="02010600030101010101" pitchFamily="2" charset="-122"/>
                <a:ea typeface="+mn-ea"/>
              </a:rPr>
              <a:t>1.5%</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1600" dirty="0" smtClean="0">
              <a:latin typeface="宋体" panose="02010600030101010101" pitchFamily="2" charset="-122"/>
              <a:ea typeface="+mn-ea"/>
            </a:endParaRPr>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23</a:t>
            </a:fld>
            <a:endParaRPr lang="zh-CN" altLang="en-US"/>
          </a:p>
        </p:txBody>
      </p:sp>
    </p:spTree>
    <p:extLst>
      <p:ext uri="{BB962C8B-B14F-4D97-AF65-F5344CB8AC3E}">
        <p14:creationId xmlns:p14="http://schemas.microsoft.com/office/powerpoint/2010/main" val="607108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2</a:t>
            </a:fld>
            <a:endParaRPr lang="zh-CN" altLang="en-US"/>
          </a:p>
        </p:txBody>
      </p:sp>
    </p:spTree>
    <p:extLst>
      <p:ext uri="{BB962C8B-B14F-4D97-AF65-F5344CB8AC3E}">
        <p14:creationId xmlns:p14="http://schemas.microsoft.com/office/powerpoint/2010/main" val="458458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表为</a:t>
            </a:r>
            <a:r>
              <a:rPr lang="zh-CN" altLang="en-US" sz="1600" dirty="0" smtClean="0">
                <a:latin typeface="宋体" panose="02010600030101010101" pitchFamily="2" charset="-122"/>
                <a:ea typeface="+mn-ea"/>
              </a:rPr>
              <a:t>开销感知的替换算法与</a:t>
            </a:r>
            <a:r>
              <a:rPr lang="en-US" altLang="zh-CN" sz="1600" dirty="0" smtClean="0">
                <a:latin typeface="宋体" panose="02010600030101010101" pitchFamily="2" charset="-122"/>
                <a:ea typeface="+mn-ea"/>
              </a:rPr>
              <a:t>LRU</a:t>
            </a:r>
            <a:r>
              <a:rPr lang="zh-CN" altLang="en-US" sz="1600" dirty="0" smtClean="0">
                <a:latin typeface="宋体" panose="02010600030101010101" pitchFamily="2" charset="-122"/>
                <a:ea typeface="+mn-ea"/>
              </a:rPr>
              <a:t>缓存命中率的对比</a:t>
            </a:r>
            <a:r>
              <a:rPr lang="zh-CN" altLang="en-US" sz="1200" dirty="0" smtClean="0">
                <a:latin typeface="+mn-lt"/>
                <a:ea typeface="+mn-ea"/>
              </a:rPr>
              <a:t>，可以看到</a:t>
            </a:r>
            <a:r>
              <a:rPr lang="zh-CN" altLang="en-US" sz="1600" dirty="0" smtClean="0">
                <a:latin typeface="宋体" panose="02010600030101010101" pitchFamily="2" charset="-122"/>
                <a:ea typeface="+mn-ea"/>
              </a:rPr>
              <a:t>缓存命中率相差小于千分之一</a:t>
            </a:r>
            <a:endParaRPr lang="en-US" altLang="zh-CN" sz="1600" dirty="0" smtClean="0">
              <a:latin typeface="宋体" panose="02010600030101010101" pitchFamily="2" charset="-122"/>
              <a:ea typeface="+mn-ea"/>
            </a:endParaRPr>
          </a:p>
          <a:p>
            <a:endParaRPr lang="zh-CN" altLang="en-US" dirty="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24</a:t>
            </a:fld>
            <a:endParaRPr lang="zh-CN" altLang="en-US"/>
          </a:p>
        </p:txBody>
      </p:sp>
    </p:spTree>
    <p:extLst>
      <p:ext uri="{BB962C8B-B14F-4D97-AF65-F5344CB8AC3E}">
        <p14:creationId xmlns:p14="http://schemas.microsoft.com/office/powerpoint/2010/main" val="1151341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26</a:t>
            </a:fld>
            <a:endParaRPr lang="zh-CN" altLang="en-US"/>
          </a:p>
        </p:txBody>
      </p:sp>
    </p:spTree>
    <p:extLst>
      <p:ext uri="{BB962C8B-B14F-4D97-AF65-F5344CB8AC3E}">
        <p14:creationId xmlns:p14="http://schemas.microsoft.com/office/powerpoint/2010/main" val="2907301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EB2E285-D6C0-4258-BDDC-15F4782FFE30}" type="slidenum">
              <a:rPr lang="en-US" altLang="zh-CN" smtClean="0"/>
              <a:pPr>
                <a:defRPr/>
              </a:pPr>
              <a:t>27</a:t>
            </a:fld>
            <a:endParaRPr lang="en-US" altLang="zh-CN" smtClean="0"/>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804449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课题来源是国家自然科学基金</a:t>
            </a:r>
            <a:endParaRPr lang="zh-CN" altLang="en-US" dirty="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3</a:t>
            </a:fld>
            <a:endParaRPr lang="zh-CN" altLang="en-US"/>
          </a:p>
        </p:txBody>
      </p:sp>
    </p:spTree>
    <p:extLst>
      <p:ext uri="{BB962C8B-B14F-4D97-AF65-F5344CB8AC3E}">
        <p14:creationId xmlns:p14="http://schemas.microsoft.com/office/powerpoint/2010/main" val="1626275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研究背景是</a:t>
            </a:r>
            <a:r>
              <a:rPr lang="zh-CN" altLang="en-US" sz="1200" dirty="0" smtClean="0">
                <a:latin typeface="宋体" panose="02010600030101010101" pitchFamily="2" charset="-122"/>
                <a:ea typeface="+mn-ea"/>
              </a:rPr>
              <a:t>搜索引擎用户规模变大，</a:t>
            </a:r>
            <a:r>
              <a:rPr lang="zh-CN" altLang="zh-CN" sz="1200" dirty="0" smtClean="0">
                <a:latin typeface="宋体" panose="02010600030101010101" pitchFamily="2" charset="-122"/>
                <a:ea typeface="+mn-ea"/>
              </a:rPr>
              <a:t>高效获取查询</a:t>
            </a:r>
            <a:r>
              <a:rPr lang="zh-CN" altLang="en-US" sz="1200" dirty="0" smtClean="0">
                <a:latin typeface="宋体" panose="02010600030101010101" pitchFamily="2" charset="-122"/>
                <a:ea typeface="+mn-ea"/>
              </a:rPr>
              <a:t>结果</a:t>
            </a:r>
            <a:r>
              <a:rPr lang="zh-CN" altLang="zh-CN" sz="1200" dirty="0" smtClean="0">
                <a:latin typeface="宋体" panose="02010600030101010101" pitchFamily="2" charset="-122"/>
                <a:ea typeface="+mn-ea"/>
              </a:rPr>
              <a:t>对学术界和工业界提出挑战</a:t>
            </a:r>
            <a:r>
              <a:rPr lang="zh-CN" altLang="zh-CN" sz="1200" dirty="0" smtClean="0"/>
              <a:t>。</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4</a:t>
            </a:fld>
            <a:endParaRPr lang="zh-CN" altLang="en-US"/>
          </a:p>
        </p:txBody>
      </p:sp>
    </p:spTree>
    <p:extLst>
      <p:ext uri="{BB962C8B-B14F-4D97-AF65-F5344CB8AC3E}">
        <p14:creationId xmlns:p14="http://schemas.microsoft.com/office/powerpoint/2010/main" val="3565435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aseline="0" dirty="0" smtClean="0"/>
              <a:t>根据搜狗查询日志模拟</a:t>
            </a:r>
            <a:r>
              <a:rPr lang="en-US" altLang="zh-CN" baseline="0" dirty="0" smtClean="0"/>
              <a:t>,</a:t>
            </a:r>
            <a:r>
              <a:rPr lang="zh-CN" altLang="en-US" dirty="0" smtClean="0"/>
              <a:t>某天到达搜索引擎后台的用户查询量 </a:t>
            </a:r>
            <a:r>
              <a:rPr lang="zh-CN" altLang="en-US" baseline="0" dirty="0" smtClean="0"/>
              <a:t>如图所示，可以看到相对于</a:t>
            </a:r>
            <a:r>
              <a:rPr lang="zh-CN" altLang="en-US" b="1" dirty="0" smtClean="0">
                <a:latin typeface="宋体" panose="02010600030101010101" pitchFamily="2" charset="-122"/>
                <a:ea typeface="+mn-ea"/>
              </a:rPr>
              <a:t>不缓存查询结果，</a:t>
            </a:r>
            <a:r>
              <a:rPr lang="zh-CN" altLang="en-US" baseline="0" dirty="0" smtClean="0"/>
              <a:t>缓存一小时之内的查询结果能够把到达后台查询请求流量降至</a:t>
            </a:r>
            <a:r>
              <a:rPr lang="en-US" altLang="zh-CN" baseline="0" dirty="0" smtClean="0"/>
              <a:t>1/3</a:t>
            </a:r>
            <a:r>
              <a:rPr lang="zh-CN" altLang="en-US" baseline="0" dirty="0" smtClean="0"/>
              <a:t>。所以缓存查询结果能够大幅</a:t>
            </a:r>
            <a:r>
              <a:rPr lang="zh-CN" altLang="zh-CN" sz="1200" kern="1200" dirty="0" smtClean="0">
                <a:solidFill>
                  <a:schemeClr val="tx1"/>
                </a:solidFill>
                <a:effectLst/>
                <a:latin typeface="+mn-lt"/>
                <a:ea typeface="+mn-ea"/>
                <a:cs typeface="+mn-cs"/>
              </a:rPr>
              <a:t>减少</a:t>
            </a:r>
            <a:r>
              <a:rPr lang="zh-CN" altLang="en-US" sz="1200" kern="1200" dirty="0" smtClean="0">
                <a:solidFill>
                  <a:schemeClr val="tx1"/>
                </a:solidFill>
                <a:effectLst/>
                <a:latin typeface="+mn-lt"/>
                <a:ea typeface="+mn-ea"/>
                <a:cs typeface="+mn-cs"/>
              </a:rPr>
              <a:t>搜索引擎</a:t>
            </a:r>
            <a:r>
              <a:rPr lang="zh-CN" altLang="zh-CN" sz="1200" kern="1200" dirty="0" smtClean="0">
                <a:solidFill>
                  <a:schemeClr val="tx1"/>
                </a:solidFill>
                <a:effectLst/>
                <a:latin typeface="+mn-lt"/>
                <a:ea typeface="+mn-ea"/>
                <a:cs typeface="+mn-cs"/>
              </a:rPr>
              <a:t>后</a:t>
            </a:r>
            <a:r>
              <a:rPr lang="zh-CN" altLang="en-US" sz="1200" kern="1200" dirty="0" smtClean="0">
                <a:solidFill>
                  <a:schemeClr val="tx1"/>
                </a:solidFill>
                <a:effectLst/>
                <a:latin typeface="+mn-lt"/>
                <a:ea typeface="+mn-ea"/>
                <a:cs typeface="+mn-cs"/>
              </a:rPr>
              <a:t>台</a:t>
            </a:r>
            <a:r>
              <a:rPr lang="zh-CN" altLang="zh-CN" sz="1200" kern="1200" dirty="0" smtClean="0">
                <a:solidFill>
                  <a:schemeClr val="tx1"/>
                </a:solidFill>
                <a:effectLst/>
                <a:latin typeface="+mn-lt"/>
                <a:ea typeface="+mn-ea"/>
                <a:cs typeface="+mn-cs"/>
              </a:rPr>
              <a:t>的负荷，提升搜索系统的效率</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5</a:t>
            </a:fld>
            <a:endParaRPr lang="zh-CN" altLang="en-US"/>
          </a:p>
        </p:txBody>
      </p:sp>
    </p:spTree>
    <p:extLst>
      <p:ext uri="{BB962C8B-B14F-4D97-AF65-F5344CB8AC3E}">
        <p14:creationId xmlns:p14="http://schemas.microsoft.com/office/powerpoint/2010/main" val="3920469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目前对搜索引擎缓存的研究主要分四个方向。</a:t>
            </a:r>
            <a:endParaRPr lang="en-US" altLang="zh-CN" dirty="0" smtClean="0"/>
          </a:p>
          <a:p>
            <a:r>
              <a:rPr lang="zh-CN" altLang="en-US" dirty="0" smtClean="0"/>
              <a:t>针对有限容量缓存的研究包括：对比动态缓存、静态缓存和动静态结合缓存的性能；计算查询被再次发起的概率，设计概率驱动缓存；设计缓存许可策略来阻止不频繁使用的查询通过替换策略获得频繁查询在缓存中的空间。</a:t>
            </a:r>
            <a:endParaRPr lang="en-US" altLang="zh-CN" dirty="0" smtClean="0"/>
          </a:p>
          <a:p>
            <a:r>
              <a:rPr lang="zh-CN" altLang="en-US" dirty="0" smtClean="0"/>
              <a:t>缓存更新技术包括，设置缓存内容的生存时间来防止向用户返回陈旧的查询结果；预取查询结果更新缓存中陈旧的内容和根据索引的信息判别缓存的查询结果是否失效。</a:t>
            </a:r>
            <a:endParaRPr lang="en-US" altLang="zh-CN" dirty="0" smtClean="0"/>
          </a:p>
          <a:p>
            <a:r>
              <a:rPr lang="zh-CN" altLang="en-US" dirty="0" smtClean="0"/>
              <a:t>多内容层次的缓存技术主要考虑在查询结果之外，缓存倒排表、倒排表交集、网页文档等内容。</a:t>
            </a:r>
            <a:endParaRPr lang="en-US" altLang="zh-CN" dirty="0" smtClean="0"/>
          </a:p>
          <a:p>
            <a:r>
              <a:rPr lang="zh-CN" altLang="en-US" dirty="0" smtClean="0"/>
              <a:t>开销感知的缓存策略在设计缓存算法时考虑到后台处理每条查询开销不同。</a:t>
            </a:r>
            <a:endParaRPr lang="en-US" altLang="zh-CN" dirty="0" smtClean="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7</a:t>
            </a:fld>
            <a:endParaRPr lang="zh-CN" altLang="en-US"/>
          </a:p>
        </p:txBody>
      </p:sp>
    </p:spTree>
    <p:extLst>
      <p:ext uri="{BB962C8B-B14F-4D97-AF65-F5344CB8AC3E}">
        <p14:creationId xmlns:p14="http://schemas.microsoft.com/office/powerpoint/2010/main" val="1159706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dirty="0" smtClean="0">
                <a:latin typeface="宋体" panose="02010600030101010101" pitchFamily="2" charset="-122"/>
                <a:ea typeface="+mn-ea"/>
              </a:rPr>
              <a:t>提高查询结果缓存的命中率，提升缓存内容的新鲜度，减少搜索引擎</a:t>
            </a:r>
            <a:r>
              <a:rPr lang="zh-CN" altLang="en-US" sz="1200" dirty="0" smtClean="0">
                <a:latin typeface="宋体" panose="02010600030101010101" pitchFamily="2" charset="-122"/>
                <a:ea typeface="+mn-ea"/>
              </a:rPr>
              <a:t>后台</a:t>
            </a:r>
            <a:r>
              <a:rPr lang="zh-CN" altLang="zh-CN" sz="1200" dirty="0" smtClean="0">
                <a:latin typeface="宋体" panose="02010600030101010101" pitchFamily="2" charset="-122"/>
                <a:ea typeface="+mn-ea"/>
              </a:rPr>
              <a:t>处理查询的</a:t>
            </a:r>
            <a:r>
              <a:rPr lang="zh-CN" altLang="en-US" sz="1200" dirty="0" smtClean="0">
                <a:latin typeface="宋体" panose="02010600030101010101" pitchFamily="2" charset="-122"/>
                <a:ea typeface="+mn-ea"/>
              </a:rPr>
              <a:t>总</a:t>
            </a:r>
            <a:r>
              <a:rPr lang="zh-CN" altLang="zh-CN" sz="1200" dirty="0" smtClean="0">
                <a:latin typeface="宋体" panose="02010600030101010101" pitchFamily="2" charset="-122"/>
                <a:ea typeface="+mn-ea"/>
              </a:rPr>
              <a:t>开销。</a:t>
            </a:r>
            <a:endParaRPr lang="en-US" altLang="zh-CN" sz="1200" dirty="0" smtClean="0">
              <a:latin typeface="宋体" panose="02010600030101010101" pitchFamily="2" charset="-122"/>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9</a:t>
            </a:fld>
            <a:endParaRPr lang="zh-CN" altLang="en-US"/>
          </a:p>
        </p:txBody>
      </p:sp>
    </p:spTree>
    <p:extLst>
      <p:ext uri="{BB962C8B-B14F-4D97-AF65-F5344CB8AC3E}">
        <p14:creationId xmlns:p14="http://schemas.microsoft.com/office/powerpoint/2010/main" val="2809266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11</a:t>
            </a:fld>
            <a:endParaRPr lang="zh-CN" altLang="en-US"/>
          </a:p>
        </p:txBody>
      </p:sp>
    </p:spTree>
    <p:extLst>
      <p:ext uri="{BB962C8B-B14F-4D97-AF65-F5344CB8AC3E}">
        <p14:creationId xmlns:p14="http://schemas.microsoft.com/office/powerpoint/2010/main" val="4173522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这张图是各缓存替换策略的缓存命中率与</a:t>
            </a:r>
            <a:r>
              <a:rPr lang="en-US" altLang="zh-CN" dirty="0" smtClean="0"/>
              <a:t>RANDOM</a:t>
            </a:r>
            <a:r>
              <a:rPr lang="zh-CN" altLang="en-US" dirty="0" smtClean="0"/>
              <a:t>算法的差值。可以看到</a:t>
            </a:r>
            <a:r>
              <a:rPr lang="zh-CN" altLang="en-US" sz="1700" dirty="0" smtClean="0">
                <a:latin typeface="华文楷体" panose="02010600040101010101" pitchFamily="2" charset="-122"/>
                <a:ea typeface="华文楷体" panose="02010600040101010101" pitchFamily="2" charset="-122"/>
              </a:rPr>
              <a:t>应用</a:t>
            </a:r>
            <a:r>
              <a:rPr lang="en-US" altLang="zh-CN" sz="1700" dirty="0" smtClean="0">
                <a:latin typeface="华文楷体" panose="02010600040101010101" pitchFamily="2" charset="-122"/>
                <a:ea typeface="华文楷体" panose="02010600040101010101" pitchFamily="2" charset="-122"/>
              </a:rPr>
              <a:t>ARC</a:t>
            </a:r>
            <a:r>
              <a:rPr lang="zh-CN" altLang="en-US" sz="1700" dirty="0" smtClean="0">
                <a:latin typeface="华文楷体" panose="02010600040101010101" pitchFamily="2" charset="-122"/>
                <a:ea typeface="华文楷体" panose="02010600040101010101" pitchFamily="2" charset="-122"/>
              </a:rPr>
              <a:t>替换算法的</a:t>
            </a:r>
            <a:r>
              <a:rPr lang="en-US" altLang="zh-CN" sz="1700" dirty="0" smtClean="0">
                <a:latin typeface="华文楷体" panose="02010600040101010101" pitchFamily="2" charset="-122"/>
                <a:ea typeface="华文楷体" panose="02010600040101010101" pitchFamily="2" charset="-122"/>
              </a:rPr>
              <a:t>SDC</a:t>
            </a:r>
            <a:r>
              <a:rPr lang="zh-CN" altLang="en-US" sz="1700" dirty="0" smtClean="0">
                <a:latin typeface="华文楷体" panose="02010600040101010101" pitchFamily="2" charset="-122"/>
                <a:ea typeface="华文楷体" panose="02010600040101010101" pitchFamily="2" charset="-122"/>
              </a:rPr>
              <a:t>缓存获得最高的缓存命中率。 </a:t>
            </a:r>
            <a:endParaRPr lang="en-US" altLang="zh-CN" sz="1700" dirty="0" smtClean="0">
              <a:latin typeface="华文楷体" panose="02010600040101010101" pitchFamily="2" charset="-122"/>
              <a:ea typeface="华文楷体"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12</a:t>
            </a:fld>
            <a:endParaRPr lang="zh-CN" altLang="en-US"/>
          </a:p>
        </p:txBody>
      </p:sp>
    </p:spTree>
    <p:extLst>
      <p:ext uri="{BB962C8B-B14F-4D97-AF65-F5344CB8AC3E}">
        <p14:creationId xmlns:p14="http://schemas.microsoft.com/office/powerpoint/2010/main" val="21724496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142875" y="0"/>
          <a:ext cx="9001125" cy="2428875"/>
        </p:xfrm>
        <a:graphic>
          <a:graphicData uri="http://schemas.openxmlformats.org/presentationml/2006/ole">
            <mc:AlternateContent xmlns:mc="http://schemas.openxmlformats.org/markup-compatibility/2006">
              <mc:Choice xmlns:v="urn:schemas-microsoft-com:vml" Requires="v">
                <p:oleObj spid="_x0000_s69242" name="Image" r:id="rId3" imgW="8228571" imgH="8711111" progId="">
                  <p:embed/>
                </p:oleObj>
              </mc:Choice>
              <mc:Fallback>
                <p:oleObj name="Image" r:id="rId3" imgW="8228571" imgH="8711111" progId="">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2875" y="0"/>
                        <a:ext cx="9001125" cy="2428875"/>
                      </a:xfrm>
                      <a:prstGeom prst="rect">
                        <a:avLst/>
                      </a:prstGeom>
                      <a:noFill/>
                      <a:ln>
                        <a:noFill/>
                      </a:ln>
                      <a:extLst>
                        <a:ext uri="{909E8E84-426E-40DD-AFC4-6F175D3DCCD1}">
                          <a14:hiddenFill xmlns:a14="http://schemas.microsoft.com/office/drawing/2010/main">
                            <a:gradFill rotWithShape="1">
                              <a:gsLst>
                                <a:gs pos="0">
                                  <a:srgbClr val="57B2D7">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Rectangle 21"/>
          <p:cNvSpPr>
            <a:spLocks noChangeArrowheads="1"/>
          </p:cNvSpPr>
          <p:nvPr/>
        </p:nvSpPr>
        <p:spPr bwMode="gray">
          <a:xfrm>
            <a:off x="2286000" y="3124200"/>
            <a:ext cx="6858000" cy="6096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6" name="Rectangle 22"/>
          <p:cNvSpPr>
            <a:spLocks noChangeArrowheads="1"/>
          </p:cNvSpPr>
          <p:nvPr/>
        </p:nvSpPr>
        <p:spPr bwMode="gray">
          <a:xfrm>
            <a:off x="0" y="3124200"/>
            <a:ext cx="9144000" cy="1524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7" name="Text Box 14"/>
          <p:cNvSpPr txBox="1">
            <a:spLocks noChangeArrowheads="1"/>
          </p:cNvSpPr>
          <p:nvPr/>
        </p:nvSpPr>
        <p:spPr bwMode="auto">
          <a:xfrm>
            <a:off x="444500" y="25146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smtClean="0">
                <a:solidFill>
                  <a:schemeClr val="bg1"/>
                </a:solidFill>
                <a:latin typeface="Arial Black" pitchFamily="34" charset="0"/>
              </a:rPr>
              <a:t>L o g o</a:t>
            </a:r>
          </a:p>
        </p:txBody>
      </p:sp>
      <p:pic>
        <p:nvPicPr>
          <p:cNvPr id="8" name="图片 19" descr="图片1.jpg"/>
          <p:cNvPicPr>
            <a:picLocks noChangeAspect="1"/>
          </p:cNvPicPr>
          <p:nvPr userDrawn="1"/>
        </p:nvPicPr>
        <p:blipFill>
          <a:blip r:embed="rId5"/>
          <a:srcRect/>
          <a:stretch>
            <a:fillRect/>
          </a:stretch>
        </p:blipFill>
        <p:spPr bwMode="auto">
          <a:xfrm>
            <a:off x="0" y="2428875"/>
            <a:ext cx="9144000" cy="714375"/>
          </a:xfrm>
          <a:prstGeom prst="rect">
            <a:avLst/>
          </a:prstGeom>
          <a:noFill/>
          <a:ln w="9525">
            <a:noFill/>
            <a:miter lim="800000"/>
            <a:headEnd/>
            <a:tailEnd/>
          </a:ln>
        </p:spPr>
      </p:pic>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dirty="0" smtClean="0"/>
              <a:t>单击此处编辑母版标题样式</a:t>
            </a:r>
            <a:endParaRPr lang="en-US" altLang="zh-CN" dirty="0"/>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smtClean="0"/>
              <a:t>单击此处编辑母版副标题样式</a:t>
            </a:r>
            <a:endParaRPr lang="en-US" altLang="zh-CN"/>
          </a:p>
        </p:txBody>
      </p:sp>
      <p:sp>
        <p:nvSpPr>
          <p:cNvPr id="9" name="Rectangle 4"/>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ltLang="zh-CN"/>
          </a:p>
        </p:txBody>
      </p:sp>
      <p:sp>
        <p:nvSpPr>
          <p:cNvPr id="10" name="Rectangle 5"/>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endParaRPr lang="en-US" altLang="zh-CN"/>
          </a:p>
        </p:txBody>
      </p:sp>
      <p:sp>
        <p:nvSpPr>
          <p:cNvPr id="11" name="Rectangle 6"/>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0FF6401C-323C-468C-B647-C7499BDFE04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6"/>
          <p:cNvSpPr>
            <a:spLocks noGrp="1" noChangeArrowheads="1"/>
          </p:cNvSpPr>
          <p:nvPr>
            <p:ph type="sldNum" sz="quarter" idx="12"/>
          </p:nvPr>
        </p:nvSpPr>
        <p:spPr>
          <a:ln/>
        </p:spPr>
        <p:txBody>
          <a:bodyPr/>
          <a:lstStyle>
            <a:lvl1pPr>
              <a:defRPr/>
            </a:lvl1pPr>
          </a:lstStyle>
          <a:p>
            <a:pPr>
              <a:defRPr/>
            </a:pPr>
            <a:fld id="{10C9574D-FF7A-490F-B26F-FAC48805F4F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6"/>
          <p:cNvSpPr>
            <a:spLocks noGrp="1" noChangeArrowheads="1"/>
          </p:cNvSpPr>
          <p:nvPr>
            <p:ph type="sldNum" sz="quarter" idx="12"/>
          </p:nvPr>
        </p:nvSpPr>
        <p:spPr>
          <a:ln/>
        </p:spPr>
        <p:txBody>
          <a:bodyPr/>
          <a:lstStyle>
            <a:lvl1pPr>
              <a:defRPr/>
            </a:lvl1pPr>
          </a:lstStyle>
          <a:p>
            <a:pPr>
              <a:defRPr/>
            </a:pPr>
            <a:fld id="{CBB7D34A-01E2-48F5-BC34-050147900AA3}"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图片 15" descr="semantic-web 小.jpg"/>
          <p:cNvPicPr>
            <a:picLocks noChangeAspect="1"/>
          </p:cNvPicPr>
          <p:nvPr userDrawn="1"/>
        </p:nvPicPr>
        <p:blipFill>
          <a:blip r:embed="rId2"/>
          <a:srcRect/>
          <a:stretch>
            <a:fillRect/>
          </a:stretch>
        </p:blipFill>
        <p:spPr bwMode="auto">
          <a:xfrm>
            <a:off x="7072313" y="0"/>
            <a:ext cx="2071687" cy="1285875"/>
          </a:xfrm>
          <a:prstGeom prst="rect">
            <a:avLst/>
          </a:prstGeom>
          <a:noFill/>
          <a:ln w="9525">
            <a:noFill/>
            <a:miter lim="800000"/>
            <a:headEnd/>
            <a:tailEnd/>
          </a:ln>
        </p:spPr>
      </p:pic>
      <p:pic>
        <p:nvPicPr>
          <p:cNvPr id="5" name="Picture 12" descr="buaa_1"/>
          <p:cNvPicPr>
            <a:picLocks noChangeAspect="1" noChangeArrowheads="1"/>
          </p:cNvPicPr>
          <p:nvPr userDrawn="1"/>
        </p:nvPicPr>
        <p:blipFill>
          <a:blip r:embed="rId3"/>
          <a:srcRect/>
          <a:stretch>
            <a:fillRect/>
          </a:stretch>
        </p:blipFill>
        <p:spPr bwMode="auto">
          <a:xfrm>
            <a:off x="428625" y="6456363"/>
            <a:ext cx="2071688" cy="401637"/>
          </a:xfrm>
          <a:prstGeom prst="rect">
            <a:avLst/>
          </a:prstGeom>
          <a:noFill/>
          <a:ln w="9525">
            <a:noFill/>
            <a:miter lim="800000"/>
            <a:headEnd/>
            <a:tailEnd/>
          </a:ln>
        </p:spPr>
      </p:pic>
      <p:pic>
        <p:nvPicPr>
          <p:cNvPr id="6" name="Picture 2"/>
          <p:cNvPicPr>
            <a:picLocks noChangeAspect="1" noChangeArrowheads="1"/>
          </p:cNvPicPr>
          <p:nvPr userDrawn="1"/>
        </p:nvPicPr>
        <p:blipFill>
          <a:blip r:embed="rId4">
            <a:clrChange>
              <a:clrFrom>
                <a:srgbClr val="FFFFFF"/>
              </a:clrFrom>
              <a:clrTo>
                <a:srgbClr val="FFFFFF">
                  <a:alpha val="0"/>
                </a:srgbClr>
              </a:clrTo>
            </a:clrChange>
          </a:blip>
          <a:srcRect/>
          <a:stretch>
            <a:fillRect/>
          </a:stretch>
        </p:blipFill>
        <p:spPr bwMode="auto">
          <a:xfrm>
            <a:off x="6786563" y="6429375"/>
            <a:ext cx="1922462" cy="427038"/>
          </a:xfrm>
          <a:prstGeom prst="rect">
            <a:avLst/>
          </a:prstGeom>
          <a:noFill/>
          <a:ln w="9525">
            <a:noFill/>
            <a:miter lim="800000"/>
            <a:headEnd/>
            <a:tailEnd/>
          </a:ln>
        </p:spPr>
      </p:pic>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85804" y="1419225"/>
            <a:ext cx="8229600" cy="4879975"/>
          </a:xfrm>
        </p:spPr>
        <p:txBody>
          <a:bodyPr/>
          <a:lstStyle/>
          <a:p>
            <a:pPr lvl="0"/>
            <a:r>
              <a:rPr lang="zh-CN" altLang="en-US" noProof="0" smtClean="0"/>
              <a:t>单击图标添加表格</a:t>
            </a:r>
          </a:p>
        </p:txBody>
      </p:sp>
      <p:sp>
        <p:nvSpPr>
          <p:cNvPr id="7"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8"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
        <p:nvSpPr>
          <p:cNvPr id="9" name="Rectangle 6"/>
          <p:cNvSpPr>
            <a:spLocks noGrp="1" noChangeArrowheads="1"/>
          </p:cNvSpPr>
          <p:nvPr>
            <p:ph type="sldNum" sz="quarter" idx="12"/>
          </p:nvPr>
        </p:nvSpPr>
        <p:spPr/>
        <p:txBody>
          <a:bodyPr/>
          <a:lstStyle>
            <a:lvl1pPr>
              <a:defRPr/>
            </a:lvl1pPr>
          </a:lstStyle>
          <a:p>
            <a:pPr>
              <a:defRPr/>
            </a:pPr>
            <a:fld id="{E34C247C-7489-46E4-A8A8-789A4D1F7E1B}"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6"/>
          <p:cNvSpPr>
            <a:spLocks noGrp="1" noChangeArrowheads="1"/>
          </p:cNvSpPr>
          <p:nvPr>
            <p:ph type="sldNum" sz="quarter" idx="12"/>
          </p:nvPr>
        </p:nvSpPr>
        <p:spPr>
          <a:ln/>
        </p:spPr>
        <p:txBody>
          <a:bodyPr/>
          <a:lstStyle>
            <a:lvl1pPr>
              <a:defRPr/>
            </a:lvl1pPr>
          </a:lstStyle>
          <a:p>
            <a:pPr>
              <a:defRPr/>
            </a:pPr>
            <a:fld id="{210B581D-9E26-4314-903A-3DDCDDF490CA}"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1642"/>
          <p:cNvSpPr>
            <a:spLocks noChangeArrowheads="1"/>
          </p:cNvSpPr>
          <p:nvPr/>
        </p:nvSpPr>
        <p:spPr bwMode="gray">
          <a:xfrm>
            <a:off x="3071813" y="0"/>
            <a:ext cx="1417637" cy="6858000"/>
          </a:xfrm>
          <a:prstGeom prst="rect">
            <a:avLst/>
          </a:prstGeom>
          <a:solidFill>
            <a:schemeClr val="accent2">
              <a:alpha val="70195"/>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5" name="Rectangle 1634"/>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w="28575" algn="ctr">
            <a:noFill/>
            <a:miter lim="800000"/>
            <a:headEnd/>
            <a:tailEnd/>
          </a:ln>
          <a:effectLst/>
        </p:spPr>
        <p:txBody>
          <a:bodyPr wrap="none" anchor="ctr"/>
          <a:lstStyle/>
          <a:p>
            <a:pPr algn="ctr">
              <a:defRPr/>
            </a:pPr>
            <a:endParaRPr lang="zh-CN" altLang="en-US" b="1">
              <a:solidFill>
                <a:srgbClr val="30311D"/>
              </a:solidFill>
              <a:ea typeface="+mn-ea"/>
            </a:endParaRPr>
          </a:p>
        </p:txBody>
      </p:sp>
      <p:sp>
        <p:nvSpPr>
          <p:cNvPr id="6" name="Rectangle 1596"/>
          <p:cNvSpPr>
            <a:spLocks noChangeArrowheads="1"/>
          </p:cNvSpPr>
          <p:nvPr/>
        </p:nvSpPr>
        <p:spPr bwMode="gray">
          <a:xfrm>
            <a:off x="6902450" y="-11113"/>
            <a:ext cx="303213" cy="6858001"/>
          </a:xfrm>
          <a:prstGeom prst="rect">
            <a:avLst/>
          </a:prstGeom>
          <a:solidFill>
            <a:schemeClr val="accent2">
              <a:alpha val="30196"/>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7" name="Rectangle 1597"/>
          <p:cNvSpPr>
            <a:spLocks noChangeArrowheads="1"/>
          </p:cNvSpPr>
          <p:nvPr/>
        </p:nvSpPr>
        <p:spPr bwMode="gray">
          <a:xfrm>
            <a:off x="7158038" y="12700"/>
            <a:ext cx="227012" cy="6858000"/>
          </a:xfrm>
          <a:prstGeom prst="rect">
            <a:avLst/>
          </a:prstGeom>
          <a:solidFill>
            <a:schemeClr val="accent2">
              <a:alpha val="20000"/>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8" name="Rectangle 1592"/>
          <p:cNvSpPr>
            <a:spLocks noChangeArrowheads="1"/>
          </p:cNvSpPr>
          <p:nvPr/>
        </p:nvSpPr>
        <p:spPr bwMode="gray">
          <a:xfrm>
            <a:off x="4375150" y="0"/>
            <a:ext cx="1060450" cy="6858000"/>
          </a:xfrm>
          <a:prstGeom prst="rect">
            <a:avLst/>
          </a:prstGeom>
          <a:solidFill>
            <a:schemeClr val="accent2">
              <a:alpha val="63921"/>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9" name="Rectangle 1593"/>
          <p:cNvSpPr>
            <a:spLocks noChangeArrowheads="1"/>
          </p:cNvSpPr>
          <p:nvPr/>
        </p:nvSpPr>
        <p:spPr bwMode="gray">
          <a:xfrm>
            <a:off x="5359400" y="-17463"/>
            <a:ext cx="728663" cy="6938963"/>
          </a:xfrm>
          <a:prstGeom prst="rect">
            <a:avLst/>
          </a:prstGeom>
          <a:solidFill>
            <a:schemeClr val="accent2">
              <a:alpha val="54117"/>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0" name="Rectangle 1594"/>
          <p:cNvSpPr>
            <a:spLocks noChangeArrowheads="1"/>
          </p:cNvSpPr>
          <p:nvPr/>
        </p:nvSpPr>
        <p:spPr bwMode="gray">
          <a:xfrm>
            <a:off x="6018213" y="-19050"/>
            <a:ext cx="547687" cy="6938963"/>
          </a:xfrm>
          <a:prstGeom prst="rect">
            <a:avLst/>
          </a:prstGeom>
          <a:solidFill>
            <a:schemeClr val="accent2">
              <a:alpha val="47058"/>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1" name="Rectangle 1595"/>
          <p:cNvSpPr>
            <a:spLocks noChangeArrowheads="1"/>
          </p:cNvSpPr>
          <p:nvPr/>
        </p:nvSpPr>
        <p:spPr bwMode="gray">
          <a:xfrm>
            <a:off x="6505575" y="0"/>
            <a:ext cx="446088" cy="6858000"/>
          </a:xfrm>
          <a:prstGeom prst="rect">
            <a:avLst/>
          </a:prstGeom>
          <a:solidFill>
            <a:schemeClr val="accent2">
              <a:alpha val="36862"/>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2" name="Rectangle 1622"/>
          <p:cNvSpPr>
            <a:spLocks noChangeArrowheads="1"/>
          </p:cNvSpPr>
          <p:nvPr/>
        </p:nvSpPr>
        <p:spPr bwMode="gray">
          <a:xfrm>
            <a:off x="7339013" y="52388"/>
            <a:ext cx="136525" cy="6858000"/>
          </a:xfrm>
          <a:prstGeom prst="rect">
            <a:avLst/>
          </a:prstGeom>
          <a:solidFill>
            <a:schemeClr val="accent2">
              <a:alpha val="14902"/>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3" name="Rectangle 1623"/>
          <p:cNvSpPr>
            <a:spLocks noChangeArrowheads="1"/>
          </p:cNvSpPr>
          <p:nvPr/>
        </p:nvSpPr>
        <p:spPr bwMode="gray">
          <a:xfrm>
            <a:off x="8366125" y="20638"/>
            <a:ext cx="344488" cy="6858000"/>
          </a:xfrm>
          <a:prstGeom prst="rect">
            <a:avLst/>
          </a:prstGeom>
          <a:solidFill>
            <a:schemeClr val="accent2">
              <a:alpha val="23137"/>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4" name="Rectangle 1624"/>
          <p:cNvSpPr>
            <a:spLocks noChangeArrowheads="1"/>
          </p:cNvSpPr>
          <p:nvPr/>
        </p:nvSpPr>
        <p:spPr bwMode="gray">
          <a:xfrm>
            <a:off x="8664575" y="0"/>
            <a:ext cx="474663" cy="6858000"/>
          </a:xfrm>
          <a:prstGeom prst="rect">
            <a:avLst/>
          </a:prstGeom>
          <a:solidFill>
            <a:schemeClr val="accent2">
              <a:alpha val="27843"/>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5" name="Text Box 1613"/>
          <p:cNvSpPr txBox="1">
            <a:spLocks noChangeArrowheads="1"/>
          </p:cNvSpPr>
          <p:nvPr/>
        </p:nvSpPr>
        <p:spPr bwMode="gray">
          <a:xfrm>
            <a:off x="76200" y="6477000"/>
            <a:ext cx="1608138" cy="244475"/>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spcBef>
                <a:spcPct val="50000"/>
              </a:spcBef>
              <a:defRPr/>
            </a:pPr>
            <a:r>
              <a:rPr lang="en-US" altLang="zh-CN" sz="1000" b="1" smtClean="0">
                <a:solidFill>
                  <a:srgbClr val="F8F8F8"/>
                </a:solidFill>
              </a:rPr>
              <a:t>www.1ppt.com</a:t>
            </a:r>
          </a:p>
        </p:txBody>
      </p:sp>
      <p:sp>
        <p:nvSpPr>
          <p:cNvPr id="16" name="Text Box 1612"/>
          <p:cNvSpPr txBox="1">
            <a:spLocks noChangeArrowheads="1"/>
          </p:cNvSpPr>
          <p:nvPr/>
        </p:nvSpPr>
        <p:spPr bwMode="gray">
          <a:xfrm>
            <a:off x="276225" y="6007100"/>
            <a:ext cx="1169988" cy="45720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defRPr/>
            </a:pPr>
            <a:r>
              <a:rPr lang="en-US" altLang="zh-CN" sz="2400" b="1" smtClean="0">
                <a:solidFill>
                  <a:srgbClr val="FFFFFF"/>
                </a:solidFill>
                <a:latin typeface="Verdana" pitchFamily="34" charset="0"/>
              </a:rPr>
              <a:t>LOGO</a:t>
            </a:r>
          </a:p>
        </p:txBody>
      </p:sp>
      <p:sp>
        <p:nvSpPr>
          <p:cNvPr id="17" name="Rectangle 1643"/>
          <p:cNvSpPr>
            <a:spLocks noChangeArrowheads="1"/>
          </p:cNvSpPr>
          <p:nvPr/>
        </p:nvSpPr>
        <p:spPr bwMode="gray">
          <a:xfrm>
            <a:off x="7953375" y="4763"/>
            <a:ext cx="136525" cy="6858000"/>
          </a:xfrm>
          <a:prstGeom prst="rect">
            <a:avLst/>
          </a:prstGeom>
          <a:solidFill>
            <a:schemeClr val="accent2">
              <a:alpha val="5882"/>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8" name="Rectangle 1644"/>
          <p:cNvSpPr>
            <a:spLocks noChangeArrowheads="1"/>
          </p:cNvSpPr>
          <p:nvPr/>
        </p:nvSpPr>
        <p:spPr bwMode="gray">
          <a:xfrm>
            <a:off x="8045450" y="4763"/>
            <a:ext cx="168275" cy="6858000"/>
          </a:xfrm>
          <a:prstGeom prst="rect">
            <a:avLst/>
          </a:prstGeom>
          <a:solidFill>
            <a:schemeClr val="accent2">
              <a:alpha val="12157"/>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9" name="Rectangle 1645"/>
          <p:cNvSpPr>
            <a:spLocks noChangeArrowheads="1"/>
          </p:cNvSpPr>
          <p:nvPr/>
        </p:nvSpPr>
        <p:spPr bwMode="gray">
          <a:xfrm>
            <a:off x="8177213" y="-11113"/>
            <a:ext cx="230187" cy="6858001"/>
          </a:xfrm>
          <a:prstGeom prst="rect">
            <a:avLst/>
          </a:prstGeom>
          <a:solidFill>
            <a:schemeClr val="accent2">
              <a:alpha val="18039"/>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436847" name="Rectangle 1647"/>
          <p:cNvSpPr>
            <a:spLocks noGrp="1" noChangeArrowheads="1"/>
          </p:cNvSpPr>
          <p:nvPr>
            <p:ph type="ctrTitle" sz="quarter"/>
          </p:nvPr>
        </p:nvSpPr>
        <p:spPr bwMode="gray">
          <a:xfrm>
            <a:off x="3802063" y="1314450"/>
            <a:ext cx="5105400" cy="1470025"/>
          </a:xfrm>
        </p:spPr>
        <p:txBody>
          <a:bodyPr/>
          <a:lstStyle>
            <a:lvl1pPr algn="ctr">
              <a:defRPr sz="4400"/>
            </a:lvl1pPr>
          </a:lstStyle>
          <a:p>
            <a:r>
              <a:rPr lang="zh-CN" altLang="en-US" smtClean="0"/>
              <a:t>单击此处编辑母版标题样式</a:t>
            </a:r>
            <a:endParaRPr lang="en-US" altLang="zh-CN"/>
          </a:p>
        </p:txBody>
      </p:sp>
      <p:sp>
        <p:nvSpPr>
          <p:cNvPr id="436848" name="Rectangle 1648"/>
          <p:cNvSpPr>
            <a:spLocks noGrp="1" noChangeArrowheads="1"/>
          </p:cNvSpPr>
          <p:nvPr>
            <p:ph type="subTitle" sz="quarter" idx="1"/>
          </p:nvPr>
        </p:nvSpPr>
        <p:spPr bwMode="gray">
          <a:xfrm>
            <a:off x="3810000" y="2762250"/>
            <a:ext cx="5151438" cy="757238"/>
          </a:xfrm>
        </p:spPr>
        <p:txBody>
          <a:bodyPr/>
          <a:lstStyle>
            <a:lvl1pPr marL="0" indent="0" algn="ctr">
              <a:buFont typeface="Wingdings" pitchFamily="2" charset="2"/>
              <a:buNone/>
              <a:defRPr sz="2000" b="0">
                <a:solidFill>
                  <a:schemeClr val="tx1"/>
                </a:solidFill>
              </a:defRPr>
            </a:lvl1pPr>
          </a:lstStyle>
          <a:p>
            <a:r>
              <a:rPr lang="zh-CN" altLang="en-US" smtClean="0"/>
              <a:t>单击此处编辑母版副标题样式</a:t>
            </a:r>
            <a:endParaRPr lang="en-US" altLang="zh-CN"/>
          </a:p>
        </p:txBody>
      </p:sp>
      <p:sp>
        <p:nvSpPr>
          <p:cNvPr id="20" name="Rectangle 1650"/>
          <p:cNvSpPr>
            <a:spLocks noGrp="1" noChangeArrowheads="1"/>
          </p:cNvSpPr>
          <p:nvPr>
            <p:ph type="ftr" sz="quarter" idx="10"/>
          </p:nvPr>
        </p:nvSpPr>
        <p:spPr bwMode="gray">
          <a:xfrm>
            <a:off x="3552825" y="6534150"/>
            <a:ext cx="2895600" cy="234950"/>
          </a:xfrm>
        </p:spPr>
        <p:txBody>
          <a:bodyPr/>
          <a:lstStyle>
            <a:lvl1pPr algn="l">
              <a:defRPr/>
            </a:lvl1pPr>
          </a:lstStyle>
          <a:p>
            <a:pPr>
              <a:defRPr/>
            </a:pPr>
            <a:endParaRPr lang="en-US" altLang="zh-CN"/>
          </a:p>
        </p:txBody>
      </p:sp>
      <p:sp>
        <p:nvSpPr>
          <p:cNvPr id="21" name="Rectangle 1649"/>
          <p:cNvSpPr>
            <a:spLocks noGrp="1" noChangeArrowheads="1"/>
          </p:cNvSpPr>
          <p:nvPr>
            <p:ph type="dt" sz="quarter" idx="11"/>
          </p:nvPr>
        </p:nvSpPr>
        <p:spPr bwMode="gray">
          <a:xfrm>
            <a:off x="6900863" y="6526213"/>
            <a:ext cx="2133600" cy="274637"/>
          </a:xfrm>
        </p:spPr>
        <p:txBody>
          <a:bodyPr/>
          <a:lstStyle>
            <a:lvl1pPr>
              <a:defRPr/>
            </a:lvl1pPr>
          </a:lstStyle>
          <a:p>
            <a:pPr>
              <a:defRPr/>
            </a:pPr>
            <a:endParaRPr lang="en-US" altLang="zh-CN"/>
          </a:p>
        </p:txBody>
      </p:sp>
      <p:sp>
        <p:nvSpPr>
          <p:cNvPr id="22" name="Rectangle 1651"/>
          <p:cNvSpPr>
            <a:spLocks noGrp="1" noChangeArrowheads="1"/>
          </p:cNvSpPr>
          <p:nvPr>
            <p:ph type="sldNum" sz="quarter" idx="12"/>
          </p:nvPr>
        </p:nvSpPr>
        <p:spPr bwMode="gray">
          <a:xfrm>
            <a:off x="3011488" y="6527800"/>
            <a:ext cx="373062" cy="234950"/>
          </a:xfrm>
        </p:spPr>
        <p:txBody>
          <a:bodyPr/>
          <a:lstStyle>
            <a:lvl1pPr>
              <a:defRPr/>
            </a:lvl1pPr>
          </a:lstStyle>
          <a:p>
            <a:pPr>
              <a:defRPr/>
            </a:pPr>
            <a:fld id="{884B39D7-8C68-4502-8B5C-A498E5E28F16}" type="slidenum">
              <a:rPr lang="zh-CN" altLang="en-US"/>
              <a:pPr>
                <a:defRPr/>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grpId="0"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47" presetClass="entr" presetSubtype="0" fill="hold" grpId="0" nodeType="withEffect">
                                  <p:stCondLst>
                                    <p:cond delay="11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1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1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anim calcmode="lin" valueType="num">
                                      <p:cBhvr>
                                        <p:cTn id="30" dur="500" fill="hold"/>
                                        <p:tgtEl>
                                          <p:spTgt spid="6"/>
                                        </p:tgtEl>
                                        <p:attrNameLst>
                                          <p:attrName>ppt_x</p:attrName>
                                        </p:attrNameLst>
                                      </p:cBhvr>
                                      <p:tavLst>
                                        <p:tav tm="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23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anim calcmode="lin" valueType="num">
                                      <p:cBhvr>
                                        <p:cTn id="35" dur="500" fill="hold"/>
                                        <p:tgtEl>
                                          <p:spTgt spid="7"/>
                                        </p:tgtEl>
                                        <p:attrNameLst>
                                          <p:attrName>ppt_x</p:attrName>
                                        </p:attrNameLst>
                                      </p:cBhvr>
                                      <p:tavLst>
                                        <p:tav tm="0">
                                          <p:val>
                                            <p:strVal val="#ppt_x"/>
                                          </p:val>
                                        </p:tav>
                                        <p:tav tm="100000">
                                          <p:val>
                                            <p:strVal val="#ppt_x"/>
                                          </p:val>
                                        </p:tav>
                                      </p:tavLst>
                                    </p:anim>
                                    <p:anim calcmode="lin" valueType="num">
                                      <p:cBhvr>
                                        <p:cTn id="36" dur="500" fill="hold"/>
                                        <p:tgtEl>
                                          <p:spTgt spid="7"/>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26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strVal val="#ppt_x"/>
                                          </p:val>
                                        </p:tav>
                                        <p:tav tm="100000">
                                          <p:val>
                                            <p:strVal val="#ppt_x"/>
                                          </p:val>
                                        </p:tav>
                                      </p:tavLst>
                                    </p:anim>
                                    <p:anim calcmode="lin" valueType="num">
                                      <p:cBhvr>
                                        <p:cTn id="41" dur="500" fill="hold"/>
                                        <p:tgtEl>
                                          <p:spTgt spid="12"/>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260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anim calcmode="lin" valueType="num">
                                      <p:cBhvr>
                                        <p:cTn id="45" dur="500" fill="hold"/>
                                        <p:tgtEl>
                                          <p:spTgt spid="18"/>
                                        </p:tgtEl>
                                        <p:attrNameLst>
                                          <p:attrName>ppt_x</p:attrName>
                                        </p:attrNameLst>
                                      </p:cBhvr>
                                      <p:tavLst>
                                        <p:tav tm="0">
                                          <p:val>
                                            <p:strVal val="#ppt_x"/>
                                          </p:val>
                                        </p:tav>
                                        <p:tav tm="100000">
                                          <p:val>
                                            <p:strVal val="#ppt_x"/>
                                          </p:val>
                                        </p:tav>
                                      </p:tavLst>
                                    </p:anim>
                                    <p:anim calcmode="lin" valueType="num">
                                      <p:cBhvr>
                                        <p:cTn id="46" dur="500" fill="hold"/>
                                        <p:tgtEl>
                                          <p:spTgt spid="18"/>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250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anim calcmode="lin" valueType="num">
                                      <p:cBhvr>
                                        <p:cTn id="50" dur="500" fill="hold"/>
                                        <p:tgtEl>
                                          <p:spTgt spid="17"/>
                                        </p:tgtEl>
                                        <p:attrNameLst>
                                          <p:attrName>ppt_x</p:attrName>
                                        </p:attrNameLst>
                                      </p:cBhvr>
                                      <p:tavLst>
                                        <p:tav tm="0">
                                          <p:val>
                                            <p:strVal val="#ppt_x"/>
                                          </p:val>
                                        </p:tav>
                                        <p:tav tm="100000">
                                          <p:val>
                                            <p:strVal val="#ppt_x"/>
                                          </p:val>
                                        </p:tav>
                                      </p:tavLst>
                                    </p:anim>
                                    <p:anim calcmode="lin" valueType="num">
                                      <p:cBhvr>
                                        <p:cTn id="51" dur="500" fill="hold"/>
                                        <p:tgtEl>
                                          <p:spTgt spid="17"/>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240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anim calcmode="lin" valueType="num">
                                      <p:cBhvr>
                                        <p:cTn id="55" dur="500" fill="hold"/>
                                        <p:tgtEl>
                                          <p:spTgt spid="19"/>
                                        </p:tgtEl>
                                        <p:attrNameLst>
                                          <p:attrName>ppt_x</p:attrName>
                                        </p:attrNameLst>
                                      </p:cBhvr>
                                      <p:tavLst>
                                        <p:tav tm="0">
                                          <p:val>
                                            <p:strVal val="#ppt_x"/>
                                          </p:val>
                                        </p:tav>
                                        <p:tav tm="100000">
                                          <p:val>
                                            <p:strVal val="#ppt_x"/>
                                          </p:val>
                                        </p:tav>
                                      </p:tavLst>
                                    </p:anim>
                                    <p:anim calcmode="lin" valueType="num">
                                      <p:cBhvr>
                                        <p:cTn id="56" dur="500" fill="hold"/>
                                        <p:tgtEl>
                                          <p:spTgt spid="19"/>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200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anim calcmode="lin" valueType="num">
                                      <p:cBhvr>
                                        <p:cTn id="60" dur="500" fill="hold"/>
                                        <p:tgtEl>
                                          <p:spTgt spid="13"/>
                                        </p:tgtEl>
                                        <p:attrNameLst>
                                          <p:attrName>ppt_x</p:attrName>
                                        </p:attrNameLst>
                                      </p:cBhvr>
                                      <p:tavLst>
                                        <p:tav tm="0">
                                          <p:val>
                                            <p:strVal val="#ppt_x"/>
                                          </p:val>
                                        </p:tav>
                                        <p:tav tm="100000">
                                          <p:val>
                                            <p:strVal val="#ppt_x"/>
                                          </p:val>
                                        </p:tav>
                                      </p:tavLst>
                                    </p:anim>
                                    <p:anim calcmode="lin" valueType="num">
                                      <p:cBhvr>
                                        <p:cTn id="61" dur="500" fill="hold"/>
                                        <p:tgtEl>
                                          <p:spTgt spid="13"/>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180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anim calcmode="lin" valueType="num">
                                      <p:cBhvr>
                                        <p:cTn id="65" dur="500" fill="hold"/>
                                        <p:tgtEl>
                                          <p:spTgt spid="14"/>
                                        </p:tgtEl>
                                        <p:attrNameLst>
                                          <p:attrName>ppt_x</p:attrName>
                                        </p:attrNameLst>
                                      </p:cBhvr>
                                      <p:tavLst>
                                        <p:tav tm="0">
                                          <p:val>
                                            <p:strVal val="#ppt_x"/>
                                          </p:val>
                                        </p:tav>
                                        <p:tav tm="100000">
                                          <p:val>
                                            <p:strVal val="#ppt_x"/>
                                          </p:val>
                                        </p:tav>
                                      </p:tavLst>
                                    </p:anim>
                                    <p:anim calcmode="lin" valueType="num">
                                      <p:cBhvr>
                                        <p:cTn id="66" dur="500" fill="hold"/>
                                        <p:tgtEl>
                                          <p:spTgt spid="14"/>
                                        </p:tgtEl>
                                        <p:attrNameLst>
                                          <p:attrName>ppt_y</p:attrName>
                                        </p:attrNameLst>
                                      </p:cBhvr>
                                      <p:tavLst>
                                        <p:tav tm="0">
                                          <p:val>
                                            <p:strVal val="#ppt_y-.1"/>
                                          </p:val>
                                        </p:tav>
                                        <p:tav tm="100000">
                                          <p:val>
                                            <p:strVal val="#ppt_y"/>
                                          </p:val>
                                        </p:tav>
                                      </p:tavLst>
                                    </p:anim>
                                  </p:childTnLst>
                                </p:cTn>
                              </p:par>
                            </p:childTnLst>
                          </p:cTn>
                        </p:par>
                        <p:par>
                          <p:cTn id="67" fill="hold">
                            <p:stCondLst>
                              <p:cond delay="3100"/>
                            </p:stCondLst>
                            <p:childTnLst>
                              <p:par>
                                <p:cTn id="68" presetID="6" presetClass="emph" presetSubtype="0" fill="hold" grpId="1" nodeType="afterEffect">
                                  <p:stCondLst>
                                    <p:cond delay="0"/>
                                  </p:stCondLst>
                                  <p:childTnLst>
                                    <p:animScale>
                                      <p:cBhvr>
                                        <p:cTn id="69" dur="500" fill="hold"/>
                                        <p:tgtEl>
                                          <p:spTgt spid="5"/>
                                        </p:tgtEl>
                                      </p:cBhvr>
                                      <p:by x="150000" y="150000"/>
                                    </p:animScale>
                                  </p:childTnLst>
                                </p:cTn>
                              </p:par>
                              <p:par>
                                <p:cTn id="70" presetID="6" presetClass="emph" presetSubtype="0" fill="hold" grpId="1" nodeType="withEffect">
                                  <p:stCondLst>
                                    <p:cond delay="200"/>
                                  </p:stCondLst>
                                  <p:childTnLst>
                                    <p:animScale>
                                      <p:cBhvr>
                                        <p:cTn id="71" dur="500" fill="hold"/>
                                        <p:tgtEl>
                                          <p:spTgt spid="8"/>
                                        </p:tgtEl>
                                      </p:cBhvr>
                                      <p:by x="150000" y="150000"/>
                                    </p:animScale>
                                  </p:childTnLst>
                                </p:cTn>
                              </p:par>
                              <p:par>
                                <p:cTn id="72" presetID="6" presetClass="emph" presetSubtype="0" fill="hold" grpId="1" nodeType="withEffect">
                                  <p:stCondLst>
                                    <p:cond delay="400"/>
                                  </p:stCondLst>
                                  <p:childTnLst>
                                    <p:animScale>
                                      <p:cBhvr>
                                        <p:cTn id="73" dur="500" fill="hold"/>
                                        <p:tgtEl>
                                          <p:spTgt spid="9"/>
                                        </p:tgtEl>
                                      </p:cBhvr>
                                      <p:by x="150000" y="150000"/>
                                    </p:animScale>
                                  </p:childTnLst>
                                </p:cTn>
                              </p:par>
                              <p:par>
                                <p:cTn id="74" presetID="6" presetClass="emph" presetSubtype="0" fill="hold" grpId="1" nodeType="withEffect">
                                  <p:stCondLst>
                                    <p:cond delay="800"/>
                                  </p:stCondLst>
                                  <p:childTnLst>
                                    <p:animScale>
                                      <p:cBhvr>
                                        <p:cTn id="75" dur="500" fill="hold"/>
                                        <p:tgtEl>
                                          <p:spTgt spid="10"/>
                                        </p:tgtEl>
                                      </p:cBhvr>
                                      <p:by x="150000" y="150000"/>
                                    </p:animScale>
                                  </p:childTnLst>
                                </p:cTn>
                              </p:par>
                              <p:par>
                                <p:cTn id="76" presetID="6" presetClass="emph" presetSubtype="0" fill="hold" grpId="1" nodeType="withEffect">
                                  <p:stCondLst>
                                    <p:cond delay="1100"/>
                                  </p:stCondLst>
                                  <p:childTnLst>
                                    <p:animScale>
                                      <p:cBhvr>
                                        <p:cTn id="77" dur="500" fill="hold"/>
                                        <p:tgtEl>
                                          <p:spTgt spid="11"/>
                                        </p:tgtEl>
                                      </p:cBhvr>
                                      <p:by x="150000" y="150000"/>
                                    </p:animScale>
                                  </p:childTnLst>
                                </p:cTn>
                              </p:par>
                              <p:par>
                                <p:cTn id="78" presetID="6" presetClass="emph" presetSubtype="0" fill="hold" grpId="1" nodeType="withEffect">
                                  <p:stCondLst>
                                    <p:cond delay="1400"/>
                                  </p:stCondLst>
                                  <p:childTnLst>
                                    <p:animScale>
                                      <p:cBhvr>
                                        <p:cTn id="79" dur="500" fill="hold"/>
                                        <p:tgtEl>
                                          <p:spTgt spid="6"/>
                                        </p:tgtEl>
                                      </p:cBhvr>
                                      <p:by x="150000" y="150000"/>
                                    </p:animScale>
                                  </p:childTnLst>
                                </p:cTn>
                              </p:par>
                              <p:par>
                                <p:cTn id="80" presetID="6" presetClass="emph" presetSubtype="0" fill="hold" grpId="1" nodeType="withEffect">
                                  <p:stCondLst>
                                    <p:cond delay="1700"/>
                                  </p:stCondLst>
                                  <p:childTnLst>
                                    <p:animScale>
                                      <p:cBhvr>
                                        <p:cTn id="81" dur="500" fill="hold"/>
                                        <p:tgtEl>
                                          <p:spTgt spid="7"/>
                                        </p:tgtEl>
                                      </p:cBhvr>
                                      <p:by x="150000" y="150000"/>
                                    </p:animScale>
                                  </p:childTnLst>
                                </p:cTn>
                              </p:par>
                              <p:par>
                                <p:cTn id="82" presetID="6" presetClass="emph" presetSubtype="0" fill="hold" grpId="1" nodeType="withEffect">
                                  <p:stCondLst>
                                    <p:cond delay="2000"/>
                                  </p:stCondLst>
                                  <p:childTnLst>
                                    <p:animScale>
                                      <p:cBhvr>
                                        <p:cTn id="83" dur="500" fill="hold"/>
                                        <p:tgtEl>
                                          <p:spTgt spid="12"/>
                                        </p:tgtEl>
                                      </p:cBhvr>
                                      <p:by x="150000" y="150000"/>
                                    </p:animScale>
                                  </p:childTnLst>
                                </p:cTn>
                              </p:par>
                              <p:par>
                                <p:cTn id="84" presetID="6" presetClass="emph" presetSubtype="0" fill="hold" grpId="1" nodeType="withEffect">
                                  <p:stCondLst>
                                    <p:cond delay="2200"/>
                                  </p:stCondLst>
                                  <p:childTnLst>
                                    <p:animScale>
                                      <p:cBhvr>
                                        <p:cTn id="85" dur="500" fill="hold"/>
                                        <p:tgtEl>
                                          <p:spTgt spid="13"/>
                                        </p:tgtEl>
                                      </p:cBhvr>
                                      <p:by x="150000" y="150000"/>
                                    </p:animScale>
                                  </p:childTnLst>
                                </p:cTn>
                              </p:par>
                              <p:par>
                                <p:cTn id="86" presetID="6" presetClass="emph" presetSubtype="0" fill="hold" grpId="1" nodeType="withEffect">
                                  <p:stCondLst>
                                    <p:cond delay="2300"/>
                                  </p:stCondLst>
                                  <p:childTnLst>
                                    <p:animScale>
                                      <p:cBhvr>
                                        <p:cTn id="87" dur="500" fill="hold"/>
                                        <p:tgtEl>
                                          <p:spTgt spid="14"/>
                                        </p:tgtEl>
                                      </p:cBhvr>
                                      <p:by x="150000" y="150000"/>
                                    </p:animScale>
                                  </p:childTnLst>
                                </p:cTn>
                              </p:par>
                            </p:childTnLst>
                          </p:cTn>
                        </p:par>
                        <p:par>
                          <p:cTn id="88" fill="hold">
                            <p:stCondLst>
                              <p:cond delay="5900"/>
                            </p:stCondLst>
                            <p:childTnLst>
                              <p:par>
                                <p:cTn id="89" presetID="6" presetClass="emph" presetSubtype="0" fill="hold" grpId="1" nodeType="afterEffect">
                                  <p:stCondLst>
                                    <p:cond delay="0"/>
                                  </p:stCondLst>
                                  <p:childTnLst>
                                    <p:animScale>
                                      <p:cBhvr>
                                        <p:cTn id="90" dur="500" fill="hold"/>
                                        <p:tgtEl>
                                          <p:spTgt spid="4"/>
                                        </p:tgtEl>
                                      </p:cBhvr>
                                      <p:by x="150000" y="150000"/>
                                    </p:animScale>
                                  </p:childTnLst>
                                </p:cTn>
                              </p:par>
                              <p:par>
                                <p:cTn id="91" presetID="6" presetClass="emph" presetSubtype="0" fill="hold" grpId="1" nodeType="withEffect">
                                  <p:stCondLst>
                                    <p:cond delay="400"/>
                                  </p:stCondLst>
                                  <p:childTnLst>
                                    <p:animScale>
                                      <p:cBhvr>
                                        <p:cTn id="92" dur="500" fill="hold"/>
                                        <p:tgtEl>
                                          <p:spTgt spid="17"/>
                                        </p:tgtEl>
                                      </p:cBhvr>
                                      <p:by x="150000" y="150000"/>
                                    </p:animScale>
                                  </p:childTnLst>
                                </p:cTn>
                              </p:par>
                              <p:par>
                                <p:cTn id="93" presetID="6" presetClass="emph" presetSubtype="0" fill="hold" grpId="1" nodeType="withEffect">
                                  <p:stCondLst>
                                    <p:cond delay="800"/>
                                  </p:stCondLst>
                                  <p:childTnLst>
                                    <p:animScale>
                                      <p:cBhvr>
                                        <p:cTn id="94" dur="500" fill="hold"/>
                                        <p:tgtEl>
                                          <p:spTgt spid="18"/>
                                        </p:tgtEl>
                                      </p:cBhvr>
                                      <p:by x="150000" y="150000"/>
                                    </p:animScale>
                                  </p:childTnLst>
                                </p:cTn>
                              </p:par>
                              <p:par>
                                <p:cTn id="95" presetID="6" presetClass="emph" presetSubtype="0" fill="hold" grpId="1" nodeType="withEffect">
                                  <p:stCondLst>
                                    <p:cond delay="1100"/>
                                  </p:stCondLst>
                                  <p:childTnLst>
                                    <p:animScale>
                                      <p:cBhvr>
                                        <p:cTn id="96" dur="500" fill="hold"/>
                                        <p:tgtEl>
                                          <p:spTgt spid="1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7" grpId="0" animBg="1"/>
      <p:bldP spid="17" grpId="1" animBg="1"/>
      <p:bldP spid="18" grpId="0" animBg="1"/>
      <p:bldP spid="18" grpId="1" animBg="1"/>
      <p:bldP spid="19" grpId="0" animBg="1"/>
      <p:bldP spid="19" grpId="1"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D51974B-3D80-4D2D-A116-140B9D73BA8D}"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E029DC4-C5BB-45FF-B7C4-A665CF6E43F2}"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30288" y="1163638"/>
            <a:ext cx="3903662"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86350" y="1163638"/>
            <a:ext cx="3905250"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lgn="l">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DB240F66-67F8-432B-9A61-3DBA0880B53E}"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lgn="l">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098E5ABA-3338-4117-A607-6D20CD23FF1C}"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lgn="l">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5AC0C4F5-EA1F-49D5-915C-47BB036DDCB4}"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12" descr="buaa_1"/>
          <p:cNvPicPr>
            <a:picLocks noChangeAspect="1" noChangeArrowheads="1"/>
          </p:cNvPicPr>
          <p:nvPr userDrawn="1"/>
        </p:nvPicPr>
        <p:blipFill>
          <a:blip r:embed="rId2"/>
          <a:srcRect/>
          <a:stretch>
            <a:fillRect/>
          </a:stretch>
        </p:blipFill>
        <p:spPr bwMode="auto">
          <a:xfrm>
            <a:off x="428625" y="6456363"/>
            <a:ext cx="2071688" cy="401637"/>
          </a:xfrm>
          <a:prstGeom prst="rect">
            <a:avLst/>
          </a:prstGeom>
          <a:noFill/>
          <a:ln w="9525">
            <a:noFill/>
            <a:miter lim="800000"/>
            <a:headEnd/>
            <a:tailEnd/>
          </a:ln>
        </p:spPr>
      </p:pic>
      <p:pic>
        <p:nvPicPr>
          <p:cNvPr id="5"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3" y="6429375"/>
            <a:ext cx="1922462" cy="427038"/>
          </a:xfrm>
          <a:prstGeom prst="rect">
            <a:avLst/>
          </a:prstGeom>
          <a:noFill/>
          <a:ln w="9525">
            <a:noFill/>
            <a:miter lim="800000"/>
            <a:headEnd/>
            <a:tailEnd/>
          </a:ln>
        </p:spPr>
      </p:pic>
      <p:pic>
        <p:nvPicPr>
          <p:cNvPr id="6" name="图片 17" descr="图片1.jpg"/>
          <p:cNvPicPr>
            <a:picLocks noChangeAspect="1"/>
          </p:cNvPicPr>
          <p:nvPr userDrawn="1"/>
        </p:nvPicPr>
        <p:blipFill>
          <a:blip r:embed="rId4"/>
          <a:srcRect/>
          <a:stretch>
            <a:fillRect/>
          </a:stretch>
        </p:blipFill>
        <p:spPr bwMode="auto">
          <a:xfrm>
            <a:off x="571500" y="0"/>
            <a:ext cx="8572500" cy="71437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00034" y="1357298"/>
            <a:ext cx="8229600" cy="4879975"/>
          </a:xfrm>
        </p:spPr>
        <p:txBody>
          <a:bodyPr/>
          <a:lstStyle>
            <a:lvl1pPr>
              <a:buClr>
                <a:srgbClr val="000099"/>
              </a:buClr>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Rectangle 5"/>
          <p:cNvSpPr>
            <a:spLocks noGrp="1" noChangeArrowheads="1"/>
          </p:cNvSpPr>
          <p:nvPr>
            <p:ph type="ftr" sz="quarter" idx="10"/>
          </p:nvPr>
        </p:nvSpPr>
        <p:spPr/>
        <p:txBody>
          <a:bodyPr/>
          <a:lstStyle>
            <a:lvl1pPr>
              <a:defRPr/>
            </a:lvl1pPr>
          </a:lstStyle>
          <a:p>
            <a:pPr>
              <a:defRPr/>
            </a:pPr>
            <a:r>
              <a:rPr lang="en-US" altLang="zh-CN"/>
              <a:t>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lgn="l">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E710076A-349C-4F18-B2A6-3666FD2A232C}"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lgn="l">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62017796-ED3B-4994-98B8-4000E2D3941C}"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lgn="l">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6600C11-3348-4D40-99E8-09F287109B20}"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C94ACE3-B229-470B-B986-2D252B70F785}"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8338" y="65088"/>
            <a:ext cx="1995487" cy="64595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30288" y="65088"/>
            <a:ext cx="5835650" cy="64595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1BA1E950-017A-4B95-8596-DFF7E8C2B12B}" type="slidenum">
              <a:rPr lang="zh-CN" altLang="en-US"/>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055688" y="65088"/>
            <a:ext cx="7958137" cy="1011237"/>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1030288" y="1163638"/>
            <a:ext cx="7961312" cy="5360987"/>
          </a:xfrm>
        </p:spPr>
        <p:txBody>
          <a:bodyPr/>
          <a:lstStyle/>
          <a:p>
            <a:pPr lvl="0"/>
            <a:r>
              <a:rPr lang="zh-CN" altLang="en-US" noProof="0" smtClean="0"/>
              <a:t>单击图标添加图表</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4BA8951-D4C2-44D8-BB3C-DE50D219FDE6}"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12" descr="buaa_1"/>
          <p:cNvPicPr>
            <a:picLocks noChangeAspect="1" noChangeArrowheads="1"/>
          </p:cNvPicPr>
          <p:nvPr userDrawn="1"/>
        </p:nvPicPr>
        <p:blipFill>
          <a:blip r:embed="rId2"/>
          <a:srcRect/>
          <a:stretch>
            <a:fillRect/>
          </a:stretch>
        </p:blipFill>
        <p:spPr bwMode="auto">
          <a:xfrm>
            <a:off x="500063" y="6456363"/>
            <a:ext cx="2071687" cy="401637"/>
          </a:xfrm>
          <a:prstGeom prst="rect">
            <a:avLst/>
          </a:prstGeom>
          <a:noFill/>
          <a:ln w="9525">
            <a:noFill/>
            <a:miter lim="800000"/>
            <a:headEnd/>
            <a:tailEnd/>
          </a:ln>
        </p:spPr>
      </p:pic>
      <p:pic>
        <p:nvPicPr>
          <p:cNvPr id="5"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3" y="6357938"/>
            <a:ext cx="1922462" cy="427037"/>
          </a:xfrm>
          <a:prstGeom prst="rect">
            <a:avLst/>
          </a:prstGeom>
          <a:noFill/>
          <a:ln w="9525">
            <a:noFill/>
            <a:miter lim="800000"/>
            <a:headEnd/>
            <a:tailEnd/>
          </a:ln>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7" name="Rectangle 5"/>
          <p:cNvSpPr>
            <a:spLocks noGrp="1" noChangeArrowheads="1"/>
          </p:cNvSpPr>
          <p:nvPr>
            <p:ph type="ftr" sz="quarter" idx="11"/>
          </p:nvPr>
        </p:nvSpPr>
        <p:spPr/>
        <p:txBody>
          <a:bodyPr/>
          <a:lstStyle>
            <a:lvl1pPr>
              <a:defRPr/>
            </a:lvl1pPr>
          </a:lstStyle>
          <a:p>
            <a:pPr>
              <a:defRPr/>
            </a:pPr>
            <a:r>
              <a:rPr lang="en-US" altLang="zh-CN"/>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12" descr="buaa_1"/>
          <p:cNvPicPr>
            <a:picLocks noChangeAspect="1" noChangeArrowheads="1"/>
          </p:cNvPicPr>
          <p:nvPr userDrawn="1"/>
        </p:nvPicPr>
        <p:blipFill>
          <a:blip r:embed="rId2"/>
          <a:srcRect/>
          <a:stretch>
            <a:fillRect/>
          </a:stretch>
        </p:blipFill>
        <p:spPr bwMode="auto">
          <a:xfrm>
            <a:off x="500063" y="6456363"/>
            <a:ext cx="2071687" cy="401637"/>
          </a:xfrm>
          <a:prstGeom prst="rect">
            <a:avLst/>
          </a:prstGeom>
          <a:noFill/>
          <a:ln w="9525">
            <a:noFill/>
            <a:miter lim="800000"/>
            <a:headEnd/>
            <a:tailEnd/>
          </a:ln>
        </p:spPr>
      </p:pic>
      <p:pic>
        <p:nvPicPr>
          <p:cNvPr id="6"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3" y="6357938"/>
            <a:ext cx="1922462" cy="427037"/>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8"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
        <p:nvSpPr>
          <p:cNvPr id="9" name="Rectangle 6"/>
          <p:cNvSpPr>
            <a:spLocks noGrp="1" noChangeArrowheads="1"/>
          </p:cNvSpPr>
          <p:nvPr>
            <p:ph type="sldNum" sz="quarter" idx="12"/>
          </p:nvPr>
        </p:nvSpPr>
        <p:spPr/>
        <p:txBody>
          <a:bodyPr/>
          <a:lstStyle>
            <a:lvl1pPr>
              <a:defRPr/>
            </a:lvl1pPr>
          </a:lstStyle>
          <a:p>
            <a:pPr>
              <a:defRPr/>
            </a:pPr>
            <a:fld id="{0F751FCA-7FA8-40B2-A58C-6B347AB4D1F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12" descr="buaa_1"/>
          <p:cNvPicPr>
            <a:picLocks noChangeAspect="1" noChangeArrowheads="1"/>
          </p:cNvPicPr>
          <p:nvPr userDrawn="1"/>
        </p:nvPicPr>
        <p:blipFill>
          <a:blip r:embed="rId2"/>
          <a:srcRect/>
          <a:stretch>
            <a:fillRect/>
          </a:stretch>
        </p:blipFill>
        <p:spPr bwMode="auto">
          <a:xfrm>
            <a:off x="500063" y="6456363"/>
            <a:ext cx="2071687" cy="401637"/>
          </a:xfrm>
          <a:prstGeom prst="rect">
            <a:avLst/>
          </a:prstGeom>
          <a:noFill/>
          <a:ln w="9525">
            <a:noFill/>
            <a:miter lim="800000"/>
            <a:headEnd/>
            <a:tailEnd/>
          </a:ln>
        </p:spPr>
      </p:pic>
      <p:pic>
        <p:nvPicPr>
          <p:cNvPr id="8"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3" y="6357938"/>
            <a:ext cx="1922462" cy="427037"/>
          </a:xfrm>
          <a:prstGeom prst="rect">
            <a:avLst/>
          </a:prstGeom>
          <a:noFill/>
          <a:ln w="9525">
            <a:noFill/>
            <a:miter lim="800000"/>
            <a:headEnd/>
            <a:tailEnd/>
          </a:ln>
        </p:spPr>
      </p:pic>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10"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
        <p:nvSpPr>
          <p:cNvPr id="11" name="Rectangle 6"/>
          <p:cNvSpPr>
            <a:spLocks noGrp="1" noChangeArrowheads="1"/>
          </p:cNvSpPr>
          <p:nvPr>
            <p:ph type="sldNum" sz="quarter" idx="12"/>
          </p:nvPr>
        </p:nvSpPr>
        <p:spPr/>
        <p:txBody>
          <a:bodyPr/>
          <a:lstStyle>
            <a:lvl1pPr>
              <a:defRPr/>
            </a:lvl1pPr>
          </a:lstStyle>
          <a:p>
            <a:pPr>
              <a:defRPr/>
            </a:pPr>
            <a:fld id="{36E2A9C0-65AD-4E3E-99C3-543A8314D3D3}"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15" descr="semantic-web 小.jpg"/>
          <p:cNvPicPr>
            <a:picLocks noChangeAspect="1"/>
          </p:cNvPicPr>
          <p:nvPr userDrawn="1"/>
        </p:nvPicPr>
        <p:blipFill>
          <a:blip r:embed="rId2"/>
          <a:srcRect/>
          <a:stretch>
            <a:fillRect/>
          </a:stretch>
        </p:blipFill>
        <p:spPr bwMode="auto">
          <a:xfrm>
            <a:off x="7072313" y="0"/>
            <a:ext cx="2071687" cy="1285875"/>
          </a:xfrm>
          <a:prstGeom prst="rect">
            <a:avLst/>
          </a:prstGeom>
          <a:noFill/>
          <a:ln w="9525">
            <a:noFill/>
            <a:miter lim="800000"/>
            <a:headEnd/>
            <a:tailEnd/>
          </a:ln>
        </p:spPr>
      </p:pic>
      <p:pic>
        <p:nvPicPr>
          <p:cNvPr id="4" name="Picture 12" descr="buaa_1"/>
          <p:cNvPicPr>
            <a:picLocks noChangeAspect="1" noChangeArrowheads="1"/>
          </p:cNvPicPr>
          <p:nvPr userDrawn="1"/>
        </p:nvPicPr>
        <p:blipFill>
          <a:blip r:embed="rId3"/>
          <a:srcRect/>
          <a:stretch>
            <a:fillRect/>
          </a:stretch>
        </p:blipFill>
        <p:spPr bwMode="auto">
          <a:xfrm>
            <a:off x="428625" y="6456363"/>
            <a:ext cx="2071688" cy="401637"/>
          </a:xfrm>
          <a:prstGeom prst="rect">
            <a:avLst/>
          </a:prstGeom>
          <a:noFill/>
          <a:ln w="9525">
            <a:noFill/>
            <a:miter lim="800000"/>
            <a:headEnd/>
            <a:tailEnd/>
          </a:ln>
        </p:spPr>
      </p:pic>
      <p:pic>
        <p:nvPicPr>
          <p:cNvPr id="5" name="Picture 2"/>
          <p:cNvPicPr>
            <a:picLocks noChangeAspect="1" noChangeArrowheads="1"/>
          </p:cNvPicPr>
          <p:nvPr userDrawn="1"/>
        </p:nvPicPr>
        <p:blipFill>
          <a:blip r:embed="rId4">
            <a:clrChange>
              <a:clrFrom>
                <a:srgbClr val="FFFFFF"/>
              </a:clrFrom>
              <a:clrTo>
                <a:srgbClr val="FFFFFF">
                  <a:alpha val="0"/>
                </a:srgbClr>
              </a:clrTo>
            </a:clrChange>
          </a:blip>
          <a:srcRect/>
          <a:stretch>
            <a:fillRect/>
          </a:stretch>
        </p:blipFill>
        <p:spPr bwMode="auto">
          <a:xfrm>
            <a:off x="6786563" y="6429375"/>
            <a:ext cx="1922462" cy="42703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7"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
        <p:nvSpPr>
          <p:cNvPr id="8" name="Rectangle 6"/>
          <p:cNvSpPr>
            <a:spLocks noGrp="1" noChangeArrowheads="1"/>
          </p:cNvSpPr>
          <p:nvPr>
            <p:ph type="sldNum" sz="quarter" idx="12"/>
          </p:nvPr>
        </p:nvSpPr>
        <p:spPr/>
        <p:txBody>
          <a:bodyPr/>
          <a:lstStyle>
            <a:lvl1pPr>
              <a:defRPr/>
            </a:lvl1pPr>
          </a:lstStyle>
          <a:p>
            <a:pPr>
              <a:defRPr/>
            </a:pPr>
            <a:fld id="{EEB0CBB2-294E-4175-9EE0-18A367EE5D45}"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5" descr="semantic-web 小.jpg"/>
          <p:cNvPicPr>
            <a:picLocks noChangeAspect="1"/>
          </p:cNvPicPr>
          <p:nvPr userDrawn="1"/>
        </p:nvPicPr>
        <p:blipFill>
          <a:blip r:embed="rId2"/>
          <a:srcRect/>
          <a:stretch>
            <a:fillRect/>
          </a:stretch>
        </p:blipFill>
        <p:spPr bwMode="auto">
          <a:xfrm>
            <a:off x="7072313" y="0"/>
            <a:ext cx="2071687" cy="1285875"/>
          </a:xfrm>
          <a:prstGeom prst="rect">
            <a:avLst/>
          </a:prstGeom>
          <a:noFill/>
          <a:ln w="9525">
            <a:noFill/>
            <a:miter lim="800000"/>
            <a:headEnd/>
            <a:tailEnd/>
          </a:ln>
        </p:spPr>
      </p:pic>
      <p:pic>
        <p:nvPicPr>
          <p:cNvPr id="3" name="Picture 12" descr="buaa_1"/>
          <p:cNvPicPr>
            <a:picLocks noChangeAspect="1" noChangeArrowheads="1"/>
          </p:cNvPicPr>
          <p:nvPr userDrawn="1"/>
        </p:nvPicPr>
        <p:blipFill>
          <a:blip r:embed="rId3"/>
          <a:srcRect/>
          <a:stretch>
            <a:fillRect/>
          </a:stretch>
        </p:blipFill>
        <p:spPr bwMode="auto">
          <a:xfrm>
            <a:off x="500063" y="6456363"/>
            <a:ext cx="2071687" cy="401637"/>
          </a:xfrm>
          <a:prstGeom prst="rect">
            <a:avLst/>
          </a:prstGeom>
          <a:noFill/>
          <a:ln w="9525">
            <a:noFill/>
            <a:miter lim="800000"/>
            <a:headEnd/>
            <a:tailEnd/>
          </a:ln>
        </p:spPr>
      </p:pic>
      <p:pic>
        <p:nvPicPr>
          <p:cNvPr id="4" name="Picture 2"/>
          <p:cNvPicPr>
            <a:picLocks noChangeAspect="1" noChangeArrowheads="1"/>
          </p:cNvPicPr>
          <p:nvPr userDrawn="1"/>
        </p:nvPicPr>
        <p:blipFill>
          <a:blip r:embed="rId4">
            <a:clrChange>
              <a:clrFrom>
                <a:srgbClr val="FFFFFF"/>
              </a:clrFrom>
              <a:clrTo>
                <a:srgbClr val="FFFFFF">
                  <a:alpha val="0"/>
                </a:srgbClr>
              </a:clrTo>
            </a:clrChange>
          </a:blip>
          <a:srcRect/>
          <a:stretch>
            <a:fillRect/>
          </a:stretch>
        </p:blipFill>
        <p:spPr bwMode="auto">
          <a:xfrm>
            <a:off x="6786563" y="6357938"/>
            <a:ext cx="1922462" cy="427037"/>
          </a:xfrm>
          <a:prstGeom prst="rect">
            <a:avLst/>
          </a:prstGeom>
          <a:noFill/>
          <a:ln w="9525">
            <a:noFill/>
            <a:miter lim="800000"/>
            <a:headEnd/>
            <a:tailEnd/>
          </a:ln>
        </p:spPr>
      </p:pic>
      <p:sp>
        <p:nvSpPr>
          <p:cNvPr id="5"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6"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12" descr="buaa_1"/>
          <p:cNvPicPr>
            <a:picLocks noChangeAspect="1" noChangeArrowheads="1"/>
          </p:cNvPicPr>
          <p:nvPr userDrawn="1"/>
        </p:nvPicPr>
        <p:blipFill>
          <a:blip r:embed="rId2"/>
          <a:srcRect/>
          <a:stretch>
            <a:fillRect/>
          </a:stretch>
        </p:blipFill>
        <p:spPr bwMode="auto">
          <a:xfrm>
            <a:off x="500063" y="6456363"/>
            <a:ext cx="2071687" cy="401637"/>
          </a:xfrm>
          <a:prstGeom prst="rect">
            <a:avLst/>
          </a:prstGeom>
          <a:noFill/>
          <a:ln w="9525">
            <a:noFill/>
            <a:miter lim="800000"/>
            <a:headEnd/>
            <a:tailEnd/>
          </a:ln>
        </p:spPr>
      </p:pic>
      <p:pic>
        <p:nvPicPr>
          <p:cNvPr id="6"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3" y="6357938"/>
            <a:ext cx="1922462" cy="427037"/>
          </a:xfrm>
          <a:prstGeom prst="rect">
            <a:avLst/>
          </a:prstGeom>
          <a:noFill/>
          <a:ln w="9525">
            <a:noFill/>
            <a:miter lim="800000"/>
            <a:headEnd/>
            <a:tailEnd/>
          </a:ln>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8"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
        <p:nvSpPr>
          <p:cNvPr id="9" name="Rectangle 6"/>
          <p:cNvSpPr>
            <a:spLocks noGrp="1" noChangeArrowheads="1"/>
          </p:cNvSpPr>
          <p:nvPr>
            <p:ph type="sldNum" sz="quarter" idx="12"/>
          </p:nvPr>
        </p:nvSpPr>
        <p:spPr/>
        <p:txBody>
          <a:bodyPr/>
          <a:lstStyle>
            <a:lvl1pPr>
              <a:defRPr/>
            </a:lvl1pPr>
          </a:lstStyle>
          <a:p>
            <a:pPr>
              <a:defRPr/>
            </a:pPr>
            <a:fld id="{C488D7FF-C076-4572-813F-8E4E275C24D2}"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6"/>
          <p:cNvSpPr>
            <a:spLocks noGrp="1" noChangeArrowheads="1"/>
          </p:cNvSpPr>
          <p:nvPr>
            <p:ph type="sldNum" sz="quarter" idx="12"/>
          </p:nvPr>
        </p:nvSpPr>
        <p:spPr>
          <a:ln/>
        </p:spPr>
        <p:txBody>
          <a:bodyPr/>
          <a:lstStyle>
            <a:lvl1pPr>
              <a:defRPr/>
            </a:lvl1pPr>
          </a:lstStyle>
          <a:p>
            <a:pPr>
              <a:defRPr/>
            </a:pPr>
            <a:fld id="{4C1B237D-3A52-48BD-A613-CE2F47DA4C1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0.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9.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8.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3" descr="a1"/>
          <p:cNvSpPr>
            <a:spLocks noChangeArrowheads="1"/>
          </p:cNvSpPr>
          <p:nvPr/>
        </p:nvSpPr>
        <p:spPr bwMode="gray">
          <a:xfrm>
            <a:off x="592138" y="0"/>
            <a:ext cx="2066925" cy="838200"/>
          </a:xfrm>
          <a:prstGeom prst="rect">
            <a:avLst/>
          </a:prstGeom>
          <a:blipFill dpi="0" rotWithShape="1">
            <a:blip r:embed="rId15"/>
            <a:srcRect/>
            <a:stretch>
              <a:fillRect/>
            </a:stretch>
          </a:blipFill>
          <a:ln w="9525">
            <a:noFill/>
            <a:miter lim="800000"/>
            <a:headEnd/>
            <a:tailEnd/>
          </a:ln>
        </p:spPr>
        <p:txBody>
          <a:bodyPr wrap="none" anchor="ctr"/>
          <a:lstStyle/>
          <a:p>
            <a:pPr>
              <a:defRPr/>
            </a:pPr>
            <a:endParaRPr lang="zh-CN" altLang="en-US"/>
          </a:p>
        </p:txBody>
      </p:sp>
      <p:sp>
        <p:nvSpPr>
          <p:cNvPr id="1027" name="Rectangle 24"/>
          <p:cNvSpPr>
            <a:spLocks noChangeArrowheads="1"/>
          </p:cNvSpPr>
          <p:nvPr/>
        </p:nvSpPr>
        <p:spPr bwMode="gray">
          <a:xfrm>
            <a:off x="2730500" y="0"/>
            <a:ext cx="2138363" cy="838200"/>
          </a:xfrm>
          <a:prstGeom prst="rect">
            <a:avLst/>
          </a:prstGeom>
          <a:solidFill>
            <a:schemeClr val="tx2"/>
          </a:solidFill>
          <a:ln w="9525">
            <a:noFill/>
            <a:miter lim="800000"/>
            <a:headEnd/>
            <a:tailEnd/>
          </a:ln>
        </p:spPr>
        <p:txBody>
          <a:bodyPr wrap="none" anchor="ctr"/>
          <a:lstStyle/>
          <a:p>
            <a:pPr>
              <a:defRPr/>
            </a:pPr>
            <a:endParaRPr lang="zh-CN" altLang="en-US"/>
          </a:p>
        </p:txBody>
      </p:sp>
      <p:sp>
        <p:nvSpPr>
          <p:cNvPr id="1028" name="Rectangle 25" descr="a2"/>
          <p:cNvSpPr>
            <a:spLocks noChangeArrowheads="1"/>
          </p:cNvSpPr>
          <p:nvPr/>
        </p:nvSpPr>
        <p:spPr bwMode="gray">
          <a:xfrm>
            <a:off x="4938713" y="0"/>
            <a:ext cx="2066925" cy="838200"/>
          </a:xfrm>
          <a:prstGeom prst="rect">
            <a:avLst/>
          </a:prstGeom>
          <a:blipFill dpi="0" rotWithShape="1">
            <a:blip r:embed="rId16"/>
            <a:srcRect/>
            <a:stretch>
              <a:fillRect/>
            </a:stretch>
          </a:blipFill>
          <a:ln w="9525">
            <a:noFill/>
            <a:miter lim="800000"/>
            <a:headEnd/>
            <a:tailEnd/>
          </a:ln>
        </p:spPr>
        <p:txBody>
          <a:bodyPr wrap="none" anchor="ctr"/>
          <a:lstStyle/>
          <a:p>
            <a:pPr>
              <a:defRPr/>
            </a:pPr>
            <a:endParaRPr lang="zh-CN" altLang="en-US"/>
          </a:p>
        </p:txBody>
      </p:sp>
      <p:sp>
        <p:nvSpPr>
          <p:cNvPr id="1029" name="Rectangle 26"/>
          <p:cNvSpPr>
            <a:spLocks noChangeArrowheads="1"/>
          </p:cNvSpPr>
          <p:nvPr/>
        </p:nvSpPr>
        <p:spPr bwMode="gray">
          <a:xfrm>
            <a:off x="7077075" y="0"/>
            <a:ext cx="2066925" cy="838200"/>
          </a:xfrm>
          <a:prstGeom prst="rect">
            <a:avLst/>
          </a:prstGeom>
          <a:solidFill>
            <a:schemeClr val="accent1"/>
          </a:solidFill>
          <a:ln w="9525">
            <a:noFill/>
            <a:miter lim="800000"/>
            <a:headEnd/>
            <a:tailEnd/>
          </a:ln>
        </p:spPr>
        <p:txBody>
          <a:bodyPr wrap="none" anchor="ctr"/>
          <a:lstStyle/>
          <a:p>
            <a:pPr>
              <a:defRPr/>
            </a:pPr>
            <a:endParaRPr lang="zh-CN" altLang="en-US"/>
          </a:p>
        </p:txBody>
      </p:sp>
      <p:sp>
        <p:nvSpPr>
          <p:cNvPr id="1030" name="Rectangle 30"/>
          <p:cNvSpPr>
            <a:spLocks noChangeArrowheads="1"/>
          </p:cNvSpPr>
          <p:nvPr/>
        </p:nvSpPr>
        <p:spPr bwMode="gray">
          <a:xfrm>
            <a:off x="457200" y="6477000"/>
            <a:ext cx="8686800" cy="381000"/>
          </a:xfrm>
          <a:prstGeom prst="rect">
            <a:avLst/>
          </a:prstGeom>
          <a:solidFill>
            <a:schemeClr val="bg2"/>
          </a:solidFill>
          <a:ln w="9525">
            <a:noFill/>
            <a:miter lim="800000"/>
            <a:headEnd/>
            <a:tailEnd/>
          </a:ln>
        </p:spPr>
        <p:txBody>
          <a:bodyPr wrap="none" anchor="ctr"/>
          <a:lstStyle/>
          <a:p>
            <a:pPr>
              <a:defRPr/>
            </a:pPr>
            <a:endParaRPr lang="zh-CN" altLang="en-US"/>
          </a:p>
        </p:txBody>
      </p:sp>
      <p:grpSp>
        <p:nvGrpSpPr>
          <p:cNvPr id="4103" name="Group 27"/>
          <p:cNvGrpSpPr>
            <a:grpSpLocks/>
          </p:cNvGrpSpPr>
          <p:nvPr/>
        </p:nvGrpSpPr>
        <p:grpSpPr bwMode="auto">
          <a:xfrm>
            <a:off x="0" y="685800"/>
            <a:ext cx="9144000" cy="609600"/>
            <a:chOff x="0" y="432"/>
            <a:chExt cx="5760" cy="384"/>
          </a:xfrm>
        </p:grpSpPr>
        <p:sp>
          <p:nvSpPr>
            <p:cNvPr id="1038" name="Rectangle 28"/>
            <p:cNvSpPr>
              <a:spLocks noChangeArrowheads="1"/>
            </p:cNvSpPr>
            <p:nvPr userDrawn="1"/>
          </p:nvSpPr>
          <p:spPr bwMode="gray">
            <a:xfrm>
              <a:off x="0" y="432"/>
              <a:ext cx="5760" cy="96"/>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1039" name="Rectangle 29"/>
            <p:cNvSpPr>
              <a:spLocks noChangeArrowheads="1"/>
            </p:cNvSpPr>
            <p:nvPr userDrawn="1"/>
          </p:nvSpPr>
          <p:spPr bwMode="gray">
            <a:xfrm>
              <a:off x="362" y="432"/>
              <a:ext cx="5398" cy="384"/>
            </a:xfrm>
            <a:prstGeom prst="rect">
              <a:avLst/>
            </a:prstGeom>
            <a:solidFill>
              <a:schemeClr val="tx1"/>
            </a:solidFill>
            <a:ln w="9525">
              <a:noFill/>
              <a:miter lim="800000"/>
              <a:headEnd/>
              <a:tailEnd/>
            </a:ln>
          </p:spPr>
          <p:txBody>
            <a:bodyPr wrap="none" anchor="ctr"/>
            <a:lstStyle/>
            <a:p>
              <a:pPr>
                <a:defRPr/>
              </a:pPr>
              <a:endParaRPr lang="zh-CN" altLang="en-US"/>
            </a:p>
          </p:txBody>
        </p:sp>
      </p:grpSp>
      <p:sp>
        <p:nvSpPr>
          <p:cNvPr id="4104" name="Rectangle 3"/>
          <p:cNvSpPr>
            <a:spLocks noGrp="1" noChangeArrowheads="1"/>
          </p:cNvSpPr>
          <p:nvPr>
            <p:ph type="body" idx="1"/>
          </p:nvPr>
        </p:nvSpPr>
        <p:spPr bwMode="auto">
          <a:xfrm>
            <a:off x="457200" y="1419225"/>
            <a:ext cx="8229600" cy="4879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j-lt"/>
                <a:ea typeface="宋体" pitchFamily="2" charset="-122"/>
              </a:defRPr>
            </a:lvl1pPr>
          </a:lstStyle>
          <a:p>
            <a:pPr>
              <a:defRPr/>
            </a:pPr>
            <a:r>
              <a:rPr lang="en-US" altLang="zh-CN"/>
              <a:t>www.themegallery.com</a:t>
            </a:r>
          </a:p>
        </p:txBody>
      </p:sp>
      <p:sp>
        <p:nvSpPr>
          <p:cNvPr id="3" name="Rectangle 5"/>
          <p:cNvSpPr>
            <a:spLocks noGrp="1" noChangeArrowheads="1"/>
          </p:cNvSpPr>
          <p:nvPr>
            <p:ph type="ftr" sz="quarter" idx="3"/>
          </p:nvPr>
        </p:nvSpPr>
        <p:spPr bwMode="auto">
          <a:xfrm>
            <a:off x="58674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j-lt"/>
                <a:ea typeface="宋体" pitchFamily="2" charset="-122"/>
              </a:defRPr>
            </a:lvl1pPr>
          </a:lstStyle>
          <a:p>
            <a:pPr>
              <a:defRPr/>
            </a:pPr>
            <a:r>
              <a:rPr lang="en-US" altLang="zh-CN"/>
              <a:t>Company Logo</a:t>
            </a:r>
          </a:p>
        </p:txBody>
      </p:sp>
      <p:sp>
        <p:nvSpPr>
          <p:cNvPr id="4" name="Rectangle 6"/>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j-lt"/>
                <a:ea typeface="宋体" pitchFamily="2" charset="-122"/>
              </a:defRPr>
            </a:lvl1pPr>
          </a:lstStyle>
          <a:p>
            <a:pPr>
              <a:defRPr/>
            </a:pPr>
            <a:fld id="{9DB7FF7C-BB40-4A1D-91A1-4F1C23F84D52}" type="slidenum">
              <a:rPr lang="en-US" altLang="zh-CN"/>
              <a:pPr>
                <a:defRPr/>
              </a:pPr>
              <a:t>‹#›</a:t>
            </a:fld>
            <a:endParaRPr lang="en-US" altLang="zh-CN"/>
          </a:p>
        </p:txBody>
      </p:sp>
      <p:sp>
        <p:nvSpPr>
          <p:cNvPr id="4108" name="Rectangle 2"/>
          <p:cNvSpPr>
            <a:spLocks noGrp="1" noChangeArrowheads="1"/>
          </p:cNvSpPr>
          <p:nvPr>
            <p:ph type="title"/>
          </p:nvPr>
        </p:nvSpPr>
        <p:spPr bwMode="white">
          <a:xfrm>
            <a:off x="733425" y="731838"/>
            <a:ext cx="7800975"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37" name="Text Box 31"/>
          <p:cNvSpPr txBox="1">
            <a:spLocks noChangeArrowheads="1"/>
          </p:cNvSpPr>
          <p:nvPr/>
        </p:nvSpPr>
        <p:spPr bwMode="auto">
          <a:xfrm>
            <a:off x="7391400" y="762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smtClean="0">
                <a:solidFill>
                  <a:schemeClr val="bg1"/>
                </a:solidFill>
                <a:latin typeface="Arial Black" pitchFamily="34" charset="0"/>
              </a:rPr>
              <a:t>L o g o</a:t>
            </a:r>
          </a:p>
        </p:txBody>
      </p:sp>
    </p:spTree>
  </p:cSld>
  <p:clrMap bg1="lt1" tx1="dk1" bg2="lt2" tx2="dk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 id="2147484691" r:id="rId8"/>
    <p:sldLayoutId id="2147484680" r:id="rId9"/>
    <p:sldLayoutId id="2147484681" r:id="rId10"/>
    <p:sldLayoutId id="2147484682" r:id="rId11"/>
    <p:sldLayoutId id="2147484692" r:id="rId12"/>
    <p:sldLayoutId id="2147484683" r:id="rId13"/>
  </p:sldLayoutIdLst>
  <p:timing>
    <p:tnLst>
      <p:par>
        <p:cTn id="1" dur="indefinite" restart="never" nodeType="tmRoot"/>
      </p:par>
    </p:tnLst>
  </p:timing>
  <p:hf sldNum="0" hdr="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itchFamily="34" charset="0"/>
        </a:defRPr>
      </a:lvl2pPr>
      <a:lvl3pPr algn="l" rtl="0" eaLnBrk="0" fontAlgn="base" hangingPunct="0">
        <a:spcBef>
          <a:spcPct val="0"/>
        </a:spcBef>
        <a:spcAft>
          <a:spcPct val="0"/>
        </a:spcAft>
        <a:defRPr sz="3200" b="1">
          <a:solidFill>
            <a:schemeClr val="bg1"/>
          </a:solidFill>
          <a:latin typeface="Verdana" pitchFamily="34" charset="0"/>
        </a:defRPr>
      </a:lvl3pPr>
      <a:lvl4pPr algn="l" rtl="0" eaLnBrk="0" fontAlgn="base" hangingPunct="0">
        <a:spcBef>
          <a:spcPct val="0"/>
        </a:spcBef>
        <a:spcAft>
          <a:spcPct val="0"/>
        </a:spcAft>
        <a:defRPr sz="3200" b="1">
          <a:solidFill>
            <a:schemeClr val="bg1"/>
          </a:solidFill>
          <a:latin typeface="Verdana" pitchFamily="34" charset="0"/>
        </a:defRPr>
      </a:lvl4pPr>
      <a:lvl5pPr algn="l" rtl="0" eaLnBrk="0" fontAlgn="base" hangingPunct="0">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Line 491"/>
          <p:cNvSpPr>
            <a:spLocks noChangeShapeType="1"/>
          </p:cNvSpPr>
          <p:nvPr/>
        </p:nvSpPr>
        <p:spPr bwMode="auto">
          <a:xfrm>
            <a:off x="1101725" y="1000125"/>
            <a:ext cx="7834313" cy="0"/>
          </a:xfrm>
          <a:prstGeom prst="line">
            <a:avLst/>
          </a:prstGeom>
          <a:noFill/>
          <a:ln w="12700">
            <a:solidFill>
              <a:schemeClr val="hlink"/>
            </a:solidFill>
            <a:round/>
            <a:headEnd/>
            <a:tailEnd/>
          </a:ln>
        </p:spPr>
        <p:txBody>
          <a:bodyPr wrap="none" anchor="ctr"/>
          <a:lstStyle/>
          <a:p>
            <a:pPr>
              <a:defRPr/>
            </a:pPr>
            <a:endParaRPr lang="zh-CN" altLang="en-US"/>
          </a:p>
        </p:txBody>
      </p:sp>
      <p:sp>
        <p:nvSpPr>
          <p:cNvPr id="151002" name="Rectangle 474"/>
          <p:cNvSpPr>
            <a:spLocks noChangeArrowheads="1"/>
          </p:cNvSpPr>
          <p:nvPr/>
        </p:nvSpPr>
        <p:spPr bwMode="gray">
          <a:xfrm>
            <a:off x="269875" y="0"/>
            <a:ext cx="284163" cy="6889750"/>
          </a:xfrm>
          <a:prstGeom prst="rect">
            <a:avLst/>
          </a:prstGeom>
          <a:solidFill>
            <a:schemeClr val="accent2">
              <a:alpha val="79999"/>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51003" name="Rectangle 475"/>
          <p:cNvSpPr>
            <a:spLocks noChangeArrowheads="1"/>
          </p:cNvSpPr>
          <p:nvPr/>
        </p:nvSpPr>
        <p:spPr bwMode="gray">
          <a:xfrm>
            <a:off x="-12700" y="0"/>
            <a:ext cx="330200" cy="6858000"/>
          </a:xfrm>
          <a:prstGeom prst="rect">
            <a:avLst/>
          </a:prstGeom>
          <a:gradFill rotWithShape="1">
            <a:gsLst>
              <a:gs pos="0">
                <a:schemeClr val="accent2">
                  <a:gamma/>
                  <a:shade val="28627"/>
                  <a:invGamma/>
                </a:schemeClr>
              </a:gs>
              <a:gs pos="100000">
                <a:schemeClr val="accent2"/>
              </a:gs>
            </a:gsLst>
            <a:lin ang="18900000" scaled="1"/>
          </a:gradFill>
          <a:ln w="28575" algn="ctr">
            <a:noFill/>
            <a:miter lim="800000"/>
            <a:headEnd/>
            <a:tailEnd/>
          </a:ln>
          <a:effectLst/>
        </p:spPr>
        <p:txBody>
          <a:bodyPr wrap="none" anchor="ctr"/>
          <a:lstStyle/>
          <a:p>
            <a:pPr algn="ctr">
              <a:defRPr/>
            </a:pPr>
            <a:endParaRPr lang="zh-CN" altLang="en-US" b="1">
              <a:solidFill>
                <a:srgbClr val="30311D"/>
              </a:solidFill>
              <a:ea typeface="+mn-ea"/>
            </a:endParaRPr>
          </a:p>
        </p:txBody>
      </p:sp>
      <p:sp>
        <p:nvSpPr>
          <p:cNvPr id="151005" name="Rectangle 477"/>
          <p:cNvSpPr>
            <a:spLocks noChangeArrowheads="1"/>
          </p:cNvSpPr>
          <p:nvPr/>
        </p:nvSpPr>
        <p:spPr bwMode="gray">
          <a:xfrm>
            <a:off x="749300" y="-14288"/>
            <a:ext cx="71438" cy="6872288"/>
          </a:xfrm>
          <a:prstGeom prst="rect">
            <a:avLst/>
          </a:prstGeom>
          <a:solidFill>
            <a:schemeClr val="accent2">
              <a:alpha val="20000"/>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51007" name="Rectangle 479"/>
          <p:cNvSpPr>
            <a:spLocks noChangeArrowheads="1"/>
          </p:cNvSpPr>
          <p:nvPr/>
        </p:nvSpPr>
        <p:spPr bwMode="gray">
          <a:xfrm>
            <a:off x="508000" y="0"/>
            <a:ext cx="168275" cy="6865938"/>
          </a:xfrm>
          <a:prstGeom prst="rect">
            <a:avLst/>
          </a:prstGeom>
          <a:solidFill>
            <a:schemeClr val="accent2">
              <a:alpha val="54117"/>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51009" name="Rectangle 481"/>
          <p:cNvSpPr>
            <a:spLocks noChangeArrowheads="1"/>
          </p:cNvSpPr>
          <p:nvPr/>
        </p:nvSpPr>
        <p:spPr bwMode="gray">
          <a:xfrm>
            <a:off x="661988" y="0"/>
            <a:ext cx="114300" cy="6872288"/>
          </a:xfrm>
          <a:prstGeom prst="rect">
            <a:avLst/>
          </a:prstGeom>
          <a:solidFill>
            <a:schemeClr val="accent2">
              <a:alpha val="36862"/>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50988" name="Rectangle 460"/>
          <p:cNvSpPr>
            <a:spLocks noGrp="1" noChangeArrowheads="1"/>
          </p:cNvSpPr>
          <p:nvPr>
            <p:ph type="title"/>
          </p:nvPr>
        </p:nvSpPr>
        <p:spPr bwMode="auto">
          <a:xfrm>
            <a:off x="1055688" y="65088"/>
            <a:ext cx="7958137" cy="101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5129" name="Rectangle 461"/>
          <p:cNvSpPr>
            <a:spLocks noGrp="1" noChangeArrowheads="1"/>
          </p:cNvSpPr>
          <p:nvPr>
            <p:ph type="body" idx="1"/>
          </p:nvPr>
        </p:nvSpPr>
        <p:spPr bwMode="auto">
          <a:xfrm>
            <a:off x="1030288" y="1163638"/>
            <a:ext cx="7961312" cy="5360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50990" name="Rectangle 462"/>
          <p:cNvSpPr>
            <a:spLocks noGrp="1" noChangeArrowheads="1"/>
          </p:cNvSpPr>
          <p:nvPr>
            <p:ph type="dt" sz="half" idx="2"/>
          </p:nvPr>
        </p:nvSpPr>
        <p:spPr bwMode="auto">
          <a:xfrm>
            <a:off x="1077913" y="661670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rgbClr val="30311D"/>
                </a:solidFill>
                <a:latin typeface="Arial" charset="0"/>
                <a:ea typeface="宋体" charset="-122"/>
              </a:defRPr>
            </a:lvl1pPr>
          </a:lstStyle>
          <a:p>
            <a:pPr>
              <a:defRPr/>
            </a:pPr>
            <a:endParaRPr lang="en-US" altLang="zh-CN"/>
          </a:p>
        </p:txBody>
      </p:sp>
      <p:sp>
        <p:nvSpPr>
          <p:cNvPr id="150991" name="Rectangle 463"/>
          <p:cNvSpPr>
            <a:spLocks noGrp="1" noChangeArrowheads="1"/>
          </p:cNvSpPr>
          <p:nvPr>
            <p:ph type="ftr" sz="quarter" idx="3"/>
          </p:nvPr>
        </p:nvSpPr>
        <p:spPr bwMode="auto">
          <a:xfrm>
            <a:off x="5838825" y="6616700"/>
            <a:ext cx="2895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0">
                <a:solidFill>
                  <a:srgbClr val="30311D"/>
                </a:solidFill>
                <a:latin typeface="Arial" charset="0"/>
                <a:ea typeface="宋体" charset="-122"/>
              </a:defRPr>
            </a:lvl1pPr>
          </a:lstStyle>
          <a:p>
            <a:pPr>
              <a:defRPr/>
            </a:pPr>
            <a:endParaRPr lang="en-US" altLang="zh-CN"/>
          </a:p>
        </p:txBody>
      </p:sp>
      <p:sp>
        <p:nvSpPr>
          <p:cNvPr id="150992" name="Rectangle 464"/>
          <p:cNvSpPr>
            <a:spLocks noGrp="1" noChangeArrowheads="1"/>
          </p:cNvSpPr>
          <p:nvPr>
            <p:ph type="sldNum" sz="quarter" idx="4"/>
          </p:nvPr>
        </p:nvSpPr>
        <p:spPr bwMode="auto">
          <a:xfrm>
            <a:off x="4187825" y="6616700"/>
            <a:ext cx="661988"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rgbClr val="30311D"/>
                </a:solidFill>
                <a:latin typeface="Arial" charset="0"/>
                <a:ea typeface="宋体" charset="-122"/>
              </a:defRPr>
            </a:lvl1pPr>
          </a:lstStyle>
          <a:p>
            <a:pPr>
              <a:defRPr/>
            </a:pPr>
            <a:fld id="{200A33FD-5065-4B72-9477-4289A74CAA5E}" type="slidenum">
              <a:rPr lang="zh-CN" altLang="en-US"/>
              <a:pPr>
                <a:defRPr/>
              </a:pPr>
              <a:t>‹#›</a:t>
            </a:fld>
            <a:endParaRPr lang="en-US" altLang="zh-CN"/>
          </a:p>
        </p:txBody>
      </p:sp>
      <p:sp>
        <p:nvSpPr>
          <p:cNvPr id="2061" name="Oval 508"/>
          <p:cNvSpPr>
            <a:spLocks noChangeArrowheads="1"/>
          </p:cNvSpPr>
          <p:nvPr/>
        </p:nvSpPr>
        <p:spPr bwMode="gray">
          <a:xfrm>
            <a:off x="438150" y="1892300"/>
            <a:ext cx="619125" cy="614363"/>
          </a:xfrm>
          <a:prstGeom prst="ellipse">
            <a:avLst/>
          </a:prstGeom>
          <a:blipFill dpi="0" rotWithShape="1">
            <a:blip r:embed="rId14" cstate="print"/>
            <a:srcRect/>
            <a:stretch>
              <a:fillRect/>
            </a:stretch>
          </a:blipFill>
          <a:ln w="28575" algn="ctr">
            <a:solidFill>
              <a:srgbClr val="F8F8F8">
                <a:alpha val="70195"/>
              </a:srgbClr>
            </a:solidFill>
            <a:round/>
            <a:headEnd/>
            <a:tailEnd/>
          </a:ln>
        </p:spPr>
        <p:txBody>
          <a:bodyPr wrap="none" anchor="ctr"/>
          <a:lstStyle/>
          <a:p>
            <a:pPr algn="ctr">
              <a:defRPr/>
            </a:pPr>
            <a:endParaRPr lang="zh-CN" altLang="en-US" b="1">
              <a:solidFill>
                <a:srgbClr val="30311D"/>
              </a:solidFill>
            </a:endParaRPr>
          </a:p>
        </p:txBody>
      </p:sp>
      <p:sp>
        <p:nvSpPr>
          <p:cNvPr id="2062" name="Oval 511"/>
          <p:cNvSpPr>
            <a:spLocks noChangeArrowheads="1"/>
          </p:cNvSpPr>
          <p:nvPr/>
        </p:nvSpPr>
        <p:spPr bwMode="gray">
          <a:xfrm>
            <a:off x="442913" y="315913"/>
            <a:ext cx="603250" cy="596900"/>
          </a:xfrm>
          <a:prstGeom prst="ellipse">
            <a:avLst/>
          </a:prstGeom>
          <a:blipFill dpi="0" rotWithShape="1">
            <a:blip r:embed="rId15"/>
            <a:srcRect/>
            <a:stretch>
              <a:fillRect/>
            </a:stretch>
          </a:blipFill>
          <a:ln w="57150" algn="ctr">
            <a:solidFill>
              <a:srgbClr val="F8F8F8">
                <a:alpha val="70195"/>
              </a:srgbClr>
            </a:solidFill>
            <a:round/>
            <a:headEnd/>
            <a:tailEnd/>
          </a:ln>
        </p:spPr>
        <p:txBody>
          <a:bodyPr wrap="none" anchor="ctr"/>
          <a:lstStyle/>
          <a:p>
            <a:pPr algn="ctr">
              <a:defRPr/>
            </a:pPr>
            <a:endParaRPr lang="zh-CN" altLang="en-US" b="1">
              <a:solidFill>
                <a:srgbClr val="30311D"/>
              </a:solidFill>
            </a:endParaRPr>
          </a:p>
        </p:txBody>
      </p:sp>
      <p:sp>
        <p:nvSpPr>
          <p:cNvPr id="2063" name="Oval 515"/>
          <p:cNvSpPr>
            <a:spLocks noChangeArrowheads="1"/>
          </p:cNvSpPr>
          <p:nvPr/>
        </p:nvSpPr>
        <p:spPr bwMode="gray">
          <a:xfrm>
            <a:off x="430213" y="1128713"/>
            <a:ext cx="603250" cy="593725"/>
          </a:xfrm>
          <a:prstGeom prst="ellipse">
            <a:avLst/>
          </a:prstGeom>
          <a:blipFill dpi="0" rotWithShape="1">
            <a:blip r:embed="rId16"/>
            <a:srcRect/>
            <a:stretch>
              <a:fillRect/>
            </a:stretch>
          </a:blipFill>
          <a:ln w="38100" algn="ctr">
            <a:solidFill>
              <a:srgbClr val="F8F8F8">
                <a:alpha val="70195"/>
              </a:srgbClr>
            </a:solidFill>
            <a:round/>
            <a:headEnd/>
            <a:tailEnd/>
          </a:ln>
        </p:spPr>
        <p:txBody>
          <a:bodyPr wrap="none" anchor="ctr"/>
          <a:lstStyle/>
          <a:p>
            <a:pPr algn="ctr">
              <a:defRPr/>
            </a:pPr>
            <a:endParaRPr lang="zh-CN" altLang="en-US" b="1">
              <a:solidFill>
                <a:srgbClr val="30311D"/>
              </a:solidFill>
            </a:endParaRPr>
          </a:p>
        </p:txBody>
      </p:sp>
    </p:spTree>
  </p:cSld>
  <p:clrMap bg1="lt1" tx1="dk1" bg2="lt2" tx2="dk2" accent1="accent1" accent2="accent2" accent3="accent3" accent4="accent4" accent5="accent5" accent6="accent6" hlink="hlink" folHlink="folHlink"/>
  <p:sldLayoutIdLst>
    <p:sldLayoutId id="2147484693" r:id="rId1"/>
    <p:sldLayoutId id="2147484694" r:id="rId2"/>
    <p:sldLayoutId id="2147484695" r:id="rId3"/>
    <p:sldLayoutId id="2147484696" r:id="rId4"/>
    <p:sldLayoutId id="2147484697" r:id="rId5"/>
    <p:sldLayoutId id="2147484698" r:id="rId6"/>
    <p:sldLayoutId id="2147484699" r:id="rId7"/>
    <p:sldLayoutId id="2147484700" r:id="rId8"/>
    <p:sldLayoutId id="2147484701" r:id="rId9"/>
    <p:sldLayoutId id="2147484702" r:id="rId10"/>
    <p:sldLayoutId id="2147484703" r:id="rId11"/>
    <p:sldLayoutId id="2147484704"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0988"/>
                                        </p:tgtEl>
                                        <p:attrNameLst>
                                          <p:attrName>style.visibility</p:attrName>
                                        </p:attrNameLst>
                                      </p:cBhvr>
                                      <p:to>
                                        <p:strVal val="visible"/>
                                      </p:to>
                                    </p:set>
                                    <p:animEffect transition="in" filter="barn(inVertical)">
                                      <p:cBhvr>
                                        <p:cTn id="7" dur="1000"/>
                                        <p:tgtEl>
                                          <p:spTgt spid="15098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1003"/>
                                        </p:tgtEl>
                                        <p:attrNameLst>
                                          <p:attrName>style.visibility</p:attrName>
                                        </p:attrNameLst>
                                      </p:cBhvr>
                                      <p:to>
                                        <p:strVal val="visible"/>
                                      </p:to>
                                    </p:set>
                                    <p:animEffect transition="in" filter="wipe(up)">
                                      <p:cBhvr>
                                        <p:cTn id="10" dur="500"/>
                                        <p:tgtEl>
                                          <p:spTgt spid="151003"/>
                                        </p:tgtEl>
                                      </p:cBhvr>
                                    </p:animEffect>
                                  </p:childTnLst>
                                </p:cTn>
                              </p:par>
                              <p:par>
                                <p:cTn id="11" presetID="22" presetClass="entr" presetSubtype="1" fill="hold" grpId="0" nodeType="withEffect">
                                  <p:stCondLst>
                                    <p:cond delay="200"/>
                                  </p:stCondLst>
                                  <p:childTnLst>
                                    <p:set>
                                      <p:cBhvr>
                                        <p:cTn id="12" dur="1" fill="hold">
                                          <p:stCondLst>
                                            <p:cond delay="0"/>
                                          </p:stCondLst>
                                        </p:cTn>
                                        <p:tgtEl>
                                          <p:spTgt spid="151002"/>
                                        </p:tgtEl>
                                        <p:attrNameLst>
                                          <p:attrName>style.visibility</p:attrName>
                                        </p:attrNameLst>
                                      </p:cBhvr>
                                      <p:to>
                                        <p:strVal val="visible"/>
                                      </p:to>
                                    </p:set>
                                    <p:animEffect transition="in" filter="wipe(up)">
                                      <p:cBhvr>
                                        <p:cTn id="13" dur="500"/>
                                        <p:tgtEl>
                                          <p:spTgt spid="151002"/>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151007"/>
                                        </p:tgtEl>
                                        <p:attrNameLst>
                                          <p:attrName>style.visibility</p:attrName>
                                        </p:attrNameLst>
                                      </p:cBhvr>
                                      <p:to>
                                        <p:strVal val="visible"/>
                                      </p:to>
                                    </p:set>
                                    <p:animEffect transition="in" filter="wipe(up)">
                                      <p:cBhvr>
                                        <p:cTn id="16" dur="500"/>
                                        <p:tgtEl>
                                          <p:spTgt spid="151007"/>
                                        </p:tgtEl>
                                      </p:cBhvr>
                                    </p:animEffect>
                                  </p:childTnLst>
                                </p:cTn>
                              </p:par>
                              <p:par>
                                <p:cTn id="17" presetID="47" presetClass="entr" presetSubtype="0" fill="hold" grpId="0" nodeType="withEffect">
                                  <p:stCondLst>
                                    <p:cond delay="1500"/>
                                  </p:stCondLst>
                                  <p:childTnLst>
                                    <p:set>
                                      <p:cBhvr>
                                        <p:cTn id="18" dur="1" fill="hold">
                                          <p:stCondLst>
                                            <p:cond delay="0"/>
                                          </p:stCondLst>
                                        </p:cTn>
                                        <p:tgtEl>
                                          <p:spTgt spid="151009"/>
                                        </p:tgtEl>
                                        <p:attrNameLst>
                                          <p:attrName>style.visibility</p:attrName>
                                        </p:attrNameLst>
                                      </p:cBhvr>
                                      <p:to>
                                        <p:strVal val="visible"/>
                                      </p:to>
                                    </p:set>
                                    <p:animEffect transition="in" filter="fade">
                                      <p:cBhvr>
                                        <p:cTn id="19" dur="500"/>
                                        <p:tgtEl>
                                          <p:spTgt spid="151009"/>
                                        </p:tgtEl>
                                      </p:cBhvr>
                                    </p:animEffect>
                                    <p:anim calcmode="lin" valueType="num">
                                      <p:cBhvr>
                                        <p:cTn id="20" dur="500" fill="hold"/>
                                        <p:tgtEl>
                                          <p:spTgt spid="151009"/>
                                        </p:tgtEl>
                                        <p:attrNameLst>
                                          <p:attrName>ppt_x</p:attrName>
                                        </p:attrNameLst>
                                      </p:cBhvr>
                                      <p:tavLst>
                                        <p:tav tm="0">
                                          <p:val>
                                            <p:strVal val="#ppt_x"/>
                                          </p:val>
                                        </p:tav>
                                        <p:tav tm="100000">
                                          <p:val>
                                            <p:strVal val="#ppt_x"/>
                                          </p:val>
                                        </p:tav>
                                      </p:tavLst>
                                    </p:anim>
                                    <p:anim calcmode="lin" valueType="num">
                                      <p:cBhvr>
                                        <p:cTn id="21" dur="500" fill="hold"/>
                                        <p:tgtEl>
                                          <p:spTgt spid="151009"/>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2300"/>
                                  </p:stCondLst>
                                  <p:childTnLst>
                                    <p:set>
                                      <p:cBhvr>
                                        <p:cTn id="23" dur="1" fill="hold">
                                          <p:stCondLst>
                                            <p:cond delay="0"/>
                                          </p:stCondLst>
                                        </p:cTn>
                                        <p:tgtEl>
                                          <p:spTgt spid="151005"/>
                                        </p:tgtEl>
                                        <p:attrNameLst>
                                          <p:attrName>style.visibility</p:attrName>
                                        </p:attrNameLst>
                                      </p:cBhvr>
                                      <p:to>
                                        <p:strVal val="visible"/>
                                      </p:to>
                                    </p:set>
                                    <p:animEffect transition="in" filter="fade">
                                      <p:cBhvr>
                                        <p:cTn id="24" dur="500"/>
                                        <p:tgtEl>
                                          <p:spTgt spid="151005"/>
                                        </p:tgtEl>
                                      </p:cBhvr>
                                    </p:animEffect>
                                    <p:anim calcmode="lin" valueType="num">
                                      <p:cBhvr>
                                        <p:cTn id="25" dur="500" fill="hold"/>
                                        <p:tgtEl>
                                          <p:spTgt spid="151005"/>
                                        </p:tgtEl>
                                        <p:attrNameLst>
                                          <p:attrName>ppt_x</p:attrName>
                                        </p:attrNameLst>
                                      </p:cBhvr>
                                      <p:tavLst>
                                        <p:tav tm="0">
                                          <p:val>
                                            <p:strVal val="#ppt_x"/>
                                          </p:val>
                                        </p:tav>
                                        <p:tav tm="100000">
                                          <p:val>
                                            <p:strVal val="#ppt_x"/>
                                          </p:val>
                                        </p:tav>
                                      </p:tavLst>
                                    </p:anim>
                                    <p:anim calcmode="lin" valueType="num">
                                      <p:cBhvr>
                                        <p:cTn id="26" dur="500" fill="hold"/>
                                        <p:tgtEl>
                                          <p:spTgt spid="151005"/>
                                        </p:tgtEl>
                                        <p:attrNameLst>
                                          <p:attrName>ppt_y</p:attrName>
                                        </p:attrNameLst>
                                      </p:cBhvr>
                                      <p:tavLst>
                                        <p:tav tm="0">
                                          <p:val>
                                            <p:strVal val="#ppt_y-.1"/>
                                          </p:val>
                                        </p:tav>
                                        <p:tav tm="100000">
                                          <p:val>
                                            <p:strVal val="#ppt_y"/>
                                          </p:val>
                                        </p:tav>
                                      </p:tavLst>
                                    </p:anim>
                                  </p:childTnLst>
                                </p:cTn>
                              </p:par>
                            </p:childTnLst>
                          </p:cTn>
                        </p:par>
                        <p:par>
                          <p:cTn id="27" fill="hold" nodeType="afterGroup">
                            <p:stCondLst>
                              <p:cond delay="2800"/>
                            </p:stCondLst>
                            <p:childTnLst>
                              <p:par>
                                <p:cTn id="28" presetID="6" presetClass="emph" presetSubtype="0" fill="hold" grpId="1" nodeType="afterEffect">
                                  <p:stCondLst>
                                    <p:cond delay="0"/>
                                  </p:stCondLst>
                                  <p:childTnLst>
                                    <p:animScale>
                                      <p:cBhvr>
                                        <p:cTn id="29" dur="500" fill="hold"/>
                                        <p:tgtEl>
                                          <p:spTgt spid="151003"/>
                                        </p:tgtEl>
                                      </p:cBhvr>
                                      <p:by x="150000" y="150000"/>
                                    </p:animScale>
                                  </p:childTnLst>
                                </p:cTn>
                              </p:par>
                              <p:par>
                                <p:cTn id="30" presetID="6" presetClass="emph" presetSubtype="0" fill="hold" grpId="1" nodeType="withEffect">
                                  <p:stCondLst>
                                    <p:cond delay="400"/>
                                  </p:stCondLst>
                                  <p:childTnLst>
                                    <p:animScale>
                                      <p:cBhvr>
                                        <p:cTn id="31" dur="500" fill="hold"/>
                                        <p:tgtEl>
                                          <p:spTgt spid="151007"/>
                                        </p:tgtEl>
                                      </p:cBhvr>
                                      <p:by x="150000" y="150000"/>
                                    </p:animScale>
                                  </p:childTnLst>
                                </p:cTn>
                              </p:par>
                              <p:par>
                                <p:cTn id="32" presetID="6" presetClass="emph" presetSubtype="0" fill="hold" grpId="1" nodeType="withEffect">
                                  <p:stCondLst>
                                    <p:cond delay="1100"/>
                                  </p:stCondLst>
                                  <p:childTnLst>
                                    <p:animScale>
                                      <p:cBhvr>
                                        <p:cTn id="33" dur="500" fill="hold"/>
                                        <p:tgtEl>
                                          <p:spTgt spid="151009"/>
                                        </p:tgtEl>
                                      </p:cBhvr>
                                      <p:by x="150000" y="150000"/>
                                    </p:animScale>
                                  </p:childTnLst>
                                </p:cTn>
                              </p:par>
                              <p:par>
                                <p:cTn id="34" presetID="6" presetClass="emph" presetSubtype="0" fill="hold" grpId="1" nodeType="withEffect">
                                  <p:stCondLst>
                                    <p:cond delay="1700"/>
                                  </p:stCondLst>
                                  <p:childTnLst>
                                    <p:animScale>
                                      <p:cBhvr>
                                        <p:cTn id="35" dur="500" fill="hold"/>
                                        <p:tgtEl>
                                          <p:spTgt spid="151005"/>
                                        </p:tgtEl>
                                      </p:cBhvr>
                                      <p:by x="150000" y="150000"/>
                                    </p:animScale>
                                  </p:childTnLst>
                                </p:cTn>
                              </p:par>
                            </p:childTnLst>
                          </p:cTn>
                        </p:par>
                        <p:par>
                          <p:cTn id="36" fill="hold" nodeType="afterGroup">
                            <p:stCondLst>
                              <p:cond delay="5000"/>
                            </p:stCondLst>
                            <p:childTnLst>
                              <p:par>
                                <p:cTn id="37" presetID="6" presetClass="emph" presetSubtype="0" fill="hold" grpId="1" nodeType="afterEffect">
                                  <p:stCondLst>
                                    <p:cond delay="0"/>
                                  </p:stCondLst>
                                  <p:childTnLst>
                                    <p:animScale>
                                      <p:cBhvr>
                                        <p:cTn id="38" dur="500" fill="hold"/>
                                        <p:tgtEl>
                                          <p:spTgt spid="1510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002" grpId="0" animBg="1"/>
      <p:bldP spid="151002" grpId="1" animBg="1"/>
      <p:bldP spid="151003" grpId="0" animBg="1"/>
      <p:bldP spid="151003" grpId="1" animBg="1"/>
      <p:bldP spid="151005" grpId="0" animBg="1"/>
      <p:bldP spid="151005" grpId="1" animBg="1"/>
      <p:bldP spid="151007" grpId="0" animBg="1"/>
      <p:bldP spid="151007" grpId="1" animBg="1"/>
      <p:bldP spid="151009" grpId="0" animBg="1"/>
      <p:bldP spid="151009" grpId="1" animBg="1"/>
      <p:bldP spid="150988" grpId="0"/>
    </p:bldLst>
  </p:timing>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p:titleStyle>
    <p:bodyStyle>
      <a:lvl1pPr marL="342900" indent="-342900" algn="l" rtl="0" eaLnBrk="0" fontAlgn="base" hangingPunct="0">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a:solidFill>
            <a:schemeClr val="tx2"/>
          </a:solidFill>
          <a:latin typeface="+mn-lt"/>
        </a:defRPr>
      </a:lvl2pPr>
      <a:lvl3pPr marL="1143000" indent="-228600" algn="l" rtl="0" eaLnBrk="0" fontAlgn="base" hangingPunct="0">
        <a:spcBef>
          <a:spcPct val="20000"/>
        </a:spcBef>
        <a:spcAft>
          <a:spcPct val="0"/>
        </a:spcAft>
        <a:buClr>
          <a:schemeClr val="folHlink"/>
        </a:buClr>
        <a:buChar char="•"/>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85000"/>
        <a:buChar char="•"/>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85000"/>
        <a:buChar char="•"/>
        <a:defRPr sz="2000">
          <a:solidFill>
            <a:schemeClr val="tx2"/>
          </a:solidFill>
          <a:latin typeface="+mn-lt"/>
        </a:defRPr>
      </a:lvl5pPr>
      <a:lvl6pPr marL="2514600" indent="-228600" algn="l" rtl="0" eaLnBrk="1" fontAlgn="base" hangingPunct="1">
        <a:spcBef>
          <a:spcPct val="20000"/>
        </a:spcBef>
        <a:spcAft>
          <a:spcPct val="0"/>
        </a:spcAft>
        <a:buClr>
          <a:schemeClr val="accent1"/>
        </a:buClr>
        <a:buSzPct val="85000"/>
        <a:buChar char="•"/>
        <a:defRPr sz="2000">
          <a:solidFill>
            <a:schemeClr val="tx2"/>
          </a:solidFill>
          <a:latin typeface="+mn-lt"/>
        </a:defRPr>
      </a:lvl6pPr>
      <a:lvl7pPr marL="2971800" indent="-228600" algn="l" rtl="0" eaLnBrk="1" fontAlgn="base" hangingPunct="1">
        <a:spcBef>
          <a:spcPct val="20000"/>
        </a:spcBef>
        <a:spcAft>
          <a:spcPct val="0"/>
        </a:spcAft>
        <a:buClr>
          <a:schemeClr val="accent1"/>
        </a:buClr>
        <a:buSzPct val="85000"/>
        <a:buChar char="•"/>
        <a:defRPr sz="2000">
          <a:solidFill>
            <a:schemeClr val="tx2"/>
          </a:solidFill>
          <a:latin typeface="+mn-lt"/>
        </a:defRPr>
      </a:lvl7pPr>
      <a:lvl8pPr marL="3429000" indent="-228600" algn="l" rtl="0" eaLnBrk="1" fontAlgn="base" hangingPunct="1">
        <a:spcBef>
          <a:spcPct val="20000"/>
        </a:spcBef>
        <a:spcAft>
          <a:spcPct val="0"/>
        </a:spcAft>
        <a:buClr>
          <a:schemeClr val="accent1"/>
        </a:buClr>
        <a:buSzPct val="85000"/>
        <a:buChar char="•"/>
        <a:defRPr sz="2000">
          <a:solidFill>
            <a:schemeClr val="tx2"/>
          </a:solidFill>
          <a:latin typeface="+mn-lt"/>
        </a:defRPr>
      </a:lvl8pPr>
      <a:lvl9pPr marL="3886200" indent="-228600" algn="l" rtl="0" eaLnBrk="1" fontAlgn="base" hangingPunct="1">
        <a:spcBef>
          <a:spcPct val="20000"/>
        </a:spcBef>
        <a:spcAft>
          <a:spcPct val="0"/>
        </a:spcAft>
        <a:buClr>
          <a:schemeClr val="accent1"/>
        </a:buClr>
        <a:buSzPct val="85000"/>
        <a:buChar char="•"/>
        <a:defRPr sz="2000">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subTitle" idx="1"/>
          </p:nvPr>
        </p:nvSpPr>
        <p:spPr>
          <a:xfrm>
            <a:off x="3419872" y="3861048"/>
            <a:ext cx="5184576" cy="1374775"/>
          </a:xfrm>
        </p:spPr>
        <p:txBody>
          <a:bodyPr/>
          <a:lstStyle/>
          <a:p>
            <a:pPr eaLnBrk="1" hangingPunct="1">
              <a:lnSpc>
                <a:spcPct val="90000"/>
              </a:lnSpc>
            </a:pPr>
            <a:r>
              <a:rPr lang="zh-CN" altLang="en-US" sz="3200" dirty="0">
                <a:latin typeface="宋体" panose="02010600030101010101" pitchFamily="2" charset="-122"/>
                <a:ea typeface="宋体" panose="02010600030101010101" pitchFamily="2" charset="-122"/>
              </a:rPr>
              <a:t>校内导师：李建欣</a:t>
            </a:r>
          </a:p>
          <a:p>
            <a:pPr eaLnBrk="1" hangingPunct="1">
              <a:lnSpc>
                <a:spcPct val="90000"/>
              </a:lnSpc>
            </a:pPr>
            <a:r>
              <a:rPr lang="zh-CN" altLang="en-US" sz="3200" dirty="0">
                <a:latin typeface="宋体" panose="02010600030101010101" pitchFamily="2" charset="-122"/>
                <a:ea typeface="宋体" panose="02010600030101010101" pitchFamily="2" charset="-122"/>
              </a:rPr>
              <a:t>中心导师：王丽宏  </a:t>
            </a:r>
            <a:endParaRPr lang="en-US" altLang="zh-CN" sz="3200" dirty="0">
              <a:latin typeface="宋体" panose="02010600030101010101" pitchFamily="2" charset="-122"/>
              <a:ea typeface="宋体" panose="02010600030101010101" pitchFamily="2" charset="-122"/>
            </a:endParaRPr>
          </a:p>
          <a:p>
            <a:pPr eaLnBrk="1" hangingPunct="1">
              <a:lnSpc>
                <a:spcPct val="90000"/>
              </a:lnSpc>
            </a:pPr>
            <a:r>
              <a:rPr lang="zh-CN" altLang="en-US" sz="3200" dirty="0" smtClean="0">
                <a:latin typeface="宋体" panose="02010600030101010101" pitchFamily="2" charset="-122"/>
                <a:ea typeface="宋体" panose="02010600030101010101" pitchFamily="2" charset="-122"/>
              </a:rPr>
              <a:t>答辩</a:t>
            </a:r>
            <a:r>
              <a:rPr lang="zh-CN" altLang="en-US" sz="3200" dirty="0">
                <a:latin typeface="宋体" panose="02010600030101010101" pitchFamily="2" charset="-122"/>
                <a:ea typeface="宋体" panose="02010600030101010101" pitchFamily="2" charset="-122"/>
              </a:rPr>
              <a:t>学生：</a:t>
            </a:r>
            <a:r>
              <a:rPr lang="zh-CN" altLang="en-US" sz="3200" dirty="0" smtClean="0">
                <a:latin typeface="宋体" panose="02010600030101010101" pitchFamily="2" charset="-122"/>
                <a:ea typeface="宋体" panose="02010600030101010101" pitchFamily="2" charset="-122"/>
              </a:rPr>
              <a:t>欧  韬</a:t>
            </a:r>
            <a:endParaRPr lang="zh-CN" altLang="en-US" sz="3200" dirty="0">
              <a:latin typeface="宋体" panose="02010600030101010101" pitchFamily="2" charset="-122"/>
              <a:ea typeface="宋体" panose="02010600030101010101" pitchFamily="2" charset="-122"/>
            </a:endParaRPr>
          </a:p>
          <a:p>
            <a:pPr eaLnBrk="1" hangingPunct="1">
              <a:lnSpc>
                <a:spcPct val="90000"/>
              </a:lnSpc>
            </a:pPr>
            <a:r>
              <a:rPr lang="zh-CN" altLang="en-US" sz="3200" dirty="0">
                <a:latin typeface="宋体" panose="02010600030101010101" pitchFamily="2" charset="-122"/>
                <a:ea typeface="宋体" panose="02010600030101010101" pitchFamily="2" charset="-122"/>
              </a:rPr>
              <a:t>学号：</a:t>
            </a:r>
            <a:r>
              <a:rPr lang="en-US" altLang="zh-CN" sz="3200" dirty="0">
                <a:latin typeface="宋体" panose="02010600030101010101" pitchFamily="2" charset="-122"/>
                <a:ea typeface="宋体" panose="02010600030101010101" pitchFamily="2" charset="-122"/>
              </a:rPr>
              <a:t>ZY1306107</a:t>
            </a:r>
          </a:p>
        </p:txBody>
      </p:sp>
      <p:sp>
        <p:nvSpPr>
          <p:cNvPr id="26627" name="Rectangle 2"/>
          <p:cNvSpPr>
            <a:spLocks noGrp="1" noChangeArrowheads="1"/>
          </p:cNvSpPr>
          <p:nvPr>
            <p:ph type="ctrTitle"/>
          </p:nvPr>
        </p:nvSpPr>
        <p:spPr>
          <a:xfrm>
            <a:off x="63501" y="1285875"/>
            <a:ext cx="8972996" cy="1071563"/>
          </a:xfrm>
        </p:spPr>
        <p:txBody>
          <a:bodyPr/>
          <a:lstStyle/>
          <a:p>
            <a:r>
              <a:rPr lang="zh-CN" altLang="en-US" sz="4400" dirty="0" smtClean="0">
                <a:solidFill>
                  <a:schemeClr val="tx1"/>
                </a:solidFill>
                <a:ea typeface="宋体" charset="-122"/>
              </a:rPr>
              <a:t>搜索引擎查询结果缓存</a:t>
            </a:r>
            <a:r>
              <a:rPr lang="zh-CN" altLang="en-US" sz="4400" dirty="0">
                <a:solidFill>
                  <a:schemeClr val="tx1"/>
                </a:solidFill>
                <a:ea typeface="宋体" charset="-122"/>
              </a:rPr>
              <a:t>技术研究</a:t>
            </a:r>
            <a:r>
              <a:rPr lang="zh-CN" altLang="zh-CN" sz="4000" dirty="0" smtClean="0">
                <a:solidFill>
                  <a:schemeClr val="tx1"/>
                </a:solidFill>
                <a:ea typeface="宋体" charset="-122"/>
              </a:rPr>
              <a:t/>
            </a:r>
            <a:br>
              <a:rPr lang="zh-CN" altLang="zh-CN" sz="4000" dirty="0" smtClean="0">
                <a:solidFill>
                  <a:schemeClr val="tx1"/>
                </a:solidFill>
                <a:ea typeface="宋体" charset="-122"/>
              </a:rPr>
            </a:br>
            <a:endParaRPr lang="en-US" altLang="zh-CN" sz="4000" dirty="0" smtClean="0">
              <a:solidFill>
                <a:schemeClr val="tx1"/>
              </a:solidFill>
              <a:ea typeface="宋体" charset="-122"/>
            </a:endParaRPr>
          </a:p>
        </p:txBody>
      </p:sp>
      <p:pic>
        <p:nvPicPr>
          <p:cNvPr id="26628" name="Picture 12" descr="buaa_1"/>
          <p:cNvPicPr>
            <a:picLocks noChangeAspect="1" noChangeArrowheads="1"/>
          </p:cNvPicPr>
          <p:nvPr/>
        </p:nvPicPr>
        <p:blipFill>
          <a:blip r:embed="rId3"/>
          <a:srcRect/>
          <a:stretch>
            <a:fillRect/>
          </a:stretch>
        </p:blipFill>
        <p:spPr bwMode="auto">
          <a:xfrm>
            <a:off x="63500" y="5997575"/>
            <a:ext cx="3651250" cy="78898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8825"/>
    </mc:Choice>
    <mc:Fallback xmlns="">
      <p:transition spd="slow" advTm="882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目录</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sz="2400" b="1" dirty="0" smtClean="0">
                <a:latin typeface="宋体" panose="02010600030101010101" pitchFamily="2" charset="-122"/>
                <a:ea typeface="宋体" panose="02010600030101010101" pitchFamily="2" charset="-122"/>
              </a:rPr>
              <a:t>课题来源及背景</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国内外研究现状</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研究目标</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研究内容</a:t>
            </a:r>
            <a:endParaRPr lang="en-US" altLang="zh-CN" sz="2400" b="1" dirty="0" smtClean="0">
              <a:latin typeface="宋体" panose="02010600030101010101" pitchFamily="2" charset="-122"/>
              <a:ea typeface="宋体" panose="02010600030101010101" pitchFamily="2" charset="-122"/>
            </a:endParaRPr>
          </a:p>
          <a:p>
            <a:pPr lvl="1"/>
            <a:r>
              <a:rPr lang="zh-CN" altLang="en-US" sz="2000" b="1" dirty="0" smtClean="0">
                <a:solidFill>
                  <a:srgbClr val="FF0000"/>
                </a:solidFill>
                <a:latin typeface="宋体" panose="02010600030101010101" pitchFamily="2" charset="-122"/>
                <a:ea typeface="宋体" panose="02010600030101010101" pitchFamily="2" charset="-122"/>
              </a:rPr>
              <a:t>替换策略对</a:t>
            </a:r>
            <a:r>
              <a:rPr lang="en-US" altLang="zh-CN" sz="2000" b="1" dirty="0" smtClean="0">
                <a:solidFill>
                  <a:srgbClr val="FF0000"/>
                </a:solidFill>
                <a:latin typeface="宋体" panose="02010600030101010101" pitchFamily="2" charset="-122"/>
                <a:ea typeface="宋体" panose="02010600030101010101" pitchFamily="2" charset="-122"/>
              </a:rPr>
              <a:t>SDC</a:t>
            </a:r>
            <a:r>
              <a:rPr lang="zh-CN" altLang="en-US" sz="2000" b="1" dirty="0" smtClean="0">
                <a:solidFill>
                  <a:srgbClr val="FF0000"/>
                </a:solidFill>
                <a:latin typeface="宋体" panose="02010600030101010101" pitchFamily="2" charset="-122"/>
                <a:ea typeface="宋体" panose="02010600030101010101" pitchFamily="2" charset="-122"/>
              </a:rPr>
              <a:t>查询结果缓存影响研究</a:t>
            </a:r>
            <a:endParaRPr lang="en-US" altLang="zh-CN" sz="2000" b="1" dirty="0" smtClean="0">
              <a:solidFill>
                <a:srgbClr val="FF0000"/>
              </a:solidFill>
              <a:latin typeface="宋体" panose="02010600030101010101" pitchFamily="2" charset="-122"/>
              <a:ea typeface="宋体" panose="02010600030101010101" pitchFamily="2" charset="-122"/>
            </a:endParaRPr>
          </a:p>
          <a:p>
            <a:pPr lvl="1"/>
            <a:r>
              <a:rPr lang="zh-CN" altLang="en-US" sz="2000" b="1" dirty="0" smtClean="0">
                <a:latin typeface="宋体" panose="02010600030101010101" pitchFamily="2" charset="-122"/>
                <a:ea typeface="宋体" panose="02010600030101010101" pitchFamily="2" charset="-122"/>
              </a:rPr>
              <a:t>基于开销的查询结果缓存预取策略</a:t>
            </a:r>
            <a:endParaRPr lang="en-US" altLang="zh-CN" sz="2000" b="1" dirty="0" smtClean="0">
              <a:latin typeface="宋体" panose="02010600030101010101" pitchFamily="2" charset="-122"/>
              <a:ea typeface="宋体" panose="02010600030101010101" pitchFamily="2" charset="-122"/>
            </a:endParaRPr>
          </a:p>
          <a:p>
            <a:pPr lvl="1"/>
            <a:r>
              <a:rPr lang="zh-CN" altLang="en-US" sz="2000" b="1" dirty="0" smtClean="0">
                <a:latin typeface="宋体" panose="02010600030101010101" pitchFamily="2" charset="-122"/>
                <a:ea typeface="宋体" panose="02010600030101010101" pitchFamily="2" charset="-122"/>
              </a:rPr>
              <a:t>开销感知的查询结果缓存替换算法</a:t>
            </a:r>
            <a:endParaRPr lang="en-US" altLang="zh-CN" sz="20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总结与展望</a:t>
            </a:r>
            <a:endParaRPr lang="en-US" altLang="zh-CN" sz="2400" b="1" dirty="0" smtClean="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Tree>
    <p:extLst>
      <p:ext uri="{BB962C8B-B14F-4D97-AF65-F5344CB8AC3E}">
        <p14:creationId xmlns:p14="http://schemas.microsoft.com/office/powerpoint/2010/main" val="3535071036"/>
      </p:ext>
    </p:extLst>
  </p:cSld>
  <p:clrMapOvr>
    <a:masterClrMapping/>
  </p:clrMapOvr>
  <mc:AlternateContent xmlns:mc="http://schemas.openxmlformats.org/markup-compatibility/2006" xmlns:p14="http://schemas.microsoft.com/office/powerpoint/2010/main">
    <mc:Choice Requires="p14">
      <p:transition spd="slow" p14:dur="2000" advTm="8219"/>
    </mc:Choice>
    <mc:Fallback xmlns="">
      <p:transition spd="slow" advTm="821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替换策略对</a:t>
            </a:r>
            <a:r>
              <a:rPr lang="en-US" altLang="zh-CN" dirty="0">
                <a:latin typeface="宋体" panose="02010600030101010101" pitchFamily="2" charset="-122"/>
                <a:ea typeface="宋体" panose="02010600030101010101" pitchFamily="2" charset="-122"/>
              </a:rPr>
              <a:t>SDC</a:t>
            </a:r>
            <a:r>
              <a:rPr lang="zh-CN" altLang="en-US" dirty="0">
                <a:latin typeface="宋体" panose="02010600030101010101" pitchFamily="2" charset="-122"/>
                <a:ea typeface="宋体" panose="02010600030101010101" pitchFamily="2" charset="-122"/>
              </a:rPr>
              <a:t>查询结果缓存影响研究</a:t>
            </a:r>
            <a:endParaRPr lang="en-US" altLang="zh-CN" dirty="0"/>
          </a:p>
        </p:txBody>
      </p:sp>
      <p:sp>
        <p:nvSpPr>
          <p:cNvPr id="3" name="内容占位符 2"/>
          <p:cNvSpPr>
            <a:spLocks noGrp="1"/>
          </p:cNvSpPr>
          <p:nvPr>
            <p:ph idx="1"/>
          </p:nvPr>
        </p:nvSpPr>
        <p:spPr/>
        <p:txBody>
          <a:bodyPr/>
          <a:lstStyle/>
          <a:p>
            <a:r>
              <a:rPr lang="zh-CN" altLang="zh-CN" sz="2400" dirty="0" smtClean="0">
                <a:latin typeface="宋体" panose="02010600030101010101" pitchFamily="2" charset="-122"/>
                <a:ea typeface="宋体" panose="02010600030101010101" pitchFamily="2" charset="-122"/>
              </a:rPr>
              <a:t>目前被</a:t>
            </a:r>
            <a:r>
              <a:rPr lang="zh-CN" altLang="en-US" sz="2400" dirty="0">
                <a:latin typeface="宋体" panose="02010600030101010101" pitchFamily="2" charset="-122"/>
                <a:ea typeface="宋体" panose="02010600030101010101" pitchFamily="2" charset="-122"/>
              </a:rPr>
              <a:t>许多</a:t>
            </a:r>
            <a:r>
              <a:rPr lang="zh-CN" altLang="zh-CN" sz="2400" dirty="0" smtClean="0">
                <a:latin typeface="宋体" panose="02010600030101010101" pitchFamily="2" charset="-122"/>
                <a:ea typeface="宋体" panose="02010600030101010101" pitchFamily="2" charset="-122"/>
              </a:rPr>
              <a:t>搜索引擎</a:t>
            </a:r>
            <a:r>
              <a:rPr lang="zh-CN" altLang="en-US" sz="2400" dirty="0" smtClean="0">
                <a:latin typeface="宋体" panose="02010600030101010101" pitchFamily="2" charset="-122"/>
                <a:ea typeface="宋体" panose="02010600030101010101" pitchFamily="2" charset="-122"/>
              </a:rPr>
              <a:t>查询结果缓存</a:t>
            </a:r>
            <a:r>
              <a:rPr lang="zh-CN" altLang="zh-CN" sz="2400" dirty="0" smtClean="0">
                <a:latin typeface="宋体" panose="02010600030101010101" pitchFamily="2" charset="-122"/>
                <a:ea typeface="宋体" panose="02010600030101010101" pitchFamily="2" charset="-122"/>
              </a:rPr>
              <a:t>采用</a:t>
            </a:r>
            <a:r>
              <a:rPr lang="zh-CN" altLang="zh-CN" sz="2400" dirty="0">
                <a:latin typeface="宋体" panose="02010600030101010101" pitchFamily="2" charset="-122"/>
                <a:ea typeface="宋体" panose="02010600030101010101" pitchFamily="2" charset="-122"/>
              </a:rPr>
              <a:t>的缓存算法是</a:t>
            </a:r>
            <a:r>
              <a:rPr lang="en-US" altLang="zh-CN" sz="2400" dirty="0" err="1">
                <a:latin typeface="宋体" panose="02010600030101010101" pitchFamily="2" charset="-122"/>
                <a:ea typeface="宋体" panose="02010600030101010101" pitchFamily="2" charset="-122"/>
              </a:rPr>
              <a:t>Fagni</a:t>
            </a:r>
            <a:r>
              <a:rPr lang="zh-CN" altLang="zh-CN" sz="2400" dirty="0" smtClean="0">
                <a:latin typeface="宋体" panose="02010600030101010101" pitchFamily="2" charset="-122"/>
                <a:ea typeface="宋体" panose="02010600030101010101" pitchFamily="2" charset="-122"/>
              </a:rPr>
              <a:t>等人</a:t>
            </a:r>
            <a:r>
              <a:rPr lang="en-US" altLang="zh-CN" sz="2400" dirty="0" smtClean="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2006</a:t>
            </a:r>
            <a:r>
              <a:rPr lang="zh-CN" altLang="zh-CN" sz="2400" dirty="0">
                <a:latin typeface="宋体" panose="02010600030101010101" pitchFamily="2" charset="-122"/>
                <a:ea typeface="宋体" panose="02010600030101010101" pitchFamily="2" charset="-122"/>
              </a:rPr>
              <a:t>年提出一</a:t>
            </a:r>
            <a:r>
              <a:rPr lang="zh-CN" altLang="zh-CN" sz="2400" dirty="0" smtClean="0">
                <a:latin typeface="宋体" panose="02010600030101010101" pitchFamily="2" charset="-122"/>
                <a:ea typeface="宋体" panose="02010600030101010101" pitchFamily="2" charset="-122"/>
              </a:rPr>
              <a:t>种</a:t>
            </a:r>
            <a:r>
              <a:rPr lang="zh-CN" altLang="en-US" sz="2400" dirty="0" smtClean="0">
                <a:latin typeface="宋体" panose="02010600030101010101" pitchFamily="2" charset="-122"/>
                <a:ea typeface="宋体" panose="02010600030101010101" pitchFamily="2" charset="-122"/>
              </a:rPr>
              <a:t>动静态</a:t>
            </a:r>
            <a:r>
              <a:rPr lang="zh-CN" altLang="zh-CN" sz="2400" dirty="0" smtClean="0">
                <a:latin typeface="宋体" panose="02010600030101010101" pitchFamily="2" charset="-122"/>
                <a:ea typeface="宋体" panose="02010600030101010101" pitchFamily="2" charset="-122"/>
              </a:rPr>
              <a:t>混合</a:t>
            </a:r>
            <a:r>
              <a:rPr lang="zh-CN" altLang="zh-CN" sz="2400" dirty="0">
                <a:latin typeface="宋体" panose="02010600030101010101" pitchFamily="2" charset="-122"/>
                <a:ea typeface="宋体" panose="02010600030101010101" pitchFamily="2" charset="-122"/>
              </a:rPr>
              <a:t>的缓存</a:t>
            </a:r>
            <a:r>
              <a:rPr lang="zh-CN" altLang="zh-CN" sz="2400" dirty="0" smtClean="0">
                <a:latin typeface="宋体" panose="02010600030101010101" pitchFamily="2" charset="-122"/>
                <a:ea typeface="宋体" panose="02010600030101010101" pitchFamily="2" charset="-122"/>
              </a:rPr>
              <a:t>架构</a:t>
            </a:r>
            <a:r>
              <a:rPr lang="en-US" altLang="zh-CN" sz="2400" dirty="0" smtClean="0">
                <a:latin typeface="宋体" panose="02010600030101010101" pitchFamily="2" charset="-122"/>
                <a:ea typeface="宋体" panose="02010600030101010101" pitchFamily="2" charset="-122"/>
              </a:rPr>
              <a:t>(SDC)</a:t>
            </a:r>
          </a:p>
          <a:p>
            <a:r>
              <a:rPr lang="zh-CN" altLang="en-US" sz="2400" dirty="0" smtClean="0">
                <a:latin typeface="宋体" panose="02010600030101010101" pitchFamily="2" charset="-122"/>
                <a:ea typeface="宋体" panose="02010600030101010101" pitchFamily="2" charset="-122"/>
              </a:rPr>
              <a:t>静态缓存部分固定存储历史使用频率高的查询结果</a:t>
            </a:r>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替换策略</a:t>
            </a:r>
            <a:r>
              <a:rPr lang="zh-CN" altLang="zh-CN" sz="2400" dirty="0" smtClean="0">
                <a:latin typeface="宋体" panose="02010600030101010101" pitchFamily="2" charset="-122"/>
                <a:ea typeface="宋体" panose="02010600030101010101" pitchFamily="2" charset="-122"/>
              </a:rPr>
              <a:t>决定当</a:t>
            </a:r>
            <a:r>
              <a:rPr lang="zh-CN" altLang="en-US" sz="2400" dirty="0">
                <a:latin typeface="宋体" panose="02010600030101010101" pitchFamily="2" charset="-122"/>
                <a:ea typeface="宋体" panose="02010600030101010101" pitchFamily="2" charset="-122"/>
              </a:rPr>
              <a:t>动态</a:t>
            </a:r>
            <a:r>
              <a:rPr lang="zh-CN" altLang="zh-CN" sz="2400" dirty="0" smtClean="0">
                <a:latin typeface="宋体" panose="02010600030101010101" pitchFamily="2" charset="-122"/>
                <a:ea typeface="宋体" panose="02010600030101010101" pitchFamily="2" charset="-122"/>
              </a:rPr>
              <a:t>缓存</a:t>
            </a:r>
            <a:r>
              <a:rPr lang="zh-CN" altLang="en-US" sz="2400" dirty="0">
                <a:latin typeface="宋体" panose="02010600030101010101" pitchFamily="2" charset="-122"/>
                <a:ea typeface="宋体" panose="02010600030101010101" pitchFamily="2" charset="-122"/>
              </a:rPr>
              <a:t>部分</a:t>
            </a:r>
            <a:r>
              <a:rPr lang="zh-CN" altLang="zh-CN" sz="2400" dirty="0" smtClean="0">
                <a:latin typeface="宋体" panose="02010600030101010101" pitchFamily="2" charset="-122"/>
                <a:ea typeface="宋体" panose="02010600030101010101" pitchFamily="2" charset="-122"/>
              </a:rPr>
              <a:t>填满</a:t>
            </a:r>
            <a:r>
              <a:rPr lang="zh-CN" altLang="zh-CN" sz="2400" dirty="0">
                <a:latin typeface="宋体" panose="02010600030101010101" pitchFamily="2" charset="-122"/>
                <a:ea typeface="宋体" panose="02010600030101010101" pitchFamily="2" charset="-122"/>
              </a:rPr>
              <a:t>时应将哪些内容移出缓存，释放空间</a:t>
            </a:r>
            <a:r>
              <a:rPr lang="zh-CN"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r>
              <a:rPr lang="en-US" altLang="zh-CN" sz="2400" dirty="0" smtClean="0">
                <a:latin typeface="宋体" panose="02010600030101010101" pitchFamily="2" charset="-122"/>
                <a:ea typeface="宋体" panose="02010600030101010101" pitchFamily="2" charset="-122"/>
              </a:rPr>
              <a:t>ARC</a:t>
            </a:r>
            <a:r>
              <a:rPr lang="en-US" altLang="zh-CN" sz="2400" dirty="0">
                <a:latin typeface="宋体" panose="02010600030101010101" pitchFamily="2" charset="-122"/>
                <a:ea typeface="宋体" panose="02010600030101010101" pitchFamily="2" charset="-122"/>
              </a:rPr>
              <a:t>,  LRU,  CLOCK, </a:t>
            </a:r>
            <a:r>
              <a:rPr lang="en-US" altLang="zh-CN" sz="2400" dirty="0" err="1">
                <a:latin typeface="宋体" panose="02010600030101010101" pitchFamily="2" charset="-122"/>
                <a:ea typeface="宋体" panose="02010600030101010101" pitchFamily="2" charset="-122"/>
              </a:rPr>
              <a:t>kRANDOM</a:t>
            </a:r>
            <a:r>
              <a:rPr lang="en-US" altLang="zh-CN" sz="2400" dirty="0">
                <a:latin typeface="宋体" panose="02010600030101010101" pitchFamily="2" charset="-122"/>
                <a:ea typeface="宋体" panose="02010600030101010101" pitchFamily="2" charset="-122"/>
              </a:rPr>
              <a:t>(k=3),  SKLRU(k=4),  RANDOM,  LIRS and </a:t>
            </a:r>
            <a:r>
              <a:rPr lang="en-US" altLang="zh-CN" sz="2400" dirty="0" smtClean="0">
                <a:latin typeface="宋体" panose="02010600030101010101" pitchFamily="2" charset="-122"/>
                <a:ea typeface="宋体" panose="02010600030101010101" pitchFamily="2" charset="-122"/>
              </a:rPr>
              <a:t>LFU</a:t>
            </a:r>
            <a:r>
              <a:rPr lang="zh-CN" altLang="zh-CN" sz="2400" dirty="0" smtClean="0">
                <a:latin typeface="宋体" panose="02010600030101010101" pitchFamily="2" charset="-122"/>
                <a:ea typeface="宋体" panose="02010600030101010101" pitchFamily="2" charset="-122"/>
              </a:rPr>
              <a:t>以及</a:t>
            </a:r>
            <a:r>
              <a:rPr lang="zh-CN" altLang="zh-CN" sz="2400" dirty="0">
                <a:latin typeface="宋体" panose="02010600030101010101" pitchFamily="2" charset="-122"/>
                <a:ea typeface="宋体" panose="02010600030101010101" pitchFamily="2" charset="-122"/>
              </a:rPr>
              <a:t>被用来理论分析的</a:t>
            </a:r>
            <a:r>
              <a:rPr lang="en-US" altLang="zh-CN" sz="2400" dirty="0" smtClean="0">
                <a:latin typeface="宋体" panose="02010600030101010101" pitchFamily="2" charset="-122"/>
                <a:ea typeface="宋体" panose="02010600030101010101" pitchFamily="2" charset="-122"/>
              </a:rPr>
              <a:t>OPT</a:t>
            </a:r>
          </a:p>
          <a:p>
            <a:r>
              <a:rPr lang="zh-CN" altLang="en-US" sz="2400" dirty="0" smtClean="0">
                <a:latin typeface="宋体" panose="02010600030101010101" pitchFamily="2" charset="-122"/>
                <a:ea typeface="宋体" panose="02010600030101010101" pitchFamily="2" charset="-122"/>
              </a:rPr>
              <a:t>对每种替换策略调整静态缓存容量比例使缓存命中率最高</a:t>
            </a:r>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数据集</a:t>
            </a:r>
            <a:endParaRPr lang="en-US" altLang="zh-CN" sz="2400" dirty="0" smtClean="0">
              <a:latin typeface="宋体" panose="02010600030101010101" pitchFamily="2" charset="-122"/>
              <a:ea typeface="宋体" panose="02010600030101010101" pitchFamily="2" charset="-122"/>
            </a:endParaRPr>
          </a:p>
          <a:p>
            <a:pPr lvl="1" algn="just"/>
            <a:r>
              <a:rPr lang="zh-CN" altLang="en-US" sz="2000" dirty="0" smtClean="0">
                <a:latin typeface="宋体" panose="02010600030101010101" pitchFamily="2" charset="-122"/>
                <a:ea typeface="宋体" panose="02010600030101010101" pitchFamily="2" charset="-122"/>
              </a:rPr>
              <a:t>美国在线</a:t>
            </a:r>
            <a:r>
              <a:rPr lang="en-US" altLang="zh-CN" sz="2000" dirty="0" smtClean="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a</a:t>
            </a:r>
            <a:r>
              <a:rPr lang="en-US" altLang="zh-CN" sz="2000" dirty="0" err="1" smtClean="0">
                <a:latin typeface="宋体" panose="02010600030101010101" pitchFamily="2" charset="-122"/>
                <a:ea typeface="宋体" panose="02010600030101010101" pitchFamily="2" charset="-122"/>
              </a:rPr>
              <a:t>ol</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查询日志</a:t>
            </a:r>
            <a:r>
              <a:rPr lang="en-US" altLang="zh-CN" sz="2000" dirty="0" smtClean="0">
                <a:latin typeface="宋体" panose="02010600030101010101" pitchFamily="2" charset="-122"/>
                <a:ea typeface="宋体" panose="02010600030101010101" pitchFamily="2" charset="-122"/>
              </a:rPr>
              <a:t>(2006.3.1-2006.5.31 36389567</a:t>
            </a:r>
            <a:r>
              <a:rPr lang="zh-CN" altLang="en-US" sz="2000" dirty="0" smtClean="0">
                <a:latin typeface="宋体" panose="02010600030101010101" pitchFamily="2" charset="-122"/>
                <a:ea typeface="宋体" panose="02010600030101010101" pitchFamily="2" charset="-122"/>
              </a:rPr>
              <a:t>条记录</a:t>
            </a:r>
            <a:r>
              <a:rPr lang="en-US" altLang="zh-CN" sz="2000" dirty="0">
                <a:latin typeface="宋体" panose="02010600030101010101" pitchFamily="2" charset="-122"/>
                <a:ea typeface="宋体" panose="02010600030101010101" pitchFamily="2" charset="-122"/>
              </a:rPr>
              <a:t>)</a:t>
            </a:r>
          </a:p>
          <a:p>
            <a:pPr lvl="1"/>
            <a:r>
              <a:rPr lang="zh-CN" altLang="en-US" sz="2000" dirty="0" smtClean="0">
                <a:latin typeface="宋体" panose="02010600030101010101" pitchFamily="2" charset="-122"/>
                <a:ea typeface="宋体" panose="02010600030101010101" pitchFamily="2" charset="-122"/>
              </a:rPr>
              <a:t>搜狗查询日志</a:t>
            </a:r>
            <a:r>
              <a:rPr lang="en-US" altLang="zh-CN" sz="2000" dirty="0" smtClean="0">
                <a:latin typeface="宋体" panose="02010600030101010101" pitchFamily="2" charset="-122"/>
                <a:ea typeface="宋体" panose="02010600030101010101" pitchFamily="2" charset="-122"/>
              </a:rPr>
              <a:t>(2011.12.30-2012.1.1,43545444</a:t>
            </a:r>
            <a:r>
              <a:rPr lang="zh-CN" altLang="en-US" sz="2000" dirty="0" smtClean="0">
                <a:latin typeface="宋体" panose="02010600030101010101" pitchFamily="2" charset="-122"/>
                <a:ea typeface="宋体" panose="02010600030101010101" pitchFamily="2" charset="-122"/>
              </a:rPr>
              <a:t>条查询记录</a:t>
            </a:r>
            <a:r>
              <a:rPr lang="en-US" altLang="zh-CN" sz="2000" dirty="0" smtClean="0">
                <a:latin typeface="宋体" panose="02010600030101010101" pitchFamily="2" charset="-122"/>
                <a:ea typeface="宋体" panose="02010600030101010101" pitchFamily="2" charset="-122"/>
              </a:rPr>
              <a:t>)</a:t>
            </a:r>
          </a:p>
          <a:p>
            <a:endParaRPr lang="en-US" altLang="zh-CN" sz="2400" b="1" dirty="0" smtClean="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Tree>
    <p:extLst>
      <p:ext uri="{BB962C8B-B14F-4D97-AF65-F5344CB8AC3E}">
        <p14:creationId xmlns:p14="http://schemas.microsoft.com/office/powerpoint/2010/main" val="195580997"/>
      </p:ext>
    </p:extLst>
  </p:cSld>
  <p:clrMapOvr>
    <a:masterClrMapping/>
  </p:clrMapOvr>
  <mc:AlternateContent xmlns:mc="http://schemas.openxmlformats.org/markup-compatibility/2006" xmlns:p14="http://schemas.microsoft.com/office/powerpoint/2010/main">
    <mc:Choice Requires="p14">
      <p:transition spd="slow" p14:dur="2000" advTm="100969"/>
    </mc:Choice>
    <mc:Fallback xmlns="">
      <p:transition spd="slow" advTm="10096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替换策略对</a:t>
            </a:r>
            <a:r>
              <a:rPr lang="en-US" altLang="zh-CN" dirty="0">
                <a:latin typeface="宋体" panose="02010600030101010101" pitchFamily="2" charset="-122"/>
                <a:ea typeface="宋体" panose="02010600030101010101" pitchFamily="2" charset="-122"/>
              </a:rPr>
              <a:t>SDC</a:t>
            </a:r>
            <a:r>
              <a:rPr lang="zh-CN" altLang="en-US" dirty="0">
                <a:latin typeface="宋体" panose="02010600030101010101" pitchFamily="2" charset="-122"/>
                <a:ea typeface="宋体" panose="02010600030101010101" pitchFamily="2" charset="-122"/>
              </a:rPr>
              <a:t>查询结果缓存影响研究</a:t>
            </a:r>
            <a:endParaRPr lang="en-US" altLang="zh-CN"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endParaRPr lang="en-US" altLang="zh-CN" sz="2400" dirty="0">
              <a:latin typeface="宋体" panose="02010600030101010101" pitchFamily="2" charset="-122"/>
              <a:ea typeface="宋体" panose="02010600030101010101" pitchFamily="2" charset="-122"/>
              <a:cs typeface="+mn-cs"/>
            </a:endParaRPr>
          </a:p>
          <a:p>
            <a:pPr marL="0" indent="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graphicFrame>
        <p:nvGraphicFramePr>
          <p:cNvPr id="5" name="图表 4"/>
          <p:cNvGraphicFramePr/>
          <p:nvPr>
            <p:extLst>
              <p:ext uri="{D42A27DB-BD31-4B8C-83A1-F6EECF244321}">
                <p14:modId xmlns:p14="http://schemas.microsoft.com/office/powerpoint/2010/main" val="1792151093"/>
              </p:ext>
            </p:extLst>
          </p:nvPr>
        </p:nvGraphicFramePr>
        <p:xfrm>
          <a:off x="1427994" y="1772816"/>
          <a:ext cx="6120680" cy="3727886"/>
        </p:xfrm>
        <a:graphic>
          <a:graphicData uri="http://schemas.openxmlformats.org/drawingml/2006/chart">
            <c:chart xmlns:c="http://schemas.openxmlformats.org/drawingml/2006/chart" xmlns:r="http://schemas.openxmlformats.org/officeDocument/2006/relationships" r:id="rId3"/>
          </a:graphicData>
        </a:graphic>
      </p:graphicFrame>
      <p:sp>
        <p:nvSpPr>
          <p:cNvPr id="7" name="文本框 6"/>
          <p:cNvSpPr txBox="1"/>
          <p:nvPr/>
        </p:nvSpPr>
        <p:spPr>
          <a:xfrm>
            <a:off x="1427994" y="5204693"/>
            <a:ext cx="6345007" cy="913070"/>
          </a:xfrm>
          <a:prstGeom prst="rect">
            <a:avLst/>
          </a:prstGeom>
          <a:noFill/>
        </p:spPr>
        <p:txBody>
          <a:bodyPr wrap="none" rtlCol="0">
            <a:spAutoFit/>
          </a:bodyPr>
          <a:lstStyle/>
          <a:p>
            <a:pPr>
              <a:lnSpc>
                <a:spcPts val="3200"/>
              </a:lnSpc>
            </a:pPr>
            <a:r>
              <a:rPr lang="zh-CN" altLang="en-US" sz="2400" dirty="0" smtClean="0">
                <a:latin typeface="华文楷体" panose="02010600040101010101" pitchFamily="2" charset="-122"/>
                <a:ea typeface="华文楷体" panose="02010600040101010101" pitchFamily="2" charset="-122"/>
              </a:rPr>
              <a:t>结论</a:t>
            </a:r>
            <a:r>
              <a:rPr lang="zh-CN" altLang="en-US" dirty="0" smtClean="0">
                <a:latin typeface="华文楷体" panose="02010600040101010101" pitchFamily="2" charset="-122"/>
                <a:ea typeface="华文楷体" panose="02010600040101010101" pitchFamily="2" charset="-122"/>
              </a:rPr>
              <a:t>：</a:t>
            </a:r>
          </a:p>
          <a:p>
            <a:pPr marL="742950" lvl="1" indent="-285750">
              <a:lnSpc>
                <a:spcPts val="3200"/>
              </a:lnSpc>
              <a:buFont typeface="Arial" panose="020B0604020202020204" pitchFamily="34" charset="0"/>
              <a:buChar char="•"/>
            </a:pPr>
            <a:r>
              <a:rPr lang="zh-CN" altLang="en-US" sz="1700" dirty="0" smtClean="0">
                <a:latin typeface="华文楷体" panose="02010600040101010101" pitchFamily="2" charset="-122"/>
                <a:ea typeface="华文楷体" panose="02010600040101010101" pitchFamily="2" charset="-122"/>
              </a:rPr>
              <a:t>应用</a:t>
            </a:r>
            <a:r>
              <a:rPr lang="en-US" altLang="zh-CN" sz="1700" dirty="0" smtClean="0">
                <a:latin typeface="华文楷体" panose="02010600040101010101" pitchFamily="2" charset="-122"/>
                <a:ea typeface="华文楷体" panose="02010600040101010101" pitchFamily="2" charset="-122"/>
              </a:rPr>
              <a:t>ARC</a:t>
            </a:r>
            <a:r>
              <a:rPr lang="zh-CN" altLang="en-US" sz="1700" dirty="0" smtClean="0">
                <a:latin typeface="华文楷体" panose="02010600040101010101" pitchFamily="2" charset="-122"/>
                <a:ea typeface="华文楷体" panose="02010600040101010101" pitchFamily="2" charset="-122"/>
              </a:rPr>
              <a:t>替换算法的</a:t>
            </a:r>
            <a:r>
              <a:rPr lang="en-US" altLang="zh-CN" sz="1700" dirty="0" smtClean="0">
                <a:latin typeface="华文楷体" panose="02010600040101010101" pitchFamily="2" charset="-122"/>
                <a:ea typeface="华文楷体" panose="02010600040101010101" pitchFamily="2" charset="-122"/>
              </a:rPr>
              <a:t>SDC</a:t>
            </a:r>
            <a:r>
              <a:rPr lang="zh-CN" altLang="en-US" sz="1700" dirty="0" smtClean="0">
                <a:latin typeface="华文楷体" panose="02010600040101010101" pitchFamily="2" charset="-122"/>
                <a:ea typeface="华文楷体" panose="02010600040101010101" pitchFamily="2" charset="-122"/>
              </a:rPr>
              <a:t>缓存能够达到最高的缓存命中率</a:t>
            </a:r>
            <a:r>
              <a:rPr lang="zh-CN" altLang="en-US" sz="1700" dirty="0">
                <a:latin typeface="华文楷体" panose="02010600040101010101" pitchFamily="2" charset="-122"/>
                <a:ea typeface="华文楷体" panose="02010600040101010101" pitchFamily="2" charset="-122"/>
              </a:rPr>
              <a:t> </a:t>
            </a:r>
            <a:endParaRPr lang="en-US" altLang="zh-CN" sz="1700" dirty="0" smtClean="0">
              <a:latin typeface="华文楷体" panose="02010600040101010101" pitchFamily="2" charset="-122"/>
              <a:ea typeface="华文楷体" panose="02010600040101010101" pitchFamily="2" charset="-122"/>
            </a:endParaRPr>
          </a:p>
        </p:txBody>
      </p:sp>
      <p:sp>
        <p:nvSpPr>
          <p:cNvPr id="8" name="文本框 7"/>
          <p:cNvSpPr txBox="1"/>
          <p:nvPr/>
        </p:nvSpPr>
        <p:spPr>
          <a:xfrm>
            <a:off x="1144309" y="1310037"/>
            <a:ext cx="6688049" cy="502702"/>
          </a:xfrm>
          <a:prstGeom prst="rect">
            <a:avLst/>
          </a:prstGeom>
          <a:noFill/>
        </p:spPr>
        <p:txBody>
          <a:bodyPr wrap="none" rtlCol="0">
            <a:spAutoFit/>
          </a:bodyPr>
          <a:lstStyle/>
          <a:p>
            <a:pPr lvl="1">
              <a:lnSpc>
                <a:spcPts val="3200"/>
              </a:lnSpc>
            </a:pPr>
            <a:r>
              <a:rPr lang="en-US" altLang="zh-CN" sz="1600" dirty="0" err="1">
                <a:latin typeface="华文楷体" panose="02010600040101010101" pitchFamily="2" charset="-122"/>
                <a:ea typeface="华文楷体" panose="02010600040101010101" pitchFamily="2" charset="-122"/>
              </a:rPr>
              <a:t>a</a:t>
            </a:r>
            <a:r>
              <a:rPr lang="en-US" altLang="zh-CN" sz="1600" dirty="0" err="1" smtClean="0">
                <a:latin typeface="华文楷体" panose="02010600040101010101" pitchFamily="2" charset="-122"/>
                <a:ea typeface="华文楷体" panose="02010600040101010101" pitchFamily="2" charset="-122"/>
              </a:rPr>
              <a:t>ol</a:t>
            </a:r>
            <a:r>
              <a:rPr lang="zh-CN" altLang="en-US" sz="1600" dirty="0" smtClean="0">
                <a:latin typeface="华文楷体" panose="02010600040101010101" pitchFamily="2" charset="-122"/>
                <a:ea typeface="华文楷体" panose="02010600040101010101" pitchFamily="2" charset="-122"/>
              </a:rPr>
              <a:t>日志上</a:t>
            </a:r>
            <a:r>
              <a:rPr lang="en-US" altLang="zh-CN" sz="1600" dirty="0" smtClean="0">
                <a:latin typeface="华文楷体" panose="02010600040101010101" pitchFamily="2" charset="-122"/>
                <a:ea typeface="华文楷体" panose="02010600040101010101" pitchFamily="2" charset="-122"/>
              </a:rPr>
              <a:t>SDC</a:t>
            </a:r>
            <a:r>
              <a:rPr lang="zh-CN" altLang="en-US" sz="1600" dirty="0" smtClean="0">
                <a:latin typeface="华文楷体" panose="02010600040101010101" pitchFamily="2" charset="-122"/>
                <a:ea typeface="华文楷体" panose="02010600040101010101" pitchFamily="2" charset="-122"/>
              </a:rPr>
              <a:t>缓存能够达到的最高缓存命中率</a:t>
            </a:r>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相对</a:t>
            </a:r>
            <a:r>
              <a:rPr lang="en-US" altLang="zh-CN" sz="1600" dirty="0" smtClean="0">
                <a:latin typeface="华文楷体" panose="02010600040101010101" pitchFamily="2" charset="-122"/>
                <a:ea typeface="华文楷体" panose="02010600040101010101" pitchFamily="2" charset="-122"/>
              </a:rPr>
              <a:t>RADNOM</a:t>
            </a:r>
            <a:r>
              <a:rPr lang="zh-CN" altLang="en-US" sz="1600" dirty="0" smtClean="0">
                <a:latin typeface="华文楷体" panose="02010600040101010101" pitchFamily="2" charset="-122"/>
                <a:ea typeface="华文楷体" panose="02010600040101010101" pitchFamily="2" charset="-122"/>
              </a:rPr>
              <a:t>算法</a:t>
            </a:r>
            <a:r>
              <a:rPr lang="en-US" altLang="zh-CN" sz="1600" dirty="0">
                <a:latin typeface="华文楷体" panose="02010600040101010101" pitchFamily="2" charset="-122"/>
                <a:ea typeface="华文楷体" panose="02010600040101010101" pitchFamily="2" charset="-122"/>
              </a:rPr>
              <a:t>)</a:t>
            </a:r>
            <a:endParaRPr lang="en-US" altLang="zh-CN" sz="16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2794659"/>
      </p:ext>
    </p:extLst>
  </p:cSld>
  <p:clrMapOvr>
    <a:masterClrMapping/>
  </p:clrMapOvr>
  <mc:AlternateContent xmlns:mc="http://schemas.openxmlformats.org/markup-compatibility/2006" xmlns:p14="http://schemas.microsoft.com/office/powerpoint/2010/main">
    <mc:Choice Requires="p14">
      <p:transition spd="slow" p14:dur="2000" advTm="38674"/>
    </mc:Choice>
    <mc:Fallback xmlns="">
      <p:transition spd="slow" advTm="38674"/>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替换策略对</a:t>
            </a:r>
            <a:r>
              <a:rPr lang="en-US" altLang="zh-CN" dirty="0">
                <a:latin typeface="宋体" panose="02010600030101010101" pitchFamily="2" charset="-122"/>
                <a:ea typeface="宋体" panose="02010600030101010101" pitchFamily="2" charset="-122"/>
              </a:rPr>
              <a:t>SDC</a:t>
            </a:r>
            <a:r>
              <a:rPr lang="zh-CN" altLang="en-US" dirty="0">
                <a:latin typeface="宋体" panose="02010600030101010101" pitchFamily="2" charset="-122"/>
                <a:ea typeface="宋体" panose="02010600030101010101" pitchFamily="2" charset="-122"/>
              </a:rPr>
              <a:t>查询结果缓存影响研究</a:t>
            </a:r>
            <a:endParaRPr lang="en-US" altLang="zh-CN"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500034" y="1357298"/>
            <a:ext cx="8464454" cy="4835301"/>
          </a:xfrm>
        </p:spPr>
        <p:txBody>
          <a:bodyPr/>
          <a:lstStyle/>
          <a:p>
            <a:endParaRPr lang="en-US" altLang="zh-CN" sz="2400" dirty="0">
              <a:latin typeface="宋体" panose="02010600030101010101" pitchFamily="2" charset="-122"/>
              <a:ea typeface="宋体" panose="02010600030101010101" pitchFamily="2" charset="-122"/>
              <a:cs typeface="+mn-cs"/>
            </a:endParaRPr>
          </a:p>
          <a:p>
            <a:pPr marL="0" indent="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graphicFrame>
        <p:nvGraphicFramePr>
          <p:cNvPr id="6" name="图表 5"/>
          <p:cNvGraphicFramePr/>
          <p:nvPr>
            <p:extLst>
              <p:ext uri="{D42A27DB-BD31-4B8C-83A1-F6EECF244321}">
                <p14:modId xmlns:p14="http://schemas.microsoft.com/office/powerpoint/2010/main" val="2750600248"/>
              </p:ext>
            </p:extLst>
          </p:nvPr>
        </p:nvGraphicFramePr>
        <p:xfrm>
          <a:off x="1466482" y="1916832"/>
          <a:ext cx="6048672" cy="3943910"/>
        </p:xfrm>
        <a:graphic>
          <a:graphicData uri="http://schemas.openxmlformats.org/drawingml/2006/chart">
            <c:chart xmlns:c="http://schemas.openxmlformats.org/drawingml/2006/chart" xmlns:r="http://schemas.openxmlformats.org/officeDocument/2006/relationships" r:id="rId3"/>
          </a:graphicData>
        </a:graphic>
      </p:graphicFrame>
      <p:sp>
        <p:nvSpPr>
          <p:cNvPr id="7" name="文本框 6"/>
          <p:cNvSpPr txBox="1"/>
          <p:nvPr/>
        </p:nvSpPr>
        <p:spPr>
          <a:xfrm>
            <a:off x="1115616" y="5563930"/>
            <a:ext cx="5498621" cy="913070"/>
          </a:xfrm>
          <a:prstGeom prst="rect">
            <a:avLst/>
          </a:prstGeom>
          <a:noFill/>
        </p:spPr>
        <p:txBody>
          <a:bodyPr wrap="none" rtlCol="0">
            <a:spAutoFit/>
          </a:bodyPr>
          <a:lstStyle/>
          <a:p>
            <a:pPr>
              <a:lnSpc>
                <a:spcPts val="3200"/>
              </a:lnSpc>
            </a:pPr>
            <a:r>
              <a:rPr lang="zh-CN" altLang="en-US" sz="2400" dirty="0" smtClean="0">
                <a:latin typeface="华文楷体" panose="02010600040101010101" pitchFamily="2" charset="-122"/>
                <a:ea typeface="华文楷体" panose="02010600040101010101" pitchFamily="2" charset="-122"/>
              </a:rPr>
              <a:t>结论</a:t>
            </a:r>
            <a:r>
              <a:rPr lang="zh-CN" altLang="en-US" dirty="0" smtClean="0">
                <a:latin typeface="华文楷体" panose="02010600040101010101" pitchFamily="2" charset="-122"/>
                <a:ea typeface="华文楷体" panose="02010600040101010101" pitchFamily="2" charset="-122"/>
              </a:rPr>
              <a:t>：</a:t>
            </a:r>
          </a:p>
          <a:p>
            <a:pPr marL="742950" lvl="1" indent="-285750">
              <a:lnSpc>
                <a:spcPts val="3200"/>
              </a:lnSpc>
              <a:buFont typeface="Arial" panose="020B0604020202020204" pitchFamily="34" charset="0"/>
              <a:buChar char="•"/>
            </a:pPr>
            <a:r>
              <a:rPr lang="zh-CN" altLang="en-US" sz="1600" dirty="0" smtClean="0">
                <a:latin typeface="华文楷体" panose="02010600040101010101" pitchFamily="2" charset="-122"/>
                <a:ea typeface="华文楷体" panose="02010600040101010101" pitchFamily="2" charset="-122"/>
              </a:rPr>
              <a:t>应用</a:t>
            </a:r>
            <a:r>
              <a:rPr lang="en-US" altLang="zh-CN" sz="1600" dirty="0" smtClean="0">
                <a:latin typeface="华文楷体" panose="02010600040101010101" pitchFamily="2" charset="-122"/>
                <a:ea typeface="华文楷体" panose="02010600040101010101" pitchFamily="2" charset="-122"/>
              </a:rPr>
              <a:t>CLOCK</a:t>
            </a:r>
            <a:r>
              <a:rPr lang="zh-CN" altLang="en-US" sz="1600" dirty="0" smtClean="0">
                <a:latin typeface="华文楷体" panose="02010600040101010101" pitchFamily="2" charset="-122"/>
                <a:ea typeface="华文楷体" panose="02010600040101010101" pitchFamily="2" charset="-122"/>
              </a:rPr>
              <a:t>替换算法的</a:t>
            </a:r>
            <a:r>
              <a:rPr lang="en-US" altLang="zh-CN" sz="1600" dirty="0" smtClean="0">
                <a:latin typeface="华文楷体" panose="02010600040101010101" pitchFamily="2" charset="-122"/>
                <a:ea typeface="华文楷体" panose="02010600040101010101" pitchFamily="2" charset="-122"/>
              </a:rPr>
              <a:t>SDC</a:t>
            </a:r>
            <a:r>
              <a:rPr lang="zh-CN" altLang="en-US" sz="1600" dirty="0" smtClean="0">
                <a:latin typeface="华文楷体" panose="02010600040101010101" pitchFamily="2" charset="-122"/>
                <a:ea typeface="华文楷体" panose="02010600040101010101" pitchFamily="2" charset="-122"/>
              </a:rPr>
              <a:t>缓存有最快的执行速度</a:t>
            </a:r>
            <a:endParaRPr lang="en-US" altLang="zh-CN" sz="1600" dirty="0" smtClean="0">
              <a:latin typeface="华文楷体" panose="02010600040101010101" pitchFamily="2" charset="-122"/>
              <a:ea typeface="华文楷体" panose="02010600040101010101" pitchFamily="2" charset="-122"/>
            </a:endParaRPr>
          </a:p>
        </p:txBody>
      </p:sp>
      <p:sp>
        <p:nvSpPr>
          <p:cNvPr id="10" name="文本框 9"/>
          <p:cNvSpPr txBox="1"/>
          <p:nvPr/>
        </p:nvSpPr>
        <p:spPr>
          <a:xfrm>
            <a:off x="2509676" y="1414130"/>
            <a:ext cx="4248472" cy="502702"/>
          </a:xfrm>
          <a:prstGeom prst="rect">
            <a:avLst/>
          </a:prstGeom>
          <a:noFill/>
        </p:spPr>
        <p:txBody>
          <a:bodyPr wrap="square" rtlCol="0">
            <a:spAutoFit/>
          </a:bodyPr>
          <a:lstStyle/>
          <a:p>
            <a:pPr lvl="1">
              <a:lnSpc>
                <a:spcPts val="3200"/>
              </a:lnSpc>
            </a:pPr>
            <a:r>
              <a:rPr lang="en-US" altLang="zh-CN" sz="1600" dirty="0" err="1">
                <a:latin typeface="华文楷体" panose="02010600040101010101" pitchFamily="2" charset="-122"/>
                <a:ea typeface="华文楷体" panose="02010600040101010101" pitchFamily="2" charset="-122"/>
              </a:rPr>
              <a:t>a</a:t>
            </a:r>
            <a:r>
              <a:rPr lang="en-US" altLang="zh-CN" sz="1600" dirty="0" err="1" smtClean="0">
                <a:latin typeface="华文楷体" panose="02010600040101010101" pitchFamily="2" charset="-122"/>
                <a:ea typeface="华文楷体" panose="02010600040101010101" pitchFamily="2" charset="-122"/>
              </a:rPr>
              <a:t>ol</a:t>
            </a:r>
            <a:r>
              <a:rPr lang="zh-CN" altLang="en-US" sz="1600" dirty="0" smtClean="0">
                <a:latin typeface="华文楷体" panose="02010600040101010101" pitchFamily="2" charset="-122"/>
                <a:ea typeface="华文楷体" panose="02010600040101010101" pitchFamily="2" charset="-122"/>
              </a:rPr>
              <a:t>日志上</a:t>
            </a:r>
            <a:r>
              <a:rPr lang="en-US" altLang="zh-CN" sz="1600" dirty="0" smtClean="0">
                <a:latin typeface="华文楷体" panose="02010600040101010101" pitchFamily="2" charset="-122"/>
                <a:ea typeface="华文楷体" panose="02010600040101010101" pitchFamily="2" charset="-122"/>
              </a:rPr>
              <a:t>SDC</a:t>
            </a:r>
            <a:r>
              <a:rPr lang="zh-CN" altLang="en-US" sz="1600" dirty="0" smtClean="0">
                <a:latin typeface="华文楷体" panose="02010600040101010101" pitchFamily="2" charset="-122"/>
                <a:ea typeface="华文楷体" panose="02010600040101010101" pitchFamily="2" charset="-122"/>
              </a:rPr>
              <a:t>缓存调度总耗时</a:t>
            </a:r>
            <a:endParaRPr lang="en-US" altLang="zh-CN" sz="16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48070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目录</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sz="2400" b="1" dirty="0" smtClean="0">
                <a:latin typeface="宋体" panose="02010600030101010101" pitchFamily="2" charset="-122"/>
                <a:ea typeface="宋体" panose="02010600030101010101" pitchFamily="2" charset="-122"/>
              </a:rPr>
              <a:t>课题来源及背景</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国内外研究现状</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研究目标</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研究内容</a:t>
            </a:r>
            <a:endParaRPr lang="en-US" altLang="zh-CN" sz="2400" b="1" dirty="0" smtClean="0">
              <a:latin typeface="宋体" panose="02010600030101010101" pitchFamily="2" charset="-122"/>
              <a:ea typeface="宋体" panose="02010600030101010101" pitchFamily="2" charset="-122"/>
            </a:endParaRPr>
          </a:p>
          <a:p>
            <a:pPr lvl="1"/>
            <a:r>
              <a:rPr lang="zh-CN" altLang="en-US" sz="2000" b="1" dirty="0" smtClean="0">
                <a:latin typeface="宋体" panose="02010600030101010101" pitchFamily="2" charset="-122"/>
                <a:ea typeface="宋体" panose="02010600030101010101" pitchFamily="2" charset="-122"/>
              </a:rPr>
              <a:t>替换策略对</a:t>
            </a:r>
            <a:r>
              <a:rPr lang="en-US" altLang="zh-CN" sz="2000" b="1" dirty="0" smtClean="0">
                <a:latin typeface="宋体" panose="02010600030101010101" pitchFamily="2" charset="-122"/>
                <a:ea typeface="宋体" panose="02010600030101010101" pitchFamily="2" charset="-122"/>
              </a:rPr>
              <a:t>SDC</a:t>
            </a:r>
            <a:r>
              <a:rPr lang="zh-CN" altLang="en-US" sz="2000" b="1" dirty="0" smtClean="0">
                <a:latin typeface="宋体" panose="02010600030101010101" pitchFamily="2" charset="-122"/>
                <a:ea typeface="宋体" panose="02010600030101010101" pitchFamily="2" charset="-122"/>
              </a:rPr>
              <a:t>查询结果缓存影响研究</a:t>
            </a:r>
            <a:endParaRPr lang="en-US" altLang="zh-CN" sz="2000" b="1" dirty="0" smtClean="0">
              <a:latin typeface="宋体" panose="02010600030101010101" pitchFamily="2" charset="-122"/>
              <a:ea typeface="宋体" panose="02010600030101010101" pitchFamily="2" charset="-122"/>
            </a:endParaRPr>
          </a:p>
          <a:p>
            <a:pPr lvl="1"/>
            <a:r>
              <a:rPr lang="zh-CN" altLang="en-US" sz="2000" b="1" dirty="0" smtClean="0">
                <a:solidFill>
                  <a:srgbClr val="FF0000"/>
                </a:solidFill>
                <a:latin typeface="宋体" panose="02010600030101010101" pitchFamily="2" charset="-122"/>
                <a:ea typeface="宋体" panose="02010600030101010101" pitchFamily="2" charset="-122"/>
              </a:rPr>
              <a:t>基于开销的查询结果缓存预取策略</a:t>
            </a:r>
            <a:endParaRPr lang="en-US" altLang="zh-CN" sz="2000" b="1" dirty="0" smtClean="0">
              <a:solidFill>
                <a:srgbClr val="FF0000"/>
              </a:solidFill>
              <a:latin typeface="宋体" panose="02010600030101010101" pitchFamily="2" charset="-122"/>
              <a:ea typeface="宋体" panose="02010600030101010101" pitchFamily="2" charset="-122"/>
            </a:endParaRPr>
          </a:p>
          <a:p>
            <a:pPr lvl="1"/>
            <a:r>
              <a:rPr lang="zh-CN" altLang="en-US" sz="2000" b="1" dirty="0" smtClean="0">
                <a:latin typeface="宋体" panose="02010600030101010101" pitchFamily="2" charset="-122"/>
                <a:ea typeface="宋体" panose="02010600030101010101" pitchFamily="2" charset="-122"/>
              </a:rPr>
              <a:t>开销感知的查询结果缓存替换算法</a:t>
            </a:r>
            <a:endParaRPr lang="en-US" altLang="zh-CN" sz="20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总结与展望</a:t>
            </a:r>
            <a:endParaRPr lang="en-US" altLang="zh-CN" sz="2400" b="1" dirty="0" smtClean="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Tree>
    <p:extLst>
      <p:ext uri="{BB962C8B-B14F-4D97-AF65-F5344CB8AC3E}">
        <p14:creationId xmlns:p14="http://schemas.microsoft.com/office/powerpoint/2010/main" val="2662070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基于开销</a:t>
            </a:r>
            <a:r>
              <a:rPr lang="zh-CN" altLang="en-US" dirty="0">
                <a:latin typeface="宋体" panose="02010600030101010101" pitchFamily="2" charset="-122"/>
                <a:ea typeface="宋体" panose="02010600030101010101" pitchFamily="2" charset="-122"/>
              </a:rPr>
              <a:t>的查询结果缓存预取策略</a:t>
            </a:r>
            <a:endParaRPr lang="en-US" altLang="zh-CN"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500034" y="1357298"/>
            <a:ext cx="8229600" cy="4952022"/>
          </a:xfrm>
        </p:spPr>
        <p:txBody>
          <a:bodyPr/>
          <a:lstStyle/>
          <a:p>
            <a:pPr marL="0" indent="0">
              <a:buNone/>
            </a:pPr>
            <a:r>
              <a:rPr lang="zh-CN" altLang="zh-CN" sz="2400" dirty="0">
                <a:latin typeface="宋体" panose="02010600030101010101" pitchFamily="2" charset="-122"/>
                <a:ea typeface="宋体" panose="02010600030101010101" pitchFamily="2" charset="-122"/>
              </a:rPr>
              <a:t>随着硬件性能的提高和价格的降低，廉价的存储设备容量大到足够存储所有</a:t>
            </a:r>
            <a:r>
              <a:rPr lang="zh-CN" altLang="zh-CN" sz="2400" dirty="0" smtClean="0">
                <a:latin typeface="宋体" panose="02010600030101010101" pitchFamily="2" charset="-122"/>
                <a:ea typeface="宋体" panose="02010600030101010101" pitchFamily="2" charset="-122"/>
              </a:rPr>
              <a:t>过去</a:t>
            </a:r>
            <a:r>
              <a:rPr lang="zh-CN" altLang="en-US" sz="2400" dirty="0">
                <a:latin typeface="宋体" panose="02010600030101010101" pitchFamily="2" charset="-122"/>
                <a:ea typeface="宋体" panose="02010600030101010101" pitchFamily="2" charset="-122"/>
              </a:rPr>
              <a:t>的</a:t>
            </a:r>
            <a:r>
              <a:rPr lang="zh-CN" altLang="zh-CN" sz="2400" dirty="0" smtClean="0">
                <a:latin typeface="宋体" panose="02010600030101010101" pitchFamily="2" charset="-122"/>
                <a:ea typeface="宋体" panose="02010600030101010101" pitchFamily="2" charset="-122"/>
              </a:rPr>
              <a:t>查询结果。一</a:t>
            </a:r>
            <a:r>
              <a:rPr lang="zh-CN" altLang="zh-CN" sz="2400" dirty="0">
                <a:latin typeface="宋体" panose="02010600030101010101" pitchFamily="2" charset="-122"/>
                <a:ea typeface="宋体" panose="02010600030101010101" pitchFamily="2" charset="-122"/>
              </a:rPr>
              <a:t>个无穷大的缓存面临的关键问题是</a:t>
            </a:r>
            <a:r>
              <a:rPr lang="zh-CN" altLang="zh-CN" sz="2400" dirty="0" smtClean="0">
                <a:latin typeface="宋体" panose="02010600030101010101" pitchFamily="2" charset="-122"/>
                <a:ea typeface="宋体" panose="02010600030101010101" pitchFamily="2" charset="-122"/>
              </a:rPr>
              <a:t>缓存</a:t>
            </a:r>
            <a:r>
              <a:rPr lang="zh-CN" altLang="en-US" sz="2400" dirty="0">
                <a:latin typeface="宋体" panose="02010600030101010101" pitchFamily="2" charset="-122"/>
                <a:ea typeface="宋体" panose="02010600030101010101" pitchFamily="2" charset="-122"/>
              </a:rPr>
              <a:t>内容</a:t>
            </a:r>
            <a:r>
              <a:rPr lang="zh-CN" altLang="zh-CN" sz="2400" dirty="0" smtClean="0">
                <a:latin typeface="宋体" panose="02010600030101010101" pitchFamily="2" charset="-122"/>
                <a:ea typeface="宋体" panose="02010600030101010101" pitchFamily="2" charset="-122"/>
              </a:rPr>
              <a:t>陈旧</a:t>
            </a:r>
            <a:r>
              <a:rPr lang="zh-CN" altLang="zh-CN" sz="2400" dirty="0">
                <a:latin typeface="宋体" panose="02010600030101010101" pitchFamily="2" charset="-122"/>
                <a:ea typeface="宋体" panose="02010600030101010101" pitchFamily="2" charset="-122"/>
              </a:rPr>
              <a:t>的问题</a:t>
            </a:r>
            <a:r>
              <a:rPr lang="zh-CN" altLang="zh-CN" sz="2400" dirty="0" smtClean="0">
                <a:latin typeface="宋体" panose="02010600030101010101" pitchFamily="2" charset="-122"/>
                <a:ea typeface="宋体" panose="02010600030101010101" pitchFamily="2" charset="-122"/>
              </a:rPr>
              <a:t>。</a:t>
            </a:r>
            <a:endParaRPr lang="zh-CN" altLang="zh-CN" sz="2400" dirty="0">
              <a:latin typeface="宋体" panose="02010600030101010101" pitchFamily="2" charset="-122"/>
              <a:ea typeface="宋体" panose="02010600030101010101" pitchFamily="2" charset="-122"/>
            </a:endParaRPr>
          </a:p>
          <a:p>
            <a:endParaRPr lang="en-US" altLang="zh-CN" sz="2400" dirty="0"/>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
        <p:nvSpPr>
          <p:cNvPr id="32" name="文本框 31"/>
          <p:cNvSpPr txBox="1"/>
          <p:nvPr/>
        </p:nvSpPr>
        <p:spPr>
          <a:xfrm>
            <a:off x="1259632" y="5586107"/>
            <a:ext cx="5544616" cy="646331"/>
          </a:xfrm>
          <a:prstGeom prst="rect">
            <a:avLst/>
          </a:prstGeom>
          <a:noFill/>
        </p:spPr>
        <p:txBody>
          <a:bodyPr wrap="square" rtlCol="0">
            <a:spAutoFit/>
          </a:bodyPr>
          <a:lstStyle/>
          <a:p>
            <a:r>
              <a:rPr lang="zh-CN" altLang="en-US" dirty="0" smtClean="0"/>
              <a:t>在</a:t>
            </a:r>
            <a:r>
              <a:rPr lang="zh-CN" altLang="zh-CN" dirty="0" smtClean="0"/>
              <a:t>用户</a:t>
            </a:r>
            <a:r>
              <a:rPr lang="zh-CN" altLang="en-US" dirty="0" smtClean="0"/>
              <a:t>请求</a:t>
            </a:r>
            <a:r>
              <a:rPr lang="zh-CN" altLang="zh-CN" dirty="0" smtClean="0"/>
              <a:t>查询</a:t>
            </a:r>
            <a:r>
              <a:rPr lang="zh-CN" altLang="en-US" dirty="0" smtClean="0"/>
              <a:t>结果</a:t>
            </a:r>
            <a:r>
              <a:rPr lang="zh-CN" altLang="zh-CN" dirty="0" smtClean="0"/>
              <a:t>之前</a:t>
            </a:r>
            <a:r>
              <a:rPr lang="zh-CN" altLang="zh-CN" dirty="0"/>
              <a:t>，预</a:t>
            </a:r>
            <a:r>
              <a:rPr lang="zh-CN" altLang="zh-CN" dirty="0" smtClean="0"/>
              <a:t>取</a:t>
            </a:r>
            <a:r>
              <a:rPr lang="zh-CN" altLang="en-US" dirty="0" smtClean="0"/>
              <a:t>更新</a:t>
            </a:r>
            <a:r>
              <a:rPr lang="zh-CN" altLang="zh-CN" dirty="0" smtClean="0"/>
              <a:t>相应的</a:t>
            </a:r>
            <a:r>
              <a:rPr lang="zh-CN" altLang="en-US" dirty="0"/>
              <a:t>陈旧</a:t>
            </a:r>
            <a:r>
              <a:rPr lang="zh-CN" altLang="zh-CN" dirty="0" smtClean="0"/>
              <a:t>过期</a:t>
            </a:r>
            <a:r>
              <a:rPr lang="zh-CN" altLang="zh-CN" dirty="0"/>
              <a:t>的查询</a:t>
            </a:r>
            <a:r>
              <a:rPr lang="zh-CN" altLang="zh-CN" dirty="0" smtClean="0"/>
              <a:t>结果</a:t>
            </a:r>
            <a:r>
              <a:rPr lang="zh-CN" altLang="en-US" dirty="0"/>
              <a:t>来</a:t>
            </a:r>
            <a:r>
              <a:rPr lang="zh-CN" altLang="zh-CN" dirty="0" smtClean="0"/>
              <a:t>提高</a:t>
            </a:r>
            <a:r>
              <a:rPr lang="zh-CN" altLang="en-US" dirty="0" smtClean="0"/>
              <a:t>有效</a:t>
            </a:r>
            <a:r>
              <a:rPr lang="zh-CN" altLang="zh-CN" dirty="0" smtClean="0"/>
              <a:t>缓存</a:t>
            </a:r>
            <a:r>
              <a:rPr lang="zh-CN" altLang="zh-CN" dirty="0"/>
              <a:t>命中率。</a:t>
            </a:r>
            <a:endParaRPr lang="zh-CN" altLang="en-US" dirty="0"/>
          </a:p>
        </p:txBody>
      </p:sp>
      <p:pic>
        <p:nvPicPr>
          <p:cNvPr id="34" name="图片 3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823" y="2604366"/>
            <a:ext cx="5115639" cy="2981741"/>
          </a:xfrm>
          <a:prstGeom prst="rect">
            <a:avLst/>
          </a:prstGeom>
        </p:spPr>
      </p:pic>
    </p:spTree>
    <p:extLst>
      <p:ext uri="{BB962C8B-B14F-4D97-AF65-F5344CB8AC3E}">
        <p14:creationId xmlns:p14="http://schemas.microsoft.com/office/powerpoint/2010/main" val="1911853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基于开销</a:t>
            </a:r>
            <a:r>
              <a:rPr lang="zh-CN" altLang="en-US" dirty="0">
                <a:latin typeface="宋体" panose="02010600030101010101" pitchFamily="2" charset="-122"/>
                <a:ea typeface="宋体" panose="02010600030101010101" pitchFamily="2" charset="-122"/>
              </a:rPr>
              <a:t>的查询结果缓存预取策略</a:t>
            </a:r>
            <a:endParaRPr lang="en-US" altLang="zh-CN"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251520" y="5537739"/>
            <a:ext cx="8712968" cy="939261"/>
          </a:xfrm>
        </p:spPr>
        <p:txBody>
          <a:bodyPr/>
          <a:lstStyle/>
          <a:p>
            <a:pPr lvl="1"/>
            <a:r>
              <a:rPr lang="zh-CN" altLang="en-US" sz="2400" dirty="0">
                <a:latin typeface="宋体" panose="02010600030101010101" pitchFamily="2" charset="-122"/>
                <a:ea typeface="宋体" panose="02010600030101010101" pitchFamily="2" charset="-122"/>
              </a:rPr>
              <a:t>以</a:t>
            </a:r>
            <a:r>
              <a:rPr lang="en-US" altLang="zh-CN" sz="2400" dirty="0">
                <a:latin typeface="宋体" panose="02010600030101010101" pitchFamily="2" charset="-122"/>
                <a:ea typeface="宋体" panose="02010600030101010101" pitchFamily="2" charset="-122"/>
              </a:rPr>
              <a:t>24h</a:t>
            </a:r>
            <a:r>
              <a:rPr lang="zh-CN" altLang="en-US" sz="2400" dirty="0">
                <a:latin typeface="宋体" panose="02010600030101010101" pitchFamily="2" charset="-122"/>
                <a:ea typeface="宋体" panose="02010600030101010101" pitchFamily="2" charset="-122"/>
              </a:rPr>
              <a:t>为周期</a:t>
            </a:r>
            <a:endParaRPr lang="en-US" altLang="zh-CN" sz="2400" dirty="0">
              <a:latin typeface="宋体" panose="02010600030101010101" pitchFamily="2" charset="-122"/>
              <a:ea typeface="宋体" panose="02010600030101010101" pitchFamily="2" charset="-122"/>
            </a:endParaRPr>
          </a:p>
          <a:p>
            <a:pPr lvl="1"/>
            <a:r>
              <a:rPr lang="zh-CN" altLang="en-US" sz="2400" dirty="0" smtClean="0">
                <a:latin typeface="宋体" panose="02010600030101010101" pitchFamily="2" charset="-122"/>
                <a:ea typeface="宋体" panose="02010600030101010101" pitchFamily="2" charset="-122"/>
              </a:rPr>
              <a:t>预测</a:t>
            </a:r>
            <a:r>
              <a:rPr lang="zh-CN" altLang="en-US" sz="2400" dirty="0">
                <a:latin typeface="宋体" panose="02010600030101010101" pitchFamily="2" charset="-122"/>
                <a:ea typeface="宋体" panose="02010600030101010101" pitchFamily="2" charset="-122"/>
              </a:rPr>
              <a:t>查询重现</a:t>
            </a:r>
            <a:r>
              <a:rPr lang="zh-CN" altLang="en-US" sz="2400" dirty="0" smtClean="0">
                <a:latin typeface="宋体" panose="02010600030101010101" pitchFamily="2" charset="-122"/>
                <a:ea typeface="宋体" panose="02010600030101010101" pitchFamily="2" charset="-122"/>
              </a:rPr>
              <a:t>时间间隔</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均方误差</a:t>
            </a:r>
            <a:r>
              <a:rPr lang="en-US" altLang="zh-CN" sz="2400" dirty="0" smtClean="0">
                <a:latin typeface="宋体" panose="02010600030101010101" pitchFamily="2" charset="-122"/>
                <a:ea typeface="宋体" panose="02010600030101010101" pitchFamily="2" charset="-122"/>
              </a:rPr>
              <a:t>3921s(</a:t>
            </a:r>
            <a:r>
              <a:rPr lang="zh-CN" altLang="en-US" sz="2400" dirty="0" smtClean="0">
                <a:latin typeface="宋体" panose="02010600030101010101" pitchFamily="2" charset="-122"/>
                <a:ea typeface="宋体" panose="02010600030101010101" pitchFamily="2" charset="-122"/>
              </a:rPr>
              <a:t>梯度提升回归树</a:t>
            </a:r>
            <a:r>
              <a:rPr lang="en-US" altLang="zh-CN" sz="2400" dirty="0" smtClean="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indent="0">
              <a:buNone/>
            </a:pPr>
            <a:endParaRPr lang="en-US" altLang="zh-CN" sz="2400" dirty="0"/>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
        <p:nvSpPr>
          <p:cNvPr id="32" name="文本框 31"/>
          <p:cNvSpPr txBox="1"/>
          <p:nvPr/>
        </p:nvSpPr>
        <p:spPr>
          <a:xfrm>
            <a:off x="3288659" y="1528667"/>
            <a:ext cx="5544616" cy="461665"/>
          </a:xfrm>
          <a:prstGeom prst="rect">
            <a:avLst/>
          </a:prstGeom>
          <a:noFill/>
        </p:spPr>
        <p:txBody>
          <a:bodyPr wrap="square" rtlCol="0">
            <a:spAutoFit/>
          </a:bodyPr>
          <a:lstStyle/>
          <a:p>
            <a:pPr algn="ctr"/>
            <a:r>
              <a:rPr lang="zh-CN" altLang="en-US" sz="2400" dirty="0" smtClean="0"/>
              <a:t>查询结果预取</a:t>
            </a:r>
            <a:endParaRPr lang="zh-CN" altLang="en-US" sz="2400" dirty="0"/>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778" y="2132856"/>
            <a:ext cx="5792008" cy="3553321"/>
          </a:xfrm>
          <a:prstGeom prst="rect">
            <a:avLst/>
          </a:prstGeom>
        </p:spPr>
      </p:pic>
      <p:cxnSp>
        <p:nvCxnSpPr>
          <p:cNvPr id="9" name="直接箭头连接符 8"/>
          <p:cNvCxnSpPr/>
          <p:nvPr/>
        </p:nvCxnSpPr>
        <p:spPr bwMode="auto">
          <a:xfrm flipV="1">
            <a:off x="2483768" y="4297410"/>
            <a:ext cx="1412090" cy="1240329"/>
          </a:xfrm>
          <a:prstGeom prst="straightConnector1">
            <a:avLst/>
          </a:prstGeom>
          <a:noFill/>
          <a:ln w="28575" cap="flat" cmpd="sng" algn="ctr">
            <a:solidFill>
              <a:schemeClr val="accent2">
                <a:lumMod val="75000"/>
              </a:schemeClr>
            </a:solidFill>
            <a:prstDash val="solid"/>
            <a:round/>
            <a:headEnd type="none" w="med" len="med"/>
            <a:tailEnd type="arrow" w="med" len="me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50169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基于开销</a:t>
            </a:r>
            <a:r>
              <a:rPr lang="zh-CN" altLang="en-US" dirty="0">
                <a:latin typeface="宋体" panose="02010600030101010101" pitchFamily="2" charset="-122"/>
                <a:ea typeface="宋体" panose="02010600030101010101" pitchFamily="2" charset="-122"/>
              </a:rPr>
              <a:t>的查询结果缓存预取策略</a:t>
            </a:r>
            <a:endParaRPr lang="zh-CN" altLang="en-US" dirty="0"/>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graphicFrame>
        <p:nvGraphicFramePr>
          <p:cNvPr id="6" name="内容占位符 5"/>
          <p:cNvGraphicFramePr>
            <a:graphicFrameLocks noGrp="1"/>
          </p:cNvGraphicFramePr>
          <p:nvPr>
            <p:ph idx="1"/>
            <p:extLst>
              <p:ext uri="{D42A27DB-BD31-4B8C-83A1-F6EECF244321}">
                <p14:modId xmlns:p14="http://schemas.microsoft.com/office/powerpoint/2010/main" val="2972481521"/>
              </p:ext>
            </p:extLst>
          </p:nvPr>
        </p:nvGraphicFramePr>
        <p:xfrm>
          <a:off x="803142" y="1904506"/>
          <a:ext cx="6806559" cy="3927016"/>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8"/>
          <p:cNvSpPr txBox="1"/>
          <p:nvPr/>
        </p:nvSpPr>
        <p:spPr>
          <a:xfrm>
            <a:off x="1115616" y="5831522"/>
            <a:ext cx="6494085" cy="502702"/>
          </a:xfrm>
          <a:prstGeom prst="rect">
            <a:avLst/>
          </a:prstGeom>
          <a:noFill/>
        </p:spPr>
        <p:txBody>
          <a:bodyPr wrap="none" rtlCol="0">
            <a:spAutoFit/>
          </a:bodyPr>
          <a:lstStyle/>
          <a:p>
            <a:pPr lvl="1">
              <a:lnSpc>
                <a:spcPts val="3200"/>
              </a:lnSpc>
            </a:pPr>
            <a:r>
              <a:rPr lang="zh-CN" altLang="en-US" sz="2400" dirty="0" smtClean="0">
                <a:latin typeface="宋体" panose="02010600030101010101" pitchFamily="2" charset="-122"/>
                <a:ea typeface="宋体" panose="02010600030101010101" pitchFamily="2" charset="-122"/>
              </a:rPr>
              <a:t>结论：与无预取的缓存相比命中率提高约</a:t>
            </a:r>
            <a:r>
              <a:rPr lang="en-US" altLang="zh-CN" sz="2400" dirty="0">
                <a:latin typeface="宋体" panose="02010600030101010101" pitchFamily="2" charset="-122"/>
                <a:ea typeface="宋体" panose="02010600030101010101" pitchFamily="2" charset="-122"/>
              </a:rPr>
              <a:t>5</a:t>
            </a:r>
            <a:r>
              <a:rPr lang="en-US" altLang="zh-CN" sz="2400" dirty="0" smtClean="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10" name="文本框 9"/>
          <p:cNvSpPr txBox="1"/>
          <p:nvPr/>
        </p:nvSpPr>
        <p:spPr>
          <a:xfrm>
            <a:off x="1728819" y="1438176"/>
            <a:ext cx="4955203" cy="502702"/>
          </a:xfrm>
          <a:prstGeom prst="rect">
            <a:avLst/>
          </a:prstGeom>
          <a:noFill/>
        </p:spPr>
        <p:txBody>
          <a:bodyPr wrap="none" rtlCol="0">
            <a:spAutoFit/>
          </a:bodyPr>
          <a:lstStyle/>
          <a:p>
            <a:pPr lvl="1">
              <a:lnSpc>
                <a:spcPts val="3200"/>
              </a:lnSpc>
            </a:pPr>
            <a:r>
              <a:rPr lang="zh-CN" altLang="en-US" sz="2400" dirty="0" smtClean="0">
                <a:latin typeface="宋体" panose="02010600030101010101" pitchFamily="2" charset="-122"/>
                <a:ea typeface="宋体" panose="02010600030101010101" pitchFamily="2" charset="-122"/>
              </a:rPr>
              <a:t>缓存</a:t>
            </a:r>
            <a:r>
              <a:rPr lang="en-US" altLang="zh-CN" sz="2400" dirty="0" smtClean="0">
                <a:latin typeface="宋体" panose="02010600030101010101" pitchFamily="2" charset="-122"/>
                <a:ea typeface="宋体" panose="02010600030101010101" pitchFamily="2" charset="-122"/>
              </a:rPr>
              <a:t>1h</a:t>
            </a:r>
            <a:r>
              <a:rPr lang="zh-CN" altLang="en-US" sz="2400" dirty="0" smtClean="0">
                <a:latin typeface="宋体" panose="02010600030101010101" pitchFamily="2" charset="-122"/>
                <a:ea typeface="宋体" panose="02010600030101010101" pitchFamily="2" charset="-122"/>
              </a:rPr>
              <a:t>内查询结果的缓存命中率</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36431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基于开销</a:t>
            </a:r>
            <a:r>
              <a:rPr lang="zh-CN" altLang="en-US" dirty="0">
                <a:latin typeface="宋体" panose="02010600030101010101" pitchFamily="2" charset="-122"/>
                <a:ea typeface="宋体" panose="02010600030101010101" pitchFamily="2" charset="-122"/>
              </a:rPr>
              <a:t>的查询结果缓存预取策略</a:t>
            </a:r>
            <a:endParaRPr lang="zh-CN" altLang="en-US" dirty="0"/>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graphicFrame>
        <p:nvGraphicFramePr>
          <p:cNvPr id="8" name="图表 7"/>
          <p:cNvGraphicFramePr/>
          <p:nvPr>
            <p:extLst>
              <p:ext uri="{D42A27DB-BD31-4B8C-83A1-F6EECF244321}">
                <p14:modId xmlns:p14="http://schemas.microsoft.com/office/powerpoint/2010/main" val="1725811362"/>
              </p:ext>
            </p:extLst>
          </p:nvPr>
        </p:nvGraphicFramePr>
        <p:xfrm>
          <a:off x="1115616" y="1988839"/>
          <a:ext cx="6696744" cy="3794869"/>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8"/>
          <p:cNvSpPr txBox="1"/>
          <p:nvPr/>
        </p:nvSpPr>
        <p:spPr>
          <a:xfrm>
            <a:off x="1986386" y="1441890"/>
            <a:ext cx="4955203" cy="502702"/>
          </a:xfrm>
          <a:prstGeom prst="rect">
            <a:avLst/>
          </a:prstGeom>
          <a:noFill/>
        </p:spPr>
        <p:txBody>
          <a:bodyPr wrap="none" rtlCol="0">
            <a:spAutoFit/>
          </a:bodyPr>
          <a:lstStyle/>
          <a:p>
            <a:pPr lvl="1">
              <a:lnSpc>
                <a:spcPts val="3200"/>
              </a:lnSpc>
            </a:pPr>
            <a:r>
              <a:rPr lang="zh-CN" altLang="en-US" sz="2400" dirty="0" smtClean="0">
                <a:latin typeface="宋体" panose="02010600030101010101" pitchFamily="2" charset="-122"/>
                <a:ea typeface="宋体" panose="02010600030101010101" pitchFamily="2" charset="-122"/>
              </a:rPr>
              <a:t>缓存</a:t>
            </a:r>
            <a:r>
              <a:rPr lang="en-US" altLang="zh-CN" sz="2400" dirty="0">
                <a:latin typeface="宋体" panose="02010600030101010101" pitchFamily="2" charset="-122"/>
                <a:ea typeface="宋体" panose="02010600030101010101" pitchFamily="2" charset="-122"/>
              </a:rPr>
              <a:t>3</a:t>
            </a:r>
            <a:r>
              <a:rPr lang="en-US" altLang="zh-CN" sz="2400" dirty="0" smtClean="0">
                <a:latin typeface="宋体" panose="02010600030101010101" pitchFamily="2" charset="-122"/>
                <a:ea typeface="宋体" panose="02010600030101010101" pitchFamily="2" charset="-122"/>
              </a:rPr>
              <a:t>h</a:t>
            </a:r>
            <a:r>
              <a:rPr lang="zh-CN" altLang="en-US" sz="2400" dirty="0" smtClean="0">
                <a:latin typeface="宋体" panose="02010600030101010101" pitchFamily="2" charset="-122"/>
                <a:ea typeface="宋体" panose="02010600030101010101" pitchFamily="2" charset="-122"/>
              </a:rPr>
              <a:t>内查询结果的缓存命中率</a:t>
            </a:r>
            <a:endParaRPr lang="zh-CN" altLang="en-US" sz="2400" dirty="0">
              <a:latin typeface="宋体" panose="02010600030101010101" pitchFamily="2" charset="-122"/>
              <a:ea typeface="宋体" panose="02010600030101010101" pitchFamily="2" charset="-122"/>
            </a:endParaRPr>
          </a:p>
        </p:txBody>
      </p:sp>
      <p:sp>
        <p:nvSpPr>
          <p:cNvPr id="10" name="文本框 9"/>
          <p:cNvSpPr txBox="1"/>
          <p:nvPr/>
        </p:nvSpPr>
        <p:spPr>
          <a:xfrm>
            <a:off x="1115616" y="5831522"/>
            <a:ext cx="7417415" cy="502702"/>
          </a:xfrm>
          <a:prstGeom prst="rect">
            <a:avLst/>
          </a:prstGeom>
          <a:noFill/>
        </p:spPr>
        <p:txBody>
          <a:bodyPr wrap="none" rtlCol="0">
            <a:spAutoFit/>
          </a:bodyPr>
          <a:lstStyle/>
          <a:p>
            <a:pPr lvl="1">
              <a:lnSpc>
                <a:spcPts val="3200"/>
              </a:lnSpc>
            </a:pPr>
            <a:r>
              <a:rPr lang="zh-CN" altLang="en-US" sz="2400" dirty="0" smtClean="0">
                <a:latin typeface="宋体" panose="02010600030101010101" pitchFamily="2" charset="-122"/>
                <a:ea typeface="宋体" panose="02010600030101010101" pitchFamily="2" charset="-122"/>
              </a:rPr>
              <a:t>结论：稳定后与无预取的缓存相比命中率提高约</a:t>
            </a:r>
            <a:r>
              <a:rPr lang="en-US" altLang="zh-CN" sz="2400" dirty="0" smtClean="0">
                <a:latin typeface="宋体" panose="02010600030101010101" pitchFamily="2" charset="-122"/>
                <a:ea typeface="宋体" panose="02010600030101010101" pitchFamily="2" charset="-122"/>
              </a:rPr>
              <a:t>3%</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4294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目录</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sz="2400" b="1" dirty="0" smtClean="0">
                <a:latin typeface="宋体" panose="02010600030101010101" pitchFamily="2" charset="-122"/>
                <a:ea typeface="宋体" panose="02010600030101010101" pitchFamily="2" charset="-122"/>
              </a:rPr>
              <a:t>课题来源及背景</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国内外研究现状</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研究目标</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研究内容</a:t>
            </a:r>
            <a:endParaRPr lang="en-US" altLang="zh-CN" sz="2400" b="1" dirty="0" smtClean="0">
              <a:latin typeface="宋体" panose="02010600030101010101" pitchFamily="2" charset="-122"/>
              <a:ea typeface="宋体" panose="02010600030101010101" pitchFamily="2" charset="-122"/>
            </a:endParaRPr>
          </a:p>
          <a:p>
            <a:pPr lvl="1"/>
            <a:r>
              <a:rPr lang="zh-CN" altLang="en-US" sz="2000" b="1" dirty="0" smtClean="0">
                <a:latin typeface="宋体" panose="02010600030101010101" pitchFamily="2" charset="-122"/>
                <a:ea typeface="宋体" panose="02010600030101010101" pitchFamily="2" charset="-122"/>
              </a:rPr>
              <a:t>替换策略对</a:t>
            </a:r>
            <a:r>
              <a:rPr lang="en-US" altLang="zh-CN" sz="2000" b="1" dirty="0" smtClean="0">
                <a:latin typeface="宋体" panose="02010600030101010101" pitchFamily="2" charset="-122"/>
                <a:ea typeface="宋体" panose="02010600030101010101" pitchFamily="2" charset="-122"/>
              </a:rPr>
              <a:t>SDC</a:t>
            </a:r>
            <a:r>
              <a:rPr lang="zh-CN" altLang="en-US" sz="2000" b="1" dirty="0" smtClean="0">
                <a:latin typeface="宋体" panose="02010600030101010101" pitchFamily="2" charset="-122"/>
                <a:ea typeface="宋体" panose="02010600030101010101" pitchFamily="2" charset="-122"/>
              </a:rPr>
              <a:t>查询结果缓存影响研究</a:t>
            </a:r>
            <a:endParaRPr lang="en-US" altLang="zh-CN" sz="2000" b="1" dirty="0" smtClean="0">
              <a:latin typeface="宋体" panose="02010600030101010101" pitchFamily="2" charset="-122"/>
              <a:ea typeface="宋体" panose="02010600030101010101" pitchFamily="2" charset="-122"/>
            </a:endParaRPr>
          </a:p>
          <a:p>
            <a:pPr lvl="1"/>
            <a:r>
              <a:rPr lang="zh-CN" altLang="en-US" sz="2000" b="1" dirty="0" smtClean="0">
                <a:latin typeface="宋体" panose="02010600030101010101" pitchFamily="2" charset="-122"/>
                <a:ea typeface="宋体" panose="02010600030101010101" pitchFamily="2" charset="-122"/>
              </a:rPr>
              <a:t>基于开销的查询结果缓存预取策略</a:t>
            </a:r>
            <a:endParaRPr lang="en-US" altLang="zh-CN" sz="2000" b="1" dirty="0" smtClean="0">
              <a:latin typeface="宋体" panose="02010600030101010101" pitchFamily="2" charset="-122"/>
              <a:ea typeface="宋体" panose="02010600030101010101" pitchFamily="2" charset="-122"/>
            </a:endParaRPr>
          </a:p>
          <a:p>
            <a:pPr lvl="1"/>
            <a:r>
              <a:rPr lang="zh-CN" altLang="en-US" sz="2000" b="1" dirty="0" smtClean="0">
                <a:solidFill>
                  <a:srgbClr val="FF0000"/>
                </a:solidFill>
                <a:latin typeface="宋体" panose="02010600030101010101" pitchFamily="2" charset="-122"/>
                <a:ea typeface="宋体" panose="02010600030101010101" pitchFamily="2" charset="-122"/>
              </a:rPr>
              <a:t>开销感知的查询结果缓存替换算法</a:t>
            </a:r>
            <a:endParaRPr lang="en-US" altLang="zh-CN" sz="2000" b="1" dirty="0" smtClean="0">
              <a:solidFill>
                <a:srgbClr val="FF0000"/>
              </a:solidFill>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总结与展望</a:t>
            </a:r>
            <a:endParaRPr lang="en-US" altLang="zh-CN" sz="2400" b="1" dirty="0" smtClean="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Tree>
    <p:extLst>
      <p:ext uri="{BB962C8B-B14F-4D97-AF65-F5344CB8AC3E}">
        <p14:creationId xmlns:p14="http://schemas.microsoft.com/office/powerpoint/2010/main" val="4050350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目录</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sz="2400" b="1" dirty="0" smtClean="0">
                <a:solidFill>
                  <a:srgbClr val="FF0000"/>
                </a:solidFill>
                <a:latin typeface="宋体" panose="02010600030101010101" pitchFamily="2" charset="-122"/>
                <a:ea typeface="宋体" panose="02010600030101010101" pitchFamily="2" charset="-122"/>
              </a:rPr>
              <a:t>课题来源及背景</a:t>
            </a:r>
            <a:endParaRPr lang="en-US" altLang="zh-CN" sz="2400" b="1" dirty="0" smtClean="0">
              <a:solidFill>
                <a:srgbClr val="FF0000"/>
              </a:solidFill>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国内外研究现状</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研究目标</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研究内容</a:t>
            </a:r>
            <a:endParaRPr lang="en-US" altLang="zh-CN" sz="2400" b="1" dirty="0" smtClean="0">
              <a:latin typeface="宋体" panose="02010600030101010101" pitchFamily="2" charset="-122"/>
              <a:ea typeface="宋体" panose="02010600030101010101" pitchFamily="2" charset="-122"/>
            </a:endParaRPr>
          </a:p>
          <a:p>
            <a:pPr lvl="1"/>
            <a:r>
              <a:rPr lang="zh-CN" altLang="en-US" sz="2000" b="1" dirty="0" smtClean="0">
                <a:latin typeface="宋体" panose="02010600030101010101" pitchFamily="2" charset="-122"/>
                <a:ea typeface="宋体" panose="02010600030101010101" pitchFamily="2" charset="-122"/>
              </a:rPr>
              <a:t>替换策略对</a:t>
            </a:r>
            <a:r>
              <a:rPr lang="en-US" altLang="zh-CN" sz="2000" b="1" dirty="0" smtClean="0">
                <a:latin typeface="宋体" panose="02010600030101010101" pitchFamily="2" charset="-122"/>
                <a:ea typeface="宋体" panose="02010600030101010101" pitchFamily="2" charset="-122"/>
              </a:rPr>
              <a:t>SDC</a:t>
            </a:r>
            <a:r>
              <a:rPr lang="zh-CN" altLang="en-US" sz="2000" b="1" dirty="0" smtClean="0">
                <a:latin typeface="宋体" panose="02010600030101010101" pitchFamily="2" charset="-122"/>
                <a:ea typeface="宋体" panose="02010600030101010101" pitchFamily="2" charset="-122"/>
              </a:rPr>
              <a:t>查询结果缓存影响研究</a:t>
            </a:r>
            <a:endParaRPr lang="en-US" altLang="zh-CN" sz="2000" b="1" dirty="0" smtClean="0">
              <a:latin typeface="宋体" panose="02010600030101010101" pitchFamily="2" charset="-122"/>
              <a:ea typeface="宋体" panose="02010600030101010101" pitchFamily="2" charset="-122"/>
            </a:endParaRPr>
          </a:p>
          <a:p>
            <a:pPr lvl="1"/>
            <a:r>
              <a:rPr lang="zh-CN" altLang="en-US" sz="2000" b="1" dirty="0" smtClean="0">
                <a:latin typeface="宋体" panose="02010600030101010101" pitchFamily="2" charset="-122"/>
                <a:ea typeface="宋体" panose="02010600030101010101" pitchFamily="2" charset="-122"/>
              </a:rPr>
              <a:t>基于开销的查询结果缓存预取策略</a:t>
            </a:r>
            <a:endParaRPr lang="en-US" altLang="zh-CN" sz="2000" b="1" dirty="0" smtClean="0">
              <a:latin typeface="宋体" panose="02010600030101010101" pitchFamily="2" charset="-122"/>
              <a:ea typeface="宋体" panose="02010600030101010101" pitchFamily="2" charset="-122"/>
            </a:endParaRPr>
          </a:p>
          <a:p>
            <a:pPr lvl="1"/>
            <a:r>
              <a:rPr lang="zh-CN" altLang="en-US" sz="2000" b="1" dirty="0" smtClean="0">
                <a:latin typeface="宋体" panose="02010600030101010101" pitchFamily="2" charset="-122"/>
                <a:ea typeface="宋体" panose="02010600030101010101" pitchFamily="2" charset="-122"/>
              </a:rPr>
              <a:t>开销感知的查询结果缓存替换算法</a:t>
            </a:r>
            <a:endParaRPr lang="en-US" altLang="zh-CN" sz="20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总结与展望</a:t>
            </a:r>
            <a:endParaRPr lang="en-US" altLang="zh-CN" sz="2400" b="1" dirty="0" smtClean="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Tree>
    <p:extLst>
      <p:ext uri="{BB962C8B-B14F-4D97-AF65-F5344CB8AC3E}">
        <p14:creationId xmlns:p14="http://schemas.microsoft.com/office/powerpoint/2010/main" val="4138405036"/>
      </p:ext>
    </p:extLst>
  </p:cSld>
  <p:clrMapOvr>
    <a:masterClrMapping/>
  </p:clrMapOvr>
  <mc:AlternateContent xmlns:mc="http://schemas.openxmlformats.org/markup-compatibility/2006" xmlns:p14="http://schemas.microsoft.com/office/powerpoint/2010/main">
    <mc:Choice Requires="p14">
      <p:transition spd="slow" p14:dur="2000" advTm="8362"/>
    </mc:Choice>
    <mc:Fallback xmlns="">
      <p:transition spd="slow" advTm="836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开销</a:t>
            </a:r>
            <a:r>
              <a:rPr lang="zh-CN" altLang="en-US" dirty="0">
                <a:latin typeface="宋体" panose="02010600030101010101" pitchFamily="2" charset="-122"/>
                <a:ea typeface="宋体" panose="02010600030101010101" pitchFamily="2" charset="-122"/>
              </a:rPr>
              <a:t>感知的查询结果缓存替换算法</a:t>
            </a:r>
            <a:endParaRPr lang="en-US" altLang="zh-CN"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endParaRPr lang="en-US" altLang="zh-CN" sz="2400" dirty="0">
              <a:latin typeface="宋体" panose="02010600030101010101" pitchFamily="2" charset="-122"/>
              <a:ea typeface="宋体" panose="02010600030101010101" pitchFamily="2" charset="-122"/>
              <a:cs typeface="+mn-cs"/>
            </a:endParaRPr>
          </a:p>
          <a:p>
            <a:pPr marL="0" indent="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2267744" y="1700807"/>
            <a:ext cx="5832648" cy="4167133"/>
          </a:xfrm>
          <a:prstGeom prst="rect">
            <a:avLst/>
          </a:prstGeom>
        </p:spPr>
      </p:pic>
      <p:sp>
        <p:nvSpPr>
          <p:cNvPr id="6" name="文本框 5"/>
          <p:cNvSpPr txBox="1"/>
          <p:nvPr/>
        </p:nvSpPr>
        <p:spPr>
          <a:xfrm>
            <a:off x="1907704" y="1382016"/>
            <a:ext cx="6494085" cy="502702"/>
          </a:xfrm>
          <a:prstGeom prst="rect">
            <a:avLst/>
          </a:prstGeom>
          <a:noFill/>
        </p:spPr>
        <p:txBody>
          <a:bodyPr wrap="none" rtlCol="0">
            <a:spAutoFit/>
          </a:bodyPr>
          <a:lstStyle/>
          <a:p>
            <a:pPr lvl="1">
              <a:lnSpc>
                <a:spcPts val="3200"/>
              </a:lnSpc>
            </a:pPr>
            <a:r>
              <a:rPr lang="zh-CN" altLang="en-US" sz="2400" dirty="0" smtClean="0">
                <a:latin typeface="宋体" panose="02010600030101010101" pitchFamily="2" charset="-122"/>
                <a:ea typeface="宋体" panose="02010600030101010101" pitchFamily="2" charset="-122"/>
              </a:rPr>
              <a:t>后台处理查询的时间开销与查询频率的关系</a:t>
            </a:r>
            <a:endParaRPr lang="zh-CN" altLang="en-US" sz="2400" dirty="0">
              <a:latin typeface="宋体" panose="02010600030101010101" pitchFamily="2" charset="-122"/>
              <a:ea typeface="宋体" panose="02010600030101010101" pitchFamily="2" charset="-122"/>
            </a:endParaRPr>
          </a:p>
        </p:txBody>
      </p:sp>
      <p:sp>
        <p:nvSpPr>
          <p:cNvPr id="8" name="文本框 7"/>
          <p:cNvSpPr txBox="1"/>
          <p:nvPr/>
        </p:nvSpPr>
        <p:spPr>
          <a:xfrm>
            <a:off x="684970" y="2353066"/>
            <a:ext cx="1726789" cy="2585323"/>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在搜狗</a:t>
            </a:r>
            <a:r>
              <a:rPr lang="en-US" altLang="zh-CN" dirty="0" smtClean="0">
                <a:latin typeface="宋体" panose="02010600030101010101" pitchFamily="2" charset="-122"/>
                <a:ea typeface="宋体" panose="02010600030101010101" pitchFamily="2" charset="-122"/>
              </a:rPr>
              <a:t>1T</a:t>
            </a:r>
            <a:r>
              <a:rPr lang="zh-CN" altLang="en-US" dirty="0" smtClean="0">
                <a:latin typeface="宋体" panose="02010600030101010101" pitchFamily="2" charset="-122"/>
                <a:ea typeface="宋体" panose="02010600030101010101" pitchFamily="2" charset="-122"/>
              </a:rPr>
              <a:t>的网页文档上，用</a:t>
            </a:r>
            <a:r>
              <a:rPr lang="en-US" altLang="zh-CN" dirty="0" smtClean="0">
                <a:latin typeface="宋体" panose="02010600030101010101" pitchFamily="2" charset="-122"/>
                <a:ea typeface="宋体" panose="02010600030101010101" pitchFamily="2" charset="-122"/>
              </a:rPr>
              <a:t>Lucence</a:t>
            </a:r>
            <a:r>
              <a:rPr lang="zh-CN" altLang="en-US" dirty="0">
                <a:latin typeface="宋体" panose="02010600030101010101" pitchFamily="2" charset="-122"/>
                <a:ea typeface="宋体" panose="02010600030101010101" pitchFamily="2" charset="-122"/>
              </a:rPr>
              <a:t>开</a:t>
            </a:r>
            <a:r>
              <a:rPr lang="zh-CN" altLang="en-US" dirty="0" smtClean="0">
                <a:latin typeface="宋体" panose="02010600030101010101" pitchFamily="2" charset="-122"/>
                <a:ea typeface="宋体" panose="02010600030101010101" pitchFamily="2" charset="-122"/>
              </a:rPr>
              <a:t>源库建立索引。在此索引上</a:t>
            </a:r>
            <a:r>
              <a:rPr lang="zh-CN" altLang="en-US" dirty="0">
                <a:latin typeface="宋体" panose="02010600030101010101" pitchFamily="2" charset="-122"/>
                <a:ea typeface="宋体" panose="02010600030101010101" pitchFamily="2" charset="-122"/>
              </a:rPr>
              <a:t>单机</a:t>
            </a:r>
            <a:r>
              <a:rPr lang="zh-CN" altLang="en-US" dirty="0" smtClean="0">
                <a:latin typeface="宋体" panose="02010600030101010101" pitchFamily="2" charset="-122"/>
                <a:ea typeface="宋体" panose="02010600030101010101" pitchFamily="2" charset="-122"/>
              </a:rPr>
              <a:t>处理搜狗查询日志里查询的时间如右图</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双对数坐标</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p:txBody>
      </p:sp>
      <p:sp>
        <p:nvSpPr>
          <p:cNvPr id="9" name="文本框 8"/>
          <p:cNvSpPr txBox="1"/>
          <p:nvPr/>
        </p:nvSpPr>
        <p:spPr>
          <a:xfrm>
            <a:off x="733425" y="5692424"/>
            <a:ext cx="6642340" cy="923330"/>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结论：</a:t>
            </a:r>
            <a:r>
              <a:rPr lang="zh-CN" altLang="en-US" dirty="0">
                <a:latin typeface="宋体" panose="02010600030101010101" pitchFamily="2" charset="-122"/>
                <a:ea typeface="宋体" panose="02010600030101010101" pitchFamily="2" charset="-122"/>
              </a:rPr>
              <a:t>处理</a:t>
            </a:r>
            <a:r>
              <a:rPr lang="zh-CN" altLang="en-US" dirty="0" smtClean="0">
                <a:latin typeface="宋体" panose="02010600030101010101" pitchFamily="2" charset="-122"/>
                <a:ea typeface="宋体" panose="02010600030101010101" pitchFamily="2" charset="-122"/>
              </a:rPr>
              <a:t>查询的时间开销相差很大且与查询频率无明显</a:t>
            </a:r>
            <a:r>
              <a:rPr lang="zh-CN" altLang="en-US" dirty="0" smtClean="0">
                <a:latin typeface="宋体" panose="02010600030101010101" pitchFamily="2" charset="-122"/>
                <a:ea typeface="宋体" panose="02010600030101010101" pitchFamily="2" charset="-122"/>
              </a:rPr>
              <a:t>关联。</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因此每次缓存命中节约的后台处理查询开销也不同。应采用查询处理总开销来衡量缓存替换算法性能。</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076505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开销</a:t>
            </a:r>
            <a:r>
              <a:rPr lang="zh-CN" altLang="en-US" dirty="0">
                <a:latin typeface="宋体" panose="02010600030101010101" pitchFamily="2" charset="-122"/>
                <a:ea typeface="宋体" panose="02010600030101010101" pitchFamily="2" charset="-122"/>
              </a:rPr>
              <a:t>感知的查询结果缓存替换算法</a:t>
            </a:r>
            <a:endParaRPr lang="zh-CN" altLang="en-US" sz="1800" dirty="0"/>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
        <p:nvSpPr>
          <p:cNvPr id="34" name="内容占位符 33"/>
          <p:cNvSpPr>
            <a:spLocks noGrp="1"/>
          </p:cNvSpPr>
          <p:nvPr>
            <p:ph idx="1"/>
          </p:nvPr>
        </p:nvSpPr>
        <p:spPr>
          <a:xfrm>
            <a:off x="500034" y="1357298"/>
            <a:ext cx="8643966" cy="5119702"/>
          </a:xfrm>
        </p:spPr>
        <p:txBody>
          <a:bodyPr/>
          <a:lstStyle/>
          <a:p>
            <a:r>
              <a:rPr lang="zh-CN" altLang="en-US" dirty="0" smtClean="0">
                <a:latin typeface="宋体" panose="02010600030101010101" pitchFamily="2" charset="-122"/>
                <a:ea typeface="宋体" panose="02010600030101010101" pitchFamily="2" charset="-122"/>
              </a:rPr>
              <a:t>最近的研究</a:t>
            </a:r>
            <a:endParaRPr lang="en-US" altLang="zh-CN" dirty="0" smtClean="0">
              <a:latin typeface="宋体" panose="02010600030101010101" pitchFamily="2" charset="-122"/>
              <a:ea typeface="宋体" panose="02010600030101010101" pitchFamily="2" charset="-122"/>
            </a:endParaRPr>
          </a:p>
          <a:p>
            <a:pPr lvl="1"/>
            <a:r>
              <a:rPr lang="en-US" altLang="zh-CN" sz="2400" dirty="0">
                <a:latin typeface="宋体" panose="02010600030101010101" pitchFamily="2" charset="-122"/>
                <a:ea typeface="宋体" panose="02010600030101010101" pitchFamily="2" charset="-122"/>
              </a:rPr>
              <a:t>2011</a:t>
            </a:r>
            <a:r>
              <a:rPr lang="zh-CN" altLang="en-US" sz="2400" dirty="0">
                <a:latin typeface="宋体" panose="02010600030101010101" pitchFamily="2" charset="-122"/>
                <a:ea typeface="宋体" panose="02010600030101010101" pitchFamily="2" charset="-122"/>
              </a:rPr>
              <a:t>年</a:t>
            </a:r>
            <a:r>
              <a:rPr lang="zh-CN" altLang="en-US" sz="2400" dirty="0" smtClean="0">
                <a:latin typeface="宋体" panose="02010600030101010101" pitchFamily="2" charset="-122"/>
                <a:ea typeface="宋体" panose="02010600030101010101" pitchFamily="2" charset="-122"/>
              </a:rPr>
              <a:t>，开销</a:t>
            </a:r>
            <a:r>
              <a:rPr lang="zh-CN" altLang="en-US" sz="2400" dirty="0">
                <a:latin typeface="宋体" panose="02010600030101010101" pitchFamily="2" charset="-122"/>
                <a:ea typeface="宋体" panose="02010600030101010101" pitchFamily="2" charset="-122"/>
              </a:rPr>
              <a:t>感知的静态查询结果缓存</a:t>
            </a:r>
            <a:endParaRPr lang="en-US" altLang="zh-CN" sz="2400" dirty="0">
              <a:latin typeface="宋体" panose="02010600030101010101" pitchFamily="2" charset="-122"/>
              <a:ea typeface="宋体" panose="02010600030101010101" pitchFamily="2" charset="-122"/>
            </a:endParaRPr>
          </a:p>
          <a:p>
            <a:pPr lvl="1"/>
            <a:r>
              <a:rPr lang="en-US" altLang="zh-CN" sz="2400" dirty="0" smtClean="0">
                <a:latin typeface="宋体" panose="02010600030101010101" pitchFamily="2" charset="-122"/>
                <a:ea typeface="宋体" panose="02010600030101010101" pitchFamily="2" charset="-122"/>
              </a:rPr>
              <a:t>2011</a:t>
            </a:r>
            <a:r>
              <a:rPr lang="zh-CN" altLang="en-US" sz="2400" dirty="0" smtClean="0">
                <a:latin typeface="宋体" panose="02010600030101010101" pitchFamily="2" charset="-122"/>
                <a:ea typeface="宋体" panose="02010600030101010101" pitchFamily="2" charset="-122"/>
              </a:rPr>
              <a:t>年，</a:t>
            </a:r>
            <a:r>
              <a:rPr lang="en-US" altLang="zh-CN" sz="2400" dirty="0" smtClean="0">
                <a:latin typeface="宋体" panose="02010600030101010101" pitchFamily="2" charset="-122"/>
                <a:ea typeface="宋体" panose="02010600030101010101" pitchFamily="2" charset="-122"/>
              </a:rPr>
              <a:t>LFCU</a:t>
            </a:r>
            <a:r>
              <a:rPr lang="en-US" altLang="zh-CN" sz="2400" dirty="0" smtClean="0">
                <a:latin typeface="宋体" panose="02010600030101010101" pitchFamily="2" charset="-122"/>
                <a:ea typeface="宋体" panose="02010600030101010101" pitchFamily="2" charset="-122"/>
                <a:sym typeface="Wingdings" panose="05000000000000000000" pitchFamily="2" charset="2"/>
              </a:rPr>
              <a:t></a:t>
            </a:r>
            <a:r>
              <a:rPr lang="zh-CN" altLang="en-US" sz="2400" dirty="0" smtClean="0">
                <a:latin typeface="宋体" panose="02010600030101010101" pitchFamily="2" charset="-122"/>
                <a:ea typeface="宋体" panose="02010600030101010101" pitchFamily="2" charset="-122"/>
                <a:sym typeface="Wingdings" panose="05000000000000000000" pitchFamily="2" charset="2"/>
              </a:rPr>
              <a:t>在缓存容量小时，性能不如</a:t>
            </a:r>
            <a:r>
              <a:rPr lang="en-US" altLang="zh-CN" sz="2400" dirty="0" smtClean="0">
                <a:latin typeface="宋体" panose="02010600030101010101" pitchFamily="2" charset="-122"/>
                <a:ea typeface="宋体" panose="02010600030101010101" pitchFamily="2" charset="-122"/>
                <a:sym typeface="Wingdings" panose="05000000000000000000" pitchFamily="2" charset="2"/>
              </a:rPr>
              <a:t>LRU</a:t>
            </a:r>
            <a:endParaRPr lang="en-US" altLang="zh-CN" sz="2400"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提出开销感知的查询结果缓存替换算法</a:t>
            </a:r>
            <a:endParaRPr lang="en-US" altLang="zh-CN" dirty="0">
              <a:latin typeface="宋体" panose="02010600030101010101" pitchFamily="2" charset="-122"/>
              <a:ea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rPr>
              <a:t>改进</a:t>
            </a:r>
            <a:r>
              <a:rPr lang="en-US" altLang="zh-CN" sz="2400" dirty="0" smtClean="0">
                <a:latin typeface="宋体" panose="02010600030101010101" pitchFamily="2" charset="-122"/>
                <a:ea typeface="宋体" panose="02010600030101010101" pitchFamily="2" charset="-122"/>
              </a:rPr>
              <a:t>LRU</a:t>
            </a:r>
            <a:r>
              <a:rPr lang="zh-CN" altLang="zh-CN" sz="2400" dirty="0">
                <a:latin typeface="宋体" panose="02010600030101010101" pitchFamily="2" charset="-122"/>
                <a:ea typeface="宋体" panose="02010600030101010101" pitchFamily="2" charset="-122"/>
              </a:rPr>
              <a:t>算法</a:t>
            </a:r>
            <a:r>
              <a:rPr lang="zh-CN" altLang="zh-CN" sz="2400" dirty="0" smtClean="0">
                <a:latin typeface="宋体" panose="02010600030101010101" pitchFamily="2" charset="-122"/>
                <a:ea typeface="宋体" panose="02010600030101010101" pitchFamily="2" charset="-122"/>
              </a:rPr>
              <a:t>上</a:t>
            </a:r>
            <a:r>
              <a:rPr lang="zh-CN" altLang="en-US" sz="2400" dirty="0">
                <a:latin typeface="宋体" panose="02010600030101010101" pitchFamily="2" charset="-122"/>
                <a:ea typeface="宋体" panose="02010600030101010101" pitchFamily="2" charset="-122"/>
              </a:rPr>
              <a:t>考虑</a:t>
            </a:r>
            <a:r>
              <a:rPr lang="zh-CN" altLang="zh-CN" sz="2400" dirty="0" smtClean="0">
                <a:latin typeface="宋体" panose="02010600030101010101" pitchFamily="2" charset="-122"/>
                <a:ea typeface="宋体" panose="02010600030101010101" pitchFamily="2" charset="-122"/>
              </a:rPr>
              <a:t>查询</a:t>
            </a:r>
            <a:r>
              <a:rPr lang="zh-CN" altLang="zh-CN" sz="2400" dirty="0">
                <a:latin typeface="宋体" panose="02010600030101010101" pitchFamily="2" charset="-122"/>
                <a:ea typeface="宋体" panose="02010600030101010101" pitchFamily="2" charset="-122"/>
              </a:rPr>
              <a:t>开销因素，从而减少查询计算总时间开销</a:t>
            </a:r>
            <a:r>
              <a:rPr lang="zh-CN"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lvl="1"/>
            <a:r>
              <a:rPr lang="zh-CN" altLang="en-US" sz="2400" dirty="0" smtClean="0">
                <a:latin typeface="宋体" panose="02010600030101010101" pitchFamily="2" charset="-122"/>
                <a:ea typeface="宋体" panose="02010600030101010101" pitchFamily="2" charset="-122"/>
              </a:rPr>
              <a:t>不同于双向链表实现的</a:t>
            </a:r>
            <a:r>
              <a:rPr lang="en-US" altLang="zh-CN" sz="2400" dirty="0" smtClean="0">
                <a:latin typeface="宋体" panose="02010600030101010101" pitchFamily="2" charset="-122"/>
                <a:ea typeface="宋体" panose="02010600030101010101" pitchFamily="2" charset="-122"/>
              </a:rPr>
              <a:t>LRU</a:t>
            </a:r>
            <a:r>
              <a:rPr lang="zh-CN" altLang="en-US" sz="2400" dirty="0" smtClean="0">
                <a:latin typeface="宋体" panose="02010600030101010101" pitchFamily="2" charset="-122"/>
                <a:ea typeface="宋体" panose="02010600030101010101" pitchFamily="2" charset="-122"/>
              </a:rPr>
              <a:t>算法</a:t>
            </a:r>
            <a:endParaRPr lang="en-US" altLang="zh-CN" sz="2400" dirty="0" smtClean="0">
              <a:latin typeface="宋体" panose="02010600030101010101" pitchFamily="2" charset="-122"/>
              <a:ea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rPr>
              <a:t>采用</a:t>
            </a:r>
            <a:r>
              <a:rPr lang="zh-CN" altLang="en-US" sz="2400" dirty="0" smtClean="0">
                <a:latin typeface="宋体" panose="02010600030101010101" pitchFamily="2" charset="-122"/>
                <a:ea typeface="宋体" panose="02010600030101010101" pitchFamily="2" charset="-122"/>
              </a:rPr>
              <a:t>堆实现</a:t>
            </a:r>
            <a:r>
              <a:rPr lang="en-US" altLang="zh-CN" sz="2400" dirty="0" smtClean="0">
                <a:latin typeface="宋体" panose="02010600030101010101" pitchFamily="2" charset="-122"/>
                <a:ea typeface="宋体" panose="02010600030101010101" pitchFamily="2" charset="-122"/>
              </a:rPr>
              <a:t>LUR,</a:t>
            </a:r>
            <a:r>
              <a:rPr lang="zh-CN" altLang="en-US" sz="2400" dirty="0" smtClean="0">
                <a:latin typeface="宋体" panose="02010600030101010101" pitchFamily="2" charset="-122"/>
                <a:ea typeface="宋体" panose="02010600030101010101" pitchFamily="2" charset="-122"/>
              </a:rPr>
              <a:t>将最近使用信息用最近使用时间排名表示</a:t>
            </a:r>
            <a:endParaRPr lang="en-US" altLang="zh-CN" sz="2400" dirty="0" smtClean="0">
              <a:latin typeface="宋体" panose="02010600030101010101" pitchFamily="2" charset="-122"/>
              <a:ea typeface="宋体" panose="02010600030101010101" pitchFamily="2" charset="-122"/>
            </a:endParaRPr>
          </a:p>
          <a:p>
            <a:pPr lvl="1"/>
            <a:r>
              <a:rPr lang="zh-CN" altLang="en-US" sz="2400" dirty="0" smtClean="0">
                <a:latin typeface="宋体" panose="02010600030101010101" pitchFamily="2" charset="-122"/>
                <a:ea typeface="宋体" panose="02010600030101010101" pitchFamily="2" charset="-122"/>
              </a:rPr>
              <a:t>将最近使用权重平衡为</a:t>
            </a:r>
            <a:r>
              <a:rPr lang="zh-CN" altLang="en-US" sz="2400" dirty="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最近使用时间排名</a:t>
            </a:r>
            <a:r>
              <a:rPr lang="en-US" altLang="zh-CN" sz="2400" dirty="0" smtClean="0">
                <a:latin typeface="宋体" panose="02010600030101010101" pitchFamily="2" charset="-122"/>
                <a:ea typeface="宋体" panose="02010600030101010101" pitchFamily="2" charset="-122"/>
              </a:rPr>
              <a:t>+k*</a:t>
            </a:r>
            <a:r>
              <a:rPr lang="zh-CN" altLang="en-US" sz="2400" dirty="0" smtClean="0">
                <a:latin typeface="宋体" panose="02010600030101010101" pitchFamily="2" charset="-122"/>
                <a:ea typeface="宋体" panose="02010600030101010101" pitchFamily="2" charset="-122"/>
              </a:rPr>
              <a:t>查询开销</a:t>
            </a:r>
            <a:endParaRPr lang="en-US" altLang="zh-CN" sz="2400" dirty="0" smtClean="0">
              <a:latin typeface="宋体" panose="02010600030101010101" pitchFamily="2" charset="-122"/>
              <a:ea typeface="宋体" panose="02010600030101010101" pitchFamily="2" charset="-122"/>
            </a:endParaRPr>
          </a:p>
          <a:p>
            <a:pPr lvl="1"/>
            <a:r>
              <a:rPr lang="en-US" altLang="zh-CN" sz="2400" dirty="0">
                <a:latin typeface="宋体" panose="02010600030101010101" pitchFamily="2" charset="-122"/>
                <a:ea typeface="宋体" panose="02010600030101010101" pitchFamily="2" charset="-122"/>
              </a:rPr>
              <a:t>k</a:t>
            </a:r>
            <a:r>
              <a:rPr lang="en-US" altLang="zh-CN"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正比于 缓存容量</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最大单查询开销</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最小单查询开销</a:t>
            </a:r>
            <a:r>
              <a:rPr lang="en-US"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457200" lvl="1" indent="0">
              <a:buNone/>
            </a:pPr>
            <a:endParaRPr lang="en-US" altLang="zh-CN" sz="2400" dirty="0" smtClean="0">
              <a:latin typeface="宋体" panose="02010600030101010101" pitchFamily="2" charset="-122"/>
              <a:ea typeface="宋体" panose="02010600030101010101" pitchFamily="2" charset="-122"/>
            </a:endParaRPr>
          </a:p>
          <a:p>
            <a:pPr lvl="1"/>
            <a:endParaRPr lang="en-US" altLang="zh-CN" sz="2400" dirty="0">
              <a:latin typeface="宋体" panose="02010600030101010101" pitchFamily="2" charset="-122"/>
              <a:ea typeface="宋体" panose="02010600030101010101" pitchFamily="2" charset="-122"/>
            </a:endParaRPr>
          </a:p>
          <a:p>
            <a:pPr lvl="1"/>
            <a:endParaRPr lang="en-US" altLang="zh-CN" dirty="0" smtClean="0">
              <a:latin typeface="宋体" panose="02010600030101010101" pitchFamily="2" charset="-122"/>
              <a:ea typeface="宋体" panose="02010600030101010101" pitchFamily="2" charset="-122"/>
            </a:endParaRPr>
          </a:p>
          <a:p>
            <a:pPr lvl="1"/>
            <a:endParaRPr lang="en-US" altLang="zh-CN" dirty="0">
              <a:latin typeface="宋体" panose="02010600030101010101" pitchFamily="2" charset="-122"/>
              <a:ea typeface="宋体" panose="02010600030101010101" pitchFamily="2" charset="-122"/>
            </a:endParaRPr>
          </a:p>
          <a:p>
            <a:pPr marL="0" indent="0">
              <a:buNone/>
            </a:pPr>
            <a:r>
              <a:rPr lang="en-US" altLang="zh-CN" sz="2400" b="1" dirty="0">
                <a:latin typeface="宋体" panose="02010600030101010101" pitchFamily="2" charset="-122"/>
                <a:ea typeface="宋体" panose="02010600030101010101" pitchFamily="2" charset="-122"/>
              </a:rPr>
              <a:t>	</a:t>
            </a:r>
            <a:endParaRPr lang="en-US" altLang="zh-CN" sz="2400" b="1" dirty="0" smtClean="0">
              <a:latin typeface="宋体" panose="02010600030101010101" pitchFamily="2" charset="-122"/>
              <a:ea typeface="宋体" panose="02010600030101010101" pitchFamily="2" charset="-122"/>
            </a:endParaRPr>
          </a:p>
          <a:p>
            <a:pPr marL="0" indent="0">
              <a:buNone/>
            </a:pPr>
            <a:endParaRPr lang="en-US" altLang="zh-CN" sz="2400" dirty="0">
              <a:latin typeface="宋体" panose="02010600030101010101" pitchFamily="2" charset="-122"/>
              <a:ea typeface="宋体" panose="02010600030101010101" pitchFamily="2" charset="-122"/>
            </a:endParaRPr>
          </a:p>
          <a:p>
            <a:pPr marL="0" indent="0">
              <a:buNone/>
            </a:pPr>
            <a:endParaRPr lang="en-US" altLang="zh-CN" sz="24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25045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开销</a:t>
            </a:r>
            <a:r>
              <a:rPr lang="zh-CN" altLang="en-US" dirty="0">
                <a:latin typeface="宋体" panose="02010600030101010101" pitchFamily="2" charset="-122"/>
                <a:ea typeface="宋体" panose="02010600030101010101" pitchFamily="2" charset="-122"/>
              </a:rPr>
              <a:t>感知的查询结果缓存替换算法</a:t>
            </a:r>
            <a:endParaRPr lang="en-US" altLang="zh-CN"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endParaRPr lang="en-US" altLang="zh-CN" sz="2400" dirty="0">
              <a:latin typeface="宋体" panose="02010600030101010101" pitchFamily="2" charset="-122"/>
              <a:ea typeface="宋体" panose="02010600030101010101" pitchFamily="2" charset="-122"/>
              <a:cs typeface="+mn-cs"/>
            </a:endParaRPr>
          </a:p>
          <a:p>
            <a:pPr marL="0" indent="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394885"/>
            <a:ext cx="4555509" cy="4962251"/>
          </a:xfrm>
          <a:prstGeom prst="rect">
            <a:avLst/>
          </a:prstGeom>
        </p:spPr>
      </p:pic>
    </p:spTree>
    <p:extLst>
      <p:ext uri="{BB962C8B-B14F-4D97-AF65-F5344CB8AC3E}">
        <p14:creationId xmlns:p14="http://schemas.microsoft.com/office/powerpoint/2010/main" val="3682772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开销</a:t>
            </a:r>
            <a:r>
              <a:rPr lang="zh-CN" altLang="en-US" dirty="0">
                <a:latin typeface="宋体" panose="02010600030101010101" pitchFamily="2" charset="-122"/>
                <a:ea typeface="宋体" panose="02010600030101010101" pitchFamily="2" charset="-122"/>
              </a:rPr>
              <a:t>感知的查询结果缓存替换算法</a:t>
            </a:r>
            <a:endParaRPr lang="en-US" altLang="zh-CN"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endParaRPr lang="en-US" altLang="zh-CN" sz="2400" dirty="0">
              <a:latin typeface="宋体" panose="02010600030101010101" pitchFamily="2" charset="-122"/>
              <a:ea typeface="宋体" panose="02010600030101010101" pitchFamily="2" charset="-122"/>
              <a:cs typeface="+mn-cs"/>
            </a:endParaRPr>
          </a:p>
          <a:p>
            <a:pPr marL="0" indent="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graphicFrame>
        <p:nvGraphicFramePr>
          <p:cNvPr id="7" name="图表 6"/>
          <p:cNvGraphicFramePr/>
          <p:nvPr>
            <p:extLst>
              <p:ext uri="{D42A27DB-BD31-4B8C-83A1-F6EECF244321}">
                <p14:modId xmlns:p14="http://schemas.microsoft.com/office/powerpoint/2010/main" val="1349972531"/>
              </p:ext>
            </p:extLst>
          </p:nvPr>
        </p:nvGraphicFramePr>
        <p:xfrm>
          <a:off x="733425" y="1556792"/>
          <a:ext cx="6324158" cy="4320477"/>
        </p:xfrm>
        <a:graphic>
          <a:graphicData uri="http://schemas.openxmlformats.org/drawingml/2006/chart">
            <c:chart xmlns:c="http://schemas.openxmlformats.org/drawingml/2006/chart" xmlns:r="http://schemas.openxmlformats.org/officeDocument/2006/relationships" r:id="rId3"/>
          </a:graphicData>
        </a:graphic>
      </p:graphicFrame>
      <p:sp>
        <p:nvSpPr>
          <p:cNvPr id="6" name="文本框 5"/>
          <p:cNvSpPr txBox="1"/>
          <p:nvPr/>
        </p:nvSpPr>
        <p:spPr>
          <a:xfrm>
            <a:off x="733425" y="5724267"/>
            <a:ext cx="6186309" cy="461665"/>
          </a:xfrm>
          <a:prstGeom prst="rect">
            <a:avLst/>
          </a:prstGeom>
          <a:noFill/>
        </p:spPr>
        <p:txBody>
          <a:bodyPr wrap="none" rtlCol="0">
            <a:spAutoFit/>
          </a:bodyPr>
          <a:lstStyle/>
          <a:p>
            <a:pPr marL="0" lvl="1" eaLnBrk="0" hangingPunct="0">
              <a:spcBef>
                <a:spcPct val="30000"/>
              </a:spcBef>
              <a:defRPr/>
            </a:pPr>
            <a:r>
              <a:rPr lang="zh-CN" altLang="en-US" sz="2400" dirty="0" smtClean="0">
                <a:latin typeface="宋体" panose="02010600030101010101" pitchFamily="2" charset="-122"/>
                <a:ea typeface="宋体" panose="02010600030101010101" pitchFamily="2" charset="-122"/>
              </a:rPr>
              <a:t>结论：</a:t>
            </a:r>
            <a:r>
              <a:rPr lang="zh-CN" altLang="zh-CN" sz="2400" dirty="0">
                <a:latin typeface="宋体" panose="02010600030101010101" pitchFamily="2" charset="-122"/>
              </a:rPr>
              <a:t>查询处理总耗时比</a:t>
            </a:r>
            <a:r>
              <a:rPr lang="en-US" altLang="zh-CN" sz="2400" dirty="0">
                <a:latin typeface="宋体" panose="02010600030101010101" pitchFamily="2" charset="-122"/>
              </a:rPr>
              <a:t>LRU</a:t>
            </a:r>
            <a:r>
              <a:rPr lang="zh-CN" altLang="zh-CN" sz="2400" dirty="0">
                <a:latin typeface="宋体" panose="02010600030101010101" pitchFamily="2" charset="-122"/>
              </a:rPr>
              <a:t>算法</a:t>
            </a:r>
            <a:r>
              <a:rPr lang="zh-CN" altLang="en-US" sz="2400" dirty="0">
                <a:latin typeface="宋体" panose="02010600030101010101" pitchFamily="2" charset="-122"/>
              </a:rPr>
              <a:t>减</a:t>
            </a:r>
            <a:r>
              <a:rPr lang="zh-CN" altLang="zh-CN" sz="2400" dirty="0">
                <a:latin typeface="宋体" panose="02010600030101010101" pitchFamily="2" charset="-122"/>
              </a:rPr>
              <a:t>少约</a:t>
            </a:r>
            <a:r>
              <a:rPr lang="en-US" altLang="zh-CN" sz="2400" dirty="0">
                <a:latin typeface="宋体" panose="02010600030101010101" pitchFamily="2" charset="-122"/>
              </a:rPr>
              <a:t>1.5</a:t>
            </a:r>
            <a:r>
              <a:rPr lang="en-US" altLang="zh-CN" sz="2400" dirty="0" smtClean="0">
                <a:latin typeface="宋体" panose="02010600030101010101" pitchFamily="2" charset="-122"/>
              </a:rPr>
              <a:t>%</a:t>
            </a:r>
            <a:endParaRPr lang="en-US" altLang="zh-CN" sz="2400" dirty="0">
              <a:latin typeface="宋体" panose="02010600030101010101" pitchFamily="2" charset="-122"/>
            </a:endParaRPr>
          </a:p>
        </p:txBody>
      </p:sp>
      <p:sp>
        <p:nvSpPr>
          <p:cNvPr id="8" name="文本框 7"/>
          <p:cNvSpPr txBox="1"/>
          <p:nvPr/>
        </p:nvSpPr>
        <p:spPr>
          <a:xfrm>
            <a:off x="2411760" y="1228902"/>
            <a:ext cx="3313728" cy="502702"/>
          </a:xfrm>
          <a:prstGeom prst="rect">
            <a:avLst/>
          </a:prstGeom>
          <a:noFill/>
        </p:spPr>
        <p:txBody>
          <a:bodyPr wrap="none" rtlCol="0">
            <a:spAutoFit/>
          </a:bodyPr>
          <a:lstStyle/>
          <a:p>
            <a:pPr lvl="1">
              <a:lnSpc>
                <a:spcPts val="3200"/>
              </a:lnSpc>
            </a:pPr>
            <a:r>
              <a:rPr lang="zh-CN" altLang="en-US" sz="1600" dirty="0" smtClean="0">
                <a:latin typeface="宋体" panose="02010600030101010101" pitchFamily="2" charset="-122"/>
                <a:ea typeface="宋体" panose="02010600030101010101" pitchFamily="2" charset="-122"/>
              </a:rPr>
              <a:t>后台</a:t>
            </a:r>
            <a:r>
              <a:rPr lang="zh-CN" altLang="en-US" sz="1600" dirty="0">
                <a:latin typeface="宋体" panose="02010600030101010101" pitchFamily="2" charset="-122"/>
                <a:ea typeface="宋体" panose="02010600030101010101" pitchFamily="2" charset="-122"/>
              </a:rPr>
              <a:t>计算</a:t>
            </a:r>
            <a:r>
              <a:rPr lang="zh-CN" altLang="en-US" sz="1600" dirty="0" smtClean="0">
                <a:latin typeface="宋体" panose="02010600030101010101" pitchFamily="2" charset="-122"/>
                <a:ea typeface="宋体" panose="02010600030101010101" pitchFamily="2" charset="-122"/>
              </a:rPr>
              <a:t>查询结果总开销对比</a:t>
            </a:r>
            <a:endParaRPr lang="en-US" altLang="zh-CN" sz="16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07298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开销</a:t>
            </a:r>
            <a:r>
              <a:rPr lang="zh-CN" altLang="en-US" dirty="0">
                <a:latin typeface="宋体" panose="02010600030101010101" pitchFamily="2" charset="-122"/>
                <a:ea typeface="宋体" panose="02010600030101010101" pitchFamily="2" charset="-122"/>
              </a:rPr>
              <a:t>感知的查询结果缓存替换算法</a:t>
            </a:r>
            <a:endParaRPr lang="en-US" altLang="zh-CN"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endParaRPr lang="en-US" altLang="zh-CN" sz="2400" dirty="0">
              <a:latin typeface="宋体" panose="02010600030101010101" pitchFamily="2" charset="-122"/>
              <a:ea typeface="宋体" panose="02010600030101010101" pitchFamily="2" charset="-122"/>
              <a:cs typeface="+mn-cs"/>
            </a:endParaRPr>
          </a:p>
          <a:p>
            <a:pPr marL="0" indent="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graphicFrame>
        <p:nvGraphicFramePr>
          <p:cNvPr id="8" name="表格 7"/>
          <p:cNvGraphicFramePr>
            <a:graphicFrameLocks noGrp="1"/>
          </p:cNvGraphicFramePr>
          <p:nvPr>
            <p:extLst>
              <p:ext uri="{D42A27DB-BD31-4B8C-83A1-F6EECF244321}">
                <p14:modId xmlns:p14="http://schemas.microsoft.com/office/powerpoint/2010/main" val="3424916824"/>
              </p:ext>
            </p:extLst>
          </p:nvPr>
        </p:nvGraphicFramePr>
        <p:xfrm>
          <a:off x="1718332" y="1899967"/>
          <a:ext cx="5584676" cy="3570709"/>
        </p:xfrm>
        <a:graphic>
          <a:graphicData uri="http://schemas.openxmlformats.org/drawingml/2006/table">
            <a:tbl>
              <a:tblPr firstRow="1" firstCol="1" bandRow="1">
                <a:tableStyleId>{5C22544A-7EE6-4342-B048-85BDC9FD1C3A}</a:tableStyleId>
              </a:tblPr>
              <a:tblGrid>
                <a:gridCol w="1326466"/>
                <a:gridCol w="2528078"/>
                <a:gridCol w="1730132"/>
              </a:tblGrid>
              <a:tr h="397701">
                <a:tc>
                  <a:txBody>
                    <a:bodyPr/>
                    <a:lstStyle/>
                    <a:p>
                      <a:pPr algn="l">
                        <a:lnSpc>
                          <a:spcPct val="150000"/>
                        </a:lnSpc>
                        <a:spcAft>
                          <a:spcPts val="0"/>
                        </a:spcAft>
                      </a:pPr>
                      <a:r>
                        <a:rPr lang="zh-CN" sz="1600" kern="0" dirty="0">
                          <a:effectLst/>
                          <a:latin typeface="宋体" panose="02010600030101010101" pitchFamily="2" charset="-122"/>
                          <a:ea typeface="宋体" panose="02010600030101010101" pitchFamily="2" charset="-122"/>
                        </a:rPr>
                        <a:t>缓存容量</a:t>
                      </a:r>
                      <a:endParaRPr lang="zh-CN" sz="1600" kern="100" dirty="0">
                        <a:effectLst/>
                        <a:latin typeface="宋体" panose="02010600030101010101" pitchFamily="2" charset="-122"/>
                        <a:ea typeface="宋体" panose="02010600030101010101" pitchFamily="2" charset="-122"/>
                      </a:endParaRPr>
                    </a:p>
                  </a:txBody>
                  <a:tcPr marL="68580" marR="68580" marT="0" marB="0" anchor="b"/>
                </a:tc>
                <a:tc>
                  <a:txBody>
                    <a:bodyPr/>
                    <a:lstStyle/>
                    <a:p>
                      <a:pPr algn="l">
                        <a:lnSpc>
                          <a:spcPct val="150000"/>
                        </a:lnSpc>
                        <a:spcAft>
                          <a:spcPts val="0"/>
                        </a:spcAft>
                      </a:pPr>
                      <a:r>
                        <a:rPr lang="zh-CN" sz="1600" kern="0" dirty="0">
                          <a:effectLst/>
                          <a:latin typeface="宋体" panose="02010600030101010101" pitchFamily="2" charset="-122"/>
                          <a:ea typeface="宋体" panose="02010600030101010101" pitchFamily="2" charset="-122"/>
                        </a:rPr>
                        <a:t>开销感知算法缓存命中率</a:t>
                      </a:r>
                      <a:endParaRPr lang="zh-CN" sz="1600" kern="100" dirty="0">
                        <a:effectLst/>
                        <a:latin typeface="宋体" panose="02010600030101010101" pitchFamily="2" charset="-122"/>
                        <a:ea typeface="宋体" panose="02010600030101010101" pitchFamily="2" charset="-122"/>
                      </a:endParaRPr>
                    </a:p>
                  </a:txBody>
                  <a:tcPr marL="68580" marR="68580" marT="0" marB="0" anchor="b"/>
                </a:tc>
                <a:tc>
                  <a:txBody>
                    <a:bodyPr/>
                    <a:lstStyle/>
                    <a:p>
                      <a:pPr algn="just">
                        <a:lnSpc>
                          <a:spcPct val="150000"/>
                        </a:lnSpc>
                        <a:spcAft>
                          <a:spcPts val="0"/>
                        </a:spcAft>
                      </a:pPr>
                      <a:r>
                        <a:rPr lang="en-US" sz="1600" kern="0" dirty="0">
                          <a:effectLst/>
                          <a:latin typeface="宋体" panose="02010600030101010101" pitchFamily="2" charset="-122"/>
                          <a:ea typeface="宋体" panose="02010600030101010101" pitchFamily="2" charset="-122"/>
                        </a:rPr>
                        <a:t>LRU</a:t>
                      </a:r>
                      <a:r>
                        <a:rPr lang="zh-CN" sz="1600" kern="0" dirty="0">
                          <a:effectLst/>
                          <a:latin typeface="宋体" panose="02010600030101010101" pitchFamily="2" charset="-122"/>
                          <a:ea typeface="宋体" panose="02010600030101010101" pitchFamily="2" charset="-122"/>
                        </a:rPr>
                        <a:t>缓存命中率</a:t>
                      </a:r>
                      <a:endParaRPr lang="zh-CN" sz="1600" kern="100" dirty="0">
                        <a:effectLst/>
                        <a:latin typeface="宋体" panose="02010600030101010101" pitchFamily="2" charset="-122"/>
                        <a:ea typeface="宋体" panose="02010600030101010101" pitchFamily="2" charset="-122"/>
                      </a:endParaRPr>
                    </a:p>
                  </a:txBody>
                  <a:tcPr marL="68580" marR="68580" marT="0" marB="0" anchor="b"/>
                </a:tc>
              </a:tr>
              <a:tr h="396626">
                <a:tc>
                  <a:txBody>
                    <a:bodyPr/>
                    <a:lstStyle/>
                    <a:p>
                      <a:pPr algn="r">
                        <a:lnSpc>
                          <a:spcPct val="150000"/>
                        </a:lnSpc>
                        <a:spcAft>
                          <a:spcPts val="0"/>
                        </a:spcAft>
                      </a:pPr>
                      <a:r>
                        <a:rPr lang="en-US" sz="1600" kern="0" dirty="0">
                          <a:effectLst/>
                          <a:latin typeface="宋体" panose="02010600030101010101" pitchFamily="2" charset="-122"/>
                          <a:ea typeface="宋体" panose="02010600030101010101" pitchFamily="2" charset="-122"/>
                        </a:rPr>
                        <a:t>500000</a:t>
                      </a:r>
                      <a:endParaRPr lang="zh-CN" sz="1600" kern="100" dirty="0">
                        <a:effectLst/>
                        <a:latin typeface="宋体" panose="02010600030101010101" pitchFamily="2" charset="-122"/>
                        <a:ea typeface="宋体" panose="02010600030101010101" pitchFamily="2" charset="-122"/>
                      </a:endParaRPr>
                    </a:p>
                  </a:txBody>
                  <a:tcPr marL="68580" marR="68580" marT="0" marB="0" anchor="b"/>
                </a:tc>
                <a:tc>
                  <a:txBody>
                    <a:bodyPr/>
                    <a:lstStyle/>
                    <a:p>
                      <a:pPr algn="r">
                        <a:lnSpc>
                          <a:spcPct val="150000"/>
                        </a:lnSpc>
                        <a:spcAft>
                          <a:spcPts val="0"/>
                        </a:spcAft>
                      </a:pPr>
                      <a:r>
                        <a:rPr lang="en-US" sz="1600" kern="0" dirty="0">
                          <a:effectLst/>
                          <a:latin typeface="宋体" panose="02010600030101010101" pitchFamily="2" charset="-122"/>
                          <a:ea typeface="宋体" panose="02010600030101010101" pitchFamily="2" charset="-122"/>
                        </a:rPr>
                        <a:t>0.701094821</a:t>
                      </a:r>
                      <a:endParaRPr lang="zh-CN" sz="1600" kern="100" dirty="0">
                        <a:effectLst/>
                        <a:latin typeface="宋体" panose="02010600030101010101" pitchFamily="2" charset="-122"/>
                        <a:ea typeface="宋体" panose="02010600030101010101" pitchFamily="2" charset="-122"/>
                      </a:endParaRPr>
                    </a:p>
                  </a:txBody>
                  <a:tcPr marL="68580" marR="68580" marT="0" marB="0" anchor="b"/>
                </a:tc>
                <a:tc>
                  <a:txBody>
                    <a:bodyPr/>
                    <a:lstStyle/>
                    <a:p>
                      <a:pPr algn="r">
                        <a:lnSpc>
                          <a:spcPct val="150000"/>
                        </a:lnSpc>
                        <a:spcAft>
                          <a:spcPts val="0"/>
                        </a:spcAft>
                      </a:pPr>
                      <a:r>
                        <a:rPr lang="en-US" sz="1600" kern="0">
                          <a:effectLst/>
                          <a:latin typeface="宋体" panose="02010600030101010101" pitchFamily="2" charset="-122"/>
                          <a:ea typeface="宋体" panose="02010600030101010101" pitchFamily="2" charset="-122"/>
                        </a:rPr>
                        <a:t>0.70179941</a:t>
                      </a:r>
                      <a:endParaRPr lang="zh-CN" sz="1600" kern="100">
                        <a:effectLst/>
                        <a:latin typeface="宋体" panose="02010600030101010101" pitchFamily="2" charset="-122"/>
                        <a:ea typeface="宋体" panose="02010600030101010101" pitchFamily="2" charset="-122"/>
                      </a:endParaRPr>
                    </a:p>
                  </a:txBody>
                  <a:tcPr marL="68580" marR="68580" marT="0" marB="0" anchor="b"/>
                </a:tc>
              </a:tr>
              <a:tr h="396626">
                <a:tc>
                  <a:txBody>
                    <a:bodyPr/>
                    <a:lstStyle/>
                    <a:p>
                      <a:pPr algn="r">
                        <a:lnSpc>
                          <a:spcPct val="150000"/>
                        </a:lnSpc>
                        <a:spcAft>
                          <a:spcPts val="0"/>
                        </a:spcAft>
                      </a:pPr>
                      <a:r>
                        <a:rPr lang="en-US" sz="1600" kern="0">
                          <a:effectLst/>
                          <a:latin typeface="宋体" panose="02010600030101010101" pitchFamily="2" charset="-122"/>
                          <a:ea typeface="宋体" panose="02010600030101010101" pitchFamily="2" charset="-122"/>
                        </a:rPr>
                        <a:t>1000000</a:t>
                      </a:r>
                      <a:endParaRPr lang="zh-CN" sz="1600" kern="100">
                        <a:effectLst/>
                        <a:latin typeface="宋体" panose="02010600030101010101" pitchFamily="2" charset="-122"/>
                        <a:ea typeface="宋体" panose="02010600030101010101" pitchFamily="2" charset="-122"/>
                      </a:endParaRPr>
                    </a:p>
                  </a:txBody>
                  <a:tcPr marL="68580" marR="68580" marT="0" marB="0" anchor="b"/>
                </a:tc>
                <a:tc>
                  <a:txBody>
                    <a:bodyPr/>
                    <a:lstStyle/>
                    <a:p>
                      <a:pPr algn="r">
                        <a:lnSpc>
                          <a:spcPct val="150000"/>
                        </a:lnSpc>
                        <a:spcAft>
                          <a:spcPts val="0"/>
                        </a:spcAft>
                      </a:pPr>
                      <a:r>
                        <a:rPr lang="en-US" sz="1600" kern="0" dirty="0">
                          <a:effectLst/>
                          <a:latin typeface="宋体" panose="02010600030101010101" pitchFamily="2" charset="-122"/>
                          <a:ea typeface="宋体" panose="02010600030101010101" pitchFamily="2" charset="-122"/>
                        </a:rPr>
                        <a:t>0.731891029</a:t>
                      </a:r>
                      <a:endParaRPr lang="zh-CN" sz="1600" kern="100" dirty="0">
                        <a:effectLst/>
                        <a:latin typeface="宋体" panose="02010600030101010101" pitchFamily="2" charset="-122"/>
                        <a:ea typeface="宋体" panose="02010600030101010101" pitchFamily="2" charset="-122"/>
                      </a:endParaRPr>
                    </a:p>
                  </a:txBody>
                  <a:tcPr marL="68580" marR="68580" marT="0" marB="0" anchor="b"/>
                </a:tc>
                <a:tc>
                  <a:txBody>
                    <a:bodyPr/>
                    <a:lstStyle/>
                    <a:p>
                      <a:pPr algn="r">
                        <a:lnSpc>
                          <a:spcPct val="150000"/>
                        </a:lnSpc>
                        <a:spcAft>
                          <a:spcPts val="0"/>
                        </a:spcAft>
                      </a:pPr>
                      <a:r>
                        <a:rPr lang="en-US" sz="1600" kern="0">
                          <a:effectLst/>
                          <a:latin typeface="宋体" panose="02010600030101010101" pitchFamily="2" charset="-122"/>
                          <a:ea typeface="宋体" panose="02010600030101010101" pitchFamily="2" charset="-122"/>
                        </a:rPr>
                        <a:t>0.732545405</a:t>
                      </a:r>
                      <a:endParaRPr lang="zh-CN" sz="1600" kern="100">
                        <a:effectLst/>
                        <a:latin typeface="宋体" panose="02010600030101010101" pitchFamily="2" charset="-122"/>
                        <a:ea typeface="宋体" panose="02010600030101010101" pitchFamily="2" charset="-122"/>
                      </a:endParaRPr>
                    </a:p>
                  </a:txBody>
                  <a:tcPr marL="68580" marR="68580" marT="0" marB="0" anchor="b"/>
                </a:tc>
              </a:tr>
              <a:tr h="396626">
                <a:tc>
                  <a:txBody>
                    <a:bodyPr/>
                    <a:lstStyle/>
                    <a:p>
                      <a:pPr algn="r">
                        <a:lnSpc>
                          <a:spcPct val="150000"/>
                        </a:lnSpc>
                        <a:spcAft>
                          <a:spcPts val="0"/>
                        </a:spcAft>
                      </a:pPr>
                      <a:r>
                        <a:rPr lang="en-US" sz="1600" kern="0">
                          <a:effectLst/>
                          <a:latin typeface="宋体" panose="02010600030101010101" pitchFamily="2" charset="-122"/>
                          <a:ea typeface="宋体" panose="02010600030101010101" pitchFamily="2" charset="-122"/>
                        </a:rPr>
                        <a:t>1500000</a:t>
                      </a:r>
                      <a:endParaRPr lang="zh-CN" sz="1600" kern="100">
                        <a:effectLst/>
                        <a:latin typeface="宋体" panose="02010600030101010101" pitchFamily="2" charset="-122"/>
                        <a:ea typeface="宋体" panose="02010600030101010101" pitchFamily="2" charset="-122"/>
                      </a:endParaRPr>
                    </a:p>
                  </a:txBody>
                  <a:tcPr marL="68580" marR="68580" marT="0" marB="0" anchor="b"/>
                </a:tc>
                <a:tc>
                  <a:txBody>
                    <a:bodyPr/>
                    <a:lstStyle/>
                    <a:p>
                      <a:pPr algn="r">
                        <a:lnSpc>
                          <a:spcPct val="150000"/>
                        </a:lnSpc>
                        <a:spcAft>
                          <a:spcPts val="0"/>
                        </a:spcAft>
                      </a:pPr>
                      <a:r>
                        <a:rPr lang="en-US" sz="1600" kern="0" dirty="0">
                          <a:effectLst/>
                          <a:latin typeface="宋体" panose="02010600030101010101" pitchFamily="2" charset="-122"/>
                          <a:ea typeface="宋体" panose="02010600030101010101" pitchFamily="2" charset="-122"/>
                        </a:rPr>
                        <a:t>0.749690224</a:t>
                      </a:r>
                      <a:endParaRPr lang="zh-CN" sz="1600" kern="100" dirty="0">
                        <a:effectLst/>
                        <a:latin typeface="宋体" panose="02010600030101010101" pitchFamily="2" charset="-122"/>
                        <a:ea typeface="宋体" panose="02010600030101010101" pitchFamily="2" charset="-122"/>
                      </a:endParaRPr>
                    </a:p>
                  </a:txBody>
                  <a:tcPr marL="68580" marR="68580" marT="0" marB="0" anchor="b"/>
                </a:tc>
                <a:tc>
                  <a:txBody>
                    <a:bodyPr/>
                    <a:lstStyle/>
                    <a:p>
                      <a:pPr algn="r">
                        <a:lnSpc>
                          <a:spcPct val="150000"/>
                        </a:lnSpc>
                        <a:spcAft>
                          <a:spcPts val="0"/>
                        </a:spcAft>
                      </a:pPr>
                      <a:r>
                        <a:rPr lang="en-US" sz="1600" kern="0">
                          <a:effectLst/>
                          <a:latin typeface="宋体" panose="02010600030101010101" pitchFamily="2" charset="-122"/>
                          <a:ea typeface="宋体" panose="02010600030101010101" pitchFamily="2" charset="-122"/>
                        </a:rPr>
                        <a:t>0.750312926</a:t>
                      </a:r>
                      <a:endParaRPr lang="zh-CN" sz="1600" kern="100">
                        <a:effectLst/>
                        <a:latin typeface="宋体" panose="02010600030101010101" pitchFamily="2" charset="-122"/>
                        <a:ea typeface="宋体" panose="02010600030101010101" pitchFamily="2" charset="-122"/>
                      </a:endParaRPr>
                    </a:p>
                  </a:txBody>
                  <a:tcPr marL="68580" marR="68580" marT="0" marB="0" anchor="b"/>
                </a:tc>
              </a:tr>
              <a:tr h="396626">
                <a:tc>
                  <a:txBody>
                    <a:bodyPr/>
                    <a:lstStyle/>
                    <a:p>
                      <a:pPr algn="r">
                        <a:lnSpc>
                          <a:spcPct val="150000"/>
                        </a:lnSpc>
                        <a:spcAft>
                          <a:spcPts val="0"/>
                        </a:spcAft>
                      </a:pPr>
                      <a:r>
                        <a:rPr lang="en-US" sz="1600" kern="0">
                          <a:effectLst/>
                          <a:latin typeface="宋体" panose="02010600030101010101" pitchFamily="2" charset="-122"/>
                          <a:ea typeface="宋体" panose="02010600030101010101" pitchFamily="2" charset="-122"/>
                        </a:rPr>
                        <a:t>2000000</a:t>
                      </a:r>
                      <a:endParaRPr lang="zh-CN" sz="1600" kern="100">
                        <a:effectLst/>
                        <a:latin typeface="宋体" panose="02010600030101010101" pitchFamily="2" charset="-122"/>
                        <a:ea typeface="宋体" panose="02010600030101010101" pitchFamily="2" charset="-122"/>
                      </a:endParaRPr>
                    </a:p>
                  </a:txBody>
                  <a:tcPr marL="68580" marR="68580" marT="0" marB="0" anchor="b"/>
                </a:tc>
                <a:tc>
                  <a:txBody>
                    <a:bodyPr/>
                    <a:lstStyle/>
                    <a:p>
                      <a:pPr algn="r">
                        <a:lnSpc>
                          <a:spcPct val="150000"/>
                        </a:lnSpc>
                        <a:spcAft>
                          <a:spcPts val="0"/>
                        </a:spcAft>
                      </a:pPr>
                      <a:r>
                        <a:rPr lang="en-US" sz="1600" kern="0" dirty="0">
                          <a:effectLst/>
                          <a:latin typeface="宋体" panose="02010600030101010101" pitchFamily="2" charset="-122"/>
                          <a:ea typeface="宋体" panose="02010600030101010101" pitchFamily="2" charset="-122"/>
                        </a:rPr>
                        <a:t>0.762349069</a:t>
                      </a:r>
                      <a:endParaRPr lang="zh-CN" sz="1600" kern="100" dirty="0">
                        <a:effectLst/>
                        <a:latin typeface="宋体" panose="02010600030101010101" pitchFamily="2" charset="-122"/>
                        <a:ea typeface="宋体" panose="02010600030101010101" pitchFamily="2" charset="-122"/>
                      </a:endParaRPr>
                    </a:p>
                  </a:txBody>
                  <a:tcPr marL="68580" marR="68580" marT="0" marB="0" anchor="b"/>
                </a:tc>
                <a:tc>
                  <a:txBody>
                    <a:bodyPr/>
                    <a:lstStyle/>
                    <a:p>
                      <a:pPr algn="r">
                        <a:lnSpc>
                          <a:spcPct val="150000"/>
                        </a:lnSpc>
                        <a:spcAft>
                          <a:spcPts val="0"/>
                        </a:spcAft>
                      </a:pPr>
                      <a:r>
                        <a:rPr lang="en-US" sz="1600" kern="0" dirty="0">
                          <a:effectLst/>
                          <a:latin typeface="宋体" panose="02010600030101010101" pitchFamily="2" charset="-122"/>
                          <a:ea typeface="宋体" panose="02010600030101010101" pitchFamily="2" charset="-122"/>
                        </a:rPr>
                        <a:t>0.762931277</a:t>
                      </a:r>
                      <a:endParaRPr lang="zh-CN" sz="1600" kern="100" dirty="0">
                        <a:effectLst/>
                        <a:latin typeface="宋体" panose="02010600030101010101" pitchFamily="2" charset="-122"/>
                        <a:ea typeface="宋体" panose="02010600030101010101" pitchFamily="2" charset="-122"/>
                      </a:endParaRPr>
                    </a:p>
                  </a:txBody>
                  <a:tcPr marL="68580" marR="68580" marT="0" marB="0" anchor="b"/>
                </a:tc>
              </a:tr>
              <a:tr h="396626">
                <a:tc>
                  <a:txBody>
                    <a:bodyPr/>
                    <a:lstStyle/>
                    <a:p>
                      <a:pPr algn="r">
                        <a:lnSpc>
                          <a:spcPct val="150000"/>
                        </a:lnSpc>
                        <a:spcAft>
                          <a:spcPts val="0"/>
                        </a:spcAft>
                      </a:pPr>
                      <a:r>
                        <a:rPr lang="en-US" sz="1600" kern="0">
                          <a:effectLst/>
                          <a:latin typeface="宋体" panose="02010600030101010101" pitchFamily="2" charset="-122"/>
                          <a:ea typeface="宋体" panose="02010600030101010101" pitchFamily="2" charset="-122"/>
                        </a:rPr>
                        <a:t>2500000</a:t>
                      </a:r>
                      <a:endParaRPr lang="zh-CN" sz="1600" kern="100">
                        <a:effectLst/>
                        <a:latin typeface="宋体" panose="02010600030101010101" pitchFamily="2" charset="-122"/>
                        <a:ea typeface="宋体" panose="02010600030101010101" pitchFamily="2" charset="-122"/>
                      </a:endParaRPr>
                    </a:p>
                  </a:txBody>
                  <a:tcPr marL="68580" marR="68580" marT="0" marB="0" anchor="b"/>
                </a:tc>
                <a:tc>
                  <a:txBody>
                    <a:bodyPr/>
                    <a:lstStyle/>
                    <a:p>
                      <a:pPr algn="r">
                        <a:lnSpc>
                          <a:spcPct val="150000"/>
                        </a:lnSpc>
                        <a:spcAft>
                          <a:spcPts val="0"/>
                        </a:spcAft>
                      </a:pPr>
                      <a:r>
                        <a:rPr lang="en-US" sz="1600" kern="0" dirty="0">
                          <a:effectLst/>
                          <a:latin typeface="宋体" panose="02010600030101010101" pitchFamily="2" charset="-122"/>
                          <a:ea typeface="宋体" panose="02010600030101010101" pitchFamily="2" charset="-122"/>
                        </a:rPr>
                        <a:t>0.772163822</a:t>
                      </a:r>
                      <a:endParaRPr lang="zh-CN" sz="1600" kern="100" dirty="0">
                        <a:effectLst/>
                        <a:latin typeface="宋体" panose="02010600030101010101" pitchFamily="2" charset="-122"/>
                        <a:ea typeface="宋体" panose="02010600030101010101" pitchFamily="2" charset="-122"/>
                      </a:endParaRPr>
                    </a:p>
                  </a:txBody>
                  <a:tcPr marL="68580" marR="68580" marT="0" marB="0" anchor="b"/>
                </a:tc>
                <a:tc>
                  <a:txBody>
                    <a:bodyPr/>
                    <a:lstStyle/>
                    <a:p>
                      <a:pPr algn="r">
                        <a:lnSpc>
                          <a:spcPct val="150000"/>
                        </a:lnSpc>
                        <a:spcAft>
                          <a:spcPts val="0"/>
                        </a:spcAft>
                      </a:pPr>
                      <a:r>
                        <a:rPr lang="en-US" sz="1600" kern="0" dirty="0">
                          <a:effectLst/>
                          <a:latin typeface="宋体" panose="02010600030101010101" pitchFamily="2" charset="-122"/>
                          <a:ea typeface="宋体" panose="02010600030101010101" pitchFamily="2" charset="-122"/>
                        </a:rPr>
                        <a:t>0.772699418</a:t>
                      </a:r>
                      <a:endParaRPr lang="zh-CN" sz="1600" kern="100" dirty="0">
                        <a:effectLst/>
                        <a:latin typeface="宋体" panose="02010600030101010101" pitchFamily="2" charset="-122"/>
                        <a:ea typeface="宋体" panose="02010600030101010101" pitchFamily="2" charset="-122"/>
                      </a:endParaRPr>
                    </a:p>
                  </a:txBody>
                  <a:tcPr marL="68580" marR="68580" marT="0" marB="0" anchor="b"/>
                </a:tc>
              </a:tr>
              <a:tr h="396626">
                <a:tc>
                  <a:txBody>
                    <a:bodyPr/>
                    <a:lstStyle/>
                    <a:p>
                      <a:pPr algn="r">
                        <a:lnSpc>
                          <a:spcPct val="150000"/>
                        </a:lnSpc>
                        <a:spcAft>
                          <a:spcPts val="0"/>
                        </a:spcAft>
                      </a:pPr>
                      <a:r>
                        <a:rPr lang="en-US" sz="1600" kern="0">
                          <a:effectLst/>
                          <a:latin typeface="宋体" panose="02010600030101010101" pitchFamily="2" charset="-122"/>
                          <a:ea typeface="宋体" panose="02010600030101010101" pitchFamily="2" charset="-122"/>
                        </a:rPr>
                        <a:t>3000000</a:t>
                      </a:r>
                      <a:endParaRPr lang="zh-CN" sz="1600" kern="100">
                        <a:effectLst/>
                        <a:latin typeface="宋体" panose="02010600030101010101" pitchFamily="2" charset="-122"/>
                        <a:ea typeface="宋体" panose="02010600030101010101" pitchFamily="2" charset="-122"/>
                      </a:endParaRPr>
                    </a:p>
                  </a:txBody>
                  <a:tcPr marL="68580" marR="68580" marT="0" marB="0" anchor="b"/>
                </a:tc>
                <a:tc>
                  <a:txBody>
                    <a:bodyPr/>
                    <a:lstStyle/>
                    <a:p>
                      <a:pPr algn="r">
                        <a:lnSpc>
                          <a:spcPct val="150000"/>
                        </a:lnSpc>
                        <a:spcAft>
                          <a:spcPts val="0"/>
                        </a:spcAft>
                      </a:pPr>
                      <a:r>
                        <a:rPr lang="en-US" sz="1600" kern="0">
                          <a:effectLst/>
                          <a:latin typeface="宋体" panose="02010600030101010101" pitchFamily="2" charset="-122"/>
                          <a:ea typeface="宋体" panose="02010600030101010101" pitchFamily="2" charset="-122"/>
                        </a:rPr>
                        <a:t>0.78023681</a:t>
                      </a:r>
                      <a:endParaRPr lang="zh-CN" sz="1600" kern="100">
                        <a:effectLst/>
                        <a:latin typeface="宋体" panose="02010600030101010101" pitchFamily="2" charset="-122"/>
                        <a:ea typeface="宋体" panose="02010600030101010101" pitchFamily="2" charset="-122"/>
                      </a:endParaRPr>
                    </a:p>
                  </a:txBody>
                  <a:tcPr marL="68580" marR="68580" marT="0" marB="0" anchor="b"/>
                </a:tc>
                <a:tc>
                  <a:txBody>
                    <a:bodyPr/>
                    <a:lstStyle/>
                    <a:p>
                      <a:pPr algn="r">
                        <a:lnSpc>
                          <a:spcPct val="150000"/>
                        </a:lnSpc>
                        <a:spcAft>
                          <a:spcPts val="0"/>
                        </a:spcAft>
                      </a:pPr>
                      <a:r>
                        <a:rPr lang="en-US" sz="1600" kern="0" dirty="0">
                          <a:effectLst/>
                          <a:latin typeface="宋体" panose="02010600030101010101" pitchFamily="2" charset="-122"/>
                          <a:ea typeface="宋体" panose="02010600030101010101" pitchFamily="2" charset="-122"/>
                        </a:rPr>
                        <a:t>0.780717155</a:t>
                      </a:r>
                      <a:endParaRPr lang="zh-CN" sz="1600" kern="100" dirty="0">
                        <a:effectLst/>
                        <a:latin typeface="宋体" panose="02010600030101010101" pitchFamily="2" charset="-122"/>
                        <a:ea typeface="宋体" panose="02010600030101010101" pitchFamily="2" charset="-122"/>
                      </a:endParaRPr>
                    </a:p>
                  </a:txBody>
                  <a:tcPr marL="68580" marR="68580" marT="0" marB="0" anchor="b"/>
                </a:tc>
              </a:tr>
              <a:tr h="396626">
                <a:tc>
                  <a:txBody>
                    <a:bodyPr/>
                    <a:lstStyle/>
                    <a:p>
                      <a:pPr algn="r">
                        <a:lnSpc>
                          <a:spcPct val="150000"/>
                        </a:lnSpc>
                        <a:spcAft>
                          <a:spcPts val="0"/>
                        </a:spcAft>
                      </a:pPr>
                      <a:r>
                        <a:rPr lang="en-US" sz="1600" kern="0">
                          <a:effectLst/>
                          <a:latin typeface="宋体" panose="02010600030101010101" pitchFamily="2" charset="-122"/>
                          <a:ea typeface="宋体" panose="02010600030101010101" pitchFamily="2" charset="-122"/>
                        </a:rPr>
                        <a:t>3500000</a:t>
                      </a:r>
                      <a:endParaRPr lang="zh-CN" sz="1600" kern="100">
                        <a:effectLst/>
                        <a:latin typeface="宋体" panose="02010600030101010101" pitchFamily="2" charset="-122"/>
                        <a:ea typeface="宋体" panose="02010600030101010101" pitchFamily="2" charset="-122"/>
                      </a:endParaRPr>
                    </a:p>
                  </a:txBody>
                  <a:tcPr marL="68580" marR="68580" marT="0" marB="0" anchor="b"/>
                </a:tc>
                <a:tc>
                  <a:txBody>
                    <a:bodyPr/>
                    <a:lstStyle/>
                    <a:p>
                      <a:pPr algn="r">
                        <a:lnSpc>
                          <a:spcPct val="150000"/>
                        </a:lnSpc>
                        <a:spcAft>
                          <a:spcPts val="0"/>
                        </a:spcAft>
                      </a:pPr>
                      <a:r>
                        <a:rPr lang="en-US" sz="1600" kern="0">
                          <a:effectLst/>
                          <a:latin typeface="宋体" panose="02010600030101010101" pitchFamily="2" charset="-122"/>
                          <a:ea typeface="宋体" panose="02010600030101010101" pitchFamily="2" charset="-122"/>
                        </a:rPr>
                        <a:t>0.787437656</a:t>
                      </a:r>
                      <a:endParaRPr lang="zh-CN" sz="1600" kern="100">
                        <a:effectLst/>
                        <a:latin typeface="宋体" panose="02010600030101010101" pitchFamily="2" charset="-122"/>
                        <a:ea typeface="宋体" panose="02010600030101010101" pitchFamily="2" charset="-122"/>
                      </a:endParaRPr>
                    </a:p>
                  </a:txBody>
                  <a:tcPr marL="68580" marR="68580" marT="0" marB="0" anchor="b"/>
                </a:tc>
                <a:tc>
                  <a:txBody>
                    <a:bodyPr/>
                    <a:lstStyle/>
                    <a:p>
                      <a:pPr algn="r">
                        <a:lnSpc>
                          <a:spcPct val="150000"/>
                        </a:lnSpc>
                        <a:spcAft>
                          <a:spcPts val="0"/>
                        </a:spcAft>
                      </a:pPr>
                      <a:r>
                        <a:rPr lang="en-US" sz="1600" kern="0" dirty="0">
                          <a:effectLst/>
                          <a:latin typeface="宋体" panose="02010600030101010101" pitchFamily="2" charset="-122"/>
                          <a:ea typeface="宋体" panose="02010600030101010101" pitchFamily="2" charset="-122"/>
                        </a:rPr>
                        <a:t>0.78791836</a:t>
                      </a:r>
                      <a:endParaRPr lang="zh-CN" sz="1600" kern="100" dirty="0">
                        <a:effectLst/>
                        <a:latin typeface="宋体" panose="02010600030101010101" pitchFamily="2" charset="-122"/>
                        <a:ea typeface="宋体" panose="02010600030101010101" pitchFamily="2" charset="-122"/>
                      </a:endParaRPr>
                    </a:p>
                  </a:txBody>
                  <a:tcPr marL="68580" marR="68580" marT="0" marB="0" anchor="b"/>
                </a:tc>
              </a:tr>
              <a:tr h="396626">
                <a:tc>
                  <a:txBody>
                    <a:bodyPr/>
                    <a:lstStyle/>
                    <a:p>
                      <a:pPr algn="r">
                        <a:lnSpc>
                          <a:spcPct val="150000"/>
                        </a:lnSpc>
                        <a:spcAft>
                          <a:spcPts val="0"/>
                        </a:spcAft>
                      </a:pPr>
                      <a:r>
                        <a:rPr lang="en-US" sz="1600" kern="0">
                          <a:effectLst/>
                          <a:latin typeface="宋体" panose="02010600030101010101" pitchFamily="2" charset="-122"/>
                          <a:ea typeface="宋体" panose="02010600030101010101" pitchFamily="2" charset="-122"/>
                        </a:rPr>
                        <a:t>4000000</a:t>
                      </a:r>
                      <a:endParaRPr lang="zh-CN" sz="1600" kern="100">
                        <a:effectLst/>
                        <a:latin typeface="宋体" panose="02010600030101010101" pitchFamily="2" charset="-122"/>
                        <a:ea typeface="宋体" panose="02010600030101010101" pitchFamily="2" charset="-122"/>
                      </a:endParaRPr>
                    </a:p>
                  </a:txBody>
                  <a:tcPr marL="68580" marR="68580" marT="0" marB="0" anchor="b"/>
                </a:tc>
                <a:tc>
                  <a:txBody>
                    <a:bodyPr/>
                    <a:lstStyle/>
                    <a:p>
                      <a:pPr algn="r">
                        <a:lnSpc>
                          <a:spcPct val="150000"/>
                        </a:lnSpc>
                        <a:spcAft>
                          <a:spcPts val="0"/>
                        </a:spcAft>
                      </a:pPr>
                      <a:r>
                        <a:rPr lang="en-US" sz="1600" kern="0">
                          <a:effectLst/>
                          <a:latin typeface="宋体" panose="02010600030101010101" pitchFamily="2" charset="-122"/>
                          <a:ea typeface="宋体" panose="02010600030101010101" pitchFamily="2" charset="-122"/>
                        </a:rPr>
                        <a:t>0.793739183</a:t>
                      </a:r>
                      <a:endParaRPr lang="zh-CN" sz="1600" kern="100">
                        <a:effectLst/>
                        <a:latin typeface="宋体" panose="02010600030101010101" pitchFamily="2" charset="-122"/>
                        <a:ea typeface="宋体" panose="02010600030101010101" pitchFamily="2" charset="-122"/>
                      </a:endParaRPr>
                    </a:p>
                  </a:txBody>
                  <a:tcPr marL="68580" marR="68580" marT="0" marB="0" anchor="b"/>
                </a:tc>
                <a:tc>
                  <a:txBody>
                    <a:bodyPr/>
                    <a:lstStyle/>
                    <a:p>
                      <a:pPr algn="r">
                        <a:lnSpc>
                          <a:spcPct val="150000"/>
                        </a:lnSpc>
                        <a:spcAft>
                          <a:spcPts val="0"/>
                        </a:spcAft>
                      </a:pPr>
                      <a:r>
                        <a:rPr lang="en-US" sz="1600" kern="0" dirty="0">
                          <a:effectLst/>
                          <a:latin typeface="宋体" panose="02010600030101010101" pitchFamily="2" charset="-122"/>
                          <a:ea typeface="宋体" panose="02010600030101010101" pitchFamily="2" charset="-122"/>
                        </a:rPr>
                        <a:t>0.794179573</a:t>
                      </a:r>
                      <a:endParaRPr lang="zh-CN" sz="1600" kern="100" dirty="0">
                        <a:effectLst/>
                        <a:latin typeface="宋体" panose="02010600030101010101" pitchFamily="2" charset="-122"/>
                        <a:ea typeface="宋体" panose="02010600030101010101" pitchFamily="2" charset="-122"/>
                      </a:endParaRPr>
                    </a:p>
                  </a:txBody>
                  <a:tcPr marL="68580" marR="68580" marT="0" marB="0" anchor="b"/>
                </a:tc>
              </a:tr>
            </a:tbl>
          </a:graphicData>
        </a:graphic>
      </p:graphicFrame>
      <p:sp>
        <p:nvSpPr>
          <p:cNvPr id="6" name="文本框 5"/>
          <p:cNvSpPr txBox="1"/>
          <p:nvPr/>
        </p:nvSpPr>
        <p:spPr>
          <a:xfrm>
            <a:off x="752481" y="5590540"/>
            <a:ext cx="7059879" cy="862416"/>
          </a:xfrm>
          <a:prstGeom prst="rect">
            <a:avLst/>
          </a:prstGeom>
          <a:noFill/>
        </p:spPr>
        <p:txBody>
          <a:bodyPr wrap="square" rtlCol="0">
            <a:spAutoFit/>
          </a:bodyPr>
          <a:lstStyle/>
          <a:p>
            <a:pPr lvl="1">
              <a:lnSpc>
                <a:spcPts val="3200"/>
              </a:lnSpc>
            </a:pPr>
            <a:r>
              <a:rPr lang="zh-CN" altLang="en-US" sz="2400" dirty="0" smtClean="0">
                <a:latin typeface="宋体" panose="02010600030101010101" pitchFamily="2" charset="-122"/>
                <a:ea typeface="宋体" panose="02010600030101010101" pitchFamily="2" charset="-122"/>
              </a:rPr>
              <a:t>结论：开销感知替换算法与</a:t>
            </a:r>
            <a:r>
              <a:rPr lang="en-US" altLang="zh-CN" sz="2400" dirty="0" smtClean="0">
                <a:latin typeface="宋体" panose="02010600030101010101" pitchFamily="2" charset="-122"/>
                <a:ea typeface="宋体" panose="02010600030101010101" pitchFamily="2" charset="-122"/>
              </a:rPr>
              <a:t>LRU</a:t>
            </a:r>
            <a:r>
              <a:rPr lang="zh-CN" altLang="en-US" sz="2400" dirty="0" smtClean="0">
                <a:latin typeface="宋体" panose="02010600030101010101" pitchFamily="2" charset="-122"/>
                <a:ea typeface="宋体" panose="02010600030101010101" pitchFamily="2" charset="-122"/>
              </a:rPr>
              <a:t>算法缓存命中率相近。</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差异小于</a:t>
            </a:r>
            <a:r>
              <a:rPr lang="en-US" altLang="zh-CN" sz="2400" dirty="0" smtClean="0">
                <a:latin typeface="宋体" panose="02010600030101010101" pitchFamily="2" charset="-122"/>
                <a:ea typeface="宋体" panose="02010600030101010101" pitchFamily="2" charset="-122"/>
              </a:rPr>
              <a:t>0.1%)</a:t>
            </a:r>
            <a:endParaRPr lang="zh-CN" altLang="en-US" sz="2400" dirty="0">
              <a:latin typeface="宋体" panose="02010600030101010101" pitchFamily="2" charset="-122"/>
              <a:ea typeface="宋体" panose="02010600030101010101" pitchFamily="2" charset="-122"/>
            </a:endParaRPr>
          </a:p>
        </p:txBody>
      </p:sp>
      <p:sp>
        <p:nvSpPr>
          <p:cNvPr id="7" name="文本框 6"/>
          <p:cNvSpPr txBox="1"/>
          <p:nvPr/>
        </p:nvSpPr>
        <p:spPr>
          <a:xfrm>
            <a:off x="2167721" y="1443967"/>
            <a:ext cx="4185761" cy="338554"/>
          </a:xfrm>
          <a:prstGeom prst="rect">
            <a:avLst/>
          </a:prstGeom>
          <a:noFill/>
        </p:spPr>
        <p:txBody>
          <a:bodyPr wrap="none" rtlCol="0">
            <a:spAutoFit/>
          </a:bodyPr>
          <a:lstStyle/>
          <a:p>
            <a:r>
              <a:rPr lang="zh-CN" altLang="en-US" sz="1600" dirty="0">
                <a:latin typeface="宋体" panose="02010600030101010101" pitchFamily="2" charset="-122"/>
              </a:rPr>
              <a:t>开销感知的替换算法与</a:t>
            </a:r>
            <a:r>
              <a:rPr lang="en-US" altLang="zh-CN" sz="1600" dirty="0">
                <a:latin typeface="宋体" panose="02010600030101010101" pitchFamily="2" charset="-122"/>
              </a:rPr>
              <a:t>LRU</a:t>
            </a:r>
            <a:r>
              <a:rPr lang="zh-CN" altLang="en-US" sz="1600" dirty="0">
                <a:latin typeface="宋体" panose="02010600030101010101" pitchFamily="2" charset="-122"/>
              </a:rPr>
              <a:t>缓存命中率的对比</a:t>
            </a:r>
            <a:endParaRPr lang="zh-CN" altLang="en-US" sz="1600" dirty="0"/>
          </a:p>
        </p:txBody>
      </p:sp>
    </p:spTree>
    <p:extLst>
      <p:ext uri="{BB962C8B-B14F-4D97-AF65-F5344CB8AC3E}">
        <p14:creationId xmlns:p14="http://schemas.microsoft.com/office/powerpoint/2010/main" val="40175211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目录</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sz="2400" b="1" dirty="0" smtClean="0">
                <a:latin typeface="宋体" panose="02010600030101010101" pitchFamily="2" charset="-122"/>
                <a:ea typeface="宋体" panose="02010600030101010101" pitchFamily="2" charset="-122"/>
              </a:rPr>
              <a:t>课题来源及背景</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国内外研究现状</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研究目标</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研究内容</a:t>
            </a:r>
            <a:endParaRPr lang="en-US" altLang="zh-CN" sz="2400" b="1" dirty="0" smtClean="0">
              <a:latin typeface="宋体" panose="02010600030101010101" pitchFamily="2" charset="-122"/>
              <a:ea typeface="宋体" panose="02010600030101010101" pitchFamily="2" charset="-122"/>
            </a:endParaRPr>
          </a:p>
          <a:p>
            <a:pPr lvl="1"/>
            <a:r>
              <a:rPr lang="zh-CN" altLang="en-US" sz="2000" b="1" dirty="0" smtClean="0">
                <a:latin typeface="宋体" panose="02010600030101010101" pitchFamily="2" charset="-122"/>
                <a:ea typeface="宋体" panose="02010600030101010101" pitchFamily="2" charset="-122"/>
              </a:rPr>
              <a:t>替换策略对</a:t>
            </a:r>
            <a:r>
              <a:rPr lang="en-US" altLang="zh-CN" sz="2000" b="1" dirty="0" smtClean="0">
                <a:latin typeface="宋体" panose="02010600030101010101" pitchFamily="2" charset="-122"/>
                <a:ea typeface="宋体" panose="02010600030101010101" pitchFamily="2" charset="-122"/>
              </a:rPr>
              <a:t>SDC</a:t>
            </a:r>
            <a:r>
              <a:rPr lang="zh-CN" altLang="en-US" sz="2000" b="1" dirty="0" smtClean="0">
                <a:latin typeface="宋体" panose="02010600030101010101" pitchFamily="2" charset="-122"/>
                <a:ea typeface="宋体" panose="02010600030101010101" pitchFamily="2" charset="-122"/>
              </a:rPr>
              <a:t>查询结果缓存影响研究</a:t>
            </a:r>
            <a:endParaRPr lang="en-US" altLang="zh-CN" sz="2000" b="1" dirty="0" smtClean="0">
              <a:latin typeface="宋体" panose="02010600030101010101" pitchFamily="2" charset="-122"/>
              <a:ea typeface="宋体" panose="02010600030101010101" pitchFamily="2" charset="-122"/>
            </a:endParaRPr>
          </a:p>
          <a:p>
            <a:pPr lvl="1"/>
            <a:r>
              <a:rPr lang="zh-CN" altLang="en-US" sz="2000" b="1" dirty="0" smtClean="0">
                <a:latin typeface="宋体" panose="02010600030101010101" pitchFamily="2" charset="-122"/>
                <a:ea typeface="宋体" panose="02010600030101010101" pitchFamily="2" charset="-122"/>
              </a:rPr>
              <a:t>基于查询开销的查询结果缓存预取策略</a:t>
            </a:r>
            <a:endParaRPr lang="en-US" altLang="zh-CN" sz="2000" b="1" dirty="0" smtClean="0">
              <a:latin typeface="宋体" panose="02010600030101010101" pitchFamily="2" charset="-122"/>
              <a:ea typeface="宋体" panose="02010600030101010101" pitchFamily="2" charset="-122"/>
            </a:endParaRPr>
          </a:p>
          <a:p>
            <a:pPr lvl="1"/>
            <a:r>
              <a:rPr lang="zh-CN" altLang="en-US" sz="2000" b="1" dirty="0" smtClean="0">
                <a:latin typeface="宋体" panose="02010600030101010101" pitchFamily="2" charset="-122"/>
                <a:ea typeface="宋体" panose="02010600030101010101" pitchFamily="2" charset="-122"/>
              </a:rPr>
              <a:t>开销感知的查询结果缓存替换算法</a:t>
            </a:r>
            <a:endParaRPr lang="en-US" altLang="zh-CN" sz="2000" b="1" dirty="0" smtClean="0">
              <a:latin typeface="宋体" panose="02010600030101010101" pitchFamily="2" charset="-122"/>
              <a:ea typeface="宋体" panose="02010600030101010101" pitchFamily="2" charset="-122"/>
            </a:endParaRPr>
          </a:p>
          <a:p>
            <a:r>
              <a:rPr lang="zh-CN" altLang="en-US" sz="2400" b="1" dirty="0" smtClean="0">
                <a:solidFill>
                  <a:srgbClr val="FF0000"/>
                </a:solidFill>
                <a:latin typeface="宋体" panose="02010600030101010101" pitchFamily="2" charset="-122"/>
                <a:ea typeface="宋体" panose="02010600030101010101" pitchFamily="2" charset="-122"/>
              </a:rPr>
              <a:t>总结与展望</a:t>
            </a:r>
            <a:endParaRPr lang="en-US" altLang="zh-CN" sz="2400" b="1" dirty="0" smtClean="0">
              <a:solidFill>
                <a:srgbClr val="FF0000"/>
              </a:solidFill>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Tree>
    <p:extLst>
      <p:ext uri="{BB962C8B-B14F-4D97-AF65-F5344CB8AC3E}">
        <p14:creationId xmlns:p14="http://schemas.microsoft.com/office/powerpoint/2010/main" val="26136588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总结与展望</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sz="2400" b="1" dirty="0" smtClean="0">
                <a:latin typeface="宋体" panose="02010600030101010101" pitchFamily="2" charset="-122"/>
                <a:ea typeface="宋体" panose="02010600030101010101" pitchFamily="2" charset="-122"/>
              </a:rPr>
              <a:t>总结</a:t>
            </a:r>
            <a:endParaRPr lang="en-US" altLang="zh-CN" sz="2400" b="1" dirty="0" smtClean="0">
              <a:latin typeface="宋体" panose="02010600030101010101" pitchFamily="2" charset="-122"/>
              <a:ea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rPr>
              <a:t>研究</a:t>
            </a:r>
            <a:r>
              <a:rPr lang="zh-CN" altLang="en-US" sz="2400" dirty="0" smtClean="0">
                <a:latin typeface="宋体" panose="02010600030101010101" pitchFamily="2" charset="-122"/>
                <a:ea typeface="宋体" panose="02010600030101010101" pitchFamily="2" charset="-122"/>
              </a:rPr>
              <a:t>替换策略</a:t>
            </a:r>
            <a:r>
              <a:rPr lang="zh-CN" altLang="en-US" sz="2400" dirty="0">
                <a:latin typeface="宋体" panose="02010600030101010101" pitchFamily="2" charset="-122"/>
                <a:ea typeface="宋体" panose="02010600030101010101" pitchFamily="2" charset="-122"/>
              </a:rPr>
              <a:t>对</a:t>
            </a:r>
            <a:r>
              <a:rPr lang="zh-CN" altLang="zh-CN" sz="2400" dirty="0">
                <a:latin typeface="宋体" panose="02010600030101010101" pitchFamily="2" charset="-122"/>
                <a:ea typeface="宋体" panose="02010600030101010101" pitchFamily="2" charset="-122"/>
              </a:rPr>
              <a:t>动静态混合缓存</a:t>
            </a:r>
            <a:r>
              <a:rPr lang="en-US" altLang="zh-CN" sz="2400" dirty="0">
                <a:latin typeface="宋体" panose="02010600030101010101" pitchFamily="2" charset="-122"/>
                <a:ea typeface="宋体" panose="02010600030101010101" pitchFamily="2" charset="-122"/>
              </a:rPr>
              <a:t>SDC</a:t>
            </a:r>
            <a:r>
              <a:rPr lang="zh-CN" altLang="en-US" sz="2400" dirty="0">
                <a:latin typeface="宋体" panose="02010600030101010101" pitchFamily="2" charset="-122"/>
                <a:ea typeface="宋体" panose="02010600030101010101" pitchFamily="2" charset="-122"/>
              </a:rPr>
              <a:t>的</a:t>
            </a:r>
            <a:r>
              <a:rPr lang="zh-CN" altLang="en-US" sz="2400" dirty="0" smtClean="0">
                <a:latin typeface="宋体" panose="02010600030101010101" pitchFamily="2" charset="-122"/>
                <a:ea typeface="宋体" panose="02010600030101010101" pitchFamily="2" charset="-122"/>
              </a:rPr>
              <a:t>影响</a:t>
            </a:r>
            <a:endParaRPr lang="en-US" altLang="zh-CN" sz="2400" dirty="0" smtClean="0">
              <a:latin typeface="宋体" panose="02010600030101010101" pitchFamily="2" charset="-122"/>
              <a:ea typeface="宋体" panose="02010600030101010101" pitchFamily="2" charset="-122"/>
            </a:endParaRPr>
          </a:p>
          <a:p>
            <a:pPr lvl="2"/>
            <a:r>
              <a:rPr lang="en-US" altLang="zh-CN" sz="2000" dirty="0" smtClean="0">
                <a:latin typeface="宋体" panose="02010600030101010101" pitchFamily="2" charset="-122"/>
                <a:ea typeface="宋体" panose="02010600030101010101" pitchFamily="2" charset="-122"/>
              </a:rPr>
              <a:t>ARC</a:t>
            </a:r>
            <a:endParaRPr lang="en-US" altLang="zh-CN" sz="2000" dirty="0">
              <a:latin typeface="宋体" panose="02010600030101010101" pitchFamily="2" charset="-122"/>
              <a:ea typeface="宋体" panose="02010600030101010101" pitchFamily="2" charset="-122"/>
            </a:endParaRPr>
          </a:p>
          <a:p>
            <a:pPr lvl="1"/>
            <a:r>
              <a:rPr lang="zh-CN" altLang="en-US" sz="2400" dirty="0" smtClean="0">
                <a:latin typeface="宋体" panose="02010600030101010101" pitchFamily="2" charset="-122"/>
                <a:ea typeface="宋体" panose="02010600030101010101" pitchFamily="2" charset="-122"/>
              </a:rPr>
              <a:t>基于开销</a:t>
            </a:r>
            <a:r>
              <a:rPr lang="zh-CN" altLang="en-US" sz="2400" dirty="0">
                <a:latin typeface="宋体" panose="02010600030101010101" pitchFamily="2" charset="-122"/>
                <a:ea typeface="宋体" panose="02010600030101010101" pitchFamily="2" charset="-122"/>
              </a:rPr>
              <a:t>的查询结果缓存预取</a:t>
            </a:r>
            <a:r>
              <a:rPr lang="zh-CN" altLang="en-US" sz="2400" dirty="0" smtClean="0">
                <a:latin typeface="宋体" panose="02010600030101010101" pitchFamily="2" charset="-122"/>
                <a:ea typeface="宋体" panose="02010600030101010101" pitchFamily="2" charset="-122"/>
              </a:rPr>
              <a:t>策略</a:t>
            </a:r>
            <a:endParaRPr lang="en-US" altLang="zh-CN" sz="2400" dirty="0" smtClean="0">
              <a:latin typeface="宋体" panose="02010600030101010101" pitchFamily="2" charset="-122"/>
              <a:ea typeface="宋体" panose="02010600030101010101" pitchFamily="2" charset="-122"/>
            </a:endParaRPr>
          </a:p>
          <a:p>
            <a:pPr lvl="2"/>
            <a:r>
              <a:rPr lang="zh-CN" altLang="en-US" dirty="0" smtClean="0">
                <a:latin typeface="宋体" panose="02010600030101010101" pitchFamily="2" charset="-122"/>
                <a:ea typeface="宋体" panose="02010600030101010101" pitchFamily="2" charset="-122"/>
              </a:rPr>
              <a:t>比无预取提升了</a:t>
            </a:r>
            <a:r>
              <a:rPr lang="en-US" altLang="zh-CN" dirty="0" smtClean="0">
                <a:latin typeface="宋体" panose="02010600030101010101" pitchFamily="2" charset="-122"/>
                <a:ea typeface="宋体" panose="02010600030101010101" pitchFamily="2" charset="-122"/>
              </a:rPr>
              <a:t>3%-5%</a:t>
            </a:r>
            <a:r>
              <a:rPr lang="zh-CN" altLang="en-US" dirty="0" smtClean="0">
                <a:latin typeface="宋体" panose="02010600030101010101" pitchFamily="2" charset="-122"/>
                <a:ea typeface="宋体" panose="02010600030101010101" pitchFamily="2" charset="-122"/>
              </a:rPr>
              <a:t>的缓存命中率</a:t>
            </a:r>
            <a:endParaRPr lang="en-US" altLang="zh-CN" dirty="0">
              <a:latin typeface="宋体" panose="02010600030101010101" pitchFamily="2" charset="-122"/>
              <a:ea typeface="宋体" panose="02010600030101010101" pitchFamily="2" charset="-122"/>
            </a:endParaRPr>
          </a:p>
          <a:p>
            <a:pPr lvl="1"/>
            <a:r>
              <a:rPr lang="zh-CN" altLang="en-US" sz="2400" dirty="0" smtClean="0">
                <a:latin typeface="宋体" panose="02010600030101010101" pitchFamily="2" charset="-122"/>
                <a:ea typeface="宋体" panose="02010600030101010101" pitchFamily="2" charset="-122"/>
              </a:rPr>
              <a:t>提出开销</a:t>
            </a:r>
            <a:r>
              <a:rPr lang="zh-CN" altLang="en-US" sz="2400" dirty="0">
                <a:latin typeface="宋体" panose="02010600030101010101" pitchFamily="2" charset="-122"/>
                <a:ea typeface="宋体" panose="02010600030101010101" pitchFamily="2" charset="-122"/>
              </a:rPr>
              <a:t>感知的查询结果缓存替换</a:t>
            </a:r>
            <a:r>
              <a:rPr lang="zh-CN" altLang="en-US" sz="2400" dirty="0" smtClean="0">
                <a:latin typeface="宋体" panose="02010600030101010101" pitchFamily="2" charset="-122"/>
                <a:ea typeface="宋体" panose="02010600030101010101" pitchFamily="2" charset="-122"/>
              </a:rPr>
              <a:t>算法</a:t>
            </a:r>
            <a:r>
              <a:rPr lang="en-US" altLang="zh-CN" sz="2400" dirty="0" smtClean="0">
                <a:latin typeface="宋体" panose="02010600030101010101" pitchFamily="2" charset="-122"/>
                <a:ea typeface="宋体" panose="02010600030101010101" pitchFamily="2" charset="-122"/>
              </a:rPr>
              <a:t>(LRCU)</a:t>
            </a:r>
          </a:p>
          <a:p>
            <a:pPr lvl="2"/>
            <a:r>
              <a:rPr lang="zh-CN" altLang="zh-CN" dirty="0">
                <a:latin typeface="宋体" panose="02010600030101010101" pitchFamily="2" charset="-122"/>
                <a:ea typeface="宋体" panose="02010600030101010101" pitchFamily="2" charset="-122"/>
              </a:rPr>
              <a:t>查询处理总耗时比</a:t>
            </a:r>
            <a:r>
              <a:rPr lang="en-US" altLang="zh-CN" dirty="0">
                <a:latin typeface="宋体" panose="02010600030101010101" pitchFamily="2" charset="-122"/>
                <a:ea typeface="宋体" panose="02010600030101010101" pitchFamily="2" charset="-122"/>
              </a:rPr>
              <a:t>LRU</a:t>
            </a:r>
            <a:r>
              <a:rPr lang="zh-CN" altLang="zh-CN" dirty="0">
                <a:latin typeface="宋体" panose="02010600030101010101" pitchFamily="2" charset="-122"/>
                <a:ea typeface="宋体" panose="02010600030101010101" pitchFamily="2" charset="-122"/>
              </a:rPr>
              <a:t>算法少约</a:t>
            </a:r>
            <a:r>
              <a:rPr lang="en-US" altLang="zh-CN" dirty="0">
                <a:latin typeface="宋体" panose="02010600030101010101" pitchFamily="2" charset="-122"/>
                <a:ea typeface="宋体" panose="02010600030101010101" pitchFamily="2" charset="-122"/>
              </a:rPr>
              <a:t>1.5</a:t>
            </a:r>
            <a:r>
              <a:rPr lang="en-US" altLang="zh-CN" dirty="0" smtClean="0">
                <a:latin typeface="宋体" panose="02010600030101010101" pitchFamily="2" charset="-122"/>
                <a:ea typeface="宋体" panose="02010600030101010101" pitchFamily="2" charset="-122"/>
              </a:rPr>
              <a:t>%</a:t>
            </a:r>
          </a:p>
          <a:p>
            <a:pPr lvl="2"/>
            <a:r>
              <a:rPr lang="zh-CN" altLang="zh-CN" dirty="0">
                <a:latin typeface="宋体" panose="02010600030101010101" pitchFamily="2" charset="-122"/>
                <a:ea typeface="宋体" panose="02010600030101010101" pitchFamily="2" charset="-122"/>
              </a:rPr>
              <a:t>缓存命中率</a:t>
            </a:r>
            <a:r>
              <a:rPr lang="zh-CN" altLang="zh-CN" dirty="0" smtClean="0">
                <a:latin typeface="宋体" panose="02010600030101010101" pitchFamily="2" charset="-122"/>
                <a:ea typeface="宋体" panose="02010600030101010101" pitchFamily="2" charset="-122"/>
              </a:rPr>
              <a:t>略</a:t>
            </a:r>
            <a:r>
              <a:rPr lang="zh-CN" altLang="en-US" dirty="0">
                <a:latin typeface="宋体" panose="02010600030101010101" pitchFamily="2" charset="-122"/>
                <a:ea typeface="宋体" panose="02010600030101010101" pitchFamily="2" charset="-122"/>
              </a:rPr>
              <a:t>与</a:t>
            </a:r>
            <a:r>
              <a:rPr lang="en-US" altLang="zh-CN" dirty="0" smtClean="0">
                <a:latin typeface="宋体" panose="02010600030101010101" pitchFamily="2" charset="-122"/>
                <a:ea typeface="宋体" panose="02010600030101010101" pitchFamily="2" charset="-122"/>
              </a:rPr>
              <a:t>LRU</a:t>
            </a:r>
            <a:r>
              <a:rPr lang="zh-CN" altLang="zh-CN" dirty="0">
                <a:latin typeface="宋体" panose="02010600030101010101" pitchFamily="2" charset="-122"/>
                <a:ea typeface="宋体" panose="02010600030101010101" pitchFamily="2" charset="-122"/>
              </a:rPr>
              <a:t>的缓存</a:t>
            </a:r>
            <a:r>
              <a:rPr lang="zh-CN" altLang="zh-CN" dirty="0" smtClean="0">
                <a:latin typeface="宋体" panose="02010600030101010101" pitchFamily="2" charset="-122"/>
                <a:ea typeface="宋体" panose="02010600030101010101" pitchFamily="2" charset="-122"/>
              </a:rPr>
              <a:t>命中率相差</a:t>
            </a:r>
            <a:r>
              <a:rPr lang="zh-CN" altLang="zh-CN" dirty="0">
                <a:latin typeface="宋体" panose="02010600030101010101" pitchFamily="2" charset="-122"/>
                <a:ea typeface="宋体" panose="02010600030101010101" pitchFamily="2" charset="-122"/>
              </a:rPr>
              <a:t>不到</a:t>
            </a:r>
            <a:r>
              <a:rPr lang="zh-CN" altLang="zh-CN" dirty="0" smtClean="0">
                <a:latin typeface="宋体" panose="02010600030101010101" pitchFamily="2" charset="-122"/>
                <a:ea typeface="宋体" panose="02010600030101010101" pitchFamily="2" charset="-122"/>
              </a:rPr>
              <a:t>千分之一</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展望</a:t>
            </a:r>
            <a:endParaRPr lang="en-US" altLang="zh-CN" sz="2400" b="1" dirty="0" smtClean="0">
              <a:latin typeface="宋体" panose="02010600030101010101" pitchFamily="2" charset="-122"/>
              <a:ea typeface="宋体" panose="02010600030101010101" pitchFamily="2" charset="-122"/>
            </a:endParaRPr>
          </a:p>
          <a:p>
            <a:pPr lvl="1"/>
            <a:r>
              <a:rPr lang="zh-CN" altLang="en-US" sz="2400" dirty="0" smtClean="0">
                <a:latin typeface="宋体" panose="02010600030101010101" pitchFamily="2" charset="-122"/>
                <a:ea typeface="宋体" panose="02010600030101010101" pitchFamily="2" charset="-122"/>
              </a:rPr>
              <a:t>减小回归预测查询发起时间的误差</a:t>
            </a:r>
            <a:endParaRPr lang="en-US" altLang="zh-CN" sz="2400" dirty="0" smtClean="0">
              <a:latin typeface="宋体" panose="02010600030101010101" pitchFamily="2" charset="-122"/>
              <a:ea typeface="宋体" panose="02010600030101010101" pitchFamily="2" charset="-122"/>
            </a:endParaRPr>
          </a:p>
          <a:p>
            <a:pPr lvl="1"/>
            <a:r>
              <a:rPr lang="zh-CN" altLang="en-US" sz="2400" dirty="0" smtClean="0">
                <a:latin typeface="宋体" panose="02010600030101010101" pitchFamily="2" charset="-122"/>
                <a:ea typeface="宋体" panose="02010600030101010101" pitchFamily="2" charset="-122"/>
              </a:rPr>
              <a:t>开销感知的替换算法应用于</a:t>
            </a:r>
            <a:r>
              <a:rPr lang="en-US" altLang="zh-CN" sz="2400" dirty="0" smtClean="0">
                <a:latin typeface="宋体" panose="02010600030101010101" pitchFamily="2" charset="-122"/>
                <a:ea typeface="宋体" panose="02010600030101010101" pitchFamily="2" charset="-122"/>
              </a:rPr>
              <a:t>SDC</a:t>
            </a:r>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Tree>
    <p:extLst>
      <p:ext uri="{BB962C8B-B14F-4D97-AF65-F5344CB8AC3E}">
        <p14:creationId xmlns:p14="http://schemas.microsoft.com/office/powerpoint/2010/main" val="2846305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4005064"/>
            <a:ext cx="8676456" cy="923330"/>
          </a:xfrm>
          <a:prstGeom prst="rect">
            <a:avLst/>
          </a:prstGeom>
          <a:noFill/>
        </p:spPr>
        <p:txBody>
          <a:bodyPr wrap="square">
            <a:spAutoFit/>
          </a:bodyPr>
          <a:lstStyle/>
          <a:p>
            <a:pPr algn="ctr">
              <a:defRPr/>
            </a:pPr>
            <a:r>
              <a:rPr lang="zh-CN" altLang="en-US" sz="5400" b="1" kern="10" dirty="0">
                <a:ln w="17780" cmpd="sng">
                  <a:solidFill>
                    <a:schemeClr val="accent1">
                      <a:tint val="3000"/>
                    </a:schemeClr>
                  </a:solidFill>
                  <a:prstDash val="solid"/>
                  <a:miter lim="800000"/>
                </a:ln>
                <a:solidFill>
                  <a:srgbClr val="C00000"/>
                </a:solidFill>
                <a:effectLst>
                  <a:outerShdw blurRad="55000" dist="50800" dir="5400000" algn="tl">
                    <a:srgbClr val="000000">
                      <a:alpha val="33000"/>
                    </a:srgbClr>
                  </a:outerShdw>
                </a:effectLst>
                <a:latin typeface="Arial Black"/>
              </a:rPr>
              <a:t>谢谢！请各位老师批评指正</a:t>
            </a:r>
            <a:endParaRPr lang="zh-CN" altLang="en-US" sz="5400" b="1" dirty="0">
              <a:ln w="17780" cmpd="sng">
                <a:solidFill>
                  <a:schemeClr val="accent1">
                    <a:tint val="3000"/>
                  </a:schemeClr>
                </a:solidFill>
                <a:prstDash val="solid"/>
                <a:miter lim="800000"/>
              </a:ln>
              <a:solidFill>
                <a:srgbClr val="C00000"/>
              </a:solidFill>
              <a:effectLst>
                <a:outerShdw blurRad="55000" dist="50800" dir="5400000" algn="tl">
                  <a:srgbClr val="000000">
                    <a:alpha val="33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课题来源及背景</a:t>
            </a:r>
            <a:endParaRPr lang="en-US" altLang="zh-CN"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b="1" dirty="0" smtClean="0">
                <a:latin typeface="宋体" panose="02010600030101010101" pitchFamily="2" charset="-122"/>
                <a:ea typeface="宋体" panose="02010600030101010101" pitchFamily="2" charset="-122"/>
              </a:rPr>
              <a:t>课题来源</a:t>
            </a:r>
            <a:endParaRPr lang="en-US" altLang="zh-CN" b="1" dirty="0" smtClean="0">
              <a:latin typeface="宋体" panose="02010600030101010101" pitchFamily="2" charset="-122"/>
              <a:ea typeface="宋体" panose="02010600030101010101" pitchFamily="2" charset="-122"/>
            </a:endParaRPr>
          </a:p>
          <a:p>
            <a:pPr lvl="1"/>
            <a:r>
              <a:rPr lang="zh-CN" altLang="en-US" sz="2400" dirty="0" smtClean="0">
                <a:latin typeface="宋体" panose="02010600030101010101" pitchFamily="2" charset="-122"/>
                <a:ea typeface="宋体" panose="02010600030101010101" pitchFamily="2" charset="-122"/>
              </a:rPr>
              <a:t>国家</a:t>
            </a:r>
            <a:r>
              <a:rPr lang="zh-CN" altLang="en-US" sz="2400" dirty="0">
                <a:latin typeface="宋体" panose="02010600030101010101" pitchFamily="2" charset="-122"/>
                <a:ea typeface="宋体" panose="02010600030101010101" pitchFamily="2" charset="-122"/>
              </a:rPr>
              <a:t>自然科学基金</a:t>
            </a:r>
            <a:r>
              <a:rPr lang="en-US" altLang="zh-CN" sz="2400" dirty="0">
                <a:latin typeface="宋体" panose="02010600030101010101" pitchFamily="2" charset="-122"/>
                <a:ea typeface="宋体" panose="02010600030101010101" pitchFamily="2" charset="-122"/>
              </a:rPr>
              <a:t>(61402123</a:t>
            </a:r>
            <a:r>
              <a:rPr lang="en-US" altLang="zh-CN" sz="2400" dirty="0" smtClean="0">
                <a:latin typeface="宋体" panose="02010600030101010101" pitchFamily="2" charset="-122"/>
                <a:ea typeface="宋体" panose="02010600030101010101" pitchFamily="2" charset="-122"/>
              </a:rPr>
              <a:t>)</a:t>
            </a:r>
          </a:p>
          <a:p>
            <a:pPr marL="457200" lvl="1" indent="0">
              <a:buNone/>
            </a:pPr>
            <a:r>
              <a:rPr lang="en-US" altLang="zh-CN" sz="2400" dirty="0">
                <a:latin typeface="宋体" panose="02010600030101010101" pitchFamily="2" charset="-122"/>
                <a:ea typeface="宋体" panose="02010600030101010101" pitchFamily="2" charset="-122"/>
              </a:rPr>
              <a:t>Web</a:t>
            </a:r>
            <a:r>
              <a:rPr lang="zh-CN" altLang="en-US" sz="2400" dirty="0">
                <a:latin typeface="宋体" panose="02010600030101010101" pitchFamily="2" charset="-122"/>
                <a:ea typeface="宋体" panose="02010600030101010101" pitchFamily="2" charset="-122"/>
              </a:rPr>
              <a:t>搜索引擎的多层次缓存数据布局方法及实时检索缓存内容更新策略研究</a:t>
            </a:r>
            <a:endParaRPr lang="en-US" altLang="zh-CN" sz="2400" dirty="0">
              <a:latin typeface="宋体" panose="02010600030101010101" pitchFamily="2" charset="-122"/>
              <a:ea typeface="宋体" panose="02010600030101010101" pitchFamily="2" charset="-122"/>
            </a:endParaRPr>
          </a:p>
          <a:p>
            <a:pPr lvl="1"/>
            <a:endParaRPr lang="en-US" altLang="zh-CN" sz="2400" dirty="0">
              <a:latin typeface="宋体" panose="02010600030101010101" pitchFamily="2" charset="-122"/>
              <a:ea typeface="宋体" panose="02010600030101010101" pitchFamily="2" charset="-122"/>
            </a:endParaRPr>
          </a:p>
          <a:p>
            <a:pPr marL="0" lvl="1" indent="0">
              <a:buClr>
                <a:srgbClr val="000099"/>
              </a:buClr>
              <a:buNone/>
            </a:pPr>
            <a:r>
              <a:rPr lang="en-US" altLang="zh-CN" sz="2000" dirty="0" smtClean="0"/>
              <a:t>	</a:t>
            </a:r>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Tree>
    <p:extLst>
      <p:ext uri="{BB962C8B-B14F-4D97-AF65-F5344CB8AC3E}">
        <p14:creationId xmlns:p14="http://schemas.microsoft.com/office/powerpoint/2010/main" val="1719172365"/>
      </p:ext>
    </p:extLst>
  </p:cSld>
  <p:clrMapOvr>
    <a:masterClrMapping/>
  </p:clrMapOvr>
  <mc:AlternateContent xmlns:mc="http://schemas.openxmlformats.org/markup-compatibility/2006" xmlns:p14="http://schemas.microsoft.com/office/powerpoint/2010/main">
    <mc:Choice Requires="p14">
      <p:transition spd="slow" p14:dur="2000" advTm="10411"/>
    </mc:Choice>
    <mc:Fallback xmlns="">
      <p:transition spd="slow" advTm="1041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课题来源及背景</a:t>
            </a:r>
            <a:endParaRPr lang="en-US" altLang="zh-CN"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b="1" dirty="0" smtClean="0">
                <a:latin typeface="宋体" panose="02010600030101010101" pitchFamily="2" charset="-122"/>
                <a:ea typeface="宋体" panose="02010600030101010101" pitchFamily="2" charset="-122"/>
              </a:rPr>
              <a:t>研究背景</a:t>
            </a:r>
            <a:endParaRPr lang="en-US" altLang="zh-CN" b="1" dirty="0" smtClean="0">
              <a:latin typeface="宋体" panose="02010600030101010101" pitchFamily="2" charset="-122"/>
              <a:ea typeface="宋体" panose="02010600030101010101" pitchFamily="2" charset="-122"/>
            </a:endParaRPr>
          </a:p>
          <a:p>
            <a:pPr marL="0" lvl="1" indent="0">
              <a:buClr>
                <a:srgbClr val="000099"/>
              </a:buClr>
              <a:buNone/>
            </a:pPr>
            <a:endParaRPr lang="en-US" altLang="zh-CN" sz="2000" dirty="0" smtClean="0"/>
          </a:p>
          <a:p>
            <a:pPr marL="0" lvl="1" indent="0">
              <a:buClr>
                <a:srgbClr val="000099"/>
              </a:buClr>
              <a:buNone/>
            </a:pPr>
            <a:endParaRPr lang="en-US" altLang="zh-CN" sz="2000" dirty="0"/>
          </a:p>
          <a:p>
            <a:pPr marL="0" lvl="1" indent="0">
              <a:buClr>
                <a:srgbClr val="000099"/>
              </a:buClr>
              <a:buNone/>
            </a:pPr>
            <a:endParaRPr lang="zh-CN" altLang="en-US" sz="2000" dirty="0"/>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
        <p:nvSpPr>
          <p:cNvPr id="6" name="矩形 5"/>
          <p:cNvSpPr/>
          <p:nvPr/>
        </p:nvSpPr>
        <p:spPr>
          <a:xfrm>
            <a:off x="768675" y="2204864"/>
            <a:ext cx="7619749" cy="19442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zh-CN" altLang="zh-CN" sz="2400" dirty="0">
                <a:latin typeface="宋体" panose="02010600030101010101" pitchFamily="2" charset="-122"/>
                <a:ea typeface="宋体" panose="02010600030101010101" pitchFamily="2" charset="-122"/>
              </a:rPr>
              <a:t>中国互联网信息中心（</a:t>
            </a:r>
            <a:r>
              <a:rPr lang="en-US" altLang="zh-CN" sz="2400" dirty="0">
                <a:latin typeface="宋体" panose="02010600030101010101" pitchFamily="2" charset="-122"/>
                <a:ea typeface="宋体" panose="02010600030101010101" pitchFamily="2" charset="-122"/>
              </a:rPr>
              <a:t>CNNIC</a:t>
            </a:r>
            <a:r>
              <a:rPr lang="zh-CN" altLang="zh-CN" sz="2400" dirty="0">
                <a:latin typeface="宋体" panose="02010600030101010101" pitchFamily="2" charset="-122"/>
                <a:ea typeface="宋体" panose="02010600030101010101" pitchFamily="2" charset="-122"/>
              </a:rPr>
              <a:t>）研究</a:t>
            </a:r>
            <a:r>
              <a:rPr lang="zh-CN" altLang="zh-CN" sz="2400" dirty="0" smtClean="0">
                <a:latin typeface="宋体" panose="02010600030101010101" pitchFamily="2" charset="-122"/>
                <a:ea typeface="宋体" panose="02010600030101010101" pitchFamily="2" charset="-122"/>
              </a:rPr>
              <a:t>报告显示</a:t>
            </a:r>
            <a:r>
              <a:rPr lang="zh-CN" altLang="en-US" sz="2400" dirty="0" smtClean="0">
                <a:latin typeface="宋体" panose="02010600030101010101" pitchFamily="2" charset="-122"/>
                <a:ea typeface="宋体" panose="02010600030101010101" pitchFamily="2" charset="-122"/>
              </a:rPr>
              <a:t>：</a:t>
            </a:r>
            <a:r>
              <a:rPr lang="zh-CN" altLang="zh-CN" sz="2400" dirty="0" smtClean="0">
                <a:latin typeface="宋体" panose="02010600030101010101" pitchFamily="2" charset="-122"/>
                <a:ea typeface="宋体" panose="02010600030101010101" pitchFamily="2" charset="-122"/>
              </a:rPr>
              <a:t>截止</a:t>
            </a:r>
            <a:r>
              <a:rPr lang="zh-CN" altLang="zh-CN" sz="2400" dirty="0">
                <a:latin typeface="宋体" panose="02010600030101010101" pitchFamily="2" charset="-122"/>
                <a:ea typeface="宋体" panose="02010600030101010101" pitchFamily="2" charset="-122"/>
              </a:rPr>
              <a:t>到</a:t>
            </a:r>
            <a:r>
              <a:rPr lang="en-US" altLang="zh-CN" sz="2400" dirty="0">
                <a:latin typeface="宋体" panose="02010600030101010101" pitchFamily="2" charset="-122"/>
                <a:ea typeface="宋体" panose="02010600030101010101" pitchFamily="2" charset="-122"/>
              </a:rPr>
              <a:t>2014</a:t>
            </a:r>
            <a:r>
              <a:rPr lang="zh-CN" altLang="zh-CN"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7</a:t>
            </a:r>
            <a:r>
              <a:rPr lang="zh-CN" altLang="zh-CN" sz="2400" dirty="0">
                <a:latin typeface="宋体" panose="02010600030101010101" pitchFamily="2" charset="-122"/>
                <a:ea typeface="宋体" panose="02010600030101010101" pitchFamily="2" charset="-122"/>
              </a:rPr>
              <a:t>月，中国网民达到</a:t>
            </a:r>
            <a:r>
              <a:rPr lang="en-US" altLang="zh-CN" sz="2400" dirty="0">
                <a:latin typeface="宋体" panose="02010600030101010101" pitchFamily="2" charset="-122"/>
                <a:ea typeface="宋体" panose="02010600030101010101" pitchFamily="2" charset="-122"/>
              </a:rPr>
              <a:t>6.32</a:t>
            </a:r>
            <a:r>
              <a:rPr lang="zh-CN" altLang="zh-CN" sz="2400" dirty="0">
                <a:latin typeface="宋体" panose="02010600030101010101" pitchFamily="2" charset="-122"/>
                <a:ea typeface="宋体" panose="02010600030101010101" pitchFamily="2" charset="-122"/>
              </a:rPr>
              <a:t>亿，</a:t>
            </a:r>
            <a:r>
              <a:rPr lang="en-US" altLang="zh-CN" sz="2400" dirty="0">
                <a:latin typeface="宋体" panose="02010600030101010101" pitchFamily="2" charset="-122"/>
                <a:ea typeface="宋体" panose="02010600030101010101" pitchFamily="2" charset="-122"/>
              </a:rPr>
              <a:t>Web</a:t>
            </a:r>
            <a:r>
              <a:rPr lang="zh-CN" altLang="zh-CN" sz="2400" dirty="0">
                <a:latin typeface="宋体" panose="02010600030101010101" pitchFamily="2" charset="-122"/>
                <a:ea typeface="宋体" panose="02010600030101010101" pitchFamily="2" charset="-122"/>
              </a:rPr>
              <a:t>搜索引擎用户规模为</a:t>
            </a:r>
            <a:r>
              <a:rPr lang="en-US" altLang="zh-CN" sz="2400" dirty="0">
                <a:latin typeface="宋体" panose="02010600030101010101" pitchFamily="2" charset="-122"/>
                <a:ea typeface="宋体" panose="02010600030101010101" pitchFamily="2" charset="-122"/>
              </a:rPr>
              <a:t>5.07</a:t>
            </a:r>
            <a:r>
              <a:rPr lang="zh-CN" altLang="zh-CN" sz="2400" dirty="0">
                <a:latin typeface="宋体" panose="02010600030101010101" pitchFamily="2" charset="-122"/>
                <a:ea typeface="宋体" panose="02010600030101010101" pitchFamily="2" charset="-122"/>
              </a:rPr>
              <a:t>亿</a:t>
            </a:r>
            <a:r>
              <a:rPr lang="zh-CN" altLang="en-US" sz="2400" dirty="0" smtClean="0">
                <a:latin typeface="宋体" panose="02010600030101010101" pitchFamily="2" charset="-122"/>
                <a:ea typeface="宋体" panose="02010600030101010101" pitchFamily="2" charset="-122"/>
              </a:rPr>
              <a:t>。</a:t>
            </a:r>
            <a:endParaRPr lang="zh-CN" altLang="zh-CN" sz="2400" dirty="0"/>
          </a:p>
        </p:txBody>
      </p:sp>
      <p:sp>
        <p:nvSpPr>
          <p:cNvPr id="8" name="文本框 7"/>
          <p:cNvSpPr txBox="1"/>
          <p:nvPr/>
        </p:nvSpPr>
        <p:spPr>
          <a:xfrm>
            <a:off x="733425" y="4529465"/>
            <a:ext cx="7654999" cy="830997"/>
          </a:xfrm>
          <a:prstGeom prst="rect">
            <a:avLst/>
          </a:prstGeom>
          <a:noFill/>
        </p:spPr>
        <p:txBody>
          <a:bodyPr wrap="square" rtlCol="0">
            <a:spAutoFit/>
          </a:bodyPr>
          <a:lstStyle/>
          <a:p>
            <a:pPr lvl="0"/>
            <a:r>
              <a:rPr lang="zh-CN" altLang="en-US" sz="2400" dirty="0">
                <a:latin typeface="宋体" panose="02010600030101010101" pitchFamily="2" charset="-122"/>
                <a:ea typeface="宋体" panose="02010600030101010101" pitchFamily="2" charset="-122"/>
              </a:rPr>
              <a:t>搜索引擎负载变大，</a:t>
            </a:r>
            <a:r>
              <a:rPr lang="zh-CN" altLang="zh-CN" sz="2400" dirty="0">
                <a:latin typeface="宋体" panose="02010600030101010101" pitchFamily="2" charset="-122"/>
                <a:ea typeface="宋体" panose="02010600030101010101" pitchFamily="2" charset="-122"/>
              </a:rPr>
              <a:t>高效获取查询</a:t>
            </a:r>
            <a:r>
              <a:rPr lang="zh-CN" altLang="en-US" sz="2400" dirty="0">
                <a:latin typeface="宋体" panose="02010600030101010101" pitchFamily="2" charset="-122"/>
                <a:ea typeface="宋体" panose="02010600030101010101" pitchFamily="2" charset="-122"/>
              </a:rPr>
              <a:t>结果</a:t>
            </a:r>
            <a:r>
              <a:rPr lang="zh-CN" altLang="zh-CN" sz="2400" dirty="0">
                <a:latin typeface="宋体" panose="02010600030101010101" pitchFamily="2" charset="-122"/>
                <a:ea typeface="宋体" panose="02010600030101010101" pitchFamily="2" charset="-122"/>
              </a:rPr>
              <a:t>对学术界和工业界提出挑战</a:t>
            </a:r>
            <a:r>
              <a:rPr lang="zh-CN" altLang="zh-CN" sz="2400" dirty="0" smtClean="0"/>
              <a:t>。</a:t>
            </a:r>
            <a:endParaRPr lang="en-US" altLang="zh-CN" sz="2400" dirty="0" smtClean="0"/>
          </a:p>
        </p:txBody>
      </p:sp>
    </p:spTree>
    <p:extLst>
      <p:ext uri="{BB962C8B-B14F-4D97-AF65-F5344CB8AC3E}">
        <p14:creationId xmlns:p14="http://schemas.microsoft.com/office/powerpoint/2010/main" val="4011076790"/>
      </p:ext>
    </p:extLst>
  </p:cSld>
  <p:clrMapOvr>
    <a:masterClrMapping/>
  </p:clrMapOvr>
  <mc:AlternateContent xmlns:mc="http://schemas.openxmlformats.org/markup-compatibility/2006" xmlns:p14="http://schemas.microsoft.com/office/powerpoint/2010/main">
    <mc:Choice Requires="p14">
      <p:transition spd="slow" p14:dur="2000" advTm="21285"/>
    </mc:Choice>
    <mc:Fallback xmlns="">
      <p:transition spd="slow" advTm="2128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课题来源及背景</a:t>
            </a:r>
            <a:endParaRPr lang="en-US" altLang="zh-CN"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1619672" y="1311392"/>
            <a:ext cx="5875482" cy="4417235"/>
          </a:xfrm>
          <a:prstGeom prst="rect">
            <a:avLst/>
          </a:prstGeom>
        </p:spPr>
      </p:pic>
      <p:sp>
        <p:nvSpPr>
          <p:cNvPr id="6" name="文本框 5"/>
          <p:cNvSpPr txBox="1"/>
          <p:nvPr/>
        </p:nvSpPr>
        <p:spPr>
          <a:xfrm>
            <a:off x="1049649" y="1487597"/>
            <a:ext cx="461665" cy="3734356"/>
          </a:xfrm>
          <a:prstGeom prst="rect">
            <a:avLst/>
          </a:prstGeom>
          <a:noFill/>
        </p:spPr>
        <p:txBody>
          <a:bodyPr vert="eaVert" wrap="none" rtlCol="0">
            <a:spAutoFit/>
          </a:bodyPr>
          <a:lstStyle/>
          <a:p>
            <a:r>
              <a:rPr lang="zh-CN" altLang="en-US" b="1" dirty="0" smtClean="0">
                <a:latin typeface="宋体" panose="02010600030101010101" pitchFamily="2" charset="-122"/>
                <a:ea typeface="宋体" panose="02010600030101010101" pitchFamily="2" charset="-122"/>
              </a:rPr>
              <a:t>不缓存查询结果时搜索引擎后台负荷</a:t>
            </a:r>
            <a:endParaRPr lang="zh-CN" altLang="en-US" b="1" dirty="0">
              <a:latin typeface="宋体" panose="02010600030101010101" pitchFamily="2" charset="-122"/>
              <a:ea typeface="宋体" panose="02010600030101010101" pitchFamily="2" charset="-122"/>
            </a:endParaRPr>
          </a:p>
        </p:txBody>
      </p:sp>
      <p:cxnSp>
        <p:nvCxnSpPr>
          <p:cNvPr id="7" name="直接箭头连接符 6"/>
          <p:cNvCxnSpPr/>
          <p:nvPr/>
        </p:nvCxnSpPr>
        <p:spPr bwMode="auto">
          <a:xfrm>
            <a:off x="1511314" y="2852936"/>
            <a:ext cx="2484622" cy="944349"/>
          </a:xfrm>
          <a:prstGeom prst="straightConnector1">
            <a:avLst/>
          </a:prstGeom>
          <a:noFill/>
          <a:ln w="28575" cap="flat" cmpd="sng" algn="ctr">
            <a:solidFill>
              <a:schemeClr val="accent2">
                <a:lumMod val="75000"/>
              </a:schemeClr>
            </a:solidFill>
            <a:prstDash val="solid"/>
            <a:round/>
            <a:headEnd type="none" w="med" len="med"/>
            <a:tailEnd type="arrow" w="med" len="me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内容占位符 9"/>
          <p:cNvSpPr txBox="1">
            <a:spLocks noGrp="1"/>
          </p:cNvSpPr>
          <p:nvPr>
            <p:ph idx="1"/>
          </p:nvPr>
        </p:nvSpPr>
        <p:spPr>
          <a:xfrm>
            <a:off x="7718354" y="1311392"/>
            <a:ext cx="461665" cy="3506729"/>
          </a:xfrm>
          <a:prstGeom prst="rect">
            <a:avLst/>
          </a:prstGeom>
          <a:noFill/>
        </p:spPr>
        <p:txBody>
          <a:bodyPr vert="eaVert" wrap="none" rtlCol="0">
            <a:spAutoFit/>
          </a:bodyPr>
          <a:lstStyle/>
          <a:p>
            <a:pPr marL="0" indent="0">
              <a:buNone/>
            </a:pPr>
            <a:r>
              <a:rPr lang="zh-CN" altLang="en-US" sz="1800" b="1" dirty="0" smtClean="0">
                <a:latin typeface="宋体" panose="02010600030101010101" pitchFamily="2" charset="-122"/>
                <a:ea typeface="宋体" panose="02010600030101010101" pitchFamily="2" charset="-122"/>
              </a:rPr>
              <a:t>缓存一小时内查询结果时后台负荷</a:t>
            </a:r>
            <a:endParaRPr lang="zh-CN" altLang="en-US" sz="1800" b="1" dirty="0">
              <a:latin typeface="宋体" panose="02010600030101010101" pitchFamily="2" charset="-122"/>
              <a:ea typeface="宋体" panose="02010600030101010101" pitchFamily="2" charset="-122"/>
            </a:endParaRPr>
          </a:p>
        </p:txBody>
      </p:sp>
      <p:cxnSp>
        <p:nvCxnSpPr>
          <p:cNvPr id="11" name="直接箭头连接符 10"/>
          <p:cNvCxnSpPr/>
          <p:nvPr/>
        </p:nvCxnSpPr>
        <p:spPr bwMode="auto">
          <a:xfrm flipH="1">
            <a:off x="6685728" y="3645024"/>
            <a:ext cx="1032626" cy="864096"/>
          </a:xfrm>
          <a:prstGeom prst="straightConnector1">
            <a:avLst/>
          </a:prstGeom>
          <a:noFill/>
          <a:ln w="28575"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1511314" y="5796941"/>
            <a:ext cx="6019498" cy="646331"/>
          </a:xfrm>
          <a:prstGeom prst="rect">
            <a:avLst/>
          </a:prstGeom>
        </p:spPr>
        <p:txBody>
          <a:bodyPr wrap="square">
            <a:spAutoFit/>
          </a:bodyPr>
          <a:lstStyle/>
          <a:p>
            <a:r>
              <a:rPr lang="zh-CN" altLang="en-US" b="1" dirty="0" smtClean="0"/>
              <a:t>上图表明</a:t>
            </a:r>
            <a:r>
              <a:rPr lang="en-US" altLang="zh-CN" b="1" dirty="0" smtClean="0"/>
              <a:t>:</a:t>
            </a:r>
            <a:r>
              <a:rPr lang="zh-CN" altLang="zh-CN" b="1" dirty="0" smtClean="0"/>
              <a:t>缓存</a:t>
            </a:r>
            <a:r>
              <a:rPr lang="zh-CN" altLang="zh-CN" b="1" dirty="0"/>
              <a:t>查询</a:t>
            </a:r>
            <a:r>
              <a:rPr lang="zh-CN" altLang="zh-CN" b="1" dirty="0" smtClean="0"/>
              <a:t>结果</a:t>
            </a:r>
            <a:r>
              <a:rPr lang="zh-CN" altLang="en-US" b="1" dirty="0"/>
              <a:t>大幅</a:t>
            </a:r>
            <a:r>
              <a:rPr lang="zh-CN" altLang="en-US" b="1" dirty="0" smtClean="0"/>
              <a:t>降低</a:t>
            </a:r>
            <a:r>
              <a:rPr lang="zh-CN" altLang="en-US" b="1" dirty="0"/>
              <a:t>了后台</a:t>
            </a:r>
            <a:r>
              <a:rPr lang="zh-CN" altLang="en-US" b="1" dirty="0" smtClean="0"/>
              <a:t>负荷，</a:t>
            </a:r>
            <a:r>
              <a:rPr lang="zh-CN" altLang="zh-CN" b="1" dirty="0" smtClean="0"/>
              <a:t>是网络</a:t>
            </a:r>
            <a:r>
              <a:rPr lang="zh-CN" altLang="zh-CN" b="1" dirty="0"/>
              <a:t>搜索引擎用来提高效率的关键技术。</a:t>
            </a:r>
            <a:endParaRPr lang="zh-CN" altLang="en-US" b="1" dirty="0"/>
          </a:p>
        </p:txBody>
      </p:sp>
      <p:sp>
        <p:nvSpPr>
          <p:cNvPr id="3" name="文本框 2"/>
          <p:cNvSpPr txBox="1"/>
          <p:nvPr/>
        </p:nvSpPr>
        <p:spPr>
          <a:xfrm>
            <a:off x="2437668" y="1363714"/>
            <a:ext cx="4392488" cy="369332"/>
          </a:xfrm>
          <a:prstGeom prst="rect">
            <a:avLst/>
          </a:prstGeom>
          <a:noFill/>
        </p:spPr>
        <p:txBody>
          <a:bodyPr wrap="square" rtlCol="0">
            <a:spAutoFit/>
          </a:bodyPr>
          <a:lstStyle/>
          <a:p>
            <a:pPr algn="ctr"/>
            <a:r>
              <a:rPr lang="zh-CN" altLang="en-US" dirty="0" smtClean="0"/>
              <a:t>某天到达搜索引擎后台</a:t>
            </a:r>
            <a:r>
              <a:rPr lang="zh-CN" altLang="en-US" dirty="0"/>
              <a:t>的</a:t>
            </a:r>
            <a:r>
              <a:rPr lang="zh-CN" altLang="en-US" dirty="0" smtClean="0"/>
              <a:t>用户查询量</a:t>
            </a:r>
            <a:endParaRPr lang="zh-CN" altLang="en-US" dirty="0"/>
          </a:p>
        </p:txBody>
      </p:sp>
      <p:sp>
        <p:nvSpPr>
          <p:cNvPr id="12" name="内容占位符 9"/>
          <p:cNvSpPr txBox="1">
            <a:spLocks/>
          </p:cNvSpPr>
          <p:nvPr/>
        </p:nvSpPr>
        <p:spPr bwMode="auto">
          <a:xfrm>
            <a:off x="8534400" y="2755755"/>
            <a:ext cx="461665" cy="3506729"/>
          </a:xfrm>
          <a:prstGeom prst="rect">
            <a:avLst/>
          </a:prstGeom>
          <a:noFill/>
          <a:ln w="9525">
            <a:noFill/>
            <a:miter lim="800000"/>
            <a:headEnd/>
            <a:tailEnd/>
          </a:ln>
        </p:spPr>
        <p:txBody>
          <a:bodyPr vert="eaVert" wrap="none" lIns="91440" tIns="45720" rIns="91440" bIns="45720" numCol="1" rtlCol="0" anchor="t" anchorCtr="0" compatLnSpc="1">
            <a:prstTxWarp prst="textNoShape">
              <a:avLst/>
            </a:prstTxWarp>
            <a:spAutoFit/>
          </a:bodyPr>
          <a:lstStyle>
            <a:lvl1pPr marL="342900" indent="-342900" algn="l" rtl="0" eaLnBrk="0" fontAlgn="base" hangingPunct="0">
              <a:spcBef>
                <a:spcPct val="20000"/>
              </a:spcBef>
              <a:spcAft>
                <a:spcPct val="0"/>
              </a:spcAft>
              <a:buClr>
                <a:srgbClr val="000099"/>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 typeface="Wingdings" pitchFamily="2" charset="2"/>
              <a:buNone/>
            </a:pPr>
            <a:r>
              <a:rPr lang="zh-CN" altLang="en-US" sz="1800" b="1" kern="0" dirty="0" smtClean="0">
                <a:latin typeface="宋体" panose="02010600030101010101" pitchFamily="2" charset="-122"/>
                <a:ea typeface="宋体" panose="02010600030101010101" pitchFamily="2" charset="-122"/>
              </a:rPr>
              <a:t>缓存历史所有查询结果时后台负荷</a:t>
            </a:r>
            <a:endParaRPr lang="zh-CN" altLang="en-US" sz="1800" b="1" kern="0" dirty="0">
              <a:latin typeface="宋体" panose="02010600030101010101" pitchFamily="2" charset="-122"/>
              <a:ea typeface="宋体" panose="02010600030101010101" pitchFamily="2" charset="-122"/>
            </a:endParaRPr>
          </a:p>
        </p:txBody>
      </p:sp>
      <p:cxnSp>
        <p:nvCxnSpPr>
          <p:cNvPr id="13" name="直接箭头连接符 12"/>
          <p:cNvCxnSpPr/>
          <p:nvPr/>
        </p:nvCxnSpPr>
        <p:spPr bwMode="auto">
          <a:xfrm flipH="1" flipV="1">
            <a:off x="6706992" y="5021050"/>
            <a:ext cx="1855753" cy="632958"/>
          </a:xfrm>
          <a:prstGeom prst="straightConnector1">
            <a:avLst/>
          </a:prstGeom>
          <a:ln>
            <a:headEnd type="none" w="med" len="med"/>
            <a:tailEnd type="arrow" w="med" len="med"/>
          </a:ln>
          <a:ex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51908183"/>
      </p:ext>
    </p:extLst>
  </p:cSld>
  <p:clrMapOvr>
    <a:masterClrMapping/>
  </p:clrMapOvr>
  <mc:AlternateContent xmlns:mc="http://schemas.openxmlformats.org/markup-compatibility/2006" xmlns:p14="http://schemas.microsoft.com/office/powerpoint/2010/main">
    <mc:Choice Requires="p14">
      <p:transition spd="slow" p14:dur="2000" advTm="52933"/>
    </mc:Choice>
    <mc:Fallback xmlns="">
      <p:transition spd="slow" advTm="5293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目录</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sz="2400" b="1" dirty="0" smtClean="0">
                <a:latin typeface="宋体" panose="02010600030101010101" pitchFamily="2" charset="-122"/>
                <a:ea typeface="宋体" panose="02010600030101010101" pitchFamily="2" charset="-122"/>
              </a:rPr>
              <a:t>课题来源及背景</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solidFill>
                  <a:srgbClr val="FF0000"/>
                </a:solidFill>
                <a:latin typeface="宋体" panose="02010600030101010101" pitchFamily="2" charset="-122"/>
                <a:ea typeface="宋体" panose="02010600030101010101" pitchFamily="2" charset="-122"/>
              </a:rPr>
              <a:t>国内外研究现状</a:t>
            </a:r>
            <a:endParaRPr lang="en-US" altLang="zh-CN" sz="2400" b="1" dirty="0" smtClean="0">
              <a:solidFill>
                <a:srgbClr val="FF0000"/>
              </a:solidFill>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研究目标</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研究内容</a:t>
            </a:r>
            <a:endParaRPr lang="en-US" altLang="zh-CN" sz="2400" b="1" dirty="0" smtClean="0">
              <a:latin typeface="宋体" panose="02010600030101010101" pitchFamily="2" charset="-122"/>
              <a:ea typeface="宋体" panose="02010600030101010101" pitchFamily="2" charset="-122"/>
            </a:endParaRPr>
          </a:p>
          <a:p>
            <a:pPr lvl="1"/>
            <a:r>
              <a:rPr lang="zh-CN" altLang="en-US" sz="2000" b="1" dirty="0" smtClean="0">
                <a:latin typeface="宋体" panose="02010600030101010101" pitchFamily="2" charset="-122"/>
                <a:ea typeface="宋体" panose="02010600030101010101" pitchFamily="2" charset="-122"/>
              </a:rPr>
              <a:t>替换策略对</a:t>
            </a:r>
            <a:r>
              <a:rPr lang="en-US" altLang="zh-CN" sz="2000" b="1" dirty="0" smtClean="0">
                <a:latin typeface="宋体" panose="02010600030101010101" pitchFamily="2" charset="-122"/>
                <a:ea typeface="宋体" panose="02010600030101010101" pitchFamily="2" charset="-122"/>
              </a:rPr>
              <a:t>SDC</a:t>
            </a:r>
            <a:r>
              <a:rPr lang="zh-CN" altLang="en-US" sz="2000" b="1" dirty="0" smtClean="0">
                <a:latin typeface="宋体" panose="02010600030101010101" pitchFamily="2" charset="-122"/>
                <a:ea typeface="宋体" panose="02010600030101010101" pitchFamily="2" charset="-122"/>
              </a:rPr>
              <a:t>查询结果缓存影响研究</a:t>
            </a:r>
            <a:endParaRPr lang="en-US" altLang="zh-CN" sz="2000" b="1" dirty="0" smtClean="0">
              <a:latin typeface="宋体" panose="02010600030101010101" pitchFamily="2" charset="-122"/>
              <a:ea typeface="宋体" panose="02010600030101010101" pitchFamily="2" charset="-122"/>
            </a:endParaRPr>
          </a:p>
          <a:p>
            <a:pPr lvl="1"/>
            <a:r>
              <a:rPr lang="zh-CN" altLang="en-US" sz="2000" b="1" dirty="0" smtClean="0">
                <a:latin typeface="宋体" panose="02010600030101010101" pitchFamily="2" charset="-122"/>
                <a:ea typeface="宋体" panose="02010600030101010101" pitchFamily="2" charset="-122"/>
              </a:rPr>
              <a:t>基于开销的查询结果缓存预取策略</a:t>
            </a:r>
            <a:endParaRPr lang="en-US" altLang="zh-CN" sz="2000" b="1" dirty="0" smtClean="0">
              <a:latin typeface="宋体" panose="02010600030101010101" pitchFamily="2" charset="-122"/>
              <a:ea typeface="宋体" panose="02010600030101010101" pitchFamily="2" charset="-122"/>
            </a:endParaRPr>
          </a:p>
          <a:p>
            <a:pPr lvl="1"/>
            <a:r>
              <a:rPr lang="zh-CN" altLang="en-US" sz="2000" b="1" dirty="0" smtClean="0">
                <a:latin typeface="宋体" panose="02010600030101010101" pitchFamily="2" charset="-122"/>
                <a:ea typeface="宋体" panose="02010600030101010101" pitchFamily="2" charset="-122"/>
              </a:rPr>
              <a:t>开销感知的查询结果缓存替换算法</a:t>
            </a:r>
            <a:endParaRPr lang="en-US" altLang="zh-CN" sz="20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总结与展望</a:t>
            </a:r>
            <a:endParaRPr lang="en-US" altLang="zh-CN" sz="2400" b="1" dirty="0" smtClean="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Tree>
    <p:extLst>
      <p:ext uri="{BB962C8B-B14F-4D97-AF65-F5344CB8AC3E}">
        <p14:creationId xmlns:p14="http://schemas.microsoft.com/office/powerpoint/2010/main" val="3299588632"/>
      </p:ext>
    </p:extLst>
  </p:cSld>
  <p:clrMapOvr>
    <a:masterClrMapping/>
  </p:clrMapOvr>
  <mc:AlternateContent xmlns:mc="http://schemas.openxmlformats.org/markup-compatibility/2006" xmlns:p14="http://schemas.microsoft.com/office/powerpoint/2010/main">
    <mc:Choice Requires="p14">
      <p:transition spd="slow" p14:dur="2000" advTm="7609"/>
    </mc:Choice>
    <mc:Fallback xmlns="">
      <p:transition spd="slow" advTm="760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国内外研究现状</a:t>
            </a:r>
            <a:endParaRPr lang="en-US" altLang="zh-CN"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500034" y="1357298"/>
            <a:ext cx="8229600" cy="4952022"/>
          </a:xfrm>
        </p:spPr>
        <p:txBody>
          <a:bodyPr/>
          <a:lstStyle/>
          <a:p>
            <a:r>
              <a:rPr lang="zh-CN" altLang="en-US" b="1" dirty="0" smtClean="0">
                <a:latin typeface="宋体" panose="02010600030101010101" pitchFamily="2" charset="-122"/>
                <a:ea typeface="宋体" panose="02010600030101010101" pitchFamily="2" charset="-122"/>
              </a:rPr>
              <a:t>传统的针对有限容量缓存的研究</a:t>
            </a:r>
            <a:endParaRPr lang="en-US" altLang="zh-CN" b="1" dirty="0" smtClean="0">
              <a:latin typeface="宋体" panose="02010600030101010101" pitchFamily="2" charset="-122"/>
              <a:ea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rPr>
              <a:t>动态缓存 </a:t>
            </a:r>
            <a:r>
              <a:rPr lang="en-US" altLang="zh-CN" sz="2400" dirty="0">
                <a:latin typeface="宋体" panose="02010600030101010101" pitchFamily="2" charset="-122"/>
                <a:ea typeface="宋体" panose="02010600030101010101" pitchFamily="2" charset="-122"/>
              </a:rPr>
              <a:t>or </a:t>
            </a:r>
            <a:r>
              <a:rPr lang="zh-CN" altLang="en-US" sz="2400" dirty="0">
                <a:latin typeface="宋体" panose="02010600030101010101" pitchFamily="2" charset="-122"/>
                <a:ea typeface="宋体" panose="02010600030101010101" pitchFamily="2" charset="-122"/>
              </a:rPr>
              <a:t>静态缓存</a:t>
            </a:r>
            <a:endParaRPr lang="en-US" altLang="zh-CN" sz="2400" dirty="0">
              <a:latin typeface="宋体" panose="02010600030101010101" pitchFamily="2" charset="-122"/>
              <a:ea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rPr>
              <a:t>概率驱动缓存 </a:t>
            </a:r>
            <a:r>
              <a:rPr lang="en-US" altLang="zh-CN" sz="2400" dirty="0">
                <a:latin typeface="宋体" panose="02010600030101010101" pitchFamily="2" charset="-122"/>
                <a:ea typeface="宋体" panose="02010600030101010101" pitchFamily="2" charset="-122"/>
              </a:rPr>
              <a:t>PDC</a:t>
            </a:r>
          </a:p>
          <a:p>
            <a:pPr lvl="1"/>
            <a:r>
              <a:rPr lang="zh-CN" altLang="en-US" sz="2400" dirty="0">
                <a:latin typeface="宋体" panose="02010600030101010101" pitchFamily="2" charset="-122"/>
                <a:ea typeface="宋体" panose="02010600030101010101" pitchFamily="2" charset="-122"/>
              </a:rPr>
              <a:t>缓存许可</a:t>
            </a:r>
            <a:r>
              <a:rPr lang="zh-CN" altLang="en-US" sz="2400" dirty="0" smtClean="0">
                <a:latin typeface="宋体" panose="02010600030101010101" pitchFamily="2" charset="-122"/>
                <a:ea typeface="宋体" panose="02010600030101010101" pitchFamily="2" charset="-122"/>
              </a:rPr>
              <a:t>策略</a:t>
            </a:r>
            <a:endParaRPr lang="en-US" altLang="zh-CN" sz="2400" dirty="0">
              <a:latin typeface="宋体" panose="02010600030101010101" pitchFamily="2" charset="-122"/>
              <a:ea typeface="宋体" panose="02010600030101010101" pitchFamily="2" charset="-122"/>
            </a:endParaRPr>
          </a:p>
          <a:p>
            <a:r>
              <a:rPr lang="zh-CN" altLang="en-US" b="1" dirty="0" smtClean="0">
                <a:latin typeface="宋体" panose="02010600030101010101" pitchFamily="2" charset="-122"/>
                <a:ea typeface="宋体" panose="02010600030101010101" pitchFamily="2" charset="-122"/>
              </a:rPr>
              <a:t>针对无限容量缓存的缓存更新</a:t>
            </a:r>
            <a:r>
              <a:rPr lang="zh-CN" altLang="en-US" b="1" dirty="0">
                <a:latin typeface="宋体" panose="02010600030101010101" pitchFamily="2" charset="-122"/>
                <a:ea typeface="宋体" panose="02010600030101010101" pitchFamily="2" charset="-122"/>
              </a:rPr>
              <a:t>技术</a:t>
            </a:r>
            <a:endParaRPr lang="en-US" altLang="zh-CN" b="1" dirty="0" smtClean="0">
              <a:latin typeface="宋体" panose="02010600030101010101" pitchFamily="2" charset="-122"/>
              <a:ea typeface="宋体" panose="02010600030101010101" pitchFamily="2" charset="-122"/>
            </a:endParaRPr>
          </a:p>
          <a:p>
            <a:pPr lvl="1"/>
            <a:r>
              <a:rPr lang="zh-CN" altLang="en-US" sz="2400" dirty="0" smtClean="0">
                <a:latin typeface="宋体" panose="02010600030101010101" pitchFamily="2" charset="-122"/>
                <a:ea typeface="宋体" panose="02010600030101010101" pitchFamily="2" charset="-122"/>
              </a:rPr>
              <a:t>缓存</a:t>
            </a:r>
            <a:r>
              <a:rPr lang="zh-CN" altLang="en-US" sz="2400" dirty="0">
                <a:latin typeface="宋体" panose="02010600030101010101" pitchFamily="2" charset="-122"/>
                <a:ea typeface="宋体" panose="02010600030101010101" pitchFamily="2" charset="-122"/>
              </a:rPr>
              <a:t>内容</a:t>
            </a:r>
            <a:r>
              <a:rPr lang="zh-CN" altLang="en-US" sz="2400" dirty="0" smtClean="0">
                <a:latin typeface="宋体" panose="02010600030101010101" pitchFamily="2" charset="-122"/>
                <a:ea typeface="宋体" panose="02010600030101010101" pitchFamily="2" charset="-122"/>
              </a:rPr>
              <a:t>生存时</a:t>
            </a:r>
            <a:r>
              <a:rPr lang="zh-CN" altLang="en-US" sz="2400" dirty="0">
                <a:latin typeface="宋体" panose="02010600030101010101" pitchFamily="2" charset="-122"/>
                <a:ea typeface="宋体" panose="02010600030101010101" pitchFamily="2" charset="-122"/>
              </a:rPr>
              <a:t>间</a:t>
            </a:r>
            <a:endParaRPr lang="en-US" altLang="zh-CN" sz="2400" dirty="0">
              <a:latin typeface="宋体" panose="02010600030101010101" pitchFamily="2" charset="-122"/>
              <a:ea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rPr>
              <a:t>缓存预取策略</a:t>
            </a:r>
            <a:endParaRPr lang="en-US" altLang="zh-CN" sz="2400" dirty="0">
              <a:latin typeface="宋体" panose="02010600030101010101" pitchFamily="2" charset="-122"/>
              <a:ea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rPr>
              <a:t>缓存内容</a:t>
            </a:r>
            <a:r>
              <a:rPr lang="zh-CN" altLang="en-US" sz="2400" dirty="0" smtClean="0">
                <a:latin typeface="宋体" panose="02010600030101010101" pitchFamily="2" charset="-122"/>
                <a:ea typeface="宋体" panose="02010600030101010101" pitchFamily="2" charset="-122"/>
              </a:rPr>
              <a:t>失效策略</a:t>
            </a:r>
            <a:endParaRPr lang="en-US" altLang="zh-CN" sz="2000" dirty="0" smtClean="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多</a:t>
            </a:r>
            <a:r>
              <a:rPr lang="zh-CN" altLang="en-US" b="1" dirty="0" smtClean="0">
                <a:latin typeface="宋体" panose="02010600030101010101" pitchFamily="2" charset="-122"/>
                <a:ea typeface="宋体" panose="02010600030101010101" pitchFamily="2" charset="-122"/>
              </a:rPr>
              <a:t>内容层次缓存技术</a:t>
            </a:r>
            <a:endParaRPr lang="en-US" altLang="zh-CN" b="1" dirty="0">
              <a:latin typeface="宋体" panose="02010600030101010101" pitchFamily="2" charset="-122"/>
              <a:ea typeface="宋体" panose="02010600030101010101" pitchFamily="2" charset="-122"/>
            </a:endParaRPr>
          </a:p>
          <a:p>
            <a:r>
              <a:rPr lang="zh-CN" altLang="en-US" b="1" dirty="0" smtClean="0">
                <a:latin typeface="宋体" panose="02010600030101010101" pitchFamily="2" charset="-122"/>
                <a:ea typeface="宋体" panose="02010600030101010101" pitchFamily="2" charset="-122"/>
              </a:rPr>
              <a:t>开销感知的缓存策略</a:t>
            </a:r>
            <a:endParaRPr lang="en-US" altLang="zh-CN" b="1" dirty="0">
              <a:latin typeface="宋体" panose="02010600030101010101" pitchFamily="2" charset="-122"/>
              <a:ea typeface="宋体" panose="02010600030101010101" pitchFamily="2" charset="-122"/>
            </a:endParaRPr>
          </a:p>
          <a:p>
            <a:pPr lvl="1"/>
            <a:endParaRPr lang="en-US" altLang="zh-CN" sz="2000" dirty="0" smtClean="0">
              <a:latin typeface="宋体" panose="02010600030101010101" pitchFamily="2" charset="-122"/>
              <a:ea typeface="宋体" panose="02010600030101010101" pitchFamily="2" charset="-122"/>
            </a:endParaRPr>
          </a:p>
          <a:p>
            <a:pPr marL="457200" lvl="1" indent="0">
              <a:buNone/>
            </a:pPr>
            <a:endParaRPr lang="en-US" altLang="zh-CN" sz="2400"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Tree>
    <p:extLst>
      <p:ext uri="{BB962C8B-B14F-4D97-AF65-F5344CB8AC3E}">
        <p14:creationId xmlns:p14="http://schemas.microsoft.com/office/powerpoint/2010/main" val="3246074038"/>
      </p:ext>
    </p:extLst>
  </p:cSld>
  <p:clrMapOvr>
    <a:masterClrMapping/>
  </p:clrMapOvr>
  <mc:AlternateContent xmlns:mc="http://schemas.openxmlformats.org/markup-compatibility/2006" xmlns:p14="http://schemas.microsoft.com/office/powerpoint/2010/main">
    <mc:Choice Requires="p14">
      <p:transition spd="slow" p14:dur="2000" advTm="4593"/>
    </mc:Choice>
    <mc:Fallback xmlns="">
      <p:transition spd="slow" advTm="4593"/>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目录</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sz="2400" b="1" dirty="0" smtClean="0">
                <a:latin typeface="宋体" panose="02010600030101010101" pitchFamily="2" charset="-122"/>
                <a:ea typeface="宋体" panose="02010600030101010101" pitchFamily="2" charset="-122"/>
              </a:rPr>
              <a:t>课题来源及背景</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国内外研究现状</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solidFill>
                  <a:srgbClr val="FF0000"/>
                </a:solidFill>
                <a:latin typeface="宋体" panose="02010600030101010101" pitchFamily="2" charset="-122"/>
                <a:ea typeface="宋体" panose="02010600030101010101" pitchFamily="2" charset="-122"/>
              </a:rPr>
              <a:t>研究目标</a:t>
            </a:r>
            <a:endParaRPr lang="en-US" altLang="zh-CN" sz="2400" b="1" dirty="0" smtClean="0">
              <a:solidFill>
                <a:srgbClr val="FF0000"/>
              </a:solidFill>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研究内容</a:t>
            </a:r>
            <a:endParaRPr lang="en-US" altLang="zh-CN" sz="2400" b="1" dirty="0">
              <a:latin typeface="宋体" panose="02010600030101010101" pitchFamily="2" charset="-122"/>
              <a:ea typeface="宋体" panose="02010600030101010101" pitchFamily="2" charset="-122"/>
            </a:endParaRPr>
          </a:p>
          <a:p>
            <a:pPr lvl="1"/>
            <a:r>
              <a:rPr lang="zh-CN" altLang="en-US" sz="2000" b="1" dirty="0" smtClean="0">
                <a:latin typeface="宋体" panose="02010600030101010101" pitchFamily="2" charset="-122"/>
                <a:ea typeface="宋体" panose="02010600030101010101" pitchFamily="2" charset="-122"/>
              </a:rPr>
              <a:t>替换策略对</a:t>
            </a:r>
            <a:r>
              <a:rPr lang="en-US" altLang="zh-CN" sz="2000" b="1" dirty="0" smtClean="0">
                <a:latin typeface="宋体" panose="02010600030101010101" pitchFamily="2" charset="-122"/>
                <a:ea typeface="宋体" panose="02010600030101010101" pitchFamily="2" charset="-122"/>
              </a:rPr>
              <a:t>SDC</a:t>
            </a:r>
            <a:r>
              <a:rPr lang="zh-CN" altLang="en-US" sz="2000" b="1" dirty="0" smtClean="0">
                <a:latin typeface="宋体" panose="02010600030101010101" pitchFamily="2" charset="-122"/>
                <a:ea typeface="宋体" panose="02010600030101010101" pitchFamily="2" charset="-122"/>
              </a:rPr>
              <a:t>查询结果缓存影响研究</a:t>
            </a:r>
            <a:endParaRPr lang="en-US" altLang="zh-CN" sz="2000" b="1" dirty="0" smtClean="0">
              <a:latin typeface="宋体" panose="02010600030101010101" pitchFamily="2" charset="-122"/>
              <a:ea typeface="宋体" panose="02010600030101010101" pitchFamily="2" charset="-122"/>
            </a:endParaRPr>
          </a:p>
          <a:p>
            <a:pPr lvl="1"/>
            <a:r>
              <a:rPr lang="zh-CN" altLang="en-US" sz="2000" b="1" dirty="0" smtClean="0">
                <a:latin typeface="宋体" panose="02010600030101010101" pitchFamily="2" charset="-122"/>
                <a:ea typeface="宋体" panose="02010600030101010101" pitchFamily="2" charset="-122"/>
              </a:rPr>
              <a:t>基于开销的查询结果缓存预取策略</a:t>
            </a:r>
            <a:endParaRPr lang="en-US" altLang="zh-CN" sz="2000" b="1" dirty="0" smtClean="0">
              <a:latin typeface="宋体" panose="02010600030101010101" pitchFamily="2" charset="-122"/>
              <a:ea typeface="宋体" panose="02010600030101010101" pitchFamily="2" charset="-122"/>
            </a:endParaRPr>
          </a:p>
          <a:p>
            <a:pPr lvl="1"/>
            <a:r>
              <a:rPr lang="zh-CN" altLang="en-US" sz="2000" b="1" dirty="0" smtClean="0">
                <a:latin typeface="宋体" panose="02010600030101010101" pitchFamily="2" charset="-122"/>
                <a:ea typeface="宋体" panose="02010600030101010101" pitchFamily="2" charset="-122"/>
              </a:rPr>
              <a:t>开销感知的查询结果缓存替换算法</a:t>
            </a:r>
            <a:endParaRPr lang="en-US" altLang="zh-CN" sz="20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总结与展望</a:t>
            </a:r>
            <a:endParaRPr lang="en-US" altLang="zh-CN" sz="2400" b="1" dirty="0" smtClean="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Tree>
    <p:extLst>
      <p:ext uri="{BB962C8B-B14F-4D97-AF65-F5344CB8AC3E}">
        <p14:creationId xmlns:p14="http://schemas.microsoft.com/office/powerpoint/2010/main" val="526198422"/>
      </p:ext>
    </p:extLst>
  </p:cSld>
  <p:clrMapOvr>
    <a:masterClrMapping/>
  </p:clrMapOvr>
  <mc:AlternateContent xmlns:mc="http://schemas.openxmlformats.org/markup-compatibility/2006" xmlns:p14="http://schemas.microsoft.com/office/powerpoint/2010/main">
    <mc:Choice Requires="p14">
      <p:transition spd="slow" p14:dur="2000" advTm="13956"/>
    </mc:Choice>
    <mc:Fallback xmlns="">
      <p:transition spd="slow" advTm="1395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研究</a:t>
            </a:r>
            <a:r>
              <a:rPr lang="zh-CN" altLang="en-US" dirty="0" smtClean="0">
                <a:latin typeface="宋体" panose="02010600030101010101" pitchFamily="2" charset="-122"/>
                <a:ea typeface="宋体" panose="02010600030101010101" pitchFamily="2" charset="-122"/>
              </a:rPr>
              <a:t>目标</a:t>
            </a:r>
            <a:endParaRPr lang="en-US" altLang="zh-CN"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b="1" dirty="0" smtClean="0">
                <a:latin typeface="宋体" panose="02010600030101010101" pitchFamily="2" charset="-122"/>
                <a:ea typeface="宋体" panose="02010600030101010101" pitchFamily="2" charset="-122"/>
              </a:rPr>
              <a:t>研究目标</a:t>
            </a:r>
            <a:endParaRPr lang="en-US" altLang="zh-CN" b="1" dirty="0" smtClean="0">
              <a:latin typeface="宋体" panose="02010600030101010101" pitchFamily="2" charset="-122"/>
              <a:ea typeface="宋体" panose="02010600030101010101" pitchFamily="2" charset="-122"/>
            </a:endParaRPr>
          </a:p>
          <a:p>
            <a:pPr marL="0" indent="0">
              <a:buNone/>
            </a:pPr>
            <a:r>
              <a:rPr lang="en-US" altLang="zh-CN" sz="2400" dirty="0"/>
              <a:t> </a:t>
            </a:r>
            <a:r>
              <a:rPr lang="en-US" altLang="zh-CN" sz="2400" dirty="0" smtClean="0"/>
              <a:t>      </a:t>
            </a:r>
            <a:r>
              <a:rPr lang="zh-CN" altLang="zh-CN" sz="2400" dirty="0" smtClean="0">
                <a:latin typeface="宋体" panose="02010600030101010101" pitchFamily="2" charset="-122"/>
                <a:ea typeface="宋体" panose="02010600030101010101" pitchFamily="2" charset="-122"/>
              </a:rPr>
              <a:t>研究</a:t>
            </a:r>
            <a:r>
              <a:rPr lang="zh-CN" altLang="zh-CN" sz="2400" dirty="0">
                <a:latin typeface="宋体" panose="02010600030101010101" pitchFamily="2" charset="-122"/>
                <a:ea typeface="宋体" panose="02010600030101010101" pitchFamily="2" charset="-122"/>
              </a:rPr>
              <a:t>搜索引擎查询结果缓存技术，提高搜索引擎查询结果缓存的命中率，</a:t>
            </a:r>
            <a:r>
              <a:rPr lang="zh-CN" altLang="zh-CN" sz="2400" dirty="0" smtClean="0">
                <a:latin typeface="宋体" panose="02010600030101010101" pitchFamily="2" charset="-122"/>
                <a:ea typeface="宋体" panose="02010600030101010101" pitchFamily="2" charset="-122"/>
              </a:rPr>
              <a:t>提升缓存</a:t>
            </a:r>
            <a:r>
              <a:rPr lang="zh-CN" altLang="zh-CN" sz="2400" dirty="0">
                <a:latin typeface="宋体" panose="02010600030101010101" pitchFamily="2" charset="-122"/>
                <a:ea typeface="宋体" panose="02010600030101010101" pitchFamily="2" charset="-122"/>
              </a:rPr>
              <a:t>内容的新鲜度，减少</a:t>
            </a:r>
            <a:r>
              <a:rPr lang="zh-CN" altLang="zh-CN" sz="2400" dirty="0" smtClean="0">
                <a:latin typeface="宋体" panose="02010600030101010101" pitchFamily="2" charset="-122"/>
                <a:ea typeface="宋体" panose="02010600030101010101" pitchFamily="2" charset="-122"/>
              </a:rPr>
              <a:t>搜索引擎</a:t>
            </a:r>
            <a:r>
              <a:rPr lang="zh-CN" altLang="en-US" sz="2400" dirty="0">
                <a:latin typeface="宋体" panose="02010600030101010101" pitchFamily="2" charset="-122"/>
                <a:ea typeface="宋体" panose="02010600030101010101" pitchFamily="2" charset="-122"/>
              </a:rPr>
              <a:t>后台</a:t>
            </a:r>
            <a:r>
              <a:rPr lang="zh-CN" altLang="zh-CN" sz="2400" dirty="0" smtClean="0">
                <a:latin typeface="宋体" panose="02010600030101010101" pitchFamily="2" charset="-122"/>
                <a:ea typeface="宋体" panose="02010600030101010101" pitchFamily="2" charset="-122"/>
              </a:rPr>
              <a:t>处理</a:t>
            </a:r>
            <a:r>
              <a:rPr lang="zh-CN" altLang="zh-CN" sz="2400" dirty="0">
                <a:latin typeface="宋体" panose="02010600030101010101" pitchFamily="2" charset="-122"/>
                <a:ea typeface="宋体" panose="02010600030101010101" pitchFamily="2" charset="-122"/>
              </a:rPr>
              <a:t>查询的计算开销</a:t>
            </a:r>
            <a:r>
              <a:rPr lang="zh-CN" altLang="zh-CN" sz="2400" dirty="0" smtClean="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cs typeface="+mn-cs"/>
            </a:endParaRPr>
          </a:p>
          <a:p>
            <a:pPr marL="0" indent="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Tree>
    <p:extLst>
      <p:ext uri="{BB962C8B-B14F-4D97-AF65-F5344CB8AC3E}">
        <p14:creationId xmlns:p14="http://schemas.microsoft.com/office/powerpoint/2010/main" val="4269971371"/>
      </p:ext>
    </p:extLst>
  </p:cSld>
  <p:clrMapOvr>
    <a:masterClrMapping/>
  </p:clrMapOvr>
  <mc:AlternateContent xmlns:mc="http://schemas.openxmlformats.org/markup-compatibility/2006" xmlns:p14="http://schemas.microsoft.com/office/powerpoint/2010/main">
    <mc:Choice Requires="p14">
      <p:transition spd="slow" p14:dur="2000" advTm="14659"/>
    </mc:Choice>
    <mc:Fallback xmlns="">
      <p:transition spd="slow" advTm="14659"/>
    </mc:Fallback>
  </mc:AlternateContent>
  <p:timing>
    <p:tnLst>
      <p:par>
        <p:cTn id="1" dur="indefinite" restart="never" nodeType="tmRoot"/>
      </p:par>
    </p:tnLst>
  </p:timing>
</p:sld>
</file>

<file path=ppt/theme/theme1.xml><?xml version="1.0" encoding="utf-8"?>
<a:theme xmlns:a="http://schemas.openxmlformats.org/drawingml/2006/main" name="cdb2004c002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08最新商务办公系列精品PPT模板">
  <a:themeElements>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437TGp_bizpeople_light_a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437TGp_bizpeople_light_ani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437TGp_bizpeople_light_ani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cdb2004c002l</Template>
  <TotalTime>28096</TotalTime>
  <Words>2205</Words>
  <Application>Microsoft Office PowerPoint</Application>
  <PresentationFormat>全屏显示(4:3)</PresentationFormat>
  <Paragraphs>288</Paragraphs>
  <Slides>27</Slides>
  <Notes>22</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27</vt:i4>
      </vt:variant>
    </vt:vector>
  </HeadingPairs>
  <TitlesOfParts>
    <vt:vector size="38" baseType="lpstr">
      <vt:lpstr>华文楷体</vt:lpstr>
      <vt:lpstr>宋体</vt:lpstr>
      <vt:lpstr>Arial</vt:lpstr>
      <vt:lpstr>Arial Black</vt:lpstr>
      <vt:lpstr>Calibri</vt:lpstr>
      <vt:lpstr>Times New Roman</vt:lpstr>
      <vt:lpstr>Verdana</vt:lpstr>
      <vt:lpstr>Wingdings</vt:lpstr>
      <vt:lpstr>cdb2004c002l</vt:lpstr>
      <vt:lpstr>2008最新商务办公系列精品PPT模板</vt:lpstr>
      <vt:lpstr>Image</vt:lpstr>
      <vt:lpstr>搜索引擎查询结果缓存技术研究 </vt:lpstr>
      <vt:lpstr>目录</vt:lpstr>
      <vt:lpstr>课题来源及背景</vt:lpstr>
      <vt:lpstr>课题来源及背景</vt:lpstr>
      <vt:lpstr>课题来源及背景</vt:lpstr>
      <vt:lpstr>目录</vt:lpstr>
      <vt:lpstr>国内外研究现状</vt:lpstr>
      <vt:lpstr>目录</vt:lpstr>
      <vt:lpstr>研究目标</vt:lpstr>
      <vt:lpstr>目录</vt:lpstr>
      <vt:lpstr>替换策略对SDC查询结果缓存影响研究</vt:lpstr>
      <vt:lpstr>替换策略对SDC查询结果缓存影响研究</vt:lpstr>
      <vt:lpstr>替换策略对SDC查询结果缓存影响研究</vt:lpstr>
      <vt:lpstr>目录</vt:lpstr>
      <vt:lpstr>基于开销的查询结果缓存预取策略</vt:lpstr>
      <vt:lpstr>基于开销的查询结果缓存预取策略</vt:lpstr>
      <vt:lpstr>基于开销的查询结果缓存预取策略</vt:lpstr>
      <vt:lpstr>基于开销的查询结果缓存预取策略</vt:lpstr>
      <vt:lpstr>目录</vt:lpstr>
      <vt:lpstr>开销感知的查询结果缓存替换算法</vt:lpstr>
      <vt:lpstr>开销感知的查询结果缓存替换算法</vt:lpstr>
      <vt:lpstr>开销感知的查询结果缓存替换算法</vt:lpstr>
      <vt:lpstr>开销感知的查询结果缓存替换算法</vt:lpstr>
      <vt:lpstr>开销感知的查询结果缓存替换算法</vt:lpstr>
      <vt:lpstr>目录</vt:lpstr>
      <vt:lpstr>总结与展望</vt:lpstr>
      <vt:lpstr>PowerPoint 演示文稿</vt:lpstr>
    </vt:vector>
  </TitlesOfParts>
  <Company>BUAA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开题答辩</dc:title>
  <dc:creator>shashengyang</dc:creator>
  <cp:lastModifiedBy>outao</cp:lastModifiedBy>
  <cp:revision>713</cp:revision>
  <dcterms:created xsi:type="dcterms:W3CDTF">2008-11-11T15:05:34Z</dcterms:created>
  <dcterms:modified xsi:type="dcterms:W3CDTF">2015-12-20T23:29:11Z</dcterms:modified>
</cp:coreProperties>
</file>