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35"/>
  </p:notesMasterIdLst>
  <p:handoutMasterIdLst>
    <p:handoutMasterId r:id="rId36"/>
  </p:handoutMasterIdLst>
  <p:sldIdLst>
    <p:sldId id="493" r:id="rId2"/>
    <p:sldId id="257" r:id="rId3"/>
    <p:sldId id="621" r:id="rId4"/>
    <p:sldId id="560" r:id="rId5"/>
    <p:sldId id="569" r:id="rId6"/>
    <p:sldId id="568" r:id="rId7"/>
    <p:sldId id="557" r:id="rId8"/>
    <p:sldId id="571" r:id="rId9"/>
    <p:sldId id="577" r:id="rId10"/>
    <p:sldId id="578" r:id="rId11"/>
    <p:sldId id="579" r:id="rId12"/>
    <p:sldId id="583" r:id="rId13"/>
    <p:sldId id="580" r:id="rId14"/>
    <p:sldId id="581" r:id="rId15"/>
    <p:sldId id="582" r:id="rId16"/>
    <p:sldId id="586" r:id="rId17"/>
    <p:sldId id="592" r:id="rId18"/>
    <p:sldId id="587" r:id="rId19"/>
    <p:sldId id="588" r:id="rId20"/>
    <p:sldId id="589" r:id="rId21"/>
    <p:sldId id="590" r:id="rId22"/>
    <p:sldId id="593" r:id="rId23"/>
    <p:sldId id="616" r:id="rId24"/>
    <p:sldId id="595" r:id="rId25"/>
    <p:sldId id="596" r:id="rId26"/>
    <p:sldId id="597" r:id="rId27"/>
    <p:sldId id="619" r:id="rId28"/>
    <p:sldId id="617" r:id="rId29"/>
    <p:sldId id="600" r:id="rId30"/>
    <p:sldId id="618" r:id="rId31"/>
    <p:sldId id="601" r:id="rId32"/>
    <p:sldId id="622" r:id="rId33"/>
    <p:sldId id="620" r:id="rId3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FFFF"/>
    <a:srgbClr val="FF3300"/>
    <a:srgbClr val="DEF1F2"/>
    <a:srgbClr val="C9E7E9"/>
    <a:srgbClr val="EAEAEA"/>
    <a:srgbClr val="FFF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8" autoAdjust="0"/>
    <p:restoredTop sz="80184" autoAdjust="0"/>
  </p:normalViewPr>
  <p:slideViewPr>
    <p:cSldViewPr>
      <p:cViewPr varScale="1">
        <p:scale>
          <a:sx n="93" d="100"/>
          <a:sy n="93" d="100"/>
        </p:scale>
        <p:origin x="23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53" d="100"/>
          <a:sy n="53" d="100"/>
        </p:scale>
        <p:origin x="-187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smtClean="0">
                <a:latin typeface="Times New Roman" panose="02020603050405020304" pitchFamily="18" charset="0"/>
              </a:defRPr>
            </a:lvl1pPr>
          </a:lstStyle>
          <a:p>
            <a:pPr>
              <a:defRPr/>
            </a:pPr>
            <a:endParaRPr lang="zh-CN" altLang="en-US"/>
          </a:p>
        </p:txBody>
      </p:sp>
      <p:sp>
        <p:nvSpPr>
          <p:cNvPr id="6430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smtClean="0">
                <a:latin typeface="Times New Roman" panose="02020603050405020304" pitchFamily="18" charset="0"/>
              </a:defRPr>
            </a:lvl1pPr>
          </a:lstStyle>
          <a:p>
            <a:pPr>
              <a:defRPr/>
            </a:pPr>
            <a:endParaRPr lang="en-US" altLang="zh-CN"/>
          </a:p>
        </p:txBody>
      </p:sp>
      <p:sp>
        <p:nvSpPr>
          <p:cNvPr id="6430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sz="1200" b="0" smtClean="0">
                <a:latin typeface="Times New Roman" panose="02020603050405020304" pitchFamily="18" charset="0"/>
              </a:defRPr>
            </a:lvl1pPr>
          </a:lstStyle>
          <a:p>
            <a:pPr>
              <a:defRPr/>
            </a:pPr>
            <a:endParaRPr lang="en-US" altLang="zh-CN"/>
          </a:p>
        </p:txBody>
      </p:sp>
      <p:sp>
        <p:nvSpPr>
          <p:cNvPr id="6430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smtClean="0">
                <a:latin typeface="Times New Roman" panose="02020603050405020304" pitchFamily="18" charset="0"/>
              </a:defRPr>
            </a:lvl1pPr>
          </a:lstStyle>
          <a:p>
            <a:pPr>
              <a:defRPr/>
            </a:pPr>
            <a:fld id="{0095DB10-D175-4A08-9DC8-177B151FF026}" type="slidenum">
              <a:rPr lang="zh-CN" altLang="en-US"/>
              <a:pPr>
                <a:defRPr/>
              </a:pPr>
              <a:t>‹#›</a:t>
            </a:fld>
            <a:endParaRPr lang="en-US" altLang="zh-CN"/>
          </a:p>
        </p:txBody>
      </p:sp>
    </p:spTree>
    <p:extLst>
      <p:ext uri="{BB962C8B-B14F-4D97-AF65-F5344CB8AC3E}">
        <p14:creationId xmlns:p14="http://schemas.microsoft.com/office/powerpoint/2010/main" val="279071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smtClean="0">
                <a:latin typeface="Times New Roman" panose="02020603050405020304" pitchFamily="18" charset="0"/>
              </a:defRPr>
            </a:lvl1pPr>
          </a:lstStyle>
          <a:p>
            <a:pPr>
              <a:defRPr/>
            </a:pPr>
            <a:endParaRPr lang="zh-CN" altLang="en-US"/>
          </a:p>
        </p:txBody>
      </p:sp>
      <p:sp>
        <p:nvSpPr>
          <p:cNvPr id="101379" name="Rectangle 1027"/>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smtClean="0">
                <a:latin typeface="Times New Roman" panose="02020603050405020304" pitchFamily="18" charset="0"/>
              </a:defRPr>
            </a:lvl1pPr>
          </a:lstStyle>
          <a:p>
            <a:pPr>
              <a:defRPr/>
            </a:pPr>
            <a:endParaRPr lang="en-US" altLang="zh-CN"/>
          </a:p>
        </p:txBody>
      </p:sp>
      <p:sp>
        <p:nvSpPr>
          <p:cNvPr id="307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81" name="Rectangle 1029"/>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1382" name="Rectangle 1030"/>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sz="1200" b="0" smtClean="0">
                <a:latin typeface="Times New Roman" panose="02020603050405020304" pitchFamily="18" charset="0"/>
              </a:defRPr>
            </a:lvl1pPr>
          </a:lstStyle>
          <a:p>
            <a:pPr>
              <a:defRPr/>
            </a:pPr>
            <a:endParaRPr lang="en-US" altLang="zh-CN"/>
          </a:p>
        </p:txBody>
      </p:sp>
      <p:sp>
        <p:nvSpPr>
          <p:cNvPr id="101383" name="Rectangle 1031"/>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smtClean="0">
                <a:latin typeface="Times New Roman" panose="02020603050405020304" pitchFamily="18" charset="0"/>
              </a:defRPr>
            </a:lvl1pPr>
          </a:lstStyle>
          <a:p>
            <a:pPr>
              <a:defRPr/>
            </a:pPr>
            <a:fld id="{CF3993B7-4CCF-4F0E-9360-89C8AB5C66D9}" type="slidenum">
              <a:rPr lang="zh-CN" altLang="en-US"/>
              <a:pPr>
                <a:defRPr/>
              </a:pPr>
              <a:t>‹#›</a:t>
            </a:fld>
            <a:endParaRPr lang="en-US" altLang="zh-CN"/>
          </a:p>
        </p:txBody>
      </p:sp>
    </p:spTree>
    <p:extLst>
      <p:ext uri="{BB962C8B-B14F-4D97-AF65-F5344CB8AC3E}">
        <p14:creationId xmlns:p14="http://schemas.microsoft.com/office/powerpoint/2010/main" val="3509960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BE9B9CE5-2E1F-406A-B6F1-5477E803C60A}" type="slidenum">
              <a:rPr lang="zh-CN" altLang="en-US" sz="1200" b="0">
                <a:latin typeface="Times New Roman" panose="02020603050405020304" pitchFamily="18" charset="0"/>
              </a:rPr>
              <a:pPr algn="r">
                <a:spcBef>
                  <a:spcPct val="0"/>
                </a:spcBef>
              </a:pPr>
              <a:t>1</a:t>
            </a:fld>
            <a:endParaRPr lang="en-US" altLang="zh-CN" sz="1200" b="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zh-CN" altLang="en-US" dirty="0" smtClean="0"/>
              <a:t>各位老师同学，大家早上好，我的论文题目是基于背景热点的微博转发预测研究</a:t>
            </a:r>
            <a:endParaRPr lang="en-US" altLang="zh-CN" dirty="0" smtClean="0"/>
          </a:p>
          <a:p>
            <a:pPr eaLnBrk="1" hangingPunct="1"/>
            <a:endParaRPr lang="en-US" altLang="zh-CN" dirty="0" smtClean="0"/>
          </a:p>
          <a:p>
            <a:pPr eaLnBrk="1" hangingPunct="1"/>
            <a:r>
              <a:rPr lang="zh-CN" altLang="en-US" dirty="0" smtClean="0"/>
              <a:t>校内导师是巢文涵老师</a:t>
            </a:r>
            <a:endParaRPr lang="en-US" altLang="zh-CN" dirty="0" smtClean="0"/>
          </a:p>
          <a:p>
            <a:pPr eaLnBrk="1" hangingPunct="1"/>
            <a:r>
              <a:rPr lang="zh-CN" altLang="en-US" dirty="0" smtClean="0"/>
              <a:t>校外导师是王丽宏老师</a:t>
            </a:r>
          </a:p>
        </p:txBody>
      </p:sp>
    </p:spTree>
    <p:extLst>
      <p:ext uri="{BB962C8B-B14F-4D97-AF65-F5344CB8AC3E}">
        <p14:creationId xmlns:p14="http://schemas.microsoft.com/office/powerpoint/2010/main" val="728919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10</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zh-CN" altLang="en-US" dirty="0" smtClean="0"/>
              <a:t>综合以上两点，我们可以得出以下结论</a:t>
            </a:r>
          </a:p>
        </p:txBody>
      </p:sp>
    </p:spTree>
    <p:extLst>
      <p:ext uri="{BB962C8B-B14F-4D97-AF65-F5344CB8AC3E}">
        <p14:creationId xmlns:p14="http://schemas.microsoft.com/office/powerpoint/2010/main" val="268095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11</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zh-CN" altLang="en-US" dirty="0" smtClean="0"/>
              <a:t>为了研究</a:t>
            </a:r>
            <a:r>
              <a:rPr lang="zh-CN" altLang="en-US" sz="1200" dirty="0" smtClean="0"/>
              <a:t>基于背景热点话题的用户转发兴趣对转发行为的影响，</a:t>
            </a:r>
            <a:endParaRPr lang="en-US" altLang="zh-CN" sz="1200" dirty="0" smtClean="0"/>
          </a:p>
          <a:p>
            <a:pPr eaLnBrk="1" hangingPunct="1"/>
            <a:r>
              <a:rPr lang="zh-CN" altLang="en-US" sz="1200" dirty="0" smtClean="0"/>
              <a:t>我们采用集合交集的方式来度量基于背景热点话题的用户转发兴趣</a:t>
            </a:r>
            <a:endParaRPr lang="zh-CN" altLang="en-US" dirty="0" smtClean="0"/>
          </a:p>
        </p:txBody>
      </p:sp>
    </p:spTree>
    <p:extLst>
      <p:ext uri="{BB962C8B-B14F-4D97-AF65-F5344CB8AC3E}">
        <p14:creationId xmlns:p14="http://schemas.microsoft.com/office/powerpoint/2010/main" val="27486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12</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latin typeface="华文楷体" panose="02010600040101010101" pitchFamily="2" charset="-122"/>
                <a:ea typeface="华文楷体" panose="02010600040101010101" pitchFamily="2" charset="-122"/>
              </a:rPr>
              <a:t>关于这一部分的实验结果，如图所示：</a:t>
            </a: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华文楷体" panose="02010600040101010101" pitchFamily="2" charset="-122"/>
                <a:ea typeface="华文楷体" panose="02010600040101010101" pitchFamily="2" charset="-122"/>
              </a:rPr>
              <a:t>1</a:t>
            </a:r>
            <a:r>
              <a:rPr lang="zh-CN" altLang="en-US" sz="1200" dirty="0" smtClean="0">
                <a:latin typeface="华文楷体" panose="02010600040101010101" pitchFamily="2" charset="-122"/>
                <a:ea typeface="华文楷体" panose="02010600040101010101" pitchFamily="2" charset="-122"/>
              </a:rPr>
              <a:t>、横轴是融合背景热点的用户转发兴趣，表示用户兴趣与背景热点话题的匹配程度</a:t>
            </a: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华文楷体" panose="02010600040101010101" pitchFamily="2" charset="-122"/>
                <a:ea typeface="华文楷体" panose="02010600040101010101" pitchFamily="2" charset="-122"/>
              </a:rPr>
              <a:t>2</a:t>
            </a:r>
            <a:r>
              <a:rPr lang="zh-CN" altLang="en-US" sz="1200" dirty="0" smtClean="0">
                <a:latin typeface="华文楷体" panose="02010600040101010101" pitchFamily="2" charset="-122"/>
                <a:ea typeface="华文楷体" panose="02010600040101010101" pitchFamily="2" charset="-122"/>
              </a:rPr>
              <a:t>、纵轴是热点话题相关微博转发量，表示热点话题相关的微博转发量</a:t>
            </a: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smtClean="0">
              <a:latin typeface="华文楷体" panose="02010600040101010101" pitchFamily="2" charset="-122"/>
              <a:ea typeface="华文楷体" panose="0201060004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华文楷体" panose="02010600040101010101" pitchFamily="2" charset="-122"/>
                <a:ea typeface="华文楷体" panose="02010600040101010101" pitchFamily="2" charset="-122"/>
              </a:rPr>
              <a:t>3</a:t>
            </a:r>
            <a:r>
              <a:rPr lang="zh-CN" altLang="en-US" sz="1200" dirty="0" smtClean="0">
                <a:latin typeface="华文楷体" panose="02010600040101010101" pitchFamily="2" charset="-122"/>
                <a:ea typeface="华文楷体" panose="02010600040101010101" pitchFamily="2" charset="-122"/>
              </a:rPr>
              <a:t>、一个点代表一个用户的微博对应的微博转发量</a:t>
            </a:r>
          </a:p>
          <a:p>
            <a:pPr eaLnBrk="1" hangingPunct="1"/>
            <a:endParaRPr lang="zh-CN" altLang="en-US" dirty="0" smtClean="0"/>
          </a:p>
        </p:txBody>
      </p:sp>
    </p:spTree>
    <p:extLst>
      <p:ext uri="{BB962C8B-B14F-4D97-AF65-F5344CB8AC3E}">
        <p14:creationId xmlns:p14="http://schemas.microsoft.com/office/powerpoint/2010/main" val="1502137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13</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412721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14</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zh-CN" sz="1200" dirty="0" smtClean="0">
              <a:latin typeface="华文楷体" panose="02010600040101010101" pitchFamily="2" charset="-122"/>
              <a:ea typeface="华文楷体" panose="02010600040101010101" pitchFamily="2" charset="-122"/>
            </a:endParaRPr>
          </a:p>
          <a:p>
            <a:endParaRPr lang="en-US" altLang="zh-CN" sz="1200" dirty="0" smtClean="0">
              <a:latin typeface="华文楷体" panose="02010600040101010101" pitchFamily="2" charset="-122"/>
              <a:ea typeface="华文楷体" panose="02010600040101010101" pitchFamily="2" charset="-122"/>
            </a:endParaRPr>
          </a:p>
          <a:p>
            <a:endParaRPr lang="en-US" altLang="zh-CN" sz="1200" dirty="0" smtClean="0">
              <a:latin typeface="华文楷体" panose="02010600040101010101" pitchFamily="2" charset="-122"/>
              <a:ea typeface="华文楷体" panose="02010600040101010101" pitchFamily="2" charset="-122"/>
            </a:endParaRPr>
          </a:p>
          <a:p>
            <a:r>
              <a:rPr lang="en-US" altLang="zh-CN" sz="1200" dirty="0" smtClean="0">
                <a:latin typeface="华文楷体" panose="02010600040101010101" pitchFamily="2" charset="-122"/>
                <a:ea typeface="华文楷体" panose="02010600040101010101" pitchFamily="2" charset="-122"/>
              </a:rPr>
              <a:t>2</a:t>
            </a:r>
            <a:r>
              <a:rPr lang="zh-CN" altLang="en-US" sz="1200" dirty="0" smtClean="0">
                <a:latin typeface="华文楷体" panose="02010600040101010101" pitchFamily="2" charset="-122"/>
                <a:ea typeface="华文楷体" panose="02010600040101010101" pitchFamily="2" charset="-122"/>
              </a:rPr>
              <a:t>、这是因为，</a:t>
            </a:r>
            <a:r>
              <a:rPr lang="zh-CN" altLang="zh-CN" sz="1200" dirty="0" smtClean="0">
                <a:latin typeface="华文楷体" panose="02010600040101010101" pitchFamily="2" charset="-122"/>
                <a:ea typeface="华文楷体" panose="02010600040101010101" pitchFamily="2" charset="-122"/>
              </a:rPr>
              <a:t>当</a:t>
            </a:r>
            <a:r>
              <a:rPr lang="en-US" altLang="zh-CN" sz="1200" dirty="0" smtClean="0">
                <a:latin typeface="华文楷体" panose="02010600040101010101" pitchFamily="2" charset="-122"/>
                <a:ea typeface="华文楷体" panose="02010600040101010101" pitchFamily="2" charset="-122"/>
              </a:rPr>
              <a:t>KL</a:t>
            </a:r>
            <a:r>
              <a:rPr lang="zh-CN" altLang="zh-CN" sz="1200" dirty="0" smtClean="0">
                <a:latin typeface="华文楷体" panose="02010600040101010101" pitchFamily="2" charset="-122"/>
                <a:ea typeface="华文楷体" panose="02010600040101010101" pitchFamily="2" charset="-122"/>
              </a:rPr>
              <a:t>距离增大时，分布之间差异变大</a:t>
            </a:r>
            <a:r>
              <a:rPr lang="zh-CN" altLang="en-US" sz="1200" dirty="0" smtClean="0">
                <a:latin typeface="华文楷体" panose="02010600040101010101" pitchFamily="2" charset="-122"/>
                <a:ea typeface="华文楷体" panose="02010600040101010101" pitchFamily="2" charset="-122"/>
              </a:rPr>
              <a:t>，</a:t>
            </a:r>
            <a:r>
              <a:rPr lang="zh-CN" altLang="zh-CN" sz="1200" dirty="0" smtClean="0">
                <a:latin typeface="华文楷体" panose="02010600040101010101" pitchFamily="2" charset="-122"/>
                <a:ea typeface="华文楷体" panose="02010600040101010101" pitchFamily="2" charset="-122"/>
              </a:rPr>
              <a:t>用户转发行为与背景热点话题发展趋势之间一致性较小</a:t>
            </a:r>
            <a:r>
              <a:rPr lang="zh-CN" altLang="en-US" sz="1200" dirty="0" smtClean="0">
                <a:latin typeface="华文楷体" panose="02010600040101010101" pitchFamily="2" charset="-122"/>
                <a:ea typeface="华文楷体" panose="02010600040101010101" pitchFamily="2" charset="-122"/>
              </a:rPr>
              <a:t>时，</a:t>
            </a:r>
            <a:r>
              <a:rPr lang="zh-CN" altLang="zh-CN" sz="1200" dirty="0" smtClean="0">
                <a:latin typeface="华文楷体" panose="02010600040101010101" pitchFamily="2" charset="-122"/>
                <a:ea typeface="华文楷体" panose="02010600040101010101" pitchFamily="2" charset="-122"/>
              </a:rPr>
              <a:t>即用户与背景热点事件之间的黏性更小，</a:t>
            </a:r>
            <a:r>
              <a:rPr lang="zh-CN" altLang="en-US" sz="1200" dirty="0" smtClean="0">
                <a:latin typeface="华文楷体" panose="02010600040101010101" pitchFamily="2" charset="-122"/>
                <a:ea typeface="华文楷体" panose="02010600040101010101" pitchFamily="2" charset="-122"/>
              </a:rPr>
              <a:t>而</a:t>
            </a:r>
            <a:r>
              <a:rPr lang="zh-CN" altLang="zh-CN" sz="1200" dirty="0" smtClean="0">
                <a:latin typeface="华文楷体" panose="02010600040101010101" pitchFamily="2" charset="-122"/>
                <a:ea typeface="华文楷体" panose="02010600040101010101" pitchFamily="2" charset="-122"/>
              </a:rPr>
              <a:t>用户的转发行为具有随机性和非持续性</a:t>
            </a:r>
            <a:r>
              <a:rPr lang="zh-CN" altLang="en-US" sz="1200" dirty="0" smtClean="0">
                <a:latin typeface="华文楷体" panose="02010600040101010101" pitchFamily="2" charset="-122"/>
                <a:ea typeface="华文楷体" panose="02010600040101010101" pitchFamily="2" charset="-122"/>
              </a:rPr>
              <a:t>，所以，</a:t>
            </a:r>
            <a:r>
              <a:rPr lang="zh-CN" altLang="zh-CN" sz="1200" dirty="0" smtClean="0">
                <a:latin typeface="华文楷体" panose="02010600040101010101" pitchFamily="2" charset="-122"/>
                <a:ea typeface="华文楷体" panose="02010600040101010101" pitchFamily="2" charset="-122"/>
              </a:rPr>
              <a:t>用户转发的与背景热点话题相关的微博较少</a:t>
            </a:r>
            <a:endParaRPr lang="zh-CN" altLang="en-US" sz="1200" dirty="0" smtClean="0">
              <a:latin typeface="华文楷体" panose="02010600040101010101" pitchFamily="2" charset="-122"/>
              <a:ea typeface="华文楷体" panose="02010600040101010101" pitchFamily="2" charset="-122"/>
            </a:endParaRPr>
          </a:p>
          <a:p>
            <a:pPr eaLnBrk="1" hangingPunct="1"/>
            <a:endParaRPr lang="zh-CN" altLang="en-US" dirty="0" smtClean="0"/>
          </a:p>
        </p:txBody>
      </p:sp>
    </p:spTree>
    <p:extLst>
      <p:ext uri="{BB962C8B-B14F-4D97-AF65-F5344CB8AC3E}">
        <p14:creationId xmlns:p14="http://schemas.microsoft.com/office/powerpoint/2010/main" val="258825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15</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04906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16</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热点话题相关微博转发总量</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随微博内容与背景热点话题相似性的增大而减少</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，这是因为：</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微博内容简短，所含内容特征较少，高相似性的微博数量大量减少</a:t>
            </a:r>
            <a:endParaRPr lang="zh-CN" altLang="en-US" dirty="0" smtClean="0"/>
          </a:p>
        </p:txBody>
      </p:sp>
    </p:spTree>
    <p:extLst>
      <p:ext uri="{BB962C8B-B14F-4D97-AF65-F5344CB8AC3E}">
        <p14:creationId xmlns:p14="http://schemas.microsoft.com/office/powerpoint/2010/main" val="3096620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7B0FA65C-DED4-472C-B3E6-E064B7879FCD}" type="slidenum">
              <a:rPr lang="zh-CN" altLang="en-US" sz="1200" b="0">
                <a:latin typeface="Times New Roman" panose="02020603050405020304" pitchFamily="18" charset="0"/>
              </a:rPr>
              <a:pPr algn="r">
                <a:spcBef>
                  <a:spcPct val="0"/>
                </a:spcBef>
              </a:pPr>
              <a:t>17</a:t>
            </a:fld>
            <a:endParaRPr lang="en-US" altLang="zh-CN" sz="1200" b="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algn="just" eaLnBrk="1" hangingPunct="1"/>
            <a:r>
              <a:rPr lang="zh-CN" altLang="en-US" dirty="0" smtClean="0"/>
              <a:t>接下来介绍：基于背景热点的微博转发特征的提取以及转发预测实验设计</a:t>
            </a:r>
          </a:p>
        </p:txBody>
      </p:sp>
    </p:spTree>
    <p:extLst>
      <p:ext uri="{BB962C8B-B14F-4D97-AF65-F5344CB8AC3E}">
        <p14:creationId xmlns:p14="http://schemas.microsoft.com/office/powerpoint/2010/main" val="3986894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18</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28267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19</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77786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44B8CABC-9BDC-4F50-A57A-1A4BF1BD0774}" type="slidenum">
              <a:rPr lang="zh-CN" altLang="en-US" sz="1200" b="0">
                <a:latin typeface="Times New Roman" panose="02020603050405020304" pitchFamily="18" charset="0"/>
              </a:rPr>
              <a:pPr algn="r">
                <a:spcBef>
                  <a:spcPct val="0"/>
                </a:spcBef>
              </a:pPr>
              <a:t>2</a:t>
            </a:fld>
            <a:endParaRPr lang="en-US" altLang="zh-CN" sz="1200" b="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algn="just" eaLnBrk="1" hangingPunct="1"/>
            <a:r>
              <a:rPr lang="zh-CN" altLang="en-US" dirty="0" smtClean="0"/>
              <a:t>我今天的报告内容主要以下有</a:t>
            </a:r>
            <a:r>
              <a:rPr lang="en-US" altLang="zh-CN" dirty="0" smtClean="0"/>
              <a:t>6</a:t>
            </a:r>
            <a:r>
              <a:rPr lang="zh-CN" altLang="en-US" dirty="0" smtClean="0"/>
              <a:t>部分，先来看下研究概述部分，该部分包括三个小点</a:t>
            </a:r>
          </a:p>
        </p:txBody>
      </p:sp>
    </p:spTree>
    <p:extLst>
      <p:ext uri="{BB962C8B-B14F-4D97-AF65-F5344CB8AC3E}">
        <p14:creationId xmlns:p14="http://schemas.microsoft.com/office/powerpoint/2010/main" val="2204403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20</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98447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21</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22738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22</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143729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7B0FA65C-DED4-472C-B3E6-E064B7879FCD}" type="slidenum">
              <a:rPr lang="zh-CN" altLang="en-US" sz="1200" b="0">
                <a:latin typeface="Times New Roman" panose="02020603050405020304" pitchFamily="18" charset="0"/>
              </a:rPr>
              <a:pPr algn="r">
                <a:spcBef>
                  <a:spcPct val="0"/>
                </a:spcBef>
              </a:pPr>
              <a:t>23</a:t>
            </a:fld>
            <a:endParaRPr lang="en-US" altLang="zh-CN" sz="1200" b="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algn="just" eaLnBrk="1" hangingPunct="1"/>
            <a:endParaRPr lang="zh-CN" altLang="en-US" dirty="0" smtClean="0"/>
          </a:p>
        </p:txBody>
      </p:sp>
    </p:spTree>
    <p:extLst>
      <p:ext uri="{BB962C8B-B14F-4D97-AF65-F5344CB8AC3E}">
        <p14:creationId xmlns:p14="http://schemas.microsoft.com/office/powerpoint/2010/main" val="4046163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24</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zh-CN" dirty="0" smtClean="0"/>
              <a:t>1</a:t>
            </a:r>
            <a:r>
              <a:rPr lang="zh-CN" altLang="en-US" dirty="0" smtClean="0"/>
              <a:t>、</a:t>
            </a:r>
            <a:r>
              <a:rPr lang="en-US" altLang="zh-CN" dirty="0" smtClean="0"/>
              <a:t>baseline</a:t>
            </a:r>
            <a:r>
              <a:rPr lang="zh-CN" altLang="en-US" dirty="0" smtClean="0"/>
              <a:t>是基于用户特征和微博特征转发预测实验结果</a:t>
            </a:r>
            <a:endParaRPr lang="en-US" altLang="zh-CN" dirty="0" smtClean="0"/>
          </a:p>
          <a:p>
            <a:pPr eaLnBrk="1" hangingPunct="1"/>
            <a:r>
              <a:rPr lang="en-US" altLang="zh-CN" dirty="0" smtClean="0"/>
              <a:t>2</a:t>
            </a:r>
            <a:r>
              <a:rPr lang="zh-CN" altLang="en-US" dirty="0" smtClean="0"/>
              <a:t>、</a:t>
            </a:r>
            <a:r>
              <a:rPr lang="en-US" altLang="zh-CN" dirty="0" smtClean="0"/>
              <a:t>BHT-based</a:t>
            </a:r>
            <a:r>
              <a:rPr lang="zh-CN" altLang="en-US" dirty="0" smtClean="0"/>
              <a:t>是基于背景热点微博转发预测实验结果</a:t>
            </a:r>
          </a:p>
        </p:txBody>
      </p:sp>
    </p:spTree>
    <p:extLst>
      <p:ext uri="{BB962C8B-B14F-4D97-AF65-F5344CB8AC3E}">
        <p14:creationId xmlns:p14="http://schemas.microsoft.com/office/powerpoint/2010/main" val="3787097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25</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012167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26</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211281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27</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305078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7B0FA65C-DED4-472C-B3E6-E064B7879FCD}" type="slidenum">
              <a:rPr lang="zh-CN" altLang="en-US" sz="1200" b="0">
                <a:latin typeface="Times New Roman" panose="02020603050405020304" pitchFamily="18" charset="0"/>
              </a:rPr>
              <a:pPr algn="r">
                <a:spcBef>
                  <a:spcPct val="0"/>
                </a:spcBef>
              </a:pPr>
              <a:t>28</a:t>
            </a:fld>
            <a:endParaRPr lang="en-US" altLang="zh-CN" sz="1200" b="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algn="just" eaLnBrk="1" hangingPunct="1"/>
            <a:endParaRPr lang="zh-CN" altLang="en-US" dirty="0" smtClean="0"/>
          </a:p>
        </p:txBody>
      </p:sp>
    </p:spTree>
    <p:extLst>
      <p:ext uri="{BB962C8B-B14F-4D97-AF65-F5344CB8AC3E}">
        <p14:creationId xmlns:p14="http://schemas.microsoft.com/office/powerpoint/2010/main" val="337639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29</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134466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0C5E1178-CA47-42C4-9C2A-929C7F5E177C}" type="slidenum">
              <a:rPr lang="zh-CN" altLang="en-US" sz="1200" b="0">
                <a:latin typeface="Times New Roman" panose="02020603050405020304" pitchFamily="18" charset="0"/>
              </a:rPr>
              <a:pPr algn="r">
                <a:spcBef>
                  <a:spcPct val="0"/>
                </a:spcBef>
              </a:pPr>
              <a:t>3</a:t>
            </a:fld>
            <a:endParaRPr lang="en-US" altLang="zh-CN" sz="1200" b="0">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algn="just">
              <a:spcBef>
                <a:spcPct val="0"/>
              </a:spcBef>
            </a:pPr>
            <a:r>
              <a:rPr lang="zh-CN" altLang="en-US" dirty="0" smtClean="0"/>
              <a:t>本文研究的背景与意义</a:t>
            </a:r>
            <a:endParaRPr lang="en-US" altLang="zh-CN" dirty="0" smtClean="0"/>
          </a:p>
          <a:p>
            <a:pPr algn="just">
              <a:spcBef>
                <a:spcPct val="0"/>
              </a:spcBef>
            </a:pPr>
            <a:endParaRPr lang="en-US" altLang="zh-CN" dirty="0" smtClean="0"/>
          </a:p>
          <a:p>
            <a:pPr algn="just">
              <a:spcBef>
                <a:spcPct val="0"/>
              </a:spcBef>
            </a:pPr>
            <a:r>
              <a:rPr lang="zh-CN" altLang="en-US" dirty="0" smtClean="0"/>
              <a:t>简短版：</a:t>
            </a:r>
            <a:endParaRPr lang="en-US" altLang="zh-CN" dirty="0" smtClean="0"/>
          </a:p>
          <a:p>
            <a:pPr algn="just">
              <a:spcBef>
                <a:spcPct val="0"/>
              </a:spcBef>
            </a:pPr>
            <a:r>
              <a:rPr lang="zh-CN" altLang="en-US" dirty="0" smtClean="0"/>
              <a:t>微博使用广泛，涉及商业营销、舆情监督等多个领域，</a:t>
            </a:r>
            <a:endParaRPr lang="en-US" altLang="zh-CN" dirty="0" smtClean="0"/>
          </a:p>
          <a:p>
            <a:pPr algn="just">
              <a:spcBef>
                <a:spcPct val="0"/>
              </a:spcBef>
            </a:pPr>
            <a:r>
              <a:rPr lang="zh-CN" altLang="en-US" dirty="0" smtClean="0"/>
              <a:t>因此，微博转发预测研究在商业营销、舆情监督等众多领域具有重要意义</a:t>
            </a:r>
            <a:endParaRPr lang="en-US" altLang="zh-CN" dirty="0" smtClean="0"/>
          </a:p>
          <a:p>
            <a:pPr algn="just">
              <a:spcBef>
                <a:spcPct val="0"/>
              </a:spcBef>
            </a:pPr>
            <a:endParaRPr lang="en-US" altLang="zh-CN" dirty="0" smtClean="0"/>
          </a:p>
          <a:p>
            <a:pPr algn="just">
              <a:spcBef>
                <a:spcPct val="0"/>
              </a:spcBef>
            </a:pPr>
            <a:r>
              <a:rPr lang="zh-CN" altLang="en-US" dirty="0" smtClean="0"/>
              <a:t>啰嗦版：</a:t>
            </a:r>
            <a:endParaRPr lang="en-US" altLang="zh-CN" dirty="0" smtClean="0"/>
          </a:p>
          <a:p>
            <a:pPr algn="just">
              <a:spcBef>
                <a:spcPct val="0"/>
              </a:spcBef>
            </a:pPr>
            <a:r>
              <a:rPr lang="zh-CN" altLang="en-US" dirty="0" smtClean="0"/>
              <a:t>根据</a:t>
            </a:r>
            <a:r>
              <a:rPr lang="en-US" altLang="zh-CN" baseline="0" dirty="0" smtClean="0"/>
              <a:t>  </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CNNIC</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2015</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年第</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36</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次中国互联网络发展状况统计报告</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algn="just">
              <a:spcBef>
                <a:spcPct val="0"/>
              </a:spcBef>
            </a:pP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从微博的普及情况来看：</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algn="just">
              <a:spcBef>
                <a:spcPct val="0"/>
              </a:spcBef>
            </a:pP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、首先是微博用户量大，使用人群多样化</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algn="just">
              <a:spcBef>
                <a:spcPct val="0"/>
              </a:spcBef>
            </a:pP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、其次是用户类别多样化</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algn="just">
              <a:spcBef>
                <a:spcPct val="0"/>
              </a:spcBef>
            </a:pP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3</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、再次是用户涉及各个领域</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algn="just">
              <a:spcBef>
                <a:spcPct val="0"/>
              </a:spcBef>
            </a:pPr>
            <a:endParaRPr lang="en-US" altLang="zh-CN" dirty="0" smtClean="0"/>
          </a:p>
          <a:p>
            <a:pPr algn="just">
              <a:spcBef>
                <a:spcPct val="0"/>
              </a:spcBef>
            </a:pPr>
            <a:r>
              <a:rPr lang="zh-CN" altLang="en-US" dirty="0" smtClean="0"/>
              <a:t>微博有重要的应用价值，比如：</a:t>
            </a:r>
            <a:endParaRPr lang="en-US" altLang="zh-CN" dirty="0" smtClean="0"/>
          </a:p>
          <a:p>
            <a:pPr algn="just">
              <a:spcBef>
                <a:spcPct val="0"/>
              </a:spcBef>
            </a:pPr>
            <a:endParaRPr lang="en-US" altLang="zh-CN" dirty="0" smtClean="0"/>
          </a:p>
          <a:p>
            <a:pPr algn="just">
              <a:spcBef>
                <a:spcPct val="0"/>
              </a:spcBef>
            </a:pPr>
            <a:r>
              <a:rPr lang="zh-CN" altLang="en-US" dirty="0" smtClean="0"/>
              <a:t>因此，微博转发预测研究具有重要意义，例如：</a:t>
            </a:r>
          </a:p>
        </p:txBody>
      </p:sp>
    </p:spTree>
    <p:extLst>
      <p:ext uri="{BB962C8B-B14F-4D97-AF65-F5344CB8AC3E}">
        <p14:creationId xmlns:p14="http://schemas.microsoft.com/office/powerpoint/2010/main" val="2742203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7B0FA65C-DED4-472C-B3E6-E064B7879FCD}" type="slidenum">
              <a:rPr lang="zh-CN" altLang="en-US" sz="1200" b="0">
                <a:latin typeface="Times New Roman" panose="02020603050405020304" pitchFamily="18" charset="0"/>
              </a:rPr>
              <a:pPr algn="r">
                <a:spcBef>
                  <a:spcPct val="0"/>
                </a:spcBef>
              </a:pPr>
              <a:t>30</a:t>
            </a:fld>
            <a:endParaRPr lang="en-US" altLang="zh-CN" sz="1200" b="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algn="just" eaLnBrk="1" hangingPunct="1"/>
            <a:endParaRPr lang="zh-CN" altLang="en-US" dirty="0" smtClean="0"/>
          </a:p>
        </p:txBody>
      </p:sp>
    </p:spTree>
    <p:extLst>
      <p:ext uri="{BB962C8B-B14F-4D97-AF65-F5344CB8AC3E}">
        <p14:creationId xmlns:p14="http://schemas.microsoft.com/office/powerpoint/2010/main" val="365150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31</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zh-CN" altLang="en-US" dirty="0" smtClean="0"/>
              <a:t>本文完成的工作主要包括以下几点：</a:t>
            </a:r>
            <a:endParaRPr lang="en-US" altLang="zh-CN" dirty="0" smtClean="0"/>
          </a:p>
          <a:p>
            <a:pPr eaLnBrk="1" hangingPunct="1"/>
            <a:endParaRPr lang="en-US" altLang="zh-CN" dirty="0" smtClean="0"/>
          </a:p>
          <a:p>
            <a:pPr eaLnBrk="1" hangingPunct="1"/>
            <a:r>
              <a:rPr lang="zh-CN" altLang="en-US" dirty="0" smtClean="0"/>
              <a:t>在以后的工作中，还可以在以下方面继续研究：</a:t>
            </a:r>
          </a:p>
        </p:txBody>
      </p:sp>
    </p:spTree>
    <p:extLst>
      <p:ext uri="{BB962C8B-B14F-4D97-AF65-F5344CB8AC3E}">
        <p14:creationId xmlns:p14="http://schemas.microsoft.com/office/powerpoint/2010/main" val="2164985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32</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4262046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C2C9944E-23BF-43D3-9F00-E5378E8D5048}" type="slidenum">
              <a:rPr lang="zh-CN" altLang="en-US" sz="1200" b="0">
                <a:latin typeface="Times New Roman" panose="02020603050405020304" pitchFamily="18" charset="0"/>
              </a:rPr>
              <a:pPr algn="r">
                <a:spcBef>
                  <a:spcPct val="0"/>
                </a:spcBef>
              </a:pPr>
              <a:t>33</a:t>
            </a:fld>
            <a:endParaRPr lang="en-US" altLang="zh-CN" sz="1200"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2264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0C5E1178-CA47-42C4-9C2A-929C7F5E177C}" type="slidenum">
              <a:rPr lang="zh-CN" altLang="en-US" sz="1200" b="0">
                <a:latin typeface="Times New Roman" panose="02020603050405020304" pitchFamily="18" charset="0"/>
              </a:rPr>
              <a:pPr algn="r">
                <a:spcBef>
                  <a:spcPct val="0"/>
                </a:spcBef>
              </a:pPr>
              <a:t>4</a:t>
            </a:fld>
            <a:endParaRPr lang="en-US" altLang="zh-CN" sz="1200" b="0">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algn="just">
              <a:spcBef>
                <a:spcPct val="0"/>
              </a:spcBef>
            </a:pPr>
            <a:r>
              <a:rPr lang="zh-CN" altLang="en-US" dirty="0" smtClean="0"/>
              <a:t>简短版：</a:t>
            </a:r>
            <a:endParaRPr lang="en-US" altLang="zh-CN" dirty="0" smtClean="0"/>
          </a:p>
          <a:p>
            <a:pPr algn="just">
              <a:spcBef>
                <a:spcPct val="0"/>
              </a:spcBef>
            </a:pPr>
            <a:r>
              <a:rPr lang="zh-CN" altLang="en-US" dirty="0" smtClean="0"/>
              <a:t>从研究侧重点来看有两个方面：包括微观和宏观两方面</a:t>
            </a:r>
            <a:endParaRPr lang="en-US" altLang="zh-CN" dirty="0" smtClean="0"/>
          </a:p>
          <a:p>
            <a:pPr algn="just">
              <a:spcBef>
                <a:spcPct val="0"/>
              </a:spcBef>
            </a:pPr>
            <a:r>
              <a:rPr lang="zh-CN" altLang="en-US" dirty="0" smtClean="0"/>
              <a:t>从研究方法来看：主要有基于转发特征研究，基于社交网络结构研究，以及综合的方法。</a:t>
            </a:r>
            <a:endParaRPr lang="en-US" altLang="zh-CN" dirty="0" smtClean="0"/>
          </a:p>
          <a:p>
            <a:pPr algn="just">
              <a:spcBef>
                <a:spcPct val="0"/>
              </a:spcBef>
            </a:pPr>
            <a:endParaRPr lang="en-US" altLang="zh-CN" dirty="0" smtClean="0"/>
          </a:p>
          <a:p>
            <a:pPr algn="just">
              <a:spcBef>
                <a:spcPct val="0"/>
              </a:spcBef>
            </a:pPr>
            <a:r>
              <a:rPr lang="en-US" altLang="zh-CN" dirty="0" smtClean="0"/>
              <a:t>1</a:t>
            </a:r>
            <a:r>
              <a:rPr lang="zh-CN" altLang="en-US" dirty="0" smtClean="0"/>
              <a:t>、其中，基于特征提取的方法主要提取用户特征和微博</a:t>
            </a:r>
            <a:endParaRPr lang="en-US" altLang="zh-CN" dirty="0" smtClean="0"/>
          </a:p>
          <a:p>
            <a:pPr algn="just">
              <a:spcBef>
                <a:spcPct val="0"/>
              </a:spcBef>
            </a:pPr>
            <a:r>
              <a:rPr lang="zh-CN" altLang="en-US" dirty="0" smtClean="0"/>
              <a:t>用户特征包括微博发布量、用户标签、用户粉丝数、关注数等</a:t>
            </a:r>
            <a:r>
              <a:rPr lang="en-US" altLang="zh-CN" dirty="0" smtClean="0"/>
              <a:t>profile</a:t>
            </a:r>
            <a:r>
              <a:rPr lang="zh-CN" altLang="en-US" dirty="0" smtClean="0"/>
              <a:t>信息</a:t>
            </a:r>
            <a:endParaRPr lang="en-US" altLang="zh-CN" dirty="0" smtClean="0"/>
          </a:p>
          <a:p>
            <a:pPr algn="just">
              <a:spcBef>
                <a:spcPct val="0"/>
              </a:spcBef>
            </a:pPr>
            <a:r>
              <a:rPr lang="zh-CN" altLang="en-US" dirty="0" smtClean="0"/>
              <a:t>微博特征包括微博长度、是否含标签、是否含有图片、是否含有</a:t>
            </a:r>
            <a:r>
              <a:rPr lang="en-US" altLang="zh-CN" dirty="0" smtClean="0"/>
              <a:t>URL</a:t>
            </a:r>
            <a:r>
              <a:rPr lang="zh-CN" altLang="en-US" dirty="0" smtClean="0"/>
              <a:t>等信息</a:t>
            </a:r>
            <a:endParaRPr lang="en-US" altLang="zh-CN" dirty="0" smtClean="0"/>
          </a:p>
          <a:p>
            <a:pPr algn="just">
              <a:spcBef>
                <a:spcPct val="0"/>
              </a:spcBef>
            </a:pPr>
            <a:endParaRPr lang="en-US" altLang="zh-CN" dirty="0" smtClean="0"/>
          </a:p>
          <a:p>
            <a:pPr algn="just">
              <a:spcBef>
                <a:spcPct val="0"/>
              </a:spcBef>
            </a:pPr>
            <a:r>
              <a:rPr lang="en-US" altLang="zh-CN" dirty="0" smtClean="0"/>
              <a:t>2</a:t>
            </a:r>
            <a:r>
              <a:rPr lang="zh-CN" altLang="en-US" dirty="0" smtClean="0"/>
              <a:t>、基于社交网络结果的研究主要提取网络结构相关特征、用户行为相关特征、传播规律特征</a:t>
            </a:r>
            <a:endParaRPr lang="en-US" altLang="zh-CN" dirty="0" smtClean="0"/>
          </a:p>
          <a:p>
            <a:pPr algn="just">
              <a:spcBef>
                <a:spcPct val="0"/>
              </a:spcBef>
            </a:pPr>
            <a:endParaRPr lang="en-US" altLang="zh-CN" dirty="0" smtClean="0"/>
          </a:p>
          <a:p>
            <a:pPr algn="just">
              <a:spcBef>
                <a:spcPct val="0"/>
              </a:spcBef>
            </a:pPr>
            <a:r>
              <a:rPr lang="en-US" altLang="zh-CN" dirty="0" smtClean="0"/>
              <a:t>3</a:t>
            </a:r>
            <a:r>
              <a:rPr lang="zh-CN" altLang="en-US" dirty="0" smtClean="0"/>
              <a:t>、两方面研究前者更侧重于微观（某条微博是否会被某个用户转发），后者更侧重于宏观（某条微博的转发量或流行度）</a:t>
            </a:r>
          </a:p>
        </p:txBody>
      </p:sp>
    </p:spTree>
    <p:extLst>
      <p:ext uri="{BB962C8B-B14F-4D97-AF65-F5344CB8AC3E}">
        <p14:creationId xmlns:p14="http://schemas.microsoft.com/office/powerpoint/2010/main" val="428227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1208751A-8301-4037-8956-EAEB2109C0CB}" type="slidenum">
              <a:rPr lang="zh-CN" altLang="en-US" sz="1200" b="0">
                <a:latin typeface="Times New Roman" panose="02020603050405020304" pitchFamily="18" charset="0"/>
              </a:rPr>
              <a:pPr algn="r">
                <a:spcBef>
                  <a:spcPct val="0"/>
                </a:spcBef>
              </a:pPr>
              <a:t>5</a:t>
            </a:fld>
            <a:endParaRPr lang="en-US" altLang="zh-CN" sz="1200" b="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lvl="2" eaLnBrk="1" hangingPunct="1"/>
            <a:r>
              <a:rPr lang="en-US" altLang="zh-CN" dirty="0" smtClean="0"/>
              <a:t>1</a:t>
            </a:r>
            <a:r>
              <a:rPr lang="zh-CN" altLang="en-US" dirty="0" smtClean="0"/>
              <a:t>、关于基于用户特征和微博特征的研究，没有</a:t>
            </a:r>
            <a:r>
              <a:rPr lang="en-US" altLang="zh-CN" dirty="0" smtClean="0"/>
              <a:t>….</a:t>
            </a:r>
          </a:p>
          <a:p>
            <a:pPr lvl="2" eaLnBrk="1" hangingPunct="1"/>
            <a:r>
              <a:rPr lang="en-US" altLang="zh-CN" dirty="0" smtClean="0"/>
              <a:t>2</a:t>
            </a:r>
            <a:r>
              <a:rPr lang="zh-CN" altLang="en-US" dirty="0" smtClean="0"/>
              <a:t>、对于基于社交网络结构的研究，难以。。。。。</a:t>
            </a:r>
          </a:p>
        </p:txBody>
      </p:sp>
    </p:spTree>
    <p:extLst>
      <p:ext uri="{BB962C8B-B14F-4D97-AF65-F5344CB8AC3E}">
        <p14:creationId xmlns:p14="http://schemas.microsoft.com/office/powerpoint/2010/main" val="202886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C44F3F88-A8DE-484C-BAED-B98E226F9976}" type="slidenum">
              <a:rPr lang="zh-CN" altLang="en-US" sz="1200" b="0">
                <a:latin typeface="Times New Roman" panose="02020603050405020304" pitchFamily="18" charset="0"/>
              </a:rPr>
              <a:pPr algn="r">
                <a:spcBef>
                  <a:spcPct val="0"/>
                </a:spcBef>
              </a:pPr>
              <a:t>6</a:t>
            </a:fld>
            <a:endParaRPr lang="en-US" altLang="zh-CN" sz="1200" b="0">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188188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7B0FA65C-DED4-472C-B3E6-E064B7879FCD}" type="slidenum">
              <a:rPr lang="zh-CN" altLang="en-US" sz="1200" b="0">
                <a:latin typeface="Times New Roman" panose="02020603050405020304" pitchFamily="18" charset="0"/>
              </a:rPr>
              <a:pPr algn="r">
                <a:spcBef>
                  <a:spcPct val="0"/>
                </a:spcBef>
              </a:pPr>
              <a:t>7</a:t>
            </a:fld>
            <a:endParaRPr lang="en-US" altLang="zh-CN" sz="1200" b="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zh-CN" altLang="en-US" dirty="0" smtClean="0"/>
              <a:t>接下来是报告的第二部分：</a:t>
            </a:r>
            <a:r>
              <a:rPr lang="zh-CN" altLang="en-US" sz="1200" dirty="0" smtClean="0">
                <a:solidFill>
                  <a:srgbClr val="C00000"/>
                </a:solidFill>
                <a:latin typeface="华文楷体" panose="02010600040101010101" pitchFamily="2" charset="-122"/>
                <a:ea typeface="华文楷体" panose="02010600040101010101" pitchFamily="2" charset="-122"/>
              </a:rPr>
              <a:t>基于背景热点的微博转发行为影响因素分析</a:t>
            </a:r>
          </a:p>
          <a:p>
            <a:pPr algn="just" eaLnBrk="1" hangingPunct="1"/>
            <a:r>
              <a:rPr lang="zh-CN" altLang="en-US" dirty="0" smtClean="0"/>
              <a:t>我将从以下几点分别阐述，</a:t>
            </a:r>
          </a:p>
        </p:txBody>
      </p:sp>
    </p:spTree>
    <p:extLst>
      <p:ext uri="{BB962C8B-B14F-4D97-AF65-F5344CB8AC3E}">
        <p14:creationId xmlns:p14="http://schemas.microsoft.com/office/powerpoint/2010/main" val="2992771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8</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zh-CN" dirty="0" smtClean="0"/>
              <a:t>1</a:t>
            </a:r>
            <a:r>
              <a:rPr lang="zh-CN" altLang="en-US" dirty="0" smtClean="0"/>
              <a:t>、为了验证背景热点话题对微博转发行为的影响，本文选取了“巴西世界杯”这一典型背景热点事件</a:t>
            </a:r>
            <a:r>
              <a:rPr lang="zh-CN" altLang="en-US" dirty="0" smtClean="0"/>
              <a:t>，从宏观和微观两方面研究</a:t>
            </a:r>
            <a:r>
              <a:rPr lang="zh-CN" altLang="en-US" dirty="0" smtClean="0"/>
              <a:t>其对用户转发行为的影响</a:t>
            </a:r>
            <a:endParaRPr lang="en-US" altLang="zh-CN" dirty="0" smtClean="0"/>
          </a:p>
          <a:p>
            <a:pPr eaLnBrk="1" hangingPunct="1"/>
            <a:endParaRPr lang="en-US" altLang="zh-CN" dirty="0" smtClean="0"/>
          </a:p>
          <a:p>
            <a:pPr eaLnBrk="1" hangingPunct="1"/>
            <a:r>
              <a:rPr lang="en-US" altLang="zh-CN" dirty="0" smtClean="0"/>
              <a:t>2</a:t>
            </a:r>
            <a:r>
              <a:rPr lang="zh-CN" altLang="en-US" dirty="0" smtClean="0"/>
              <a:t>、宏观方面研究，微博转发总量及背景热点相关微博转发量随时间的变化关系，</a:t>
            </a:r>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我们抓取巴西世界杯这一背景热点话题相关的微博，从宏观和微观两方面分析用户转发行为和背景热点事件之间的关系</a:t>
            </a:r>
            <a:endParaRPr lang="en-US" altLang="zh-CN" dirty="0" smtClean="0"/>
          </a:p>
          <a:p>
            <a:pPr eaLnBrk="1" hangingPunct="1"/>
            <a:endParaRPr lang="en-US" altLang="zh-CN" dirty="0" smtClean="0"/>
          </a:p>
          <a:p>
            <a:pPr eaLnBrk="1" hangingPunct="1"/>
            <a:r>
              <a:rPr lang="en-US" altLang="zh-CN" dirty="0" smtClean="0"/>
              <a:t>2</a:t>
            </a:r>
            <a:r>
              <a:rPr lang="zh-CN" altLang="en-US" dirty="0" smtClean="0"/>
              <a:t>、宏观上，分析一段时间内，数据集中所有用户的微博转发总量和热点话题相关的微博转发总量之间的关系。关系如图所示，横轴表示，，，纵轴表示，，，</a:t>
            </a:r>
            <a:endParaRPr lang="en-US" altLang="zh-CN" dirty="0" smtClean="0"/>
          </a:p>
          <a:p>
            <a:pPr eaLnBrk="1" hangingPunct="1"/>
            <a:endParaRPr lang="en-US" altLang="zh-CN" dirty="0" smtClean="0"/>
          </a:p>
          <a:p>
            <a:pPr eaLnBrk="1" hangingPunct="1"/>
            <a:r>
              <a:rPr lang="en-US" altLang="zh-CN" dirty="0" smtClean="0"/>
              <a:t>3</a:t>
            </a:r>
            <a:r>
              <a:rPr lang="zh-CN" altLang="en-US" dirty="0" smtClean="0"/>
              <a:t>、从图中我们可以看出，微博转发总量与背景热点话题相关的微博转发总量在变化趋势上相吻合</a:t>
            </a:r>
            <a:endParaRPr lang="en-US" altLang="zh-CN" dirty="0" smtClean="0"/>
          </a:p>
          <a:p>
            <a:pPr eaLnBrk="1" hangingPunct="1"/>
            <a:endParaRPr lang="en-US" altLang="zh-CN" dirty="0" smtClean="0"/>
          </a:p>
          <a:p>
            <a:pPr eaLnBrk="1" hangingPunct="1"/>
            <a:r>
              <a:rPr lang="en-US" altLang="zh-CN" dirty="0" smtClean="0"/>
              <a:t>4</a:t>
            </a:r>
            <a:r>
              <a:rPr lang="zh-CN" altLang="en-US" dirty="0" smtClean="0"/>
              <a:t>、（老师问了才说）背景热点话题相关的判断标准：首先选取了背景热点强相关的几个关键词，只要包含一个就算相关，其次就算根据背景热点话题提取的关键词，如果包含</a:t>
            </a:r>
            <a:r>
              <a:rPr lang="en-US" altLang="zh-CN" dirty="0" smtClean="0"/>
              <a:t>5</a:t>
            </a:r>
            <a:r>
              <a:rPr lang="zh-CN" altLang="en-US" dirty="0" smtClean="0"/>
              <a:t>个及以上，也算</a:t>
            </a:r>
          </a:p>
        </p:txBody>
      </p:sp>
    </p:spTree>
    <p:extLst>
      <p:ext uri="{BB962C8B-B14F-4D97-AF65-F5344CB8AC3E}">
        <p14:creationId xmlns:p14="http://schemas.microsoft.com/office/powerpoint/2010/main" val="3743096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5D0FD77A-718E-4CB4-83A9-C2EAA92E9A1B}" type="slidenum">
              <a:rPr lang="zh-CN" altLang="en-US" sz="1200" b="0">
                <a:latin typeface="Times New Roman" panose="02020603050405020304" pitchFamily="18" charset="0"/>
              </a:rPr>
              <a:pPr algn="r">
                <a:spcBef>
                  <a:spcPct val="0"/>
                </a:spcBef>
              </a:pPr>
              <a:t>9</a:t>
            </a:fld>
            <a:endParaRPr lang="en-US" altLang="zh-CN" sz="1200" b="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zh-CN" dirty="0" smtClean="0"/>
              <a:t>1</a:t>
            </a:r>
            <a:r>
              <a:rPr lang="zh-CN" altLang="en-US" dirty="0" smtClean="0"/>
              <a:t>、微观上，针对喜欢足球和不喜欢足球以及所有用户，分别分析他们背景热点话题相关微博转发量的变化。</a:t>
            </a:r>
            <a:endParaRPr lang="en-US" altLang="zh-CN" dirty="0" smtClean="0"/>
          </a:p>
          <a:p>
            <a:pPr eaLnBrk="1" hangingPunct="1"/>
            <a:endParaRPr lang="en-US" altLang="zh-CN" dirty="0" smtClean="0"/>
          </a:p>
          <a:p>
            <a:pPr eaLnBrk="1" hangingPunct="1"/>
            <a:endParaRPr lang="en-US" altLang="zh-CN" dirty="0" smtClean="0"/>
          </a:p>
          <a:p>
            <a:pPr eaLnBrk="1" hangingPunct="1"/>
            <a:r>
              <a:rPr lang="en-US" altLang="zh-CN" dirty="0" smtClean="0"/>
              <a:t>4</a:t>
            </a:r>
            <a:r>
              <a:rPr lang="zh-CN" altLang="en-US" dirty="0" smtClean="0"/>
              <a:t>、（老师问了才说）用户喜欢不喜欢足球的判断标准：个人所转发与足球相关微博达到</a:t>
            </a:r>
            <a:r>
              <a:rPr lang="en-US" altLang="zh-CN" dirty="0" smtClean="0"/>
              <a:t>5</a:t>
            </a:r>
            <a:r>
              <a:rPr lang="zh-CN" altLang="en-US" dirty="0" smtClean="0"/>
              <a:t>条</a:t>
            </a:r>
          </a:p>
        </p:txBody>
      </p:sp>
    </p:spTree>
    <p:extLst>
      <p:ext uri="{BB962C8B-B14F-4D97-AF65-F5344CB8AC3E}">
        <p14:creationId xmlns:p14="http://schemas.microsoft.com/office/powerpoint/2010/main" val="4196144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5"/>
          <p:cNvSpPr>
            <a:spLocks/>
          </p:cNvSpPr>
          <p:nvPr/>
        </p:nvSpPr>
        <p:spPr bwMode="auto">
          <a:xfrm>
            <a:off x="-36513" y="-12700"/>
            <a:ext cx="1584326" cy="6870700"/>
          </a:xfrm>
          <a:custGeom>
            <a:avLst/>
            <a:gdLst>
              <a:gd name="T0" fmla="*/ 0 w 998"/>
              <a:gd name="T1" fmla="*/ 6870700 h 4328"/>
              <a:gd name="T2" fmla="*/ 857251 w 998"/>
              <a:gd name="T3" fmla="*/ 6870700 h 4328"/>
              <a:gd name="T4" fmla="*/ 1584326 w 998"/>
              <a:gd name="T5" fmla="*/ 2552700 h 4328"/>
              <a:gd name="T6" fmla="*/ 1085851 w 998"/>
              <a:gd name="T7" fmla="*/ 0 h 4328"/>
              <a:gd name="T8" fmla="*/ 0 w 998"/>
              <a:gd name="T9" fmla="*/ 0 h 4328"/>
              <a:gd name="T10" fmla="*/ 0 w 998"/>
              <a:gd name="T11" fmla="*/ 6870700 h 43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8" h="4328">
                <a:moveTo>
                  <a:pt x="0" y="4328"/>
                </a:moveTo>
                <a:lnTo>
                  <a:pt x="540" y="4328"/>
                </a:lnTo>
                <a:lnTo>
                  <a:pt x="998" y="1608"/>
                </a:lnTo>
                <a:lnTo>
                  <a:pt x="684" y="0"/>
                </a:lnTo>
                <a:lnTo>
                  <a:pt x="0" y="0"/>
                </a:lnTo>
                <a:lnTo>
                  <a:pt x="0" y="4328"/>
                </a:lnTo>
                <a:close/>
              </a:path>
            </a:pathLst>
          </a:custGeom>
          <a:solidFill>
            <a:schemeClr val="bg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6"/>
          <p:cNvSpPr>
            <a:spLocks/>
          </p:cNvSpPr>
          <p:nvPr/>
        </p:nvSpPr>
        <p:spPr bwMode="auto">
          <a:xfrm>
            <a:off x="-39688" y="-12700"/>
            <a:ext cx="1406526" cy="6870700"/>
          </a:xfrm>
          <a:custGeom>
            <a:avLst/>
            <a:gdLst>
              <a:gd name="T0" fmla="*/ 1074738 w 886"/>
              <a:gd name="T1" fmla="*/ 0 h 4328"/>
              <a:gd name="T2" fmla="*/ 1406526 w 886"/>
              <a:gd name="T3" fmla="*/ 2463800 h 4328"/>
              <a:gd name="T4" fmla="*/ 846138 w 886"/>
              <a:gd name="T5" fmla="*/ 6870700 h 4328"/>
              <a:gd name="T6" fmla="*/ 0 w 886"/>
              <a:gd name="T7" fmla="*/ 6870700 h 4328"/>
              <a:gd name="T8" fmla="*/ 19050 w 886"/>
              <a:gd name="T9" fmla="*/ 0 h 4328"/>
              <a:gd name="T10" fmla="*/ 1074738 w 886"/>
              <a:gd name="T11" fmla="*/ 0 h 43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6" h="4328">
                <a:moveTo>
                  <a:pt x="677" y="0"/>
                </a:moveTo>
                <a:lnTo>
                  <a:pt x="886" y="1552"/>
                </a:lnTo>
                <a:lnTo>
                  <a:pt x="533" y="4328"/>
                </a:lnTo>
                <a:lnTo>
                  <a:pt x="0" y="4328"/>
                </a:lnTo>
                <a:lnTo>
                  <a:pt x="12" y="0"/>
                </a:lnTo>
                <a:lnTo>
                  <a:pt x="677" y="0"/>
                </a:lnTo>
                <a:close/>
              </a:path>
            </a:pathLst>
          </a:custGeom>
          <a:solidFill>
            <a:srgbClr val="6666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 name="Picture 7" descr="x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 y="115888"/>
            <a:ext cx="71913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277813" y="1628775"/>
            <a:ext cx="549275"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b="0">
                <a:solidFill>
                  <a:schemeClr val="bg1"/>
                </a:solidFill>
                <a:latin typeface="黑体" panose="02010609060101010101" pitchFamily="49" charset="-122"/>
                <a:ea typeface="黑体" panose="02010609060101010101" pitchFamily="49" charset="-122"/>
              </a:rPr>
              <a:t>硕 士 论 文 答 辩</a:t>
            </a:r>
          </a:p>
        </p:txBody>
      </p:sp>
      <p:pic>
        <p:nvPicPr>
          <p:cNvPr id="8" name="Picture 9" descr="buaana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0" y="147638"/>
            <a:ext cx="28797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10"/>
          <p:cNvSpPr>
            <a:spLocks/>
          </p:cNvSpPr>
          <p:nvPr/>
        </p:nvSpPr>
        <p:spPr bwMode="auto">
          <a:xfrm>
            <a:off x="4284663" y="-26988"/>
            <a:ext cx="4895850" cy="752476"/>
          </a:xfrm>
          <a:custGeom>
            <a:avLst/>
            <a:gdLst>
              <a:gd name="T0" fmla="*/ 0 w 3086"/>
              <a:gd name="T1" fmla="*/ 14288 h 474"/>
              <a:gd name="T2" fmla="*/ 837657 w 3086"/>
              <a:gd name="T3" fmla="*/ 752476 h 474"/>
              <a:gd name="T4" fmla="*/ 4895850 w 3086"/>
              <a:gd name="T5" fmla="*/ 592138 h 474"/>
              <a:gd name="T6" fmla="*/ 4883158 w 3086"/>
              <a:gd name="T7" fmla="*/ 0 h 474"/>
              <a:gd name="T8" fmla="*/ 0 w 3086"/>
              <a:gd name="T9" fmla="*/ 14288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6" h="474">
                <a:moveTo>
                  <a:pt x="0" y="9"/>
                </a:moveTo>
                <a:lnTo>
                  <a:pt x="528" y="474"/>
                </a:lnTo>
                <a:lnTo>
                  <a:pt x="3086" y="373"/>
                </a:lnTo>
                <a:lnTo>
                  <a:pt x="3078" y="0"/>
                </a:lnTo>
                <a:lnTo>
                  <a:pt x="0" y="9"/>
                </a:lnTo>
                <a:close/>
              </a:path>
            </a:pathLst>
          </a:custGeom>
          <a:solidFill>
            <a:schemeClr val="bg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11"/>
          <p:cNvSpPr>
            <a:spLocks/>
          </p:cNvSpPr>
          <p:nvPr/>
        </p:nvSpPr>
        <p:spPr bwMode="auto">
          <a:xfrm>
            <a:off x="4284663" y="0"/>
            <a:ext cx="4859337" cy="550863"/>
          </a:xfrm>
          <a:custGeom>
            <a:avLst/>
            <a:gdLst>
              <a:gd name="T0" fmla="*/ 0 w 3061"/>
              <a:gd name="T1" fmla="*/ 0 h 347"/>
              <a:gd name="T2" fmla="*/ 985837 w 3061"/>
              <a:gd name="T3" fmla="*/ 550863 h 347"/>
              <a:gd name="T4" fmla="*/ 4852987 w 3061"/>
              <a:gd name="T5" fmla="*/ 444500 h 347"/>
              <a:gd name="T6" fmla="*/ 4859337 w 3061"/>
              <a:gd name="T7" fmla="*/ 0 h 347"/>
              <a:gd name="T8" fmla="*/ 0 w 3061"/>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1" h="347">
                <a:moveTo>
                  <a:pt x="0" y="0"/>
                </a:moveTo>
                <a:lnTo>
                  <a:pt x="621" y="347"/>
                </a:lnTo>
                <a:lnTo>
                  <a:pt x="3057" y="280"/>
                </a:lnTo>
                <a:lnTo>
                  <a:pt x="3061" y="0"/>
                </a:lnTo>
                <a:lnTo>
                  <a:pt x="0" y="0"/>
                </a:lnTo>
                <a:close/>
              </a:path>
            </a:pathLst>
          </a:custGeom>
          <a:solidFill>
            <a:srgbClr val="6666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2"/>
          <p:cNvSpPr>
            <a:spLocks/>
          </p:cNvSpPr>
          <p:nvPr/>
        </p:nvSpPr>
        <p:spPr bwMode="auto">
          <a:xfrm>
            <a:off x="8399463" y="5761038"/>
            <a:ext cx="769937" cy="1136650"/>
          </a:xfrm>
          <a:custGeom>
            <a:avLst/>
            <a:gdLst>
              <a:gd name="T0" fmla="*/ 52387 w 485"/>
              <a:gd name="T1" fmla="*/ 1136650 h 716"/>
              <a:gd name="T2" fmla="*/ 0 w 485"/>
              <a:gd name="T3" fmla="*/ 195263 h 716"/>
              <a:gd name="T4" fmla="*/ 769937 w 485"/>
              <a:gd name="T5" fmla="*/ 0 h 716"/>
              <a:gd name="T6" fmla="*/ 52387 w 485"/>
              <a:gd name="T7" fmla="*/ 1136650 h 7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5" h="716">
                <a:moveTo>
                  <a:pt x="33" y="716"/>
                </a:moveTo>
                <a:lnTo>
                  <a:pt x="0" y="123"/>
                </a:lnTo>
                <a:lnTo>
                  <a:pt x="485" y="0"/>
                </a:lnTo>
                <a:lnTo>
                  <a:pt x="33" y="716"/>
                </a:lnTo>
                <a:close/>
              </a:path>
            </a:pathLst>
          </a:custGeom>
          <a:solidFill>
            <a:schemeClr val="bg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3"/>
          <p:cNvSpPr>
            <a:spLocks/>
          </p:cNvSpPr>
          <p:nvPr/>
        </p:nvSpPr>
        <p:spPr bwMode="auto">
          <a:xfrm>
            <a:off x="8464550" y="5773738"/>
            <a:ext cx="692150" cy="1084262"/>
          </a:xfrm>
          <a:custGeom>
            <a:avLst/>
            <a:gdLst>
              <a:gd name="T0" fmla="*/ 692150 w 436"/>
              <a:gd name="T1" fmla="*/ 0 h 683"/>
              <a:gd name="T2" fmla="*/ 0 w 436"/>
              <a:gd name="T3" fmla="*/ 1084262 h 683"/>
              <a:gd name="T4" fmla="*/ 77788 w 436"/>
              <a:gd name="T5" fmla="*/ 222250 h 683"/>
              <a:gd name="T6" fmla="*/ 692150 w 436"/>
              <a:gd name="T7" fmla="*/ 0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6" h="683">
                <a:moveTo>
                  <a:pt x="436" y="0"/>
                </a:moveTo>
                <a:lnTo>
                  <a:pt x="0" y="683"/>
                </a:lnTo>
                <a:lnTo>
                  <a:pt x="49" y="140"/>
                </a:lnTo>
                <a:lnTo>
                  <a:pt x="436" y="0"/>
                </a:lnTo>
                <a:close/>
              </a:path>
            </a:pathLst>
          </a:custGeom>
          <a:solidFill>
            <a:srgbClr val="6666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1692275" y="2924175"/>
            <a:ext cx="6767513" cy="0"/>
          </a:xfrm>
          <a:prstGeom prst="line">
            <a:avLst/>
          </a:prstGeom>
          <a:noFill/>
          <a:ln w="25400" cap="rnd">
            <a:solidFill>
              <a:srgbClr val="6666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97314" name="Rectangle 2"/>
          <p:cNvSpPr>
            <a:spLocks noGrp="1" noChangeArrowheads="1"/>
          </p:cNvSpPr>
          <p:nvPr>
            <p:ph type="ctrTitle"/>
          </p:nvPr>
        </p:nvSpPr>
        <p:spPr>
          <a:xfrm>
            <a:off x="1692275" y="1628775"/>
            <a:ext cx="7056438" cy="1470025"/>
          </a:xfrm>
          <a:extLst>
            <a:ext uri="{909E8E84-426E-40DD-AFC4-6F175D3DCCD1}">
              <a14:hiddenFill xmlns:a14="http://schemas.microsoft.com/office/drawing/2010/main">
                <a:solidFill>
                  <a:srgbClr val="D9D9F3"/>
                </a:solidFill>
              </a14:hiddenFill>
            </a:ext>
          </a:extLst>
        </p:spPr>
        <p:txBody>
          <a:bodyPr/>
          <a:lstStyle>
            <a:lvl1pPr>
              <a:defRPr/>
            </a:lvl1pPr>
          </a:lstStyle>
          <a:p>
            <a:pPr lvl="0"/>
            <a:endParaRPr lang="en-US" altLang="zh-CN" noProof="0" smtClean="0"/>
          </a:p>
        </p:txBody>
      </p:sp>
      <p:sp>
        <p:nvSpPr>
          <p:cNvPr id="397315" name="Rectangle 3"/>
          <p:cNvSpPr>
            <a:spLocks noGrp="1" noChangeArrowheads="1"/>
          </p:cNvSpPr>
          <p:nvPr>
            <p:ph type="subTitle" idx="1"/>
          </p:nvPr>
        </p:nvSpPr>
        <p:spPr>
          <a:xfrm>
            <a:off x="2051050" y="3860800"/>
            <a:ext cx="5648325"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14" name="Rectangle 4"/>
          <p:cNvSpPr>
            <a:spLocks noGrp="1" noChangeArrowheads="1"/>
          </p:cNvSpPr>
          <p:nvPr>
            <p:ph type="ftr" sz="quarter" idx="10"/>
          </p:nvPr>
        </p:nvSpPr>
        <p:spPr bwMode="auto">
          <a:xfrm>
            <a:off x="-396875" y="6381750"/>
            <a:ext cx="4824413"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600" b="0" smtClean="0">
                <a:effectLst>
                  <a:outerShdw blurRad="38100" dist="38100" dir="2700000" algn="tl">
                    <a:srgbClr val="C0C0C0"/>
                  </a:outerShdw>
                </a:effectLst>
              </a:defRPr>
            </a:lvl1pPr>
          </a:lstStyle>
          <a:p>
            <a:pPr>
              <a:defRPr/>
            </a:pPr>
            <a:r>
              <a:rPr lang="zh-CN" altLang="en-US"/>
              <a:t>计算机学院</a:t>
            </a:r>
            <a:endParaRPr lang="en-US" altLang="zh-CN"/>
          </a:p>
        </p:txBody>
      </p:sp>
      <p:sp>
        <p:nvSpPr>
          <p:cNvPr id="15" name="Rectangle 15"/>
          <p:cNvSpPr>
            <a:spLocks noGrp="1" noChangeArrowheads="1"/>
          </p:cNvSpPr>
          <p:nvPr>
            <p:ph type="dt" sz="half" idx="11"/>
          </p:nvPr>
        </p:nvSpPr>
        <p:spPr bwMode="auto">
          <a:xfrm>
            <a:off x="6877050" y="6381750"/>
            <a:ext cx="1223963" cy="431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400" b="0" smtClean="0"/>
            </a:lvl1pPr>
          </a:lstStyle>
          <a:p>
            <a:pPr>
              <a:defRPr/>
            </a:pPr>
            <a:r>
              <a:rPr lang="zh-CN" altLang="zh-CN"/>
              <a:t>20</a:t>
            </a:r>
            <a:r>
              <a:rPr lang="zh-CN" altLang="en-US"/>
              <a:t>1</a:t>
            </a:r>
            <a:r>
              <a:rPr lang="en-US" altLang="zh-CN"/>
              <a:t>1</a:t>
            </a:r>
            <a:r>
              <a:rPr lang="zh-CN" altLang="zh-CN"/>
              <a:t>-12-</a:t>
            </a:r>
            <a:r>
              <a:rPr lang="zh-CN" altLang="en-US"/>
              <a:t>1</a:t>
            </a:r>
            <a:r>
              <a:rPr lang="en-US" altLang="zh-CN"/>
              <a:t>6</a:t>
            </a:r>
            <a:endParaRPr lang="zh-CN" altLang="zh-CN"/>
          </a:p>
        </p:txBody>
      </p:sp>
    </p:spTree>
    <p:extLst>
      <p:ext uri="{BB962C8B-B14F-4D97-AF65-F5344CB8AC3E}">
        <p14:creationId xmlns:p14="http://schemas.microsoft.com/office/powerpoint/2010/main" val="2736646999"/>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CF262B3B-51BC-4350-B119-151861AA5585}" type="slidenum">
              <a:rPr lang="zh-CN" altLang="en-US"/>
              <a:pPr>
                <a:defRPr/>
              </a:pPr>
              <a:t>‹#›</a:t>
            </a:fld>
            <a:endParaRPr lang="en-US" altLang="zh-CN"/>
          </a:p>
        </p:txBody>
      </p:sp>
    </p:spTree>
    <p:extLst>
      <p:ext uri="{BB962C8B-B14F-4D97-AF65-F5344CB8AC3E}">
        <p14:creationId xmlns:p14="http://schemas.microsoft.com/office/powerpoint/2010/main" val="2920055363"/>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5613" y="765175"/>
            <a:ext cx="1871662" cy="51736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7450" y="765175"/>
            <a:ext cx="5465763" cy="51736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1B99FE3B-A8EF-4DD6-AEB0-C1F5BEF8742D}" type="slidenum">
              <a:rPr lang="zh-CN" altLang="en-US"/>
              <a:pPr>
                <a:defRPr/>
              </a:pPr>
              <a:t>‹#›</a:t>
            </a:fld>
            <a:endParaRPr lang="en-US" altLang="zh-CN"/>
          </a:p>
        </p:txBody>
      </p:sp>
    </p:spTree>
    <p:extLst>
      <p:ext uri="{BB962C8B-B14F-4D97-AF65-F5344CB8AC3E}">
        <p14:creationId xmlns:p14="http://schemas.microsoft.com/office/powerpoint/2010/main" val="4104098879"/>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450" y="765175"/>
            <a:ext cx="7488238" cy="711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7450" y="1628775"/>
            <a:ext cx="7489825" cy="4310063"/>
          </a:xfrm>
        </p:spPr>
        <p:txBody>
          <a:bodyPr/>
          <a:lstStyle/>
          <a:p>
            <a:pPr lvl="0"/>
            <a:endParaRPr lang="zh-CN" alt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16E17A3D-8C0F-4707-A24C-6F92C167199D}" type="slidenum">
              <a:rPr lang="zh-CN" altLang="en-US"/>
              <a:pPr>
                <a:defRPr/>
              </a:pPr>
              <a:t>‹#›</a:t>
            </a:fld>
            <a:endParaRPr lang="en-US" altLang="zh-CN"/>
          </a:p>
        </p:txBody>
      </p:sp>
    </p:spTree>
    <p:extLst>
      <p:ext uri="{BB962C8B-B14F-4D97-AF65-F5344CB8AC3E}">
        <p14:creationId xmlns:p14="http://schemas.microsoft.com/office/powerpoint/2010/main" val="2483266561"/>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765175"/>
            <a:ext cx="7488238" cy="711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7450" y="1628775"/>
            <a:ext cx="3668713" cy="4310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08563" y="1628775"/>
            <a:ext cx="3668712" cy="20780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08563" y="3859213"/>
            <a:ext cx="3668712" cy="2079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8"/>
          <p:cNvSpPr>
            <a:spLocks noGrp="1" noChangeArrowheads="1"/>
          </p:cNvSpPr>
          <p:nvPr>
            <p:ph type="sldNum" sz="quarter" idx="10"/>
          </p:nvPr>
        </p:nvSpPr>
        <p:spPr>
          <a:ln/>
        </p:spPr>
        <p:txBody>
          <a:bodyPr/>
          <a:lstStyle>
            <a:lvl1pPr>
              <a:defRPr/>
            </a:lvl1pPr>
          </a:lstStyle>
          <a:p>
            <a:pPr>
              <a:defRPr/>
            </a:pPr>
            <a:fld id="{D3A28F33-601B-48F9-B476-BB6F3EE62E74}" type="slidenum">
              <a:rPr lang="zh-CN" altLang="en-US"/>
              <a:pPr>
                <a:defRPr/>
              </a:pPr>
              <a:t>‹#›</a:t>
            </a:fld>
            <a:endParaRPr lang="en-US" altLang="zh-CN"/>
          </a:p>
        </p:txBody>
      </p:sp>
    </p:spTree>
    <p:extLst>
      <p:ext uri="{BB962C8B-B14F-4D97-AF65-F5344CB8AC3E}">
        <p14:creationId xmlns:p14="http://schemas.microsoft.com/office/powerpoint/2010/main" val="3881654285"/>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765175"/>
            <a:ext cx="7488238"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7450" y="1628775"/>
            <a:ext cx="3668713" cy="4310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8563" y="1628775"/>
            <a:ext cx="3668712" cy="4310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C56E1A8C-B0E4-4D00-A73C-C98616777DB3}" type="slidenum">
              <a:rPr lang="zh-CN" altLang="en-US"/>
              <a:pPr>
                <a:defRPr/>
              </a:pPr>
              <a:t>‹#›</a:t>
            </a:fld>
            <a:endParaRPr lang="en-US" altLang="zh-CN"/>
          </a:p>
        </p:txBody>
      </p:sp>
    </p:spTree>
    <p:extLst>
      <p:ext uri="{BB962C8B-B14F-4D97-AF65-F5344CB8AC3E}">
        <p14:creationId xmlns:p14="http://schemas.microsoft.com/office/powerpoint/2010/main" val="134445037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fld id="{42F4749C-A38F-41B3-9885-FAB0CC3BE413}" type="slidenum">
              <a:rPr lang="zh-CN" altLang="en-US"/>
              <a:pPr>
                <a:defRPr/>
              </a:pPr>
              <a:t>‹#›</a:t>
            </a:fld>
            <a:endParaRPr lang="en-US" altLang="zh-CN"/>
          </a:p>
        </p:txBody>
      </p:sp>
    </p:spTree>
    <p:extLst>
      <p:ext uri="{BB962C8B-B14F-4D97-AF65-F5344CB8AC3E}">
        <p14:creationId xmlns:p14="http://schemas.microsoft.com/office/powerpoint/2010/main" val="278609632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D0E63FC2-2CF0-40B6-B2DF-4094AC1E734F}" type="slidenum">
              <a:rPr lang="zh-CN" altLang="en-US"/>
              <a:pPr>
                <a:defRPr/>
              </a:pPr>
              <a:t>‹#›</a:t>
            </a:fld>
            <a:endParaRPr lang="en-US" altLang="zh-CN"/>
          </a:p>
        </p:txBody>
      </p:sp>
    </p:spTree>
    <p:extLst>
      <p:ext uri="{BB962C8B-B14F-4D97-AF65-F5344CB8AC3E}">
        <p14:creationId xmlns:p14="http://schemas.microsoft.com/office/powerpoint/2010/main" val="333242781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7450" y="1628775"/>
            <a:ext cx="3668713" cy="4310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8563" y="1628775"/>
            <a:ext cx="3668712" cy="4310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B2ADD763-BC9D-4D9C-9DE2-216283D3AE98}" type="slidenum">
              <a:rPr lang="zh-CN" altLang="en-US"/>
              <a:pPr>
                <a:defRPr/>
              </a:pPr>
              <a:t>‹#›</a:t>
            </a:fld>
            <a:endParaRPr lang="en-US" altLang="zh-CN"/>
          </a:p>
        </p:txBody>
      </p:sp>
    </p:spTree>
    <p:extLst>
      <p:ext uri="{BB962C8B-B14F-4D97-AF65-F5344CB8AC3E}">
        <p14:creationId xmlns:p14="http://schemas.microsoft.com/office/powerpoint/2010/main" val="151388910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pPr>
              <a:defRPr/>
            </a:pPr>
            <a:fld id="{EEEC51C8-0485-42C7-9257-93483F3ECCE1}" type="slidenum">
              <a:rPr lang="zh-CN" altLang="en-US"/>
              <a:pPr>
                <a:defRPr/>
              </a:pPr>
              <a:t>‹#›</a:t>
            </a:fld>
            <a:endParaRPr lang="en-US" altLang="zh-CN"/>
          </a:p>
        </p:txBody>
      </p:sp>
    </p:spTree>
    <p:extLst>
      <p:ext uri="{BB962C8B-B14F-4D97-AF65-F5344CB8AC3E}">
        <p14:creationId xmlns:p14="http://schemas.microsoft.com/office/powerpoint/2010/main" val="290111240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pPr>
              <a:defRPr/>
            </a:pPr>
            <a:fld id="{AEF3F120-3FE7-4BC7-A337-3BB173B6E683}" type="slidenum">
              <a:rPr lang="zh-CN" altLang="en-US"/>
              <a:pPr>
                <a:defRPr/>
              </a:pPr>
              <a:t>‹#›</a:t>
            </a:fld>
            <a:endParaRPr lang="en-US" altLang="zh-CN"/>
          </a:p>
        </p:txBody>
      </p:sp>
    </p:spTree>
    <p:extLst>
      <p:ext uri="{BB962C8B-B14F-4D97-AF65-F5344CB8AC3E}">
        <p14:creationId xmlns:p14="http://schemas.microsoft.com/office/powerpoint/2010/main" val="3875439475"/>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1C7A97C4-8F1C-4255-8620-9CA417107D6C}" type="slidenum">
              <a:rPr lang="zh-CN" altLang="en-US"/>
              <a:pPr>
                <a:defRPr/>
              </a:pPr>
              <a:t>‹#›</a:t>
            </a:fld>
            <a:endParaRPr lang="en-US" altLang="zh-CN"/>
          </a:p>
        </p:txBody>
      </p:sp>
    </p:spTree>
    <p:extLst>
      <p:ext uri="{BB962C8B-B14F-4D97-AF65-F5344CB8AC3E}">
        <p14:creationId xmlns:p14="http://schemas.microsoft.com/office/powerpoint/2010/main" val="320229357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34DD8BDB-EED5-4776-969B-B3F7DCDA7E39}" type="slidenum">
              <a:rPr lang="zh-CN" altLang="en-US"/>
              <a:pPr>
                <a:defRPr/>
              </a:pPr>
              <a:t>‹#›</a:t>
            </a:fld>
            <a:endParaRPr lang="en-US" altLang="zh-CN"/>
          </a:p>
        </p:txBody>
      </p:sp>
    </p:spTree>
    <p:extLst>
      <p:ext uri="{BB962C8B-B14F-4D97-AF65-F5344CB8AC3E}">
        <p14:creationId xmlns:p14="http://schemas.microsoft.com/office/powerpoint/2010/main" val="19816932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DCA42B3C-44D5-4006-8276-B561E181C8C3}" type="slidenum">
              <a:rPr lang="zh-CN" altLang="en-US"/>
              <a:pPr>
                <a:defRPr/>
              </a:pPr>
              <a:t>‹#›</a:t>
            </a:fld>
            <a:endParaRPr lang="en-US" altLang="zh-CN"/>
          </a:p>
        </p:txBody>
      </p:sp>
    </p:spTree>
    <p:extLst>
      <p:ext uri="{BB962C8B-B14F-4D97-AF65-F5344CB8AC3E}">
        <p14:creationId xmlns:p14="http://schemas.microsoft.com/office/powerpoint/2010/main" val="207118027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auto">
          <a:xfrm>
            <a:off x="4356100" y="-26988"/>
            <a:ext cx="4824413" cy="576263"/>
          </a:xfrm>
          <a:custGeom>
            <a:avLst/>
            <a:gdLst>
              <a:gd name="T0" fmla="*/ 0 w 3086"/>
              <a:gd name="T1" fmla="*/ 10942 h 474"/>
              <a:gd name="T2" fmla="*/ 825434 w 3086"/>
              <a:gd name="T3" fmla="*/ 576263 h 474"/>
              <a:gd name="T4" fmla="*/ 4824413 w 3086"/>
              <a:gd name="T5" fmla="*/ 453473 h 474"/>
              <a:gd name="T6" fmla="*/ 4811906 w 3086"/>
              <a:gd name="T7" fmla="*/ 0 h 474"/>
              <a:gd name="T8" fmla="*/ 0 w 3086"/>
              <a:gd name="T9" fmla="*/ 10942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6" h="474">
                <a:moveTo>
                  <a:pt x="0" y="9"/>
                </a:moveTo>
                <a:lnTo>
                  <a:pt x="528" y="474"/>
                </a:lnTo>
                <a:lnTo>
                  <a:pt x="3086" y="373"/>
                </a:lnTo>
                <a:lnTo>
                  <a:pt x="3078" y="0"/>
                </a:lnTo>
                <a:lnTo>
                  <a:pt x="0" y="9"/>
                </a:lnTo>
                <a:close/>
              </a:path>
            </a:pathLst>
          </a:custGeom>
          <a:solidFill>
            <a:schemeClr val="bg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 name="Freeform 3"/>
          <p:cNvSpPr>
            <a:spLocks/>
          </p:cNvSpPr>
          <p:nvPr/>
        </p:nvSpPr>
        <p:spPr bwMode="auto">
          <a:xfrm>
            <a:off x="4356100" y="0"/>
            <a:ext cx="4787900" cy="431800"/>
          </a:xfrm>
          <a:custGeom>
            <a:avLst/>
            <a:gdLst>
              <a:gd name="T0" fmla="*/ 0 w 3061"/>
              <a:gd name="T1" fmla="*/ 0 h 347"/>
              <a:gd name="T2" fmla="*/ 971345 w 3061"/>
              <a:gd name="T3" fmla="*/ 431800 h 347"/>
              <a:gd name="T4" fmla="*/ 4781643 w 3061"/>
              <a:gd name="T5" fmla="*/ 348427 h 347"/>
              <a:gd name="T6" fmla="*/ 4787900 w 3061"/>
              <a:gd name="T7" fmla="*/ 0 h 347"/>
              <a:gd name="T8" fmla="*/ 0 w 3061"/>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1" h="347">
                <a:moveTo>
                  <a:pt x="0" y="0"/>
                </a:moveTo>
                <a:lnTo>
                  <a:pt x="621" y="347"/>
                </a:lnTo>
                <a:lnTo>
                  <a:pt x="3057" y="280"/>
                </a:lnTo>
                <a:lnTo>
                  <a:pt x="3061" y="0"/>
                </a:lnTo>
                <a:lnTo>
                  <a:pt x="0" y="0"/>
                </a:lnTo>
                <a:close/>
              </a:path>
            </a:pathLst>
          </a:custGeom>
          <a:solidFill>
            <a:srgbClr val="6666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292" name="Rectangle 4"/>
          <p:cNvSpPr>
            <a:spLocks noGrp="1" noChangeArrowheads="1"/>
          </p:cNvSpPr>
          <p:nvPr>
            <p:ph type="title"/>
          </p:nvPr>
        </p:nvSpPr>
        <p:spPr bwMode="auto">
          <a:xfrm>
            <a:off x="1187450" y="765175"/>
            <a:ext cx="7488238"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1187450" y="1628775"/>
            <a:ext cx="7489825"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 第四级</a:t>
            </a:r>
          </a:p>
          <a:p>
            <a:pPr lvl="4"/>
            <a:r>
              <a:rPr lang="zh-CN" altLang="en-US" smtClean="0"/>
              <a:t>第五级</a:t>
            </a:r>
          </a:p>
        </p:txBody>
      </p:sp>
      <p:sp>
        <p:nvSpPr>
          <p:cNvPr id="396296" name="Rectangle 8"/>
          <p:cNvSpPr>
            <a:spLocks noGrp="1" noChangeArrowheads="1"/>
          </p:cNvSpPr>
          <p:nvPr>
            <p:ph type="sldNum" sz="quarter" idx="4"/>
          </p:nvPr>
        </p:nvSpPr>
        <p:spPr bwMode="auto">
          <a:xfrm>
            <a:off x="7046913" y="65532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400" b="0" smtClean="0">
                <a:solidFill>
                  <a:srgbClr val="666699"/>
                </a:solidFill>
                <a:latin typeface="Arial Black" panose="020B0A04020102020204" pitchFamily="34" charset="0"/>
              </a:defRPr>
            </a:lvl1pPr>
          </a:lstStyle>
          <a:p>
            <a:pPr>
              <a:defRPr/>
            </a:pPr>
            <a:fld id="{9F20A213-6B87-4FC1-B1DE-37266673AF84}" type="slidenum">
              <a:rPr lang="zh-CN" altLang="en-US"/>
              <a:pPr>
                <a:defRPr/>
              </a:pPr>
              <a:t>‹#›</a:t>
            </a:fld>
            <a:endParaRPr lang="en-US" altLang="zh-CN"/>
          </a:p>
        </p:txBody>
      </p:sp>
      <p:sp>
        <p:nvSpPr>
          <p:cNvPr id="1031" name="Freeform 9"/>
          <p:cNvSpPr>
            <a:spLocks/>
          </p:cNvSpPr>
          <p:nvPr/>
        </p:nvSpPr>
        <p:spPr bwMode="auto">
          <a:xfrm>
            <a:off x="-36513" y="-12700"/>
            <a:ext cx="1079501" cy="6870700"/>
          </a:xfrm>
          <a:custGeom>
            <a:avLst/>
            <a:gdLst>
              <a:gd name="T0" fmla="*/ 0 w 998"/>
              <a:gd name="T1" fmla="*/ 6870700 h 4328"/>
              <a:gd name="T2" fmla="*/ 584099 w 998"/>
              <a:gd name="T3" fmla="*/ 6870700 h 4328"/>
              <a:gd name="T4" fmla="*/ 1079501 w 998"/>
              <a:gd name="T5" fmla="*/ 2552700 h 4328"/>
              <a:gd name="T6" fmla="*/ 739858 w 998"/>
              <a:gd name="T7" fmla="*/ 0 h 4328"/>
              <a:gd name="T8" fmla="*/ 0 w 998"/>
              <a:gd name="T9" fmla="*/ 0 h 4328"/>
              <a:gd name="T10" fmla="*/ 0 w 998"/>
              <a:gd name="T11" fmla="*/ 6870700 h 43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8" h="4328">
                <a:moveTo>
                  <a:pt x="0" y="4328"/>
                </a:moveTo>
                <a:lnTo>
                  <a:pt x="540" y="4328"/>
                </a:lnTo>
                <a:lnTo>
                  <a:pt x="998" y="1608"/>
                </a:lnTo>
                <a:lnTo>
                  <a:pt x="684" y="0"/>
                </a:lnTo>
                <a:lnTo>
                  <a:pt x="0" y="0"/>
                </a:lnTo>
                <a:lnTo>
                  <a:pt x="0" y="4328"/>
                </a:lnTo>
                <a:close/>
              </a:path>
            </a:pathLst>
          </a:custGeom>
          <a:solidFill>
            <a:schemeClr val="bg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Freeform 10"/>
          <p:cNvSpPr>
            <a:spLocks/>
          </p:cNvSpPr>
          <p:nvPr/>
        </p:nvSpPr>
        <p:spPr bwMode="auto">
          <a:xfrm>
            <a:off x="-39688" y="-12700"/>
            <a:ext cx="939801" cy="6870700"/>
          </a:xfrm>
          <a:custGeom>
            <a:avLst/>
            <a:gdLst>
              <a:gd name="T0" fmla="*/ 718110 w 886"/>
              <a:gd name="T1" fmla="*/ 0 h 4328"/>
              <a:gd name="T2" fmla="*/ 939801 w 886"/>
              <a:gd name="T3" fmla="*/ 2463800 h 4328"/>
              <a:gd name="T4" fmla="*/ 565366 w 886"/>
              <a:gd name="T5" fmla="*/ 6870700 h 4328"/>
              <a:gd name="T6" fmla="*/ 0 w 886"/>
              <a:gd name="T7" fmla="*/ 6870700 h 4328"/>
              <a:gd name="T8" fmla="*/ 12729 w 886"/>
              <a:gd name="T9" fmla="*/ 0 h 4328"/>
              <a:gd name="T10" fmla="*/ 718110 w 886"/>
              <a:gd name="T11" fmla="*/ 0 h 43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6" h="4328">
                <a:moveTo>
                  <a:pt x="677" y="0"/>
                </a:moveTo>
                <a:lnTo>
                  <a:pt x="886" y="1552"/>
                </a:lnTo>
                <a:lnTo>
                  <a:pt x="533" y="4328"/>
                </a:lnTo>
                <a:lnTo>
                  <a:pt x="0" y="4328"/>
                </a:lnTo>
                <a:lnTo>
                  <a:pt x="12" y="0"/>
                </a:lnTo>
                <a:lnTo>
                  <a:pt x="677" y="0"/>
                </a:lnTo>
                <a:close/>
              </a:path>
            </a:pathLst>
          </a:custGeom>
          <a:solidFill>
            <a:srgbClr val="6666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11" descr="xh"/>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925" y="115888"/>
            <a:ext cx="681038"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2"/>
          <p:cNvSpPr txBox="1">
            <a:spLocks noChangeArrowheads="1"/>
          </p:cNvSpPr>
          <p:nvPr/>
        </p:nvSpPr>
        <p:spPr bwMode="auto">
          <a:xfrm>
            <a:off x="107950" y="1628775"/>
            <a:ext cx="549275"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b="0">
                <a:solidFill>
                  <a:schemeClr val="bg1"/>
                </a:solidFill>
                <a:ea typeface="黑体" panose="02010609060101010101" pitchFamily="49" charset="-122"/>
              </a:rPr>
              <a:t>硕 士 论 文 答 辩</a:t>
            </a:r>
          </a:p>
        </p:txBody>
      </p:sp>
      <p:pic>
        <p:nvPicPr>
          <p:cNvPr id="1035" name="Picture 13" descr="buaa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147638"/>
            <a:ext cx="316865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Freeform 14"/>
          <p:cNvSpPr>
            <a:spLocks/>
          </p:cNvSpPr>
          <p:nvPr/>
        </p:nvSpPr>
        <p:spPr bwMode="auto">
          <a:xfrm>
            <a:off x="8604250" y="6092825"/>
            <a:ext cx="565150" cy="804863"/>
          </a:xfrm>
          <a:custGeom>
            <a:avLst/>
            <a:gdLst>
              <a:gd name="T0" fmla="*/ 38454 w 485"/>
              <a:gd name="T1" fmla="*/ 804863 h 716"/>
              <a:gd name="T2" fmla="*/ 0 w 485"/>
              <a:gd name="T3" fmla="*/ 138266 h 716"/>
              <a:gd name="T4" fmla="*/ 565150 w 485"/>
              <a:gd name="T5" fmla="*/ 0 h 716"/>
              <a:gd name="T6" fmla="*/ 38454 w 485"/>
              <a:gd name="T7" fmla="*/ 804863 h 7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5" h="716">
                <a:moveTo>
                  <a:pt x="33" y="716"/>
                </a:moveTo>
                <a:lnTo>
                  <a:pt x="0" y="123"/>
                </a:lnTo>
                <a:lnTo>
                  <a:pt x="485" y="0"/>
                </a:lnTo>
                <a:lnTo>
                  <a:pt x="33" y="716"/>
                </a:lnTo>
                <a:close/>
              </a:path>
            </a:pathLst>
          </a:custGeom>
          <a:solidFill>
            <a:schemeClr val="bg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7" name="Freeform 15"/>
          <p:cNvSpPr>
            <a:spLocks/>
          </p:cNvSpPr>
          <p:nvPr/>
        </p:nvSpPr>
        <p:spPr bwMode="auto">
          <a:xfrm>
            <a:off x="8675688" y="6092825"/>
            <a:ext cx="481012" cy="765175"/>
          </a:xfrm>
          <a:custGeom>
            <a:avLst/>
            <a:gdLst>
              <a:gd name="T0" fmla="*/ 481012 w 436"/>
              <a:gd name="T1" fmla="*/ 0 h 683"/>
              <a:gd name="T2" fmla="*/ 0 w 436"/>
              <a:gd name="T3" fmla="*/ 765175 h 683"/>
              <a:gd name="T4" fmla="*/ 54059 w 436"/>
              <a:gd name="T5" fmla="*/ 156844 h 683"/>
              <a:gd name="T6" fmla="*/ 481012 w 436"/>
              <a:gd name="T7" fmla="*/ 0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6" h="683">
                <a:moveTo>
                  <a:pt x="436" y="0"/>
                </a:moveTo>
                <a:lnTo>
                  <a:pt x="0" y="683"/>
                </a:lnTo>
                <a:lnTo>
                  <a:pt x="49" y="140"/>
                </a:lnTo>
                <a:lnTo>
                  <a:pt x="436" y="0"/>
                </a:lnTo>
                <a:close/>
              </a:path>
            </a:pathLst>
          </a:custGeom>
          <a:solidFill>
            <a:srgbClr val="6666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Line 16"/>
          <p:cNvSpPr>
            <a:spLocks noChangeShapeType="1"/>
          </p:cNvSpPr>
          <p:nvPr/>
        </p:nvSpPr>
        <p:spPr bwMode="auto">
          <a:xfrm>
            <a:off x="1258888" y="1484313"/>
            <a:ext cx="7416800" cy="0"/>
          </a:xfrm>
          <a:prstGeom prst="line">
            <a:avLst/>
          </a:prstGeom>
          <a:noFill/>
          <a:ln w="12700" cap="rnd">
            <a:solidFill>
              <a:srgbClr val="6666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 bg1="lt1" tx1="dk1" bg2="lt2" tx2="dk2" accent1="accent1" accent2="accent2" accent3="accent3" accent4="accent4" accent5="accent5" accent6="accent6" hlink="hlink" folHlink="folHlink"/>
  <p:sldLayoutIdLst>
    <p:sldLayoutId id="2147483841"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transition spd="slow"/>
  <p:timing>
    <p:tnLst>
      <p:par>
        <p:cTn id="1" dur="indefinite" restart="never" nodeType="tmRoot"/>
      </p:par>
    </p:tnLst>
  </p:timing>
  <p:hf hdr="0" ftr="0" dt="0"/>
  <p:txStyles>
    <p:titleStyle>
      <a:lvl1pPr algn="ctr" rtl="0" eaLnBrk="0" fontAlgn="base" hangingPunct="0">
        <a:spcBef>
          <a:spcPct val="0"/>
        </a:spcBef>
        <a:spcAft>
          <a:spcPct val="0"/>
        </a:spcAft>
        <a:defRPr sz="40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19"/>
        </a:buBlip>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5.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8.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5.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8.png"/><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21.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ftr" sz="quarter" idx="10"/>
          </p:nvPr>
        </p:nvSpPr>
        <p:spPr/>
        <p:txBody>
          <a:bodyPr/>
          <a:lstStyle/>
          <a:p>
            <a:pPr>
              <a:defRPr/>
            </a:pPr>
            <a:r>
              <a:rPr lang="zh-CN" altLang="en-US"/>
              <a:t>计算机学院</a:t>
            </a:r>
            <a:endParaRPr lang="en-US" altLang="zh-CN"/>
          </a:p>
        </p:txBody>
      </p:sp>
      <p:sp>
        <p:nvSpPr>
          <p:cNvPr id="5123" name="Rectangle 15"/>
          <p:cNvSpPr>
            <a:spLocks noGrp="1" noChangeArrowheads="1"/>
          </p:cNvSpPr>
          <p:nvPr>
            <p:ph type="dt" sz="quarter" idx="11"/>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0"/>
              </a:spcBef>
            </a:pPr>
            <a:r>
              <a:rPr lang="zh-CN" altLang="zh-CN" sz="1400" b="0" dirty="0" smtClean="0"/>
              <a:t>20</a:t>
            </a:r>
            <a:r>
              <a:rPr lang="zh-CN" altLang="en-US" sz="1400" b="0" dirty="0" smtClean="0"/>
              <a:t>1</a:t>
            </a:r>
            <a:r>
              <a:rPr lang="en-US" altLang="zh-CN" sz="1400" b="0" dirty="0"/>
              <a:t>5</a:t>
            </a:r>
            <a:r>
              <a:rPr lang="zh-CN" altLang="zh-CN" sz="1400" b="0" dirty="0" smtClean="0"/>
              <a:t>-12-</a:t>
            </a:r>
            <a:r>
              <a:rPr lang="en-US" altLang="zh-CN" sz="1400" b="0" dirty="0" smtClean="0"/>
              <a:t>21</a:t>
            </a:r>
            <a:endParaRPr lang="zh-CN" altLang="zh-CN" sz="1400" b="0" dirty="0"/>
          </a:p>
        </p:txBody>
      </p:sp>
      <p:sp>
        <p:nvSpPr>
          <p:cNvPr id="887810" name="Rectangle 2"/>
          <p:cNvSpPr>
            <a:spLocks noGrp="1" noChangeArrowheads="1"/>
          </p:cNvSpPr>
          <p:nvPr>
            <p:ph type="ctrTitle"/>
          </p:nvPr>
        </p:nvSpPr>
        <p:spPr>
          <a:xfrm>
            <a:off x="1403350" y="1196975"/>
            <a:ext cx="6992938" cy="2133600"/>
          </a:xfrm>
        </p:spPr>
        <p:txBody>
          <a:bodyPr/>
          <a:lstStyle/>
          <a:p>
            <a:pPr eaLnBrk="1" hangingPunct="1">
              <a:defRPr/>
            </a:pPr>
            <a:r>
              <a:rPr lang="zh-CN" altLang="en-US" dirty="0" smtClean="0"/>
              <a:t>基于背景热点的微博转发</a:t>
            </a:r>
            <a:r>
              <a:rPr lang="en-US" altLang="zh-CN" dirty="0" smtClean="0"/>
              <a:t/>
            </a:r>
            <a:br>
              <a:rPr lang="en-US" altLang="zh-CN" dirty="0" smtClean="0"/>
            </a:br>
            <a:r>
              <a:rPr lang="zh-CN" altLang="en-US" dirty="0" smtClean="0"/>
              <a:t>预测研究</a:t>
            </a:r>
          </a:p>
        </p:txBody>
      </p:sp>
      <p:sp>
        <p:nvSpPr>
          <p:cNvPr id="5125" name="Rectangle 3"/>
          <p:cNvSpPr>
            <a:spLocks noGrp="1" noChangeArrowheads="1"/>
          </p:cNvSpPr>
          <p:nvPr>
            <p:ph type="subTitle" idx="1"/>
          </p:nvPr>
        </p:nvSpPr>
        <p:spPr>
          <a:xfrm>
            <a:off x="2195736" y="3429000"/>
            <a:ext cx="5761038" cy="2376487"/>
          </a:xfrm>
        </p:spPr>
        <p:txBody>
          <a:bodyPr/>
          <a:lstStyle/>
          <a:p>
            <a:pPr algn="l" eaLnBrk="1" hangingPunct="1"/>
            <a:r>
              <a:rPr lang="zh-CN" altLang="en-US" sz="3000" dirty="0">
                <a:latin typeface="华文楷体" panose="02010600040101010101" pitchFamily="2" charset="-122"/>
                <a:ea typeface="华文楷体" panose="02010600040101010101" pitchFamily="2" charset="-122"/>
              </a:rPr>
              <a:t>学       生： 陈    </a:t>
            </a:r>
            <a:r>
              <a:rPr lang="zh-CN" altLang="en-US" sz="3000" dirty="0" smtClean="0">
                <a:latin typeface="华文楷体" panose="02010600040101010101" pitchFamily="2" charset="-122"/>
                <a:ea typeface="华文楷体" panose="02010600040101010101" pitchFamily="2" charset="-122"/>
              </a:rPr>
              <a:t>江</a:t>
            </a:r>
            <a:endParaRPr lang="en-US" altLang="zh-CN" sz="3000" dirty="0" smtClean="0">
              <a:latin typeface="华文楷体" panose="02010600040101010101" pitchFamily="2" charset="-122"/>
              <a:ea typeface="华文楷体" panose="02010600040101010101" pitchFamily="2" charset="-122"/>
            </a:endParaRPr>
          </a:p>
          <a:p>
            <a:pPr algn="l" eaLnBrk="1" hangingPunct="1"/>
            <a:r>
              <a:rPr lang="zh-CN" altLang="en-US" sz="3000" dirty="0" smtClean="0">
                <a:latin typeface="华文楷体" panose="02010600040101010101" pitchFamily="2" charset="-122"/>
                <a:ea typeface="华文楷体" panose="02010600040101010101" pitchFamily="2" charset="-122"/>
              </a:rPr>
              <a:t>校内导师：巢文涵</a:t>
            </a:r>
            <a:endParaRPr lang="en-US" altLang="zh-CN" sz="3000" dirty="0" smtClean="0">
              <a:latin typeface="华文楷体" panose="02010600040101010101" pitchFamily="2" charset="-122"/>
              <a:ea typeface="华文楷体" panose="02010600040101010101" pitchFamily="2" charset="-122"/>
            </a:endParaRPr>
          </a:p>
          <a:p>
            <a:pPr algn="l" eaLnBrk="1" hangingPunct="1"/>
            <a:r>
              <a:rPr lang="zh-CN" altLang="en-US" sz="3000" dirty="0" smtClean="0">
                <a:latin typeface="华文楷体" panose="02010600040101010101" pitchFamily="2" charset="-122"/>
                <a:ea typeface="华文楷体" panose="02010600040101010101" pitchFamily="2" charset="-122"/>
              </a:rPr>
              <a:t>校外导师：王丽宏</a:t>
            </a:r>
            <a:endParaRPr lang="en-US" altLang="zh-CN" sz="3000" dirty="0" smtClean="0">
              <a:latin typeface="华文楷体" panose="02010600040101010101" pitchFamily="2" charset="-122"/>
              <a:ea typeface="华文楷体" panose="02010600040101010101" pitchFamily="2" charset="-122"/>
            </a:endParaRPr>
          </a:p>
          <a:p>
            <a:pPr algn="l" eaLnBrk="1" hangingPunct="1"/>
            <a:r>
              <a:rPr lang="zh-CN" altLang="en-US" sz="3000" dirty="0" smtClean="0">
                <a:latin typeface="华文楷体" panose="02010600040101010101" pitchFamily="2" charset="-122"/>
                <a:ea typeface="华文楷体" panose="02010600040101010101" pitchFamily="2" charset="-122"/>
              </a:rPr>
              <a:t>学       号： </a:t>
            </a:r>
            <a:r>
              <a:rPr lang="en-US" altLang="zh-CN" sz="3000" dirty="0" smtClean="0">
                <a:latin typeface="Times New Roman" panose="02020603050405020304" pitchFamily="18" charset="0"/>
                <a:ea typeface="华文楷体" panose="02010600040101010101" pitchFamily="2" charset="-122"/>
                <a:cs typeface="Times New Roman" panose="02020603050405020304" pitchFamily="18" charset="0"/>
              </a:rPr>
              <a:t>ZY1306311</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10</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2.1 </a:t>
            </a:r>
            <a:r>
              <a:rPr lang="zh-CN" altLang="en-US" sz="2100" dirty="0" smtClean="0"/>
              <a:t>验证</a:t>
            </a:r>
            <a:r>
              <a:rPr lang="zh-CN" altLang="en-US" sz="2100" dirty="0"/>
              <a:t>猜想</a:t>
            </a:r>
          </a:p>
        </p:txBody>
      </p:sp>
      <p:pic>
        <p:nvPicPr>
          <p:cNvPr id="8" name="图片 7" descr="G:\chenjiang\study\毕业论文相关\FIFA统计数据\matlab\mine\黑白-用户转发行为与背景热点关系研究-图2.jpg"/>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620019"/>
            <a:ext cx="3528392" cy="2601069"/>
          </a:xfrm>
          <a:prstGeom prst="rect">
            <a:avLst/>
          </a:prstGeom>
          <a:noFill/>
          <a:ln>
            <a:noFill/>
          </a:ln>
        </p:spPr>
      </p:pic>
      <p:pic>
        <p:nvPicPr>
          <p:cNvPr id="14" name="图片 13" descr="G:\chenjiang\study\毕业论文相关\FIFA统计数据\matlab\mine\黑白-图1-用户转发行为与背景热点关系研究.jpg"/>
          <p:cNvPicPr/>
          <p:nvPr/>
        </p:nvPicPr>
        <p:blipFill>
          <a:blip r:embed="rId5">
            <a:extLst>
              <a:ext uri="{28A0092B-C50C-407E-A947-70E740481C1C}">
                <a14:useLocalDpi xmlns:a14="http://schemas.microsoft.com/office/drawing/2010/main" val="0"/>
              </a:ext>
            </a:extLst>
          </a:blip>
          <a:srcRect/>
          <a:stretch>
            <a:fillRect/>
          </a:stretch>
        </p:blipFill>
        <p:spPr bwMode="auto">
          <a:xfrm>
            <a:off x="1155452" y="1620019"/>
            <a:ext cx="3560376" cy="2601069"/>
          </a:xfrm>
          <a:prstGeom prst="rect">
            <a:avLst/>
          </a:prstGeom>
          <a:noFill/>
          <a:ln>
            <a:noFill/>
          </a:ln>
        </p:spPr>
      </p:pic>
      <p:sp>
        <p:nvSpPr>
          <p:cNvPr id="2" name="文本框 1"/>
          <p:cNvSpPr txBox="1"/>
          <p:nvPr/>
        </p:nvSpPr>
        <p:spPr>
          <a:xfrm>
            <a:off x="611560" y="4803393"/>
            <a:ext cx="8686993" cy="1306576"/>
          </a:xfrm>
          <a:prstGeom prst="rect">
            <a:avLst/>
          </a:prstGeom>
          <a:noFill/>
        </p:spPr>
        <p:txBody>
          <a:bodyPr wrap="none" rtlCol="0">
            <a:spAutoFit/>
          </a:bodyPr>
          <a:lstStyle/>
          <a:p>
            <a:pPr>
              <a:lnSpc>
                <a:spcPts val="3200"/>
              </a:lnSpc>
            </a:pPr>
            <a:r>
              <a:rPr lang="zh-CN" altLang="en-US" dirty="0" smtClean="0">
                <a:latin typeface="华文楷体" panose="02010600040101010101" pitchFamily="2" charset="-122"/>
                <a:ea typeface="华文楷体" panose="02010600040101010101" pitchFamily="2" charset="-122"/>
              </a:rPr>
              <a:t>结论：</a:t>
            </a:r>
            <a:endParaRPr lang="en-US" altLang="zh-CN" dirty="0" smtClean="0">
              <a:latin typeface="华文楷体" panose="02010600040101010101" pitchFamily="2" charset="-122"/>
              <a:ea typeface="华文楷体" panose="02010600040101010101" pitchFamily="2" charset="-122"/>
            </a:endParaRPr>
          </a:p>
          <a:p>
            <a:pPr marL="800100" lvl="1" indent="-342900">
              <a:lnSpc>
                <a:spcPts val="32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背景</a:t>
            </a:r>
            <a:r>
              <a:rPr lang="zh-CN" altLang="en-US" dirty="0" smtClean="0">
                <a:latin typeface="华文楷体" panose="02010600040101010101" pitchFamily="2" charset="-122"/>
                <a:ea typeface="华文楷体" panose="02010600040101010101" pitchFamily="2" charset="-122"/>
              </a:rPr>
              <a:t>热点话题影响用户转发行为</a:t>
            </a:r>
            <a:endParaRPr lang="en-US" altLang="zh-CN" dirty="0" smtClean="0">
              <a:latin typeface="华文楷体" panose="02010600040101010101" pitchFamily="2" charset="-122"/>
              <a:ea typeface="华文楷体" panose="02010600040101010101" pitchFamily="2" charset="-122"/>
            </a:endParaRPr>
          </a:p>
          <a:p>
            <a:pPr marL="800100" lvl="1" indent="-342900">
              <a:lnSpc>
                <a:spcPts val="3200"/>
              </a:lnSpc>
              <a:buFont typeface="Wingdings" panose="05000000000000000000" pitchFamily="2" charset="2"/>
              <a:buChar char="Ø"/>
            </a:pPr>
            <a:r>
              <a:rPr lang="zh-CN" altLang="en-US" dirty="0" smtClean="0">
                <a:latin typeface="华文楷体" panose="02010600040101010101" pitchFamily="2" charset="-122"/>
                <a:ea typeface="华文楷体" panose="02010600040101010101" pitchFamily="2" charset="-122"/>
              </a:rPr>
              <a:t>对背景热点话题感兴趣和不感兴趣的用户受影响程度不同</a:t>
            </a:r>
            <a:endParaRPr lang="zh-CN" altLang="en-US"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24672488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11</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2.2 </a:t>
            </a:r>
            <a:r>
              <a:rPr lang="zh-CN" altLang="en-US" sz="2100" dirty="0" smtClean="0"/>
              <a:t>基于</a:t>
            </a:r>
            <a:r>
              <a:rPr lang="zh-CN" altLang="en-US" sz="2100" dirty="0"/>
              <a:t>背景热点话题的用户转发兴趣对转发行为的</a:t>
            </a:r>
            <a:r>
              <a:rPr lang="zh-CN" altLang="en-US" sz="2100" dirty="0" smtClean="0"/>
              <a:t>影响</a:t>
            </a:r>
            <a:endParaRPr lang="zh-CN" altLang="en-US" sz="2100" dirty="0"/>
          </a:p>
        </p:txBody>
      </p:sp>
      <mc:AlternateContent xmlns:mc="http://schemas.openxmlformats.org/markup-compatibility/2006" xmlns:a14="http://schemas.microsoft.com/office/drawing/2010/main">
        <mc:Choice Requires="a14">
          <p:sp>
            <p:nvSpPr>
              <p:cNvPr id="9" name="内容占位符 2"/>
              <p:cNvSpPr txBox="1">
                <a:spLocks/>
              </p:cNvSpPr>
              <p:nvPr/>
            </p:nvSpPr>
            <p:spPr bwMode="auto">
              <a:xfrm>
                <a:off x="1193180" y="1673249"/>
                <a:ext cx="7562056" cy="43513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7500" lnSpcReduction="20000"/>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5"/>
                  </a:buBlip>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700"/>
                  </a:lnSpc>
                  <a:spcBef>
                    <a:spcPts val="600"/>
                  </a:spcBef>
                </a:pPr>
                <a:r>
                  <a:rPr lang="zh-CN" altLang="zh-CN" dirty="0" smtClean="0">
                    <a:latin typeface="华文楷体" panose="02010600040101010101" pitchFamily="2" charset="-122"/>
                    <a:ea typeface="华文楷体" panose="02010600040101010101" pitchFamily="2" charset="-122"/>
                  </a:rPr>
                  <a:t>热点话题内容表示：</a:t>
                </a:r>
                <a:endParaRPr lang="en-US" altLang="zh-CN" dirty="0" smtClean="0">
                  <a:latin typeface="华文楷体" panose="02010600040101010101" pitchFamily="2" charset="-122"/>
                  <a:ea typeface="华文楷体" panose="02010600040101010101" pitchFamily="2" charset="-122"/>
                </a:endParaRPr>
              </a:p>
              <a:p>
                <a:pPr lvl="2">
                  <a:lnSpc>
                    <a:spcPts val="2700"/>
                  </a:lnSpc>
                  <a:spcBef>
                    <a:spcPts val="600"/>
                  </a:spcBef>
                </a:pPr>
                <a:r>
                  <a:rPr lang="zh-CN" altLang="zh-CN" b="0" dirty="0" smtClean="0">
                    <a:latin typeface="华文楷体" panose="02010600040101010101" pitchFamily="2" charset="-122"/>
                    <a:ea typeface="华文楷体" panose="02010600040101010101" pitchFamily="2" charset="-122"/>
                  </a:rPr>
                  <a:t>背景</a:t>
                </a:r>
                <a:r>
                  <a:rPr lang="zh-CN" altLang="zh-CN" b="0" dirty="0">
                    <a:latin typeface="华文楷体" panose="02010600040101010101" pitchFamily="2" charset="-122"/>
                    <a:ea typeface="华文楷体" panose="02010600040101010101" pitchFamily="2" charset="-122"/>
                  </a:rPr>
                  <a:t>热点话题文档级别的表示</a:t>
                </a:r>
                <a:r>
                  <a:rPr lang="zh-CN" altLang="en-US" b="0" dirty="0">
                    <a:latin typeface="华文楷体" panose="02010600040101010101" pitchFamily="2" charset="-122"/>
                    <a:ea typeface="华文楷体" panose="02010600040101010101" pitchFamily="2" charset="-122"/>
                  </a:rPr>
                  <a:t>：</a:t>
                </a:r>
                <a14:m>
                  <m:oMath xmlns:m="http://schemas.openxmlformats.org/officeDocument/2006/math">
                    <m:r>
                      <a:rPr lang="en-US" altLang="zh-CN" b="0" i="1">
                        <a:latin typeface="Cambria Math" panose="02040503050406030204" pitchFamily="18" charset="0"/>
                      </a:rPr>
                      <m:t>𝐷</m:t>
                    </m:r>
                    <m:r>
                      <a:rPr lang="en-US" altLang="zh-CN" b="0" i="1">
                        <a:latin typeface="Cambria Math" panose="02040503050406030204" pitchFamily="18" charset="0"/>
                      </a:rPr>
                      <m:t>_</m:t>
                    </m:r>
                    <m:r>
                      <a:rPr lang="en-US" altLang="zh-CN" b="0" i="1">
                        <a:latin typeface="Cambria Math" panose="02040503050406030204" pitchFamily="18" charset="0"/>
                      </a:rPr>
                      <m:t>𝑡𝑜𝑝𝑖𝑐</m:t>
                    </m:r>
                    <m:r>
                      <a:rPr lang="en-US" altLang="zh-CN" b="0">
                        <a:latin typeface="Cambria Math" panose="02040503050406030204" pitchFamily="18" charset="0"/>
                      </a:rPr>
                      <m:t>=</m:t>
                    </m:r>
                    <m:d>
                      <m:dPr>
                        <m:begChr m:val="{"/>
                        <m:endChr m:val="}"/>
                        <m:ctrlPr>
                          <a:rPr lang="en-US" altLang="zh-CN" b="0" i="1">
                            <a:latin typeface="Cambria Math" panose="02040503050406030204" pitchFamily="18" charset="0"/>
                          </a:rPr>
                        </m:ctrlPr>
                      </m:dPr>
                      <m:e>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𝑑</m:t>
                            </m:r>
                          </m:e>
                          <m:sub>
                            <m:r>
                              <a:rPr lang="en-US" altLang="zh-CN" b="0" i="1">
                                <a:latin typeface="Cambria Math" panose="02040503050406030204" pitchFamily="18" charset="0"/>
                              </a:rPr>
                              <m:t>1</m:t>
                            </m:r>
                          </m:sub>
                        </m:sSub>
                        <m:r>
                          <a:rPr lang="en-US" altLang="zh-CN" b="0">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𝑑</m:t>
                            </m:r>
                          </m:e>
                          <m:sub>
                            <m:r>
                              <a:rPr lang="en-US" altLang="zh-CN" b="0" i="1">
                                <a:latin typeface="Cambria Math" panose="02040503050406030204" pitchFamily="18" charset="0"/>
                              </a:rPr>
                              <m:t>2</m:t>
                            </m:r>
                          </m:sub>
                        </m:sSub>
                        <m:r>
                          <a:rPr lang="en-US" altLang="zh-CN" b="0">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𝑑</m:t>
                            </m:r>
                          </m:e>
                          <m:sub>
                            <m:r>
                              <a:rPr lang="en-US" altLang="zh-CN" b="0" i="1">
                                <a:latin typeface="Cambria Math" panose="02040503050406030204" pitchFamily="18" charset="0"/>
                              </a:rPr>
                              <m:t>𝑛</m:t>
                            </m:r>
                          </m:sub>
                        </m:sSub>
                      </m:e>
                    </m:d>
                  </m:oMath>
                </a14:m>
                <a:r>
                  <a:rPr lang="en-US" altLang="zh-CN" b="0" dirty="0" smtClean="0">
                    <a:latin typeface="华文楷体" panose="02010600040101010101" pitchFamily="2" charset="-122"/>
                    <a:ea typeface="华文楷体" panose="02010600040101010101" pitchFamily="2" charset="-122"/>
                  </a:rPr>
                  <a:t>  </a:t>
                </a:r>
                <a:endParaRPr lang="en-US" altLang="zh-CN" b="0" dirty="0">
                  <a:latin typeface="华文楷体" panose="02010600040101010101" pitchFamily="2" charset="-122"/>
                  <a:ea typeface="华文楷体" panose="02010600040101010101" pitchFamily="2" charset="-122"/>
                </a:endParaRPr>
              </a:p>
              <a:p>
                <a:pPr lvl="2">
                  <a:lnSpc>
                    <a:spcPts val="2700"/>
                  </a:lnSpc>
                  <a:spcBef>
                    <a:spcPts val="600"/>
                  </a:spcBef>
                </a:pPr>
                <a:r>
                  <a:rPr lang="zh-CN" altLang="zh-CN" b="0" dirty="0" smtClean="0">
                    <a:latin typeface="华文楷体" panose="02010600040101010101" pitchFamily="2" charset="-122"/>
                    <a:ea typeface="华文楷体" panose="02010600040101010101" pitchFamily="2" charset="-122"/>
                  </a:rPr>
                  <a:t>背景</a:t>
                </a:r>
                <a:r>
                  <a:rPr lang="zh-CN" altLang="zh-CN" b="0" dirty="0">
                    <a:latin typeface="华文楷体" panose="02010600040101010101" pitchFamily="2" charset="-122"/>
                    <a:ea typeface="华文楷体" panose="02010600040101010101" pitchFamily="2" charset="-122"/>
                  </a:rPr>
                  <a:t>热点话题词语级别的表示</a:t>
                </a:r>
                <a:r>
                  <a:rPr lang="zh-CN" altLang="en-US" b="0" dirty="0" smtClean="0">
                    <a:latin typeface="华文楷体" panose="02010600040101010101" pitchFamily="2" charset="-122"/>
                    <a:ea typeface="华文楷体" panose="02010600040101010101" pitchFamily="2" charset="-122"/>
                  </a:rPr>
                  <a:t>：</a:t>
                </a:r>
                <a14:m>
                  <m:oMath xmlns:m="http://schemas.openxmlformats.org/officeDocument/2006/math">
                    <m:r>
                      <a:rPr lang="en-US" altLang="zh-CN" b="0" i="1">
                        <a:latin typeface="Cambria Math" panose="02040503050406030204" pitchFamily="18" charset="0"/>
                      </a:rPr>
                      <m:t>𝑆</m:t>
                    </m:r>
                    <m:r>
                      <a:rPr lang="en-US" altLang="zh-CN" b="0" i="1">
                        <a:latin typeface="Cambria Math" panose="02040503050406030204" pitchFamily="18" charset="0"/>
                      </a:rPr>
                      <m:t>_</m:t>
                    </m:r>
                    <m:r>
                      <a:rPr lang="en-US" altLang="zh-CN" b="0" i="1">
                        <a:latin typeface="Cambria Math" panose="02040503050406030204" pitchFamily="18" charset="0"/>
                      </a:rPr>
                      <m:t>𝑡𝑜𝑝𝑖𝑐</m:t>
                    </m:r>
                    <m:r>
                      <a:rPr lang="en-US" altLang="zh-CN" b="0" i="1">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𝑤</m:t>
                        </m:r>
                      </m:e>
                      <m:sub>
                        <m:r>
                          <a:rPr lang="en-US" altLang="zh-CN" b="0" i="1">
                            <a:latin typeface="Cambria Math" panose="02040503050406030204" pitchFamily="18" charset="0"/>
                          </a:rPr>
                          <m:t>1</m:t>
                        </m:r>
                      </m:sub>
                    </m:sSub>
                    <m:r>
                      <a:rPr lang="en-US" altLang="zh-CN" b="0" i="1">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𝑤</m:t>
                        </m:r>
                      </m:e>
                      <m:sub>
                        <m:r>
                          <a:rPr lang="en-US" altLang="zh-CN" b="0" i="1">
                            <a:latin typeface="Cambria Math" panose="02040503050406030204" pitchFamily="18" charset="0"/>
                          </a:rPr>
                          <m:t>2</m:t>
                        </m:r>
                      </m:sub>
                    </m:sSub>
                    <m:r>
                      <a:rPr lang="en-US" altLang="zh-CN" b="0" i="1">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𝑤</m:t>
                        </m:r>
                      </m:e>
                      <m:sub>
                        <m:r>
                          <a:rPr lang="en-US" altLang="zh-CN" b="0" i="1">
                            <a:latin typeface="Cambria Math" panose="02040503050406030204" pitchFamily="18" charset="0"/>
                          </a:rPr>
                          <m:t>𝑚</m:t>
                        </m:r>
                      </m:sub>
                    </m:sSub>
                    <m:r>
                      <a:rPr lang="en-US" altLang="zh-CN" b="0" i="1">
                        <a:latin typeface="Cambria Math" panose="02040503050406030204" pitchFamily="18" charset="0"/>
                      </a:rPr>
                      <m:t>}</m:t>
                    </m:r>
                  </m:oMath>
                </a14:m>
                <a:endParaRPr lang="en-US" altLang="zh-CN" b="0" dirty="0" smtClean="0">
                  <a:latin typeface="华文楷体" panose="02010600040101010101" pitchFamily="2" charset="-122"/>
                  <a:ea typeface="华文楷体" panose="02010600040101010101" pitchFamily="2" charset="-122"/>
                </a:endParaRPr>
              </a:p>
              <a:p>
                <a:pPr>
                  <a:lnSpc>
                    <a:spcPts val="2700"/>
                  </a:lnSpc>
                  <a:spcBef>
                    <a:spcPts val="600"/>
                  </a:spcBef>
                </a:pPr>
                <a:endParaRPr lang="en-US" altLang="zh-CN" dirty="0">
                  <a:latin typeface="华文楷体" panose="02010600040101010101" pitchFamily="2" charset="-122"/>
                  <a:ea typeface="华文楷体" panose="02010600040101010101" pitchFamily="2" charset="-122"/>
                </a:endParaRPr>
              </a:p>
              <a:p>
                <a:pPr>
                  <a:lnSpc>
                    <a:spcPts val="2700"/>
                  </a:lnSpc>
                  <a:spcBef>
                    <a:spcPts val="600"/>
                  </a:spcBef>
                </a:pPr>
                <a:r>
                  <a:rPr lang="zh-CN" altLang="zh-CN" dirty="0">
                    <a:latin typeface="华文楷体" panose="02010600040101010101" pitchFamily="2" charset="-122"/>
                    <a:ea typeface="华文楷体" panose="02010600040101010101" pitchFamily="2" charset="-122"/>
                  </a:rPr>
                  <a:t>用户转发兴趣表示</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2">
                  <a:lnSpc>
                    <a:spcPts val="2700"/>
                  </a:lnSpc>
                  <a:spcBef>
                    <a:spcPts val="600"/>
                  </a:spcBef>
                </a:pPr>
                <a:r>
                  <a:rPr lang="zh-CN" altLang="zh-CN" b="0" dirty="0" smtClean="0">
                    <a:latin typeface="华文楷体" panose="02010600040101010101" pitchFamily="2" charset="-122"/>
                    <a:ea typeface="华文楷体" panose="02010600040101010101" pitchFamily="2" charset="-122"/>
                  </a:rPr>
                  <a:t>用户</a:t>
                </a:r>
                <a:r>
                  <a:rPr lang="zh-CN" altLang="zh-CN" b="0" dirty="0">
                    <a:latin typeface="华文楷体" panose="02010600040101010101" pitchFamily="2" charset="-122"/>
                    <a:ea typeface="华文楷体" panose="02010600040101010101" pitchFamily="2" charset="-122"/>
                  </a:rPr>
                  <a:t>历史转发微博表示为</a:t>
                </a:r>
                <a:r>
                  <a:rPr lang="zh-CN" altLang="en-US" b="0" dirty="0" smtClean="0">
                    <a:latin typeface="华文楷体" panose="02010600040101010101" pitchFamily="2" charset="-122"/>
                    <a:ea typeface="华文楷体" panose="02010600040101010101" pitchFamily="2" charset="-122"/>
                  </a:rPr>
                  <a:t>：</a:t>
                </a:r>
                <a14:m>
                  <m:oMath xmlns:m="http://schemas.openxmlformats.org/officeDocument/2006/math">
                    <m:r>
                      <a:rPr lang="en-US" altLang="zh-CN" b="0" i="1">
                        <a:latin typeface="Cambria Math" panose="02040503050406030204" pitchFamily="18" charset="0"/>
                      </a:rPr>
                      <m:t>𝐷</m:t>
                    </m:r>
                    <m:r>
                      <a:rPr lang="en-US" altLang="zh-CN" b="0" i="1">
                        <a:latin typeface="Cambria Math" panose="02040503050406030204" pitchFamily="18" charset="0"/>
                      </a:rPr>
                      <m:t>_</m:t>
                    </m:r>
                    <m:r>
                      <a:rPr lang="en-US" altLang="zh-CN" b="0" i="1">
                        <a:latin typeface="Cambria Math" panose="02040503050406030204" pitchFamily="18" charset="0"/>
                      </a:rPr>
                      <m:t>𝑢𝑠𝑒𝑟</m:t>
                    </m:r>
                    <m:r>
                      <a:rPr lang="en-US" altLang="zh-CN" b="0">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𝑑</m:t>
                        </m:r>
                      </m:e>
                      <m:sub>
                        <m:r>
                          <a:rPr lang="en-US" altLang="zh-CN" b="0" i="1">
                            <a:latin typeface="Cambria Math" panose="02040503050406030204" pitchFamily="18" charset="0"/>
                          </a:rPr>
                          <m:t>1</m:t>
                        </m:r>
                      </m:sub>
                    </m:sSub>
                    <m:r>
                      <a:rPr lang="en-US" altLang="zh-CN" b="0">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𝑑</m:t>
                        </m:r>
                      </m:e>
                      <m:sub>
                        <m:r>
                          <a:rPr lang="en-US" altLang="zh-CN" b="0" i="1">
                            <a:latin typeface="Cambria Math" panose="02040503050406030204" pitchFamily="18" charset="0"/>
                          </a:rPr>
                          <m:t>2</m:t>
                        </m:r>
                      </m:sub>
                    </m:sSub>
                    <m:r>
                      <a:rPr lang="en-US" altLang="zh-CN" b="0">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𝑑</m:t>
                        </m:r>
                      </m:e>
                      <m:sub>
                        <m:r>
                          <a:rPr lang="en-US" altLang="zh-CN" b="0" i="1">
                            <a:latin typeface="Cambria Math" panose="02040503050406030204" pitchFamily="18" charset="0"/>
                          </a:rPr>
                          <m:t>𝑛</m:t>
                        </m:r>
                      </m:sub>
                    </m:sSub>
                    <m:r>
                      <a:rPr lang="en-US" altLang="zh-CN" b="0">
                        <a:latin typeface="Cambria Math" panose="02040503050406030204" pitchFamily="18" charset="0"/>
                      </a:rPr>
                      <m:t>}</m:t>
                    </m:r>
                  </m:oMath>
                </a14:m>
                <a:r>
                  <a:rPr lang="en-US" altLang="zh-CN" b="0" dirty="0" smtClean="0">
                    <a:latin typeface="华文楷体" panose="02010600040101010101" pitchFamily="2" charset="-122"/>
                    <a:ea typeface="华文楷体" panose="02010600040101010101" pitchFamily="2" charset="-122"/>
                  </a:rPr>
                  <a:t>  </a:t>
                </a:r>
                <a:endParaRPr lang="en-US" altLang="zh-CN" b="0" dirty="0">
                  <a:latin typeface="华文楷体" panose="02010600040101010101" pitchFamily="2" charset="-122"/>
                  <a:ea typeface="华文楷体" panose="02010600040101010101" pitchFamily="2" charset="-122"/>
                </a:endParaRPr>
              </a:p>
              <a:p>
                <a:pPr lvl="2">
                  <a:lnSpc>
                    <a:spcPts val="2700"/>
                  </a:lnSpc>
                  <a:spcBef>
                    <a:spcPts val="600"/>
                  </a:spcBef>
                </a:pPr>
                <a:r>
                  <a:rPr lang="zh-CN" altLang="zh-CN" b="0" dirty="0" smtClean="0">
                    <a:latin typeface="华文楷体" panose="02010600040101010101" pitchFamily="2" charset="-122"/>
                    <a:ea typeface="华文楷体" panose="02010600040101010101" pitchFamily="2" charset="-122"/>
                  </a:rPr>
                  <a:t>用户</a:t>
                </a:r>
                <a:r>
                  <a:rPr lang="zh-CN" altLang="zh-CN" b="0" dirty="0">
                    <a:latin typeface="华文楷体" panose="02010600040101010101" pitchFamily="2" charset="-122"/>
                    <a:ea typeface="华文楷体" panose="02010600040101010101" pitchFamily="2" charset="-122"/>
                  </a:rPr>
                  <a:t>转发兴趣的</a:t>
                </a:r>
                <a:r>
                  <a:rPr lang="zh-CN" altLang="zh-CN" b="0" dirty="0" smtClean="0">
                    <a:latin typeface="华文楷体" panose="02010600040101010101" pitchFamily="2" charset="-122"/>
                    <a:ea typeface="华文楷体" panose="02010600040101010101" pitchFamily="2" charset="-122"/>
                  </a:rPr>
                  <a:t>词语</a:t>
                </a:r>
                <a:r>
                  <a:rPr lang="zh-CN" altLang="zh-CN" b="0" dirty="0">
                    <a:latin typeface="华文楷体" panose="02010600040101010101" pitchFamily="2" charset="-122"/>
                    <a:ea typeface="华文楷体" panose="02010600040101010101" pitchFamily="2" charset="-122"/>
                  </a:rPr>
                  <a:t>级别的表示：</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𝐼</m:t>
                        </m:r>
                      </m:e>
                      <m:sub>
                        <m:r>
                          <a:rPr lang="en-US" altLang="zh-CN" b="0" i="1">
                            <a:latin typeface="Cambria Math" panose="02040503050406030204" pitchFamily="18" charset="0"/>
                          </a:rPr>
                          <m:t>𝑢𝑠𝑒𝑟</m:t>
                        </m:r>
                      </m:sub>
                    </m:sSub>
                    <m:r>
                      <a:rPr lang="en-US" altLang="zh-CN" b="0">
                        <a:latin typeface="Cambria Math" panose="02040503050406030204" pitchFamily="18" charset="0"/>
                      </a:rPr>
                      <m:t>=</m:t>
                    </m:r>
                    <m:d>
                      <m:dPr>
                        <m:begChr m:val="{"/>
                        <m:endChr m:val="}"/>
                        <m:ctrlPr>
                          <a:rPr lang="en-US" altLang="zh-CN" b="0" i="1">
                            <a:latin typeface="Cambria Math" panose="02040503050406030204" pitchFamily="18" charset="0"/>
                          </a:rPr>
                        </m:ctrlPr>
                      </m:dPr>
                      <m:e>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𝑤</m:t>
                            </m:r>
                          </m:e>
                          <m:sub>
                            <m:r>
                              <a:rPr lang="en-US" altLang="zh-CN" b="0" i="1">
                                <a:latin typeface="Cambria Math" panose="02040503050406030204" pitchFamily="18" charset="0"/>
                              </a:rPr>
                              <m:t>1</m:t>
                            </m:r>
                          </m:sub>
                        </m:sSub>
                        <m:r>
                          <a:rPr lang="en-US" altLang="zh-CN" b="0" i="1">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𝑤</m:t>
                            </m:r>
                          </m:e>
                          <m:sub>
                            <m:r>
                              <a:rPr lang="en-US" altLang="zh-CN" b="0" i="1">
                                <a:latin typeface="Cambria Math" panose="02040503050406030204" pitchFamily="18" charset="0"/>
                              </a:rPr>
                              <m:t>2</m:t>
                            </m:r>
                          </m:sub>
                        </m:sSub>
                        <m:r>
                          <a:rPr lang="en-US" altLang="zh-CN" b="0" i="1">
                            <a:latin typeface="Cambria Math" panose="02040503050406030204" pitchFamily="18" charset="0"/>
                          </a:rPr>
                          <m:t>,…,</m:t>
                        </m:r>
                        <m:sSub>
                          <m:sSubPr>
                            <m:ctrlPr>
                              <a:rPr lang="zh-CN" altLang="zh-CN" b="0" i="1">
                                <a:latin typeface="Cambria Math" panose="02040503050406030204" pitchFamily="18" charset="0"/>
                              </a:rPr>
                            </m:ctrlPr>
                          </m:sSubPr>
                          <m:e>
                            <m:r>
                              <a:rPr lang="en-US" altLang="zh-CN" b="0" i="1">
                                <a:latin typeface="Cambria Math" panose="02040503050406030204" pitchFamily="18" charset="0"/>
                              </a:rPr>
                              <m:t>𝑤</m:t>
                            </m:r>
                          </m:e>
                          <m:sub>
                            <m:r>
                              <a:rPr lang="en-US" altLang="zh-CN" b="0" i="1">
                                <a:latin typeface="Cambria Math" panose="02040503050406030204" pitchFamily="18" charset="0"/>
                              </a:rPr>
                              <m:t>𝑚</m:t>
                            </m:r>
                          </m:sub>
                        </m:sSub>
                      </m:e>
                    </m:d>
                  </m:oMath>
                </a14:m>
                <a:endParaRPr lang="en-US" altLang="zh-CN" b="0" dirty="0" smtClean="0">
                  <a:latin typeface="华文楷体" panose="02010600040101010101" pitchFamily="2" charset="-122"/>
                  <a:ea typeface="华文楷体" panose="02010600040101010101" pitchFamily="2" charset="-122"/>
                </a:endParaRPr>
              </a:p>
              <a:p>
                <a:pPr>
                  <a:lnSpc>
                    <a:spcPts val="2700"/>
                  </a:lnSpc>
                  <a:spcBef>
                    <a:spcPts val="600"/>
                  </a:spcBef>
                </a:pPr>
                <a:endParaRPr lang="en-US" altLang="zh-CN" dirty="0" smtClean="0">
                  <a:latin typeface="华文楷体" panose="02010600040101010101" pitchFamily="2" charset="-122"/>
                  <a:ea typeface="华文楷体" panose="02010600040101010101" pitchFamily="2" charset="-122"/>
                </a:endParaRPr>
              </a:p>
              <a:p>
                <a:pPr>
                  <a:lnSpc>
                    <a:spcPts val="2700"/>
                  </a:lnSpc>
                  <a:spcBef>
                    <a:spcPts val="600"/>
                  </a:spcBef>
                </a:pPr>
                <a:r>
                  <a:rPr lang="zh-CN" altLang="zh-CN" dirty="0">
                    <a:latin typeface="华文楷体" panose="02010600040101010101" pitchFamily="2" charset="-122"/>
                    <a:ea typeface="华文楷体" panose="02010600040101010101" pitchFamily="2" charset="-122"/>
                  </a:rPr>
                  <a:t>融合热点话题的用户转发兴趣特征计算：</a:t>
                </a:r>
                <a:endParaRPr lang="en-US" altLang="zh-CN" dirty="0" smtClean="0">
                  <a:latin typeface="华文楷体" panose="02010600040101010101" pitchFamily="2" charset="-122"/>
                  <a:ea typeface="华文楷体" panose="02010600040101010101" pitchFamily="2" charset="-122"/>
                </a:endParaRPr>
              </a:p>
              <a:p>
                <a:pPr lvl="2">
                  <a:lnSpc>
                    <a:spcPts val="2700"/>
                  </a:lnSpc>
                  <a:spcBef>
                    <a:spcPts val="600"/>
                  </a:spcBef>
                </a:pPr>
                <a14:m>
                  <m:oMath xmlns:m="http://schemas.openxmlformats.org/officeDocument/2006/math">
                    <m:r>
                      <a:rPr lang="en-US" altLang="zh-CN" b="0" i="1">
                        <a:latin typeface="Cambria Math" panose="02040503050406030204" pitchFamily="18" charset="0"/>
                      </a:rPr>
                      <m:t>𝐶𝑂</m:t>
                    </m:r>
                    <m:r>
                      <a:rPr lang="en-US" altLang="zh-CN" b="0" i="1">
                        <a:latin typeface="Cambria Math" panose="02040503050406030204" pitchFamily="18" charset="0"/>
                      </a:rPr>
                      <m:t>=|</m:t>
                    </m:r>
                    <m:r>
                      <a:rPr lang="en-US" altLang="zh-CN" b="0" i="1">
                        <a:latin typeface="Cambria Math" panose="02040503050406030204" pitchFamily="18" charset="0"/>
                      </a:rPr>
                      <m:t>𝐼</m:t>
                    </m:r>
                    <m:r>
                      <a:rPr lang="en-US" altLang="zh-CN" b="0" i="1">
                        <a:latin typeface="Cambria Math" panose="02040503050406030204" pitchFamily="18" charset="0"/>
                      </a:rPr>
                      <m:t>_</m:t>
                    </m:r>
                    <m:r>
                      <a:rPr lang="en-US" altLang="zh-CN" b="0" i="1">
                        <a:latin typeface="Cambria Math" panose="02040503050406030204" pitchFamily="18" charset="0"/>
                      </a:rPr>
                      <m:t>𝑢𝑠𝑒𝑟</m:t>
                    </m:r>
                    <m:r>
                      <a:rPr lang="en-US" altLang="zh-CN" b="0" i="1">
                        <a:latin typeface="Cambria Math" panose="02040503050406030204" pitchFamily="18" charset="0"/>
                      </a:rPr>
                      <m:t>∩</m:t>
                    </m:r>
                    <m:r>
                      <a:rPr lang="en-US" altLang="zh-CN" b="0" i="1">
                        <a:latin typeface="Cambria Math" panose="02040503050406030204" pitchFamily="18" charset="0"/>
                      </a:rPr>
                      <m:t>𝑆</m:t>
                    </m:r>
                    <m:r>
                      <a:rPr lang="en-US" altLang="zh-CN" b="0" i="1">
                        <a:latin typeface="Cambria Math" panose="02040503050406030204" pitchFamily="18" charset="0"/>
                      </a:rPr>
                      <m:t>_</m:t>
                    </m:r>
                    <m:r>
                      <a:rPr lang="en-US" altLang="zh-CN" b="0" i="1">
                        <a:latin typeface="Cambria Math" panose="02040503050406030204" pitchFamily="18" charset="0"/>
                      </a:rPr>
                      <m:t>𝑡𝑜𝑝𝑖𝑐</m:t>
                    </m:r>
                    <m:r>
                      <a:rPr lang="en-US" altLang="zh-CN" b="0" i="1">
                        <a:latin typeface="Cambria Math" panose="02040503050406030204" pitchFamily="18" charset="0"/>
                      </a:rPr>
                      <m:t>|</m:t>
                    </m:r>
                  </m:oMath>
                </a14:m>
                <a:endParaRPr lang="zh-CN" altLang="zh-CN" b="0" dirty="0">
                  <a:latin typeface="华文楷体" panose="02010600040101010101" pitchFamily="2" charset="-122"/>
                  <a:ea typeface="华文楷体" panose="02010600040101010101" pitchFamily="2" charset="-122"/>
                </a:endParaRPr>
              </a:p>
              <a:p>
                <a:pPr marL="0" indent="0">
                  <a:lnSpc>
                    <a:spcPts val="2700"/>
                  </a:lnSpc>
                  <a:spcBef>
                    <a:spcPts val="600"/>
                  </a:spcBef>
                  <a:buFont typeface="Wingdings" panose="05000000000000000000" pitchFamily="2" charset="2"/>
                  <a:buNone/>
                </a:pPr>
                <a:endParaRPr lang="zh-CN" dirty="0">
                  <a:latin typeface="华文楷体" panose="02010600040101010101" pitchFamily="2" charset="-122"/>
                  <a:ea typeface="华文楷体" panose="02010600040101010101" pitchFamily="2" charset="-122"/>
                </a:endParaRPr>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1193180" y="1673249"/>
                <a:ext cx="7562056" cy="4351338"/>
              </a:xfrm>
              <a:prstGeom prst="rect">
                <a:avLst/>
              </a:prstGeom>
              <a:blipFill rotWithShape="0">
                <a:blip r:embed="rId6"/>
                <a:stretch>
                  <a:fillRect l="-1210" t="-18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90499054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12</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2.2 </a:t>
            </a:r>
            <a:r>
              <a:rPr lang="zh-CN" altLang="en-US" sz="2100" dirty="0" smtClean="0"/>
              <a:t>基于</a:t>
            </a:r>
            <a:r>
              <a:rPr lang="zh-CN" altLang="en-US" sz="2100" dirty="0"/>
              <a:t>背景热点话题的用户转发兴趣对转发行为的</a:t>
            </a:r>
            <a:r>
              <a:rPr lang="zh-CN" altLang="en-US" sz="2100" dirty="0" smtClean="0"/>
              <a:t>影响</a:t>
            </a:r>
            <a:endParaRPr lang="zh-CN" altLang="en-US" sz="2100"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4344" y="1516732"/>
            <a:ext cx="4757936" cy="3568452"/>
          </a:xfrm>
          <a:prstGeom prst="rect">
            <a:avLst/>
          </a:prstGeom>
        </p:spPr>
      </p:pic>
      <p:sp>
        <p:nvSpPr>
          <p:cNvPr id="3" name="文本框 2"/>
          <p:cNvSpPr txBox="1"/>
          <p:nvPr/>
        </p:nvSpPr>
        <p:spPr>
          <a:xfrm>
            <a:off x="757602" y="5152139"/>
            <a:ext cx="8024954" cy="1292277"/>
          </a:xfrm>
          <a:prstGeom prst="rect">
            <a:avLst/>
          </a:prstGeom>
          <a:noFill/>
        </p:spPr>
        <p:txBody>
          <a:bodyPr wrap="none" rtlCol="0">
            <a:spAutoFit/>
          </a:bodyPr>
          <a:lstStyle/>
          <a:p>
            <a:pPr>
              <a:lnSpc>
                <a:spcPts val="3200"/>
              </a:lnSpc>
            </a:pPr>
            <a:r>
              <a:rPr lang="zh-CN" altLang="en-US" sz="2800" dirty="0" smtClean="0">
                <a:latin typeface="华文楷体" panose="02010600040101010101" pitchFamily="2" charset="-122"/>
                <a:ea typeface="华文楷体" panose="02010600040101010101" pitchFamily="2" charset="-122"/>
              </a:rPr>
              <a:t>现象：</a:t>
            </a:r>
            <a:endParaRPr lang="en-US" altLang="zh-CN" sz="28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rPr>
              <a:t>用户转发兴趣与背景热点话题之间的匹配程度越高（</a:t>
            </a:r>
            <a:r>
              <a:rPr lang="en-US" altLang="zh-CN" sz="2000" dirty="0" smtClean="0">
                <a:latin typeface="华文楷体" panose="02010600040101010101" pitchFamily="2" charset="-122"/>
                <a:ea typeface="华文楷体" panose="02010600040101010101" pitchFamily="2" charset="-122"/>
              </a:rPr>
              <a:t>CO</a:t>
            </a:r>
            <a:r>
              <a:rPr lang="zh-CN" altLang="en-US" sz="2000" dirty="0" smtClean="0">
                <a:latin typeface="华文楷体" panose="02010600040101010101" pitchFamily="2" charset="-122"/>
                <a:ea typeface="华文楷体" panose="02010600040101010101" pitchFamily="2" charset="-122"/>
              </a:rPr>
              <a:t>越大）</a:t>
            </a:r>
            <a:endParaRPr lang="en-US" altLang="zh-CN" sz="20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rPr>
              <a:t>则用户所转发与背景热点话题相关微博的数量越多</a:t>
            </a:r>
            <a:endParaRPr lang="zh-CN" altLang="en-US" sz="2000" dirty="0">
              <a:latin typeface="华文楷体" panose="02010600040101010101" pitchFamily="2" charset="-122"/>
              <a:ea typeface="华文楷体" panose="02010600040101010101" pitchFamily="2" charset="-122"/>
            </a:endParaRPr>
          </a:p>
        </p:txBody>
      </p:sp>
      <p:sp>
        <p:nvSpPr>
          <p:cNvPr id="8" name="文本框 7"/>
          <p:cNvSpPr txBox="1"/>
          <p:nvPr/>
        </p:nvSpPr>
        <p:spPr>
          <a:xfrm>
            <a:off x="774320" y="5125541"/>
            <a:ext cx="8347157" cy="1281569"/>
          </a:xfrm>
          <a:prstGeom prst="rect">
            <a:avLst/>
          </a:prstGeom>
          <a:noFill/>
        </p:spPr>
        <p:txBody>
          <a:bodyPr wrap="none" rtlCol="0">
            <a:spAutoFit/>
          </a:bodyPr>
          <a:lstStyle/>
          <a:p>
            <a:pPr>
              <a:lnSpc>
                <a:spcPts val="3200"/>
              </a:lnSpc>
            </a:pPr>
            <a:r>
              <a:rPr lang="zh-CN" altLang="en-US" dirty="0" smtClean="0">
                <a:latin typeface="华文楷体" panose="02010600040101010101" pitchFamily="2" charset="-122"/>
                <a:ea typeface="华文楷体" panose="02010600040101010101" pitchFamily="2" charset="-122"/>
              </a:rPr>
              <a:t>结论：</a:t>
            </a:r>
            <a:endParaRPr lang="en-US" altLang="zh-CN" dirty="0">
              <a:latin typeface="华文楷体" panose="02010600040101010101" pitchFamily="2" charset="-122"/>
              <a:ea typeface="华文楷体" panose="02010600040101010101" pitchFamily="2" charset="-122"/>
            </a:endParaRPr>
          </a:p>
          <a:p>
            <a:pPr marL="742950" lvl="1" indent="-285750">
              <a:lnSpc>
                <a:spcPts val="3200"/>
              </a:lnSpc>
              <a:buFont typeface="Arial" panose="020B0604020202020204" pitchFamily="34" charset="0"/>
              <a:buChar char="•"/>
            </a:pPr>
            <a:r>
              <a:rPr lang="zh-CN" altLang="zh-CN" sz="1700" dirty="0" smtClean="0">
                <a:latin typeface="华文楷体" panose="02010600040101010101" pitchFamily="2" charset="-122"/>
                <a:ea typeface="华文楷体" panose="02010600040101010101" pitchFamily="2" charset="-122"/>
              </a:rPr>
              <a:t>融合</a:t>
            </a:r>
            <a:r>
              <a:rPr lang="zh-CN" altLang="zh-CN" sz="1700" dirty="0">
                <a:latin typeface="华文楷体" panose="02010600040101010101" pitchFamily="2" charset="-122"/>
                <a:ea typeface="华文楷体" panose="02010600040101010101" pitchFamily="2" charset="-122"/>
              </a:rPr>
              <a:t>背景热点话题的用户转发兴趣能够促进用户对与背景热点相关微博的</a:t>
            </a:r>
            <a:r>
              <a:rPr lang="zh-CN" altLang="zh-CN" sz="1700" dirty="0" smtClean="0">
                <a:latin typeface="华文楷体" panose="02010600040101010101" pitchFamily="2" charset="-122"/>
                <a:ea typeface="华文楷体" panose="02010600040101010101" pitchFamily="2" charset="-122"/>
              </a:rPr>
              <a:t>转发</a:t>
            </a:r>
            <a:endParaRPr lang="en-US" altLang="zh-CN" sz="1700" dirty="0" smtClean="0">
              <a:latin typeface="华文楷体" panose="02010600040101010101" pitchFamily="2" charset="-122"/>
              <a:ea typeface="华文楷体" panose="02010600040101010101" pitchFamily="2" charset="-122"/>
            </a:endParaRPr>
          </a:p>
          <a:p>
            <a:pPr marL="742950" lvl="1" indent="-285750">
              <a:lnSpc>
                <a:spcPts val="3200"/>
              </a:lnSpc>
              <a:buFont typeface="Arial" panose="020B0604020202020204" pitchFamily="34" charset="0"/>
              <a:buChar char="•"/>
            </a:pPr>
            <a:r>
              <a:rPr lang="zh-CN" altLang="zh-CN" sz="1700" dirty="0" smtClean="0">
                <a:latin typeface="华文楷体" panose="02010600040101010101" pitchFamily="2" charset="-122"/>
                <a:ea typeface="华文楷体" panose="02010600040101010101" pitchFamily="2" charset="-122"/>
              </a:rPr>
              <a:t>融合</a:t>
            </a:r>
            <a:r>
              <a:rPr lang="zh-CN" altLang="zh-CN" sz="1700" dirty="0">
                <a:latin typeface="华文楷体" panose="02010600040101010101" pitchFamily="2" charset="-122"/>
                <a:ea typeface="华文楷体" panose="02010600040101010101" pitchFamily="2" charset="-122"/>
              </a:rPr>
              <a:t>背景热点的用户转发兴趣特征能够作为研究微博转发预测时的有效特征</a:t>
            </a:r>
            <a:endParaRPr lang="zh-CN" altLang="en-US" sz="17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641260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华文楷体" panose="02010600040101010101" pitchFamily="2" charset="-122"/>
                <a:ea typeface="华文楷体" panose="02010600040101010101" pitchFamily="2" charset="-122"/>
              </a:rPr>
              <a:pPr algn="r">
                <a:spcBef>
                  <a:spcPct val="0"/>
                </a:spcBef>
              </a:pPr>
              <a:t>13</a:t>
            </a:fld>
            <a:endParaRPr lang="en-US" altLang="zh-CN" sz="1400" b="0">
              <a:solidFill>
                <a:srgbClr val="666699"/>
              </a:solidFill>
              <a:latin typeface="华文楷体" panose="02010600040101010101" pitchFamily="2" charset="-122"/>
              <a:ea typeface="华文楷体" panose="02010600040101010101" pitchFamily="2" charset="-122"/>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2.3 </a:t>
            </a:r>
            <a:r>
              <a:rPr lang="zh-CN" altLang="en-US" sz="2100" dirty="0" smtClean="0"/>
              <a:t>融合</a:t>
            </a:r>
            <a:r>
              <a:rPr lang="zh-CN" altLang="en-US" sz="2100" dirty="0"/>
              <a:t>背景热点话题的用户行为一致性对转发行为的</a:t>
            </a:r>
            <a:r>
              <a:rPr lang="zh-CN" altLang="en-US" sz="2100" dirty="0" smtClean="0"/>
              <a:t>影响</a:t>
            </a:r>
            <a:endParaRPr lang="zh-CN" altLang="en-US" sz="2100" dirty="0"/>
          </a:p>
        </p:txBody>
      </p:sp>
      <mc:AlternateContent xmlns:mc="http://schemas.openxmlformats.org/markup-compatibility/2006" xmlns:a14="http://schemas.microsoft.com/office/drawing/2010/main">
        <mc:Choice Requires="a14">
          <p:sp>
            <p:nvSpPr>
              <p:cNvPr id="4" name="内容占位符 2"/>
              <p:cNvSpPr txBox="1">
                <a:spLocks/>
              </p:cNvSpPr>
              <p:nvPr/>
            </p:nvSpPr>
            <p:spPr bwMode="auto">
              <a:xfrm>
                <a:off x="899592" y="3068960"/>
                <a:ext cx="7992888" cy="35283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5"/>
                  </a:buBlip>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300"/>
                  </a:lnSpc>
                  <a:spcBef>
                    <a:spcPts val="0"/>
                  </a:spcBef>
                </a:pPr>
                <a:r>
                  <a:rPr lang="zh-CN" altLang="zh-CN" sz="2000" dirty="0" smtClean="0">
                    <a:latin typeface="华文楷体" panose="02010600040101010101" pitchFamily="2" charset="-122"/>
                    <a:ea typeface="华文楷体" panose="02010600040101010101" pitchFamily="2" charset="-122"/>
                  </a:rPr>
                  <a:t>用户</a:t>
                </a:r>
                <a:r>
                  <a:rPr lang="zh-CN" altLang="zh-CN" sz="2000" dirty="0">
                    <a:latin typeface="华文楷体" panose="02010600040101010101" pitchFamily="2" charset="-122"/>
                    <a:ea typeface="华文楷体" panose="02010600040101010101" pitchFamily="2" charset="-122"/>
                  </a:rPr>
                  <a:t>转发微博数量的变化</a:t>
                </a:r>
                <a:r>
                  <a:rPr lang="zh-CN" altLang="zh-CN" sz="2000" dirty="0" smtClean="0">
                    <a:latin typeface="华文楷体" panose="02010600040101010101" pitchFamily="2" charset="-122"/>
                    <a:ea typeface="华文楷体" panose="02010600040101010101" pitchFamily="2" charset="-122"/>
                  </a:rPr>
                  <a:t>趋势</a:t>
                </a:r>
                <a:r>
                  <a:rPr lang="zh-CN" altLang="en-US" sz="2000" dirty="0" smtClean="0">
                    <a:latin typeface="华文楷体" panose="02010600040101010101" pitchFamily="2" charset="-122"/>
                    <a:ea typeface="华文楷体" panose="02010600040101010101" pitchFamily="2" charset="-122"/>
                  </a:rPr>
                  <a:t>在</a:t>
                </a:r>
                <a:r>
                  <a:rPr lang="zh-CN" altLang="zh-CN" sz="2000" dirty="0" smtClean="0">
                    <a:latin typeface="华文楷体" panose="02010600040101010101" pitchFamily="2" charset="-122"/>
                    <a:ea typeface="华文楷体" panose="02010600040101010101" pitchFamily="2" charset="-122"/>
                  </a:rPr>
                  <a:t>时间</a:t>
                </a:r>
                <a:r>
                  <a:rPr lang="zh-CN" altLang="zh-CN" sz="2000" dirty="0">
                    <a:latin typeface="华文楷体" panose="02010600040101010101" pitchFamily="2" charset="-122"/>
                    <a:ea typeface="华文楷体" panose="02010600040101010101" pitchFamily="2" charset="-122"/>
                  </a:rPr>
                  <a:t>轴</a:t>
                </a:r>
                <a:r>
                  <a:rPr lang="zh-CN" altLang="zh-CN" sz="2000" dirty="0" smtClean="0">
                    <a:latin typeface="华文楷体" panose="02010600040101010101" pitchFamily="2" charset="-122"/>
                    <a:ea typeface="华文楷体" panose="02010600040101010101" pitchFamily="2" charset="-122"/>
                  </a:rPr>
                  <a:t>上</a:t>
                </a:r>
                <a:r>
                  <a:rPr lang="zh-CN" altLang="en-US" sz="2000" dirty="0" smtClean="0">
                    <a:latin typeface="华文楷体" panose="02010600040101010101" pitchFamily="2" charset="-122"/>
                    <a:ea typeface="华文楷体" panose="02010600040101010101" pitchFamily="2" charset="-122"/>
                  </a:rPr>
                  <a:t>构成</a:t>
                </a:r>
                <a:r>
                  <a:rPr lang="zh-CN" altLang="zh-CN" sz="2000" dirty="0" smtClean="0">
                    <a:latin typeface="华文楷体" panose="02010600040101010101" pitchFamily="2" charset="-122"/>
                    <a:ea typeface="华文楷体" panose="02010600040101010101" pitchFamily="2" charset="-122"/>
                  </a:rPr>
                  <a:t>概率分布</a:t>
                </a:r>
                <a:r>
                  <a:rPr lang="zh-CN" altLang="en-US" sz="2000" dirty="0" smtClean="0">
                    <a:latin typeface="华文楷体" panose="02010600040101010101" pitchFamily="2" charset="-122"/>
                    <a:ea typeface="华文楷体" panose="02010600040101010101" pitchFamily="2" charset="-122"/>
                  </a:rPr>
                  <a:t>：</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𝑢𝑠𝑒𝑟</m:t>
                    </m:r>
                  </m:oMath>
                </a14:m>
                <a:endParaRPr lang="en-US" altLang="zh-CN" sz="2000" dirty="0" smtClean="0">
                  <a:latin typeface="华文楷体" panose="02010600040101010101" pitchFamily="2" charset="-122"/>
                  <a:ea typeface="华文楷体" panose="02010600040101010101" pitchFamily="2" charset="-122"/>
                </a:endParaRPr>
              </a:p>
              <a:p>
                <a:pPr>
                  <a:lnSpc>
                    <a:spcPts val="3300"/>
                  </a:lnSpc>
                  <a:spcBef>
                    <a:spcPts val="0"/>
                  </a:spcBef>
                </a:pPr>
                <a:r>
                  <a:rPr lang="zh-CN" altLang="en-US" sz="2000" dirty="0" smtClean="0">
                    <a:latin typeface="华文楷体" panose="02010600040101010101" pitchFamily="2" charset="-122"/>
                    <a:ea typeface="华文楷体" panose="02010600040101010101" pitchFamily="2" charset="-122"/>
                  </a:rPr>
                  <a:t>背景热点话题相关的微博数量随时间的变化构成概率分布：</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𝑡𝑜𝑝𝑖𝑐</m:t>
                    </m:r>
                  </m:oMath>
                </a14:m>
                <a:endParaRPr lang="en-US" altLang="zh-CN" sz="2000" dirty="0" smtClean="0">
                  <a:latin typeface="华文楷体" panose="02010600040101010101" pitchFamily="2" charset="-122"/>
                  <a:ea typeface="华文楷体" panose="02010600040101010101" pitchFamily="2" charset="-122"/>
                </a:endParaRPr>
              </a:p>
              <a:p>
                <a:pPr marL="0" indent="0">
                  <a:lnSpc>
                    <a:spcPts val="3300"/>
                  </a:lnSpc>
                  <a:spcBef>
                    <a:spcPts val="800"/>
                  </a:spcBef>
                  <a:buNone/>
                </a:pPr>
                <a:r>
                  <a:rPr lang="zh-CN" altLang="en-US" sz="2000" dirty="0">
                    <a:latin typeface="华文楷体" panose="02010600040101010101" pitchFamily="2" charset="-122"/>
                    <a:ea typeface="华文楷体" panose="02010600040101010101" pitchFamily="2" charset="-122"/>
                  </a:rPr>
                  <a:t>以</a:t>
                </a:r>
                <a:r>
                  <a:rPr lang="en-US" altLang="zh-CN" sz="2000" i="1" dirty="0" smtClean="0">
                    <a:latin typeface="华文楷体" panose="02010600040101010101" pitchFamily="2" charset="-122"/>
                    <a:ea typeface="华文楷体" panose="02010600040101010101" pitchFamily="2" charset="-122"/>
                  </a:rPr>
                  <a:t>KL</a:t>
                </a:r>
                <a:r>
                  <a:rPr lang="zh-CN" altLang="zh-CN" sz="2000" dirty="0">
                    <a:latin typeface="华文楷体" panose="02010600040101010101" pitchFamily="2" charset="-122"/>
                    <a:ea typeface="华文楷体" panose="02010600040101010101" pitchFamily="2" charset="-122"/>
                  </a:rPr>
                  <a:t>（</a:t>
                </a:r>
                <a:r>
                  <a:rPr lang="en-US" altLang="zh-CN" sz="2000" b="0" dirty="0" err="1">
                    <a:latin typeface="华文楷体" panose="02010600040101010101" pitchFamily="2" charset="-122"/>
                    <a:ea typeface="华文楷体" panose="02010600040101010101" pitchFamily="2" charset="-122"/>
                  </a:rPr>
                  <a:t>Kullback-Leiber</a:t>
                </a:r>
                <a:r>
                  <a:rPr lang="en-US" altLang="zh-CN" sz="2000" dirty="0">
                    <a:latin typeface="华文楷体" panose="02010600040101010101" pitchFamily="2" charset="-122"/>
                    <a:ea typeface="华文楷体" panose="02010600040101010101" pitchFamily="2" charset="-122"/>
                  </a:rPr>
                  <a:t> divergence</a:t>
                </a:r>
                <a:r>
                  <a:rPr lang="zh-CN"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来计算概率分布之间的关系：</a:t>
                </a:r>
                <a:endParaRPr lang="en-US" altLang="zh-CN" sz="2000" dirty="0" smtClean="0">
                  <a:latin typeface="华文楷体" panose="02010600040101010101" pitchFamily="2" charset="-122"/>
                  <a:ea typeface="华文楷体" panose="02010600040101010101" pitchFamily="2" charset="-122"/>
                </a:endParaRPr>
              </a:p>
              <a:p>
                <a:pPr marL="0" indent="0">
                  <a:lnSpc>
                    <a:spcPts val="3300"/>
                  </a:lnSpc>
                  <a:spcBef>
                    <a:spcPts val="0"/>
                  </a:spcBef>
                  <a:buFont typeface="Wingdings" panose="05000000000000000000" pitchFamily="2" charset="2"/>
                  <a:buNone/>
                </a:pPr>
                <a:r>
                  <a:rPr lang="en-US" altLang="zh-CN" sz="2000" dirty="0" smtClean="0">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𝐾𝐿</m:t>
                        </m:r>
                      </m:sub>
                    </m:sSub>
                    <m:r>
                      <a:rPr lang="en-US" altLang="zh-CN" sz="2000" i="1">
                        <a:latin typeface="Cambria Math" panose="02040503050406030204" pitchFamily="18" charset="0"/>
                      </a:rPr>
                      <m:t>(</m:t>
                    </m:r>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𝑢𝑠𝑒𝑟</m:t>
                    </m:r>
                    <m:r>
                      <a:rPr lang="en-US" altLang="zh-CN" sz="2000" i="1">
                        <a:latin typeface="Cambria Math" panose="02040503050406030204" pitchFamily="18" charset="0"/>
                      </a:rPr>
                      <m:t>|</m:t>
                    </m:r>
                    <m:d>
                      <m:dPr>
                        <m:begChr m:val="|"/>
                        <m:ctrlPr>
                          <a:rPr lang="zh-CN" altLang="zh-CN" sz="2000" i="1">
                            <a:latin typeface="Cambria Math" panose="02040503050406030204" pitchFamily="18" charset="0"/>
                          </a:rPr>
                        </m:ctrlPr>
                      </m:dPr>
                      <m:e>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𝑡𝑜𝑝𝑖𝑐</m:t>
                        </m:r>
                      </m:e>
                    </m:d>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𝑢𝑠𝑒𝑟</m:t>
                        </m:r>
                        <m:r>
                          <m:rPr>
                            <m:sty m:val="p"/>
                          </m:rPr>
                          <a:rPr lang="en-US" altLang="zh-CN" sz="2000">
                            <a:latin typeface="Cambria Math" panose="02040503050406030204" pitchFamily="18" charset="0"/>
                          </a:rPr>
                          <m:t>log</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𝑢𝑠𝑒𝑟</m:t>
                            </m:r>
                          </m:num>
                          <m:den>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𝑡𝑜𝑝𝑖𝑐</m:t>
                            </m:r>
                          </m:den>
                        </m:f>
                        <m:r>
                          <a:rPr lang="en-US" altLang="zh-CN" sz="2000" i="1">
                            <a:latin typeface="Cambria Math" panose="02040503050406030204" pitchFamily="18" charset="0"/>
                          </a:rPr>
                          <m:t>)</m:t>
                        </m:r>
                      </m:e>
                    </m:nary>
                  </m:oMath>
                </a14:m>
                <a:endParaRPr lang="zh-CN" altLang="zh-CN" sz="2000" dirty="0">
                  <a:latin typeface="华文楷体" panose="02010600040101010101" pitchFamily="2" charset="-122"/>
                  <a:ea typeface="华文楷体" panose="02010600040101010101" pitchFamily="2" charset="-122"/>
                </a:endParaRPr>
              </a:p>
              <a:p>
                <a:pPr marL="0" indent="0">
                  <a:lnSpc>
                    <a:spcPts val="3300"/>
                  </a:lnSpc>
                  <a:spcBef>
                    <a:spcPts val="0"/>
                  </a:spcBef>
                  <a:buFont typeface="Wingdings" panose="05000000000000000000" pitchFamily="2" charset="2"/>
                  <a:buNone/>
                </a:pPr>
                <a:r>
                  <a:rPr lang="en-US" altLang="zh-CN" sz="2000" dirty="0" smtClean="0">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𝐾𝐿</m:t>
                        </m:r>
                      </m:sub>
                    </m:sSub>
                    <m:r>
                      <a:rPr lang="en-US" altLang="zh-CN" sz="2000" i="1">
                        <a:latin typeface="Cambria Math" panose="02040503050406030204" pitchFamily="18" charset="0"/>
                      </a:rPr>
                      <m:t>(</m:t>
                    </m:r>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𝑡𝑜𝑝𝑖𝑐</m:t>
                    </m:r>
                    <m:r>
                      <a:rPr lang="en-US" altLang="zh-CN" sz="2000" i="1">
                        <a:latin typeface="Cambria Math" panose="02040503050406030204" pitchFamily="18" charset="0"/>
                      </a:rPr>
                      <m:t>|</m:t>
                    </m:r>
                    <m:d>
                      <m:dPr>
                        <m:begChr m:val="|"/>
                        <m:ctrlPr>
                          <a:rPr lang="zh-CN" altLang="zh-CN" sz="2000" i="1">
                            <a:latin typeface="Cambria Math" panose="02040503050406030204" pitchFamily="18" charset="0"/>
                          </a:rPr>
                        </m:ctrlPr>
                      </m:dPr>
                      <m:e>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𝑢𝑠𝑒𝑟</m:t>
                        </m:r>
                      </m:e>
                    </m:d>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𝑡𝑜𝑝𝑖𝑐</m:t>
                        </m:r>
                        <m:r>
                          <m:rPr>
                            <m:sty m:val="p"/>
                          </m:rPr>
                          <a:rPr lang="en-US" altLang="zh-CN" sz="2000">
                            <a:latin typeface="Cambria Math" panose="02040503050406030204" pitchFamily="18" charset="0"/>
                          </a:rPr>
                          <m:t>log</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𝑡𝑜𝑝𝑖𝑐</m:t>
                            </m:r>
                          </m:num>
                          <m:den>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𝑢𝑠𝑒𝑟</m:t>
                            </m:r>
                          </m:den>
                        </m:f>
                        <m:r>
                          <a:rPr lang="en-US" altLang="zh-CN" sz="2000" i="1">
                            <a:latin typeface="Cambria Math" panose="02040503050406030204" pitchFamily="18" charset="0"/>
                          </a:rPr>
                          <m:t>)</m:t>
                        </m:r>
                      </m:e>
                    </m:nary>
                  </m:oMath>
                </a14:m>
                <a:endParaRPr lang="zh-CN" altLang="zh-CN" sz="2000" dirty="0">
                  <a:latin typeface="华文楷体" panose="02010600040101010101" pitchFamily="2" charset="-122"/>
                  <a:ea typeface="华文楷体" panose="02010600040101010101" pitchFamily="2" charset="-122"/>
                </a:endParaRPr>
              </a:p>
              <a:p>
                <a:pPr marL="0" indent="0">
                  <a:lnSpc>
                    <a:spcPts val="3300"/>
                  </a:lnSpc>
                  <a:spcBef>
                    <a:spcPts val="0"/>
                  </a:spcBef>
                  <a:buFont typeface="Wingdings" panose="05000000000000000000" pitchFamily="2" charset="2"/>
                  <a:buNone/>
                </a:pPr>
                <a:r>
                  <a:rPr lang="zh-CN" altLang="zh-CN" sz="2000" dirty="0" smtClean="0">
                    <a:latin typeface="华文楷体" panose="02010600040101010101" pitchFamily="2" charset="-122"/>
                    <a:ea typeface="华文楷体" panose="02010600040101010101" pitchFamily="2" charset="-122"/>
                  </a:rPr>
                  <a:t>考虑</a:t>
                </a:r>
                <a:r>
                  <a:rPr lang="zh-CN" altLang="zh-CN" sz="2000" dirty="0">
                    <a:latin typeface="华文楷体" panose="02010600040101010101" pitchFamily="2" charset="-122"/>
                    <a:ea typeface="华文楷体" panose="02010600040101010101" pitchFamily="2" charset="-122"/>
                  </a:rPr>
                  <a:t>到</a:t>
                </a:r>
                <a:r>
                  <a:rPr lang="en-US" altLang="zh-CN" sz="2000" dirty="0">
                    <a:latin typeface="华文楷体" panose="02010600040101010101" pitchFamily="2" charset="-122"/>
                    <a:ea typeface="华文楷体" panose="02010600040101010101" pitchFamily="2" charset="-122"/>
                  </a:rPr>
                  <a:t>KL</a:t>
                </a:r>
                <a:r>
                  <a:rPr lang="zh-CN" altLang="zh-CN" sz="2000" dirty="0">
                    <a:latin typeface="华文楷体" panose="02010600040101010101" pitchFamily="2" charset="-122"/>
                    <a:ea typeface="华文楷体" panose="02010600040101010101" pitchFamily="2" charset="-122"/>
                  </a:rPr>
                  <a:t>距离的非对称性</a:t>
                </a:r>
                <a:r>
                  <a:rPr lang="zh-CN" altLang="zh-CN" sz="2000" dirty="0" smtClean="0">
                    <a:latin typeface="华文楷体" panose="02010600040101010101" pitchFamily="2" charset="-122"/>
                    <a:ea typeface="华文楷体" panose="02010600040101010101" pitchFamily="2" charset="-122"/>
                  </a:rPr>
                  <a:t>，以</a:t>
                </a:r>
                <a:r>
                  <a:rPr lang="en-US" altLang="zh-CN" sz="2000" dirty="0">
                    <a:latin typeface="华文楷体" panose="02010600040101010101" pitchFamily="2" charset="-122"/>
                    <a:ea typeface="华文楷体" panose="02010600040101010101" pitchFamily="2" charset="-122"/>
                  </a:rPr>
                  <a:t/>
                </a:r>
                <a:br>
                  <a:rPr lang="en-US" altLang="zh-CN" sz="2000" dirty="0">
                    <a:latin typeface="华文楷体" panose="02010600040101010101" pitchFamily="2" charset="-122"/>
                    <a:ea typeface="华文楷体" panose="02010600040101010101" pitchFamily="2" charset="-122"/>
                  </a:rPr>
                </a:br>
                <a:r>
                  <a:rPr lang="en-US" altLang="zh-CN" sz="2000" dirty="0" smtClean="0">
                    <a:latin typeface="华文楷体" panose="02010600040101010101" pitchFamily="2" charset="-122"/>
                    <a:ea typeface="华文楷体" panose="02010600040101010101" pitchFamily="2" charset="-122"/>
                  </a:rPr>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𝐾𝐿</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𝐾𝐿</m:t>
                        </m:r>
                      </m:sub>
                    </m:sSub>
                    <m:r>
                      <a:rPr lang="en-US" altLang="zh-CN" sz="2000" i="1">
                        <a:latin typeface="Cambria Math" panose="02040503050406030204" pitchFamily="18" charset="0"/>
                      </a:rPr>
                      <m:t>(</m:t>
                    </m:r>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𝑢𝑠𝑒𝑟</m:t>
                    </m:r>
                    <m:r>
                      <a:rPr lang="en-US" altLang="zh-CN" sz="2000" i="1">
                        <a:latin typeface="Cambria Math" panose="02040503050406030204" pitchFamily="18" charset="0"/>
                      </a:rPr>
                      <m:t>|</m:t>
                    </m:r>
                    <m:d>
                      <m:dPr>
                        <m:begChr m:val="|"/>
                        <m:ctrlPr>
                          <a:rPr lang="zh-CN" altLang="zh-CN" sz="2000" i="1">
                            <a:latin typeface="Cambria Math" panose="02040503050406030204" pitchFamily="18" charset="0"/>
                          </a:rPr>
                        </m:ctrlPr>
                      </m:dPr>
                      <m:e>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𝑡𝑜𝑝𝑖𝑐</m:t>
                        </m:r>
                      </m:e>
                    </m:d>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𝐾𝐿</m:t>
                        </m:r>
                      </m:sub>
                    </m:sSub>
                    <m:r>
                      <a:rPr lang="en-US" altLang="zh-CN" sz="2000" i="1">
                        <a:latin typeface="Cambria Math" panose="02040503050406030204" pitchFamily="18" charset="0"/>
                      </a:rPr>
                      <m:t>(</m:t>
                    </m:r>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𝑡𝑜𝑝𝑖𝑐</m:t>
                    </m:r>
                    <m:r>
                      <a:rPr lang="en-US" altLang="zh-CN" sz="2000" i="1">
                        <a:latin typeface="Cambria Math" panose="02040503050406030204" pitchFamily="18" charset="0"/>
                      </a:rPr>
                      <m:t>|</m:t>
                    </m:r>
                    <m:d>
                      <m:dPr>
                        <m:begChr m:val="|"/>
                        <m:ctrlPr>
                          <a:rPr lang="zh-CN" altLang="zh-CN" sz="2000" i="1">
                            <a:latin typeface="Cambria Math" panose="02040503050406030204" pitchFamily="18" charset="0"/>
                          </a:rPr>
                        </m:ctrlPr>
                      </m:dPr>
                      <m:e>
                        <m:r>
                          <a:rPr lang="en-US" altLang="zh-CN" sz="2000" i="1">
                            <a:latin typeface="Cambria Math" panose="02040503050406030204" pitchFamily="18" charset="0"/>
                          </a:rPr>
                          <m:t>𝑃</m:t>
                        </m:r>
                        <m:r>
                          <a:rPr lang="en-US" altLang="zh-CN" sz="2000" i="1">
                            <a:latin typeface="Cambria Math" panose="02040503050406030204" pitchFamily="18" charset="0"/>
                          </a:rPr>
                          <m:t>_</m:t>
                        </m:r>
                        <m:r>
                          <a:rPr lang="en-US" altLang="zh-CN" sz="2000" i="1">
                            <a:latin typeface="Cambria Math" panose="02040503050406030204" pitchFamily="18" charset="0"/>
                          </a:rPr>
                          <m:t>𝑢𝑠𝑒𝑟</m:t>
                        </m:r>
                      </m:e>
                    </m:d>
                    <m:r>
                      <a:rPr lang="en-US" altLang="zh-CN" sz="2000">
                        <a:latin typeface="Cambria Math" panose="02040503050406030204" pitchFamily="18" charset="0"/>
                      </a:rPr>
                      <m:t>)</m:t>
                    </m:r>
                  </m:oMath>
                </a14:m>
                <a:endParaRPr lang="en-US" altLang="zh-CN" sz="2000" dirty="0" smtClean="0">
                  <a:latin typeface="华文楷体" panose="02010600040101010101" pitchFamily="2" charset="-122"/>
                  <a:ea typeface="华文楷体" panose="02010600040101010101" pitchFamily="2" charset="-122"/>
                </a:endParaRPr>
              </a:p>
              <a:p>
                <a:pPr marL="0" indent="0">
                  <a:lnSpc>
                    <a:spcPts val="3300"/>
                  </a:lnSpc>
                  <a:spcBef>
                    <a:spcPts val="0"/>
                  </a:spcBef>
                  <a:buFont typeface="Wingdings" panose="05000000000000000000" pitchFamily="2" charset="2"/>
                  <a:buNone/>
                </a:pPr>
                <a:r>
                  <a:rPr lang="zh-CN" altLang="en-US" sz="2000" dirty="0" smtClean="0">
                    <a:latin typeface="华文楷体" panose="02010600040101010101" pitchFamily="2" charset="-122"/>
                    <a:ea typeface="华文楷体" panose="02010600040101010101" pitchFamily="2" charset="-122"/>
                  </a:rPr>
                  <a:t>来计算用户转发行为与背景热点发展趋势之间的一致性</a:t>
                </a:r>
                <a:endParaRPr lang="zh-CN" altLang="zh-CN" sz="2000" dirty="0">
                  <a:latin typeface="华文楷体" panose="02010600040101010101" pitchFamily="2" charset="-122"/>
                  <a:ea typeface="华文楷体" panose="02010600040101010101" pitchFamily="2" charset="-122"/>
                </a:endParaRPr>
              </a:p>
            </p:txBody>
          </p:sp>
        </mc:Choice>
        <mc:Fallback xmlns="">
          <p:sp>
            <p:nvSpPr>
              <p:cNvPr id="4" name="内容占位符 2"/>
              <p:cNvSpPr txBox="1">
                <a:spLocks noRot="1" noChangeAspect="1" noMove="1" noResize="1" noEditPoints="1" noAdjustHandles="1" noChangeArrowheads="1" noChangeShapeType="1" noTextEdit="1"/>
              </p:cNvSpPr>
              <p:nvPr/>
            </p:nvSpPr>
            <p:spPr bwMode="auto">
              <a:xfrm>
                <a:off x="899592" y="3068960"/>
                <a:ext cx="7992888" cy="3528392"/>
              </a:xfrm>
              <a:prstGeom prst="rect">
                <a:avLst/>
              </a:prstGeom>
              <a:blipFill rotWithShape="0">
                <a:blip r:embed="rId6"/>
                <a:stretch>
                  <a:fillRect l="-839" r="-76" b="-25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文本框 1"/>
          <p:cNvSpPr txBox="1"/>
          <p:nvPr/>
        </p:nvSpPr>
        <p:spPr>
          <a:xfrm>
            <a:off x="1115616" y="1770201"/>
            <a:ext cx="7263527" cy="938719"/>
          </a:xfrm>
          <a:prstGeom prst="rect">
            <a:avLst/>
          </a:prstGeom>
          <a:noFill/>
        </p:spPr>
        <p:txBody>
          <a:bodyPr wrap="none" rtlCol="0">
            <a:spAutoFit/>
          </a:bodyPr>
          <a:lstStyle/>
          <a:p>
            <a:pPr>
              <a:lnSpc>
                <a:spcPts val="3300"/>
              </a:lnSpc>
            </a:pPr>
            <a:r>
              <a:rPr lang="zh-CN" altLang="en-US" dirty="0">
                <a:solidFill>
                  <a:schemeClr val="accent2"/>
                </a:solidFill>
                <a:latin typeface="华文楷体" panose="02010600040101010101" pitchFamily="2" charset="-122"/>
                <a:ea typeface="华文楷体" panose="02010600040101010101" pitchFamily="2" charset="-122"/>
              </a:rPr>
              <a:t>融合背景热点话题的用户行为一致性</a:t>
            </a:r>
            <a:r>
              <a:rPr lang="zh-CN" altLang="en-US" dirty="0" smtClean="0">
                <a:solidFill>
                  <a:schemeClr val="accent2"/>
                </a:solidFill>
                <a:latin typeface="华文楷体" panose="02010600040101010101" pitchFamily="2" charset="-122"/>
                <a:ea typeface="华文楷体" panose="02010600040101010101" pitchFamily="2" charset="-122"/>
              </a:rPr>
              <a:t>：</a:t>
            </a:r>
            <a:endParaRPr lang="en-US" altLang="zh-CN" dirty="0" smtClean="0">
              <a:solidFill>
                <a:schemeClr val="accent2"/>
              </a:solidFill>
              <a:latin typeface="华文楷体" panose="02010600040101010101" pitchFamily="2" charset="-122"/>
              <a:ea typeface="华文楷体" panose="02010600040101010101" pitchFamily="2" charset="-122"/>
            </a:endParaRPr>
          </a:p>
          <a:p>
            <a:pPr>
              <a:lnSpc>
                <a:spcPts val="3300"/>
              </a:lnSpc>
            </a:pPr>
            <a:r>
              <a:rPr lang="en-US" altLang="zh-CN" dirty="0">
                <a:solidFill>
                  <a:schemeClr val="accent2"/>
                </a:solidFill>
                <a:latin typeface="华文楷体" panose="02010600040101010101" pitchFamily="2" charset="-122"/>
                <a:ea typeface="华文楷体" panose="02010600040101010101" pitchFamily="2" charset="-122"/>
              </a:rPr>
              <a:t> </a:t>
            </a:r>
            <a:r>
              <a:rPr lang="en-US" altLang="zh-CN" dirty="0" smtClean="0">
                <a:solidFill>
                  <a:schemeClr val="accent2"/>
                </a:solidFill>
                <a:latin typeface="华文楷体" panose="02010600040101010101" pitchFamily="2" charset="-122"/>
                <a:ea typeface="华文楷体" panose="02010600040101010101" pitchFamily="2" charset="-122"/>
              </a:rPr>
              <a:t>           </a:t>
            </a:r>
            <a:r>
              <a:rPr lang="zh-CN" altLang="en-US" dirty="0" smtClean="0">
                <a:solidFill>
                  <a:schemeClr val="accent2"/>
                </a:solidFill>
                <a:latin typeface="华文楷体" panose="02010600040101010101" pitchFamily="2" charset="-122"/>
                <a:ea typeface="华文楷体" panose="02010600040101010101" pitchFamily="2" charset="-122"/>
              </a:rPr>
              <a:t>用户</a:t>
            </a:r>
            <a:r>
              <a:rPr lang="zh-CN" altLang="en-US" dirty="0">
                <a:solidFill>
                  <a:schemeClr val="accent2"/>
                </a:solidFill>
                <a:latin typeface="华文楷体" panose="02010600040101010101" pitchFamily="2" charset="-122"/>
                <a:ea typeface="华文楷体" panose="02010600040101010101" pitchFamily="2" charset="-122"/>
              </a:rPr>
              <a:t>转发行为与背景热点发展趋势的吻合</a:t>
            </a:r>
            <a:r>
              <a:rPr lang="zh-CN" altLang="en-US" dirty="0" smtClean="0">
                <a:solidFill>
                  <a:schemeClr val="accent2"/>
                </a:solidFill>
                <a:latin typeface="华文楷体" panose="02010600040101010101" pitchFamily="2" charset="-122"/>
                <a:ea typeface="华文楷体" panose="02010600040101010101" pitchFamily="2" charset="-122"/>
              </a:rPr>
              <a:t>程度</a:t>
            </a:r>
            <a:endParaRPr lang="en-US" altLang="zh-CN" dirty="0">
              <a:solidFill>
                <a:schemeClr val="accent2"/>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420660032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14</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2.3 </a:t>
            </a:r>
            <a:r>
              <a:rPr lang="zh-CN" altLang="en-US" sz="2100" dirty="0" smtClean="0"/>
              <a:t>融合</a:t>
            </a:r>
            <a:r>
              <a:rPr lang="zh-CN" altLang="en-US" sz="2100" dirty="0"/>
              <a:t>背景热点话题的用户行为一致性对转发行为的影响</a:t>
            </a:r>
          </a:p>
        </p:txBody>
      </p:sp>
      <p:sp>
        <p:nvSpPr>
          <p:cNvPr id="2" name="文本框 1"/>
          <p:cNvSpPr txBox="1"/>
          <p:nvPr/>
        </p:nvSpPr>
        <p:spPr>
          <a:xfrm>
            <a:off x="819622" y="4797294"/>
            <a:ext cx="8208912" cy="1695529"/>
          </a:xfrm>
          <a:prstGeom prst="rect">
            <a:avLst/>
          </a:prstGeom>
          <a:noFill/>
        </p:spPr>
        <p:txBody>
          <a:bodyPr wrap="square" rtlCol="0">
            <a:spAutoFit/>
          </a:bodyPr>
          <a:lstStyle/>
          <a:p>
            <a:pPr>
              <a:lnSpc>
                <a:spcPts val="3200"/>
              </a:lnSpc>
            </a:pPr>
            <a:r>
              <a:rPr lang="zh-CN" altLang="en-US" dirty="0" smtClean="0">
                <a:latin typeface="华文楷体" panose="02010600040101010101" pitchFamily="2" charset="-122"/>
                <a:ea typeface="华文楷体" panose="02010600040101010101" pitchFamily="2" charset="-122"/>
              </a:rPr>
              <a:t>现象：</a:t>
            </a:r>
            <a:endParaRPr lang="en-US" altLang="zh-CN" dirty="0" smtClean="0">
              <a:latin typeface="华文楷体" panose="02010600040101010101" pitchFamily="2" charset="-122"/>
              <a:ea typeface="华文楷体" panose="02010600040101010101" pitchFamily="2" charset="-122"/>
            </a:endParaRPr>
          </a:p>
          <a:p>
            <a:pPr marL="742950" lvl="1" indent="-285750">
              <a:lnSpc>
                <a:spcPts val="3200"/>
              </a:lnSpc>
              <a:buFont typeface="Wingdings" panose="05000000000000000000" pitchFamily="2" charset="2"/>
              <a:buChar char="l"/>
            </a:pPr>
            <a:r>
              <a:rPr lang="zh-CN" altLang="en-US" sz="1800" dirty="0" smtClean="0">
                <a:latin typeface="华文楷体" panose="02010600040101010101" pitchFamily="2" charset="-122"/>
                <a:ea typeface="华文楷体" panose="02010600040101010101" pitchFamily="2" charset="-122"/>
              </a:rPr>
              <a:t>用户行为一致性较小时（</a:t>
            </a:r>
            <a:r>
              <a:rPr lang="en-US" altLang="zh-CN" sz="1800" dirty="0" smtClean="0">
                <a:latin typeface="华文楷体" panose="02010600040101010101" pitchFamily="2" charset="-122"/>
                <a:ea typeface="华文楷体" panose="02010600040101010101" pitchFamily="2" charset="-122"/>
              </a:rPr>
              <a:t>KL</a:t>
            </a:r>
            <a:r>
              <a:rPr lang="zh-CN" altLang="zh-CN" sz="1800" dirty="0" smtClean="0">
                <a:latin typeface="华文楷体" panose="02010600040101010101" pitchFamily="2" charset="-122"/>
                <a:ea typeface="华文楷体" panose="02010600040101010101" pitchFamily="2" charset="-122"/>
              </a:rPr>
              <a:t>距离</a:t>
            </a:r>
            <a:r>
              <a:rPr lang="zh-CN" altLang="en-US" sz="1800" dirty="0">
                <a:latin typeface="华文楷体" panose="02010600040101010101" pitchFamily="2" charset="-122"/>
                <a:ea typeface="华文楷体" panose="02010600040101010101" pitchFamily="2" charset="-122"/>
              </a:rPr>
              <a:t>较大</a:t>
            </a:r>
            <a:r>
              <a:rPr lang="zh-CN" altLang="zh-CN" sz="1800" dirty="0" smtClean="0">
                <a:latin typeface="华文楷体" panose="02010600040101010101" pitchFamily="2" charset="-122"/>
                <a:ea typeface="华文楷体" panose="02010600040101010101" pitchFamily="2" charset="-122"/>
              </a:rPr>
              <a:t>，</a:t>
            </a:r>
            <a:r>
              <a:rPr lang="zh-CN" altLang="zh-CN" sz="1800" dirty="0">
                <a:latin typeface="华文楷体" panose="02010600040101010101" pitchFamily="2" charset="-122"/>
                <a:ea typeface="华文楷体" panose="02010600040101010101" pitchFamily="2" charset="-122"/>
              </a:rPr>
              <a:t>分布之间</a:t>
            </a:r>
            <a:r>
              <a:rPr lang="zh-CN" altLang="zh-CN" sz="1800" dirty="0" smtClean="0">
                <a:latin typeface="华文楷体" panose="02010600040101010101" pitchFamily="2" charset="-122"/>
                <a:ea typeface="华文楷体" panose="02010600040101010101" pitchFamily="2" charset="-122"/>
              </a:rPr>
              <a:t>差异大</a:t>
            </a:r>
            <a:r>
              <a:rPr lang="zh-CN" altLang="en-US" sz="1800" dirty="0" smtClean="0">
                <a:latin typeface="华文楷体" panose="02010600040101010101" pitchFamily="2" charset="-122"/>
                <a:ea typeface="华文楷体" panose="02010600040101010101" pitchFamily="2" charset="-122"/>
              </a:rPr>
              <a:t>）</a:t>
            </a:r>
            <a:r>
              <a:rPr lang="zh-CN" altLang="zh-CN" sz="1800" dirty="0" smtClean="0">
                <a:latin typeface="华文楷体" panose="02010600040101010101" pitchFamily="2" charset="-122"/>
                <a:ea typeface="华文楷体" panose="02010600040101010101" pitchFamily="2" charset="-122"/>
              </a:rPr>
              <a:t>，用户</a:t>
            </a:r>
            <a:r>
              <a:rPr lang="zh-CN" altLang="zh-CN" sz="1800" dirty="0">
                <a:latin typeface="华文楷体" panose="02010600040101010101" pitchFamily="2" charset="-122"/>
                <a:ea typeface="华文楷体" panose="02010600040101010101" pitchFamily="2" charset="-122"/>
              </a:rPr>
              <a:t>转发的与背景热点话题相关的微博</a:t>
            </a:r>
            <a:r>
              <a:rPr lang="zh-CN" altLang="zh-CN" sz="1800" dirty="0" smtClean="0">
                <a:latin typeface="华文楷体" panose="02010600040101010101" pitchFamily="2" charset="-122"/>
                <a:ea typeface="华文楷体" panose="02010600040101010101" pitchFamily="2" charset="-122"/>
              </a:rPr>
              <a:t>较少</a:t>
            </a:r>
            <a:endParaRPr lang="en-US" altLang="zh-CN" sz="1800" dirty="0" smtClean="0">
              <a:latin typeface="华文楷体" panose="02010600040101010101" pitchFamily="2" charset="-122"/>
              <a:ea typeface="华文楷体" panose="02010600040101010101" pitchFamily="2" charset="-122"/>
            </a:endParaRPr>
          </a:p>
          <a:p>
            <a:pPr marL="742950" lvl="1" indent="-285750">
              <a:lnSpc>
                <a:spcPts val="3200"/>
              </a:lnSpc>
              <a:buFont typeface="Wingdings" panose="05000000000000000000" pitchFamily="2" charset="2"/>
              <a:buChar char="l"/>
            </a:pPr>
            <a:r>
              <a:rPr lang="zh-CN" altLang="en-US" sz="1800" dirty="0" smtClean="0">
                <a:latin typeface="华文楷体" panose="02010600040101010101" pitchFamily="2" charset="-122"/>
                <a:ea typeface="华文楷体" panose="02010600040101010101" pitchFamily="2" charset="-122"/>
              </a:rPr>
              <a:t>反之，则用户转发与背景热点话题相关微博较多</a:t>
            </a:r>
            <a:endParaRPr lang="zh-CN" altLang="en-US" sz="18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305" y="1499617"/>
            <a:ext cx="4752528" cy="3564396"/>
          </a:xfrm>
          <a:prstGeom prst="rect">
            <a:avLst/>
          </a:prstGeom>
        </p:spPr>
      </p:pic>
      <p:sp>
        <p:nvSpPr>
          <p:cNvPr id="10" name="文本框 9"/>
          <p:cNvSpPr txBox="1"/>
          <p:nvPr/>
        </p:nvSpPr>
        <p:spPr>
          <a:xfrm>
            <a:off x="827584" y="4678311"/>
            <a:ext cx="7396395" cy="2113014"/>
          </a:xfrm>
          <a:prstGeom prst="rect">
            <a:avLst/>
          </a:prstGeom>
          <a:noFill/>
        </p:spPr>
        <p:txBody>
          <a:bodyPr wrap="square" rtlCol="0">
            <a:spAutoFit/>
          </a:bodyPr>
          <a:lstStyle/>
          <a:p>
            <a:pPr>
              <a:lnSpc>
                <a:spcPts val="3200"/>
              </a:lnSpc>
            </a:pPr>
            <a:r>
              <a:rPr lang="zh-CN" altLang="en-US" sz="3200" dirty="0">
                <a:latin typeface="华文楷体" panose="02010600040101010101" pitchFamily="2" charset="-122"/>
                <a:ea typeface="华文楷体" panose="02010600040101010101" pitchFamily="2" charset="-122"/>
              </a:rPr>
              <a:t>结论</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pPr marL="342900" indent="-342900">
              <a:lnSpc>
                <a:spcPts val="3200"/>
              </a:lnSpc>
              <a:buFont typeface="Arial" panose="020B0604020202020204" pitchFamily="34" charset="0"/>
              <a:buChar char="•"/>
            </a:pPr>
            <a:r>
              <a:rPr lang="zh-CN" altLang="zh-CN" sz="2000" dirty="0">
                <a:latin typeface="华文楷体" panose="02010600040101010101" pitchFamily="2" charset="-122"/>
                <a:ea typeface="华文楷体" panose="02010600040101010101" pitchFamily="2" charset="-122"/>
              </a:rPr>
              <a:t>持续关注某一背景热点话题的微博用户对该背景热点话题具有更高的转发</a:t>
            </a:r>
            <a:r>
              <a:rPr lang="zh-CN" altLang="zh-CN" sz="2000" dirty="0" smtClean="0">
                <a:latin typeface="华文楷体" panose="02010600040101010101" pitchFamily="2" charset="-122"/>
                <a:ea typeface="华文楷体" panose="02010600040101010101" pitchFamily="2" charset="-122"/>
              </a:rPr>
              <a:t>兴趣</a:t>
            </a:r>
            <a:endParaRPr lang="en-US" altLang="zh-CN" sz="2000" dirty="0" smtClean="0">
              <a:latin typeface="华文楷体" panose="02010600040101010101" pitchFamily="2" charset="-122"/>
              <a:ea typeface="华文楷体" panose="02010600040101010101" pitchFamily="2" charset="-122"/>
            </a:endParaRPr>
          </a:p>
          <a:p>
            <a:pPr marL="342900" indent="-342900">
              <a:lnSpc>
                <a:spcPts val="3200"/>
              </a:lnSpc>
              <a:buFont typeface="Arial" panose="020B0604020202020204" pitchFamily="34" charset="0"/>
              <a:buChar char="•"/>
            </a:pPr>
            <a:r>
              <a:rPr lang="zh-CN" altLang="zh-CN" sz="2000" dirty="0">
                <a:latin typeface="华文楷体" panose="02010600040101010101" pitchFamily="2" charset="-122"/>
                <a:ea typeface="华文楷体" panose="02010600040101010101" pitchFamily="2" charset="-122"/>
              </a:rPr>
              <a:t>融合背景热点话题的用户行为一致性特征能够作为研究微博转发预测问题的有效特征</a:t>
            </a:r>
            <a:endParaRPr lang="zh-CN" altLang="en-US" sz="20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555436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15</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2.4 </a:t>
            </a:r>
            <a:r>
              <a:rPr lang="zh-CN" altLang="en-US" sz="2100" dirty="0" smtClean="0"/>
              <a:t>基于</a:t>
            </a:r>
            <a:r>
              <a:rPr lang="zh-CN" altLang="en-US" sz="2100" dirty="0"/>
              <a:t>背景热点话题的微博内容对转发行为的影响</a:t>
            </a: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1331640" y="1988840"/>
                <a:ext cx="6846930" cy="3318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lang="zh-CN" sz="2000" kern="1200">
                    <a:solidFill>
                      <a:schemeClr val="tx1"/>
                    </a:solidFill>
                    <a:latin typeface="+mn-lt"/>
                    <a:ea typeface="Microsoft YaHei UI" panose="020B0503020204020204" pitchFamily="34" charset="-122"/>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lang="zh-CN" sz="1800" kern="1200">
                    <a:solidFill>
                      <a:schemeClr val="tx1"/>
                    </a:solidFill>
                    <a:latin typeface="+mn-lt"/>
                    <a:ea typeface="Microsoft YaHei UI" panose="020B0503020204020204" pitchFamily="34" charset="-122"/>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lang="zh-CN" sz="16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icrosoft YaHei UI" panose="020B0503020204020204" pitchFamily="34" charset="-122"/>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lang="zh-CN" sz="1400" kern="1200">
                    <a:solidFill>
                      <a:schemeClr val="tx1"/>
                    </a:solidFill>
                    <a:latin typeface="+mn-lt"/>
                    <a:ea typeface="+mn-ea"/>
                    <a:cs typeface="+mn-cs"/>
                  </a:defRPr>
                </a:lvl9pPr>
              </a:lstStyle>
              <a:p>
                <a:r>
                  <a:rPr lang="zh-CN" altLang="zh-CN" dirty="0">
                    <a:latin typeface="+mn-ea"/>
                    <a:ea typeface="+mn-ea"/>
                  </a:rPr>
                  <a:t>背景热点话题内容</a:t>
                </a:r>
                <a:r>
                  <a:rPr lang="zh-CN" altLang="en-US" dirty="0">
                    <a:latin typeface="+mn-ea"/>
                    <a:ea typeface="+mn-ea"/>
                  </a:rPr>
                  <a:t>：</a:t>
                </a:r>
                <a:endParaRPr lang="en-US" altLang="zh-CN" dirty="0" smtClean="0">
                  <a:latin typeface="+mn-ea"/>
                  <a:ea typeface="+mn-ea"/>
                </a:endParaRPr>
              </a:p>
              <a:p>
                <a:r>
                  <a:rPr lang="en-US" altLang="zh-CN" dirty="0" smtClean="0">
                    <a:ea typeface="+mn-ea"/>
                  </a:rPr>
                  <a:t>                       </a:t>
                </a:r>
                <a14:m>
                  <m:oMath xmlns:m="http://schemas.openxmlformats.org/officeDocument/2006/math">
                    <m:r>
                      <a:rPr lang="en-US" altLang="zh-CN" i="1">
                        <a:latin typeface="Cambria Math" panose="02040503050406030204" pitchFamily="18" charset="0"/>
                        <a:ea typeface="+mn-ea"/>
                      </a:rPr>
                      <m:t>𝑆</m:t>
                    </m:r>
                    <m:r>
                      <a:rPr lang="en-US" altLang="zh-CN" i="1">
                        <a:latin typeface="Cambria Math" panose="02040503050406030204" pitchFamily="18" charset="0"/>
                        <a:ea typeface="+mn-ea"/>
                      </a:rPr>
                      <m:t>_</m:t>
                    </m:r>
                    <m:r>
                      <a:rPr lang="en-US" altLang="zh-CN" i="1">
                        <a:latin typeface="Cambria Math" panose="02040503050406030204" pitchFamily="18" charset="0"/>
                        <a:ea typeface="+mn-ea"/>
                      </a:rPr>
                      <m:t>𝑡𝑜𝑝𝑖𝑐</m:t>
                    </m:r>
                    <m:r>
                      <a:rPr lang="en-US" altLang="zh-CN" i="1">
                        <a:latin typeface="Cambria Math" panose="02040503050406030204" pitchFamily="18" charset="0"/>
                        <a:ea typeface="+mn-ea"/>
                      </a:rPr>
                      <m:t>={</m:t>
                    </m:r>
                    <m:sSub>
                      <m:sSubPr>
                        <m:ctrlPr>
                          <a:rPr lang="zh-CN" altLang="zh-CN" i="1">
                            <a:latin typeface="Cambria Math" panose="02040503050406030204" pitchFamily="18" charset="0"/>
                            <a:ea typeface="+mn-ea"/>
                          </a:rPr>
                        </m:ctrlPr>
                      </m:sSubPr>
                      <m:e>
                        <m:r>
                          <a:rPr lang="en-US" altLang="zh-CN" i="1">
                            <a:latin typeface="Cambria Math" panose="02040503050406030204" pitchFamily="18" charset="0"/>
                            <a:ea typeface="+mn-ea"/>
                          </a:rPr>
                          <m:t>𝑤</m:t>
                        </m:r>
                      </m:e>
                      <m:sub>
                        <m:r>
                          <a:rPr lang="en-US" altLang="zh-CN" i="1">
                            <a:latin typeface="Cambria Math" panose="02040503050406030204" pitchFamily="18" charset="0"/>
                            <a:ea typeface="+mn-ea"/>
                          </a:rPr>
                          <m:t>1</m:t>
                        </m:r>
                      </m:sub>
                    </m:sSub>
                    <m:r>
                      <a:rPr lang="en-US" altLang="zh-CN" i="1">
                        <a:latin typeface="Cambria Math" panose="02040503050406030204" pitchFamily="18" charset="0"/>
                        <a:ea typeface="+mn-ea"/>
                      </a:rPr>
                      <m:t>,</m:t>
                    </m:r>
                    <m:sSub>
                      <m:sSubPr>
                        <m:ctrlPr>
                          <a:rPr lang="zh-CN" altLang="zh-CN" i="1">
                            <a:latin typeface="Cambria Math" panose="02040503050406030204" pitchFamily="18" charset="0"/>
                            <a:ea typeface="+mn-ea"/>
                          </a:rPr>
                        </m:ctrlPr>
                      </m:sSubPr>
                      <m:e>
                        <m:r>
                          <a:rPr lang="en-US" altLang="zh-CN" i="1">
                            <a:latin typeface="Cambria Math" panose="02040503050406030204" pitchFamily="18" charset="0"/>
                            <a:ea typeface="+mn-ea"/>
                          </a:rPr>
                          <m:t>𝑤</m:t>
                        </m:r>
                      </m:e>
                      <m:sub>
                        <m:r>
                          <a:rPr lang="en-US" altLang="zh-CN" i="1">
                            <a:latin typeface="Cambria Math" panose="02040503050406030204" pitchFamily="18" charset="0"/>
                            <a:ea typeface="+mn-ea"/>
                          </a:rPr>
                          <m:t>2</m:t>
                        </m:r>
                      </m:sub>
                    </m:sSub>
                    <m:r>
                      <a:rPr lang="en-US" altLang="zh-CN" i="1">
                        <a:latin typeface="Cambria Math" panose="02040503050406030204" pitchFamily="18" charset="0"/>
                        <a:ea typeface="+mn-ea"/>
                      </a:rPr>
                      <m:t>,…,</m:t>
                    </m:r>
                    <m:sSub>
                      <m:sSubPr>
                        <m:ctrlPr>
                          <a:rPr lang="zh-CN" altLang="zh-CN" i="1">
                            <a:latin typeface="Cambria Math" panose="02040503050406030204" pitchFamily="18" charset="0"/>
                            <a:ea typeface="+mn-ea"/>
                          </a:rPr>
                        </m:ctrlPr>
                      </m:sSubPr>
                      <m:e>
                        <m:r>
                          <a:rPr lang="en-US" altLang="zh-CN" i="1">
                            <a:latin typeface="Cambria Math" panose="02040503050406030204" pitchFamily="18" charset="0"/>
                            <a:ea typeface="+mn-ea"/>
                          </a:rPr>
                          <m:t>𝑤</m:t>
                        </m:r>
                      </m:e>
                      <m:sub>
                        <m:r>
                          <a:rPr lang="en-US" altLang="zh-CN" i="1">
                            <a:latin typeface="Cambria Math" panose="02040503050406030204" pitchFamily="18" charset="0"/>
                            <a:ea typeface="+mn-ea"/>
                          </a:rPr>
                          <m:t>𝑚</m:t>
                        </m:r>
                      </m:sub>
                    </m:sSub>
                    <m:r>
                      <a:rPr lang="en-US" altLang="zh-CN" i="1">
                        <a:latin typeface="Cambria Math" panose="02040503050406030204" pitchFamily="18" charset="0"/>
                        <a:ea typeface="+mn-ea"/>
                      </a:rPr>
                      <m:t>}</m:t>
                    </m:r>
                  </m:oMath>
                </a14:m>
                <a:endParaRPr lang="en-US" altLang="zh-CN" dirty="0">
                  <a:latin typeface="+mn-ea"/>
                  <a:ea typeface="+mn-ea"/>
                </a:endParaRPr>
              </a:p>
              <a:p>
                <a:r>
                  <a:rPr lang="zh-CN" altLang="zh-CN" dirty="0">
                    <a:latin typeface="+mn-ea"/>
                    <a:ea typeface="+mn-ea"/>
                  </a:rPr>
                  <a:t>微博表示成一个词语级别的集合</a:t>
                </a:r>
                <a:r>
                  <a:rPr lang="zh-CN" altLang="en-US" dirty="0">
                    <a:latin typeface="+mn-ea"/>
                    <a:ea typeface="+mn-ea"/>
                  </a:rPr>
                  <a:t>：</a:t>
                </a:r>
                <a:endParaRPr lang="en-US" altLang="zh-CN" dirty="0" smtClean="0">
                  <a:latin typeface="+mn-ea"/>
                  <a:ea typeface="+mn-ea"/>
                </a:endParaRPr>
              </a:p>
              <a:p>
                <a:r>
                  <a:rPr lang="en-US" altLang="zh-CN" dirty="0">
                    <a:latin typeface="+mn-ea"/>
                    <a:ea typeface="+mn-ea"/>
                  </a:rPr>
                  <a:t> </a:t>
                </a:r>
                <a:r>
                  <a:rPr lang="en-US" altLang="zh-CN" dirty="0" smtClean="0">
                    <a:latin typeface="+mn-ea"/>
                    <a:ea typeface="+mn-ea"/>
                  </a:rPr>
                  <a:t>           </a:t>
                </a:r>
                <a14:m>
                  <m:oMath xmlns:m="http://schemas.openxmlformats.org/officeDocument/2006/math">
                    <m:r>
                      <a:rPr lang="en-US" altLang="zh-CN" i="1">
                        <a:latin typeface="Cambria Math" panose="02040503050406030204" pitchFamily="18" charset="0"/>
                        <a:ea typeface="+mn-ea"/>
                      </a:rPr>
                      <m:t>𝑀</m:t>
                    </m:r>
                    <m:r>
                      <a:rPr lang="en-US" altLang="zh-CN" i="1">
                        <a:latin typeface="Cambria Math" panose="02040503050406030204" pitchFamily="18" charset="0"/>
                        <a:ea typeface="+mn-ea"/>
                      </a:rPr>
                      <m:t>_</m:t>
                    </m:r>
                    <m:r>
                      <a:rPr lang="en-US" altLang="zh-CN" i="1">
                        <a:latin typeface="Cambria Math" panose="02040503050406030204" pitchFamily="18" charset="0"/>
                        <a:ea typeface="+mn-ea"/>
                      </a:rPr>
                      <m:t>𝑚𝑒𝑠</m:t>
                    </m:r>
                    <m:r>
                      <a:rPr lang="en-US" altLang="zh-CN">
                        <a:latin typeface="Cambria Math" panose="02040503050406030204" pitchFamily="18" charset="0"/>
                        <a:ea typeface="+mn-ea"/>
                      </a:rPr>
                      <m:t>={</m:t>
                    </m:r>
                    <m:sSub>
                      <m:sSubPr>
                        <m:ctrlPr>
                          <a:rPr lang="zh-CN" altLang="zh-CN" i="1">
                            <a:latin typeface="Cambria Math" panose="02040503050406030204" pitchFamily="18" charset="0"/>
                            <a:ea typeface="+mn-ea"/>
                          </a:rPr>
                        </m:ctrlPr>
                      </m:sSubPr>
                      <m:e>
                        <m:r>
                          <a:rPr lang="en-US" altLang="zh-CN" i="1">
                            <a:latin typeface="Cambria Math" panose="02040503050406030204" pitchFamily="18" charset="0"/>
                            <a:ea typeface="+mn-ea"/>
                          </a:rPr>
                          <m:t>𝑤</m:t>
                        </m:r>
                      </m:e>
                      <m:sub>
                        <m:r>
                          <a:rPr lang="en-US" altLang="zh-CN" i="1">
                            <a:latin typeface="Cambria Math" panose="02040503050406030204" pitchFamily="18" charset="0"/>
                            <a:ea typeface="+mn-ea"/>
                          </a:rPr>
                          <m:t>1</m:t>
                        </m:r>
                      </m:sub>
                    </m:sSub>
                    <m:r>
                      <a:rPr lang="en-US" altLang="zh-CN" i="1">
                        <a:latin typeface="Cambria Math" panose="02040503050406030204" pitchFamily="18" charset="0"/>
                        <a:ea typeface="+mn-ea"/>
                      </a:rPr>
                      <m:t>,</m:t>
                    </m:r>
                    <m:sSub>
                      <m:sSubPr>
                        <m:ctrlPr>
                          <a:rPr lang="zh-CN" altLang="zh-CN" i="1">
                            <a:latin typeface="Cambria Math" panose="02040503050406030204" pitchFamily="18" charset="0"/>
                            <a:ea typeface="+mn-ea"/>
                          </a:rPr>
                        </m:ctrlPr>
                      </m:sSubPr>
                      <m:e>
                        <m:r>
                          <a:rPr lang="en-US" altLang="zh-CN" i="1">
                            <a:latin typeface="Cambria Math" panose="02040503050406030204" pitchFamily="18" charset="0"/>
                            <a:ea typeface="+mn-ea"/>
                          </a:rPr>
                          <m:t>𝑤</m:t>
                        </m:r>
                      </m:e>
                      <m:sub>
                        <m:r>
                          <a:rPr lang="en-US" altLang="zh-CN" i="1">
                            <a:latin typeface="Cambria Math" panose="02040503050406030204" pitchFamily="18" charset="0"/>
                            <a:ea typeface="+mn-ea"/>
                          </a:rPr>
                          <m:t>2</m:t>
                        </m:r>
                      </m:sub>
                    </m:sSub>
                    <m:r>
                      <a:rPr lang="en-US" altLang="zh-CN" i="1">
                        <a:latin typeface="Cambria Math" panose="02040503050406030204" pitchFamily="18" charset="0"/>
                        <a:ea typeface="+mn-ea"/>
                      </a:rPr>
                      <m:t>,…,</m:t>
                    </m:r>
                    <m:sSub>
                      <m:sSubPr>
                        <m:ctrlPr>
                          <a:rPr lang="zh-CN" altLang="zh-CN" i="1">
                            <a:latin typeface="Cambria Math" panose="02040503050406030204" pitchFamily="18" charset="0"/>
                            <a:ea typeface="+mn-ea"/>
                          </a:rPr>
                        </m:ctrlPr>
                      </m:sSubPr>
                      <m:e>
                        <m:r>
                          <a:rPr lang="en-US" altLang="zh-CN" i="1">
                            <a:latin typeface="Cambria Math" panose="02040503050406030204" pitchFamily="18" charset="0"/>
                            <a:ea typeface="+mn-ea"/>
                          </a:rPr>
                          <m:t>𝑤</m:t>
                        </m:r>
                      </m:e>
                      <m:sub>
                        <m:r>
                          <a:rPr lang="en-US" altLang="zh-CN" i="1">
                            <a:latin typeface="Cambria Math" panose="02040503050406030204" pitchFamily="18" charset="0"/>
                            <a:ea typeface="+mn-ea"/>
                          </a:rPr>
                          <m:t>𝑚</m:t>
                        </m:r>
                      </m:sub>
                    </m:sSub>
                    <m:r>
                      <a:rPr lang="en-US" altLang="zh-CN">
                        <a:latin typeface="Cambria Math" panose="02040503050406030204" pitchFamily="18" charset="0"/>
                        <a:ea typeface="+mn-ea"/>
                      </a:rPr>
                      <m:t>}</m:t>
                    </m:r>
                  </m:oMath>
                </a14:m>
                <a:endParaRPr lang="en-US" altLang="zh-CN" dirty="0">
                  <a:latin typeface="+mn-ea"/>
                  <a:ea typeface="+mn-ea"/>
                </a:endParaRPr>
              </a:p>
              <a:p>
                <a:r>
                  <a:rPr lang="zh-CN" altLang="zh-CN" dirty="0">
                    <a:latin typeface="+mn-ea"/>
                    <a:ea typeface="+mn-ea"/>
                  </a:rPr>
                  <a:t>融合热点话题的微博内容特征：</a:t>
                </a:r>
                <a:endParaRPr lang="en-US" altLang="zh-CN" dirty="0">
                  <a:latin typeface="+mn-ea"/>
                  <a:ea typeface="+mn-ea"/>
                </a:endParaRPr>
              </a:p>
              <a:p>
                <a:pPr marL="0" indent="0">
                  <a:buNone/>
                </a:pPr>
                <a:r>
                  <a:rPr lang="en-US" altLang="zh-CN" dirty="0">
                    <a:latin typeface="+mn-ea"/>
                    <a:ea typeface="+mn-ea"/>
                  </a:rPr>
                  <a:t>	</a:t>
                </a:r>
                <a:r>
                  <a:rPr lang="en-US" altLang="zh-CN" dirty="0" smtClean="0">
                    <a:latin typeface="+mn-ea"/>
                    <a:ea typeface="+mn-ea"/>
                  </a:rPr>
                  <a:t>       </a:t>
                </a:r>
                <a14:m>
                  <m:oMath xmlns:m="http://schemas.openxmlformats.org/officeDocument/2006/math">
                    <m:sSub>
                      <m:sSubPr>
                        <m:ctrlPr>
                          <a:rPr lang="zh-CN" altLang="zh-CN" i="1">
                            <a:latin typeface="Cambria Math" panose="02040503050406030204" pitchFamily="18" charset="0"/>
                            <a:ea typeface="+mn-ea"/>
                          </a:rPr>
                        </m:ctrlPr>
                      </m:sSubPr>
                      <m:e>
                        <m:r>
                          <a:rPr lang="en-US" altLang="zh-CN" i="1">
                            <a:latin typeface="Cambria Math" panose="02040503050406030204" pitchFamily="18" charset="0"/>
                            <a:ea typeface="+mn-ea"/>
                          </a:rPr>
                          <m:t>𝐽</m:t>
                        </m:r>
                      </m:e>
                      <m:sub>
                        <m:r>
                          <a:rPr lang="en-US" altLang="zh-CN" i="1">
                            <a:latin typeface="Cambria Math" panose="02040503050406030204" pitchFamily="18" charset="0"/>
                            <a:ea typeface="+mn-ea"/>
                          </a:rPr>
                          <m:t>𝑆𝑀</m:t>
                        </m:r>
                      </m:sub>
                    </m:sSub>
                    <m:r>
                      <a:rPr lang="en-US" altLang="zh-CN" i="1">
                        <a:latin typeface="Cambria Math" panose="02040503050406030204" pitchFamily="18" charset="0"/>
                        <a:ea typeface="+mn-ea"/>
                      </a:rPr>
                      <m:t>=</m:t>
                    </m:r>
                    <m:f>
                      <m:fPr>
                        <m:ctrlPr>
                          <a:rPr lang="zh-CN" altLang="zh-CN" i="1">
                            <a:latin typeface="Cambria Math" panose="02040503050406030204" pitchFamily="18" charset="0"/>
                            <a:ea typeface="+mn-ea"/>
                          </a:rPr>
                        </m:ctrlPr>
                      </m:fPr>
                      <m:num>
                        <m:r>
                          <a:rPr lang="en-US" altLang="zh-CN" i="1">
                            <a:latin typeface="Cambria Math" panose="02040503050406030204" pitchFamily="18" charset="0"/>
                            <a:ea typeface="+mn-ea"/>
                          </a:rPr>
                          <m:t>|</m:t>
                        </m:r>
                        <m:r>
                          <a:rPr lang="en-US" altLang="zh-CN" i="1">
                            <a:latin typeface="Cambria Math" panose="02040503050406030204" pitchFamily="18" charset="0"/>
                            <a:ea typeface="+mn-ea"/>
                          </a:rPr>
                          <m:t>𝑆</m:t>
                        </m:r>
                        <m:r>
                          <a:rPr lang="en-US" altLang="zh-CN" i="1">
                            <a:latin typeface="Cambria Math" panose="02040503050406030204" pitchFamily="18" charset="0"/>
                            <a:ea typeface="+mn-ea"/>
                          </a:rPr>
                          <m:t>_</m:t>
                        </m:r>
                        <m:r>
                          <a:rPr lang="en-US" altLang="zh-CN" i="1">
                            <a:latin typeface="Cambria Math" panose="02040503050406030204" pitchFamily="18" charset="0"/>
                            <a:ea typeface="+mn-ea"/>
                          </a:rPr>
                          <m:t>𝑡𝑜𝑝𝑖𝑐</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𝑀</m:t>
                        </m:r>
                        <m:r>
                          <a:rPr lang="en-US" altLang="zh-CN" i="1">
                            <a:latin typeface="Cambria Math" panose="02040503050406030204" pitchFamily="18" charset="0"/>
                            <a:ea typeface="+mn-ea"/>
                          </a:rPr>
                          <m:t>_</m:t>
                        </m:r>
                        <m:r>
                          <a:rPr lang="en-US" altLang="zh-CN" i="1">
                            <a:latin typeface="Cambria Math" panose="02040503050406030204" pitchFamily="18" charset="0"/>
                            <a:ea typeface="+mn-ea"/>
                          </a:rPr>
                          <m:t>𝑚𝑒𝑠</m:t>
                        </m:r>
                        <m:r>
                          <a:rPr lang="en-US" altLang="zh-CN" i="1">
                            <a:latin typeface="Cambria Math" panose="02040503050406030204" pitchFamily="18" charset="0"/>
                            <a:ea typeface="+mn-ea"/>
                          </a:rPr>
                          <m:t>|</m:t>
                        </m:r>
                      </m:num>
                      <m:den>
                        <m:r>
                          <a:rPr lang="en-US" altLang="zh-CN" i="1">
                            <a:latin typeface="Cambria Math" panose="02040503050406030204" pitchFamily="18" charset="0"/>
                            <a:ea typeface="+mn-ea"/>
                          </a:rPr>
                          <m:t>|</m:t>
                        </m:r>
                        <m:r>
                          <a:rPr lang="en-US" altLang="zh-CN" i="1">
                            <a:latin typeface="Cambria Math" panose="02040503050406030204" pitchFamily="18" charset="0"/>
                            <a:ea typeface="+mn-ea"/>
                          </a:rPr>
                          <m:t>𝑆</m:t>
                        </m:r>
                        <m:r>
                          <a:rPr lang="en-US" altLang="zh-CN" i="1">
                            <a:latin typeface="Cambria Math" panose="02040503050406030204" pitchFamily="18" charset="0"/>
                            <a:ea typeface="+mn-ea"/>
                          </a:rPr>
                          <m:t>_</m:t>
                        </m:r>
                        <m:r>
                          <a:rPr lang="en-US" altLang="zh-CN" i="1">
                            <a:latin typeface="Cambria Math" panose="02040503050406030204" pitchFamily="18" charset="0"/>
                            <a:ea typeface="+mn-ea"/>
                          </a:rPr>
                          <m:t>𝑡𝑜𝑝𝑖𝑐</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𝑀</m:t>
                        </m:r>
                        <m:r>
                          <a:rPr lang="en-US" altLang="zh-CN" i="1">
                            <a:latin typeface="Cambria Math" panose="02040503050406030204" pitchFamily="18" charset="0"/>
                            <a:ea typeface="+mn-ea"/>
                          </a:rPr>
                          <m:t>_</m:t>
                        </m:r>
                        <m:r>
                          <a:rPr lang="en-US" altLang="zh-CN" i="1">
                            <a:latin typeface="Cambria Math" panose="02040503050406030204" pitchFamily="18" charset="0"/>
                            <a:ea typeface="+mn-ea"/>
                          </a:rPr>
                          <m:t>𝑚𝑒𝑠</m:t>
                        </m:r>
                        <m:r>
                          <a:rPr lang="en-US" altLang="zh-CN" i="1">
                            <a:latin typeface="Cambria Math" panose="02040503050406030204" pitchFamily="18" charset="0"/>
                            <a:ea typeface="+mn-ea"/>
                          </a:rPr>
                          <m:t>|</m:t>
                        </m:r>
                      </m:den>
                    </m:f>
                  </m:oMath>
                </a14:m>
                <a:endParaRPr lang="zh-CN" altLang="zh-CN" dirty="0">
                  <a:latin typeface="+mn-ea"/>
                  <a:ea typeface="+mn-ea"/>
                </a:endParaRPr>
              </a:p>
              <a:p>
                <a:endParaRPr lang="zh-CN" altLang="en-US" dirty="0">
                  <a:latin typeface="+mn-ea"/>
                  <a:ea typeface="+mn-ea"/>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1331640" y="1988840"/>
                <a:ext cx="6846930" cy="3318074"/>
              </a:xfrm>
              <a:prstGeom prst="rect">
                <a:avLst/>
              </a:prstGeom>
              <a:blipFill rotWithShape="0">
                <a:blip r:embed="rId4"/>
                <a:stretch>
                  <a:fillRect l="-801" t="-183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61693453"/>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16</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2.4 </a:t>
            </a:r>
            <a:r>
              <a:rPr lang="zh-CN" altLang="en-US" sz="2100" dirty="0" smtClean="0"/>
              <a:t>基于</a:t>
            </a:r>
            <a:r>
              <a:rPr lang="zh-CN" altLang="en-US" sz="2100" dirty="0"/>
              <a:t>背景热点话题的微博内容对转发行为的影响</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1516732"/>
            <a:ext cx="4853947" cy="3640460"/>
          </a:xfrm>
          <a:prstGeom prst="rect">
            <a:avLst/>
          </a:prstGeom>
        </p:spPr>
      </p:pic>
      <p:sp>
        <p:nvSpPr>
          <p:cNvPr id="2" name="文本框 1"/>
          <p:cNvSpPr txBox="1"/>
          <p:nvPr/>
        </p:nvSpPr>
        <p:spPr>
          <a:xfrm>
            <a:off x="1021016" y="5106466"/>
            <a:ext cx="8148384" cy="1285160"/>
          </a:xfrm>
          <a:prstGeom prst="rect">
            <a:avLst/>
          </a:prstGeom>
          <a:noFill/>
        </p:spPr>
        <p:txBody>
          <a:bodyPr wrap="none" rtlCol="0">
            <a:spAutoFit/>
          </a:bodyPr>
          <a:lstStyle/>
          <a:p>
            <a:pPr>
              <a:lnSpc>
                <a:spcPts val="3200"/>
              </a:lnSpc>
            </a:pPr>
            <a:r>
              <a:rPr lang="zh-CN" altLang="en-US" dirty="0" smtClean="0">
                <a:latin typeface="华文楷体" panose="02010600040101010101" pitchFamily="2" charset="-122"/>
                <a:ea typeface="华文楷体" panose="02010600040101010101" pitchFamily="2" charset="-122"/>
              </a:rPr>
              <a:t>现象：</a:t>
            </a:r>
            <a:endParaRPr lang="en-US" altLang="zh-CN"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zh-CN" sz="1800" dirty="0">
                <a:latin typeface="华文楷体" panose="02010600040101010101" pitchFamily="2" charset="-122"/>
                <a:ea typeface="华文楷体" panose="02010600040101010101" pitchFamily="2" charset="-122"/>
              </a:rPr>
              <a:t>微博转发总量随微博内容与背景热点话题相似性的增大而</a:t>
            </a:r>
            <a:r>
              <a:rPr lang="zh-CN" altLang="zh-CN" sz="1800" dirty="0" smtClean="0">
                <a:latin typeface="华文楷体" panose="02010600040101010101" pitchFamily="2" charset="-122"/>
                <a:ea typeface="华文楷体" panose="02010600040101010101" pitchFamily="2" charset="-122"/>
              </a:rPr>
              <a:t>减少</a:t>
            </a:r>
            <a:endParaRPr lang="en-US" altLang="zh-CN" sz="18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zh-CN" sz="1800" dirty="0">
                <a:latin typeface="华文楷体" panose="02010600040101010101" pitchFamily="2" charset="-122"/>
                <a:ea typeface="华文楷体" panose="02010600040101010101" pitchFamily="2" charset="-122"/>
              </a:rPr>
              <a:t>微博获得的平均转发量随微博内容与背景热点话题相似性的增大而提高</a:t>
            </a:r>
            <a:endParaRPr lang="zh-CN" altLang="en-US" sz="1800" dirty="0">
              <a:latin typeface="华文楷体" panose="02010600040101010101" pitchFamily="2" charset="-122"/>
              <a:ea typeface="华文楷体" panose="02010600040101010101" pitchFamily="2" charset="-122"/>
            </a:endParaRPr>
          </a:p>
        </p:txBody>
      </p:sp>
      <p:sp>
        <p:nvSpPr>
          <p:cNvPr id="6" name="文本框 5"/>
          <p:cNvSpPr txBox="1"/>
          <p:nvPr/>
        </p:nvSpPr>
        <p:spPr>
          <a:xfrm>
            <a:off x="1271327" y="1817699"/>
            <a:ext cx="400110" cy="3072316"/>
          </a:xfrm>
          <a:prstGeom prst="rect">
            <a:avLst/>
          </a:prstGeom>
          <a:noFill/>
        </p:spPr>
        <p:txBody>
          <a:bodyPr vert="eaVert" wrap="none" rtlCol="0">
            <a:spAutoFit/>
          </a:bodyPr>
          <a:lstStyle/>
          <a:p>
            <a:r>
              <a:rPr lang="zh-CN" altLang="en-US" sz="1400" dirty="0" smtClean="0">
                <a:latin typeface="华文楷体" panose="02010600040101010101" pitchFamily="2" charset="-122"/>
                <a:ea typeface="华文楷体" panose="02010600040101010101" pitchFamily="2" charset="-122"/>
              </a:rPr>
              <a:t>热点话题相关微博平均转发量</a:t>
            </a:r>
            <a:endParaRPr lang="zh-CN" altLang="en-US" sz="1400" dirty="0">
              <a:latin typeface="华文楷体" panose="02010600040101010101" pitchFamily="2" charset="-122"/>
              <a:ea typeface="华文楷体" panose="02010600040101010101" pitchFamily="2" charset="-122"/>
            </a:endParaRPr>
          </a:p>
        </p:txBody>
      </p:sp>
      <p:sp>
        <p:nvSpPr>
          <p:cNvPr id="7" name="文本框 6"/>
          <p:cNvSpPr txBox="1"/>
          <p:nvPr/>
        </p:nvSpPr>
        <p:spPr>
          <a:xfrm>
            <a:off x="7339081" y="1916832"/>
            <a:ext cx="400110" cy="2843086"/>
          </a:xfrm>
          <a:prstGeom prst="rect">
            <a:avLst/>
          </a:prstGeom>
          <a:noFill/>
        </p:spPr>
        <p:txBody>
          <a:bodyPr vert="eaVert" wrap="none" rtlCol="0">
            <a:spAutoFit/>
          </a:bodyPr>
          <a:lstStyle/>
          <a:p>
            <a:r>
              <a:rPr lang="zh-CN" altLang="en-US" sz="1400" dirty="0">
                <a:latin typeface="华文楷体" panose="02010600040101010101" pitchFamily="2" charset="-122"/>
                <a:ea typeface="华文楷体" panose="02010600040101010101" pitchFamily="2" charset="-122"/>
              </a:rPr>
              <a:t>热点话题相关微</a:t>
            </a:r>
            <a:r>
              <a:rPr lang="zh-CN" altLang="en-US" sz="1400" dirty="0" smtClean="0">
                <a:latin typeface="华文楷体" panose="02010600040101010101" pitchFamily="2" charset="-122"/>
                <a:ea typeface="华文楷体" panose="02010600040101010101" pitchFamily="2" charset="-122"/>
              </a:rPr>
              <a:t>博转发总量</a:t>
            </a:r>
            <a:endParaRPr lang="zh-CN" altLang="en-US" sz="1400" dirty="0">
              <a:latin typeface="华文楷体" panose="02010600040101010101" pitchFamily="2" charset="-122"/>
              <a:ea typeface="华文楷体" panose="02010600040101010101" pitchFamily="2" charset="-122"/>
            </a:endParaRPr>
          </a:p>
        </p:txBody>
      </p:sp>
      <p:sp>
        <p:nvSpPr>
          <p:cNvPr id="8" name="文本框 7"/>
          <p:cNvSpPr txBox="1"/>
          <p:nvPr/>
        </p:nvSpPr>
        <p:spPr>
          <a:xfrm>
            <a:off x="1043608" y="5085184"/>
            <a:ext cx="7199407" cy="1292277"/>
          </a:xfrm>
          <a:prstGeom prst="rect">
            <a:avLst/>
          </a:prstGeom>
          <a:noFill/>
        </p:spPr>
        <p:txBody>
          <a:bodyPr wrap="none" rtlCol="0">
            <a:spAutoFit/>
          </a:bodyPr>
          <a:lstStyle/>
          <a:p>
            <a:pPr>
              <a:lnSpc>
                <a:spcPts val="3200"/>
              </a:lnSpc>
            </a:pPr>
            <a:r>
              <a:rPr lang="zh-CN" altLang="en-US" dirty="0" smtClean="0">
                <a:latin typeface="华文楷体" panose="02010600040101010101" pitchFamily="2" charset="-122"/>
                <a:ea typeface="华文楷体" panose="02010600040101010101" pitchFamily="2" charset="-122"/>
              </a:rPr>
              <a:t>结论：</a:t>
            </a:r>
            <a:endParaRPr lang="en-US" altLang="zh-CN" dirty="0" smtClean="0">
              <a:latin typeface="华文楷体" panose="02010600040101010101" pitchFamily="2" charset="-122"/>
              <a:ea typeface="华文楷体" panose="02010600040101010101" pitchFamily="2" charset="-122"/>
            </a:endParaRPr>
          </a:p>
          <a:p>
            <a:pPr marL="342900" indent="-342900">
              <a:lnSpc>
                <a:spcPts val="3200"/>
              </a:lnSpc>
              <a:buFont typeface="Arial" panose="020B0604020202020204" pitchFamily="34" charset="0"/>
              <a:buChar char="•"/>
            </a:pPr>
            <a:r>
              <a:rPr lang="zh-CN" altLang="zh-CN" sz="2000" dirty="0">
                <a:latin typeface="华文楷体" panose="02010600040101010101" pitchFamily="2" charset="-122"/>
                <a:ea typeface="华文楷体" panose="02010600040101010101" pitchFamily="2" charset="-122"/>
              </a:rPr>
              <a:t>微博内容与热点话题越相似，越容易受到</a:t>
            </a:r>
            <a:r>
              <a:rPr lang="zh-CN" altLang="zh-CN" sz="2000" dirty="0" smtClean="0">
                <a:latin typeface="华文楷体" panose="02010600040101010101" pitchFamily="2" charset="-122"/>
                <a:ea typeface="华文楷体" panose="02010600040101010101" pitchFamily="2" charset="-122"/>
              </a:rPr>
              <a:t>转发</a:t>
            </a:r>
            <a:endParaRPr lang="en-US" altLang="zh-CN" sz="2000" dirty="0" smtClean="0">
              <a:latin typeface="华文楷体" panose="02010600040101010101" pitchFamily="2" charset="-122"/>
              <a:ea typeface="华文楷体" panose="02010600040101010101" pitchFamily="2" charset="-122"/>
            </a:endParaRPr>
          </a:p>
          <a:p>
            <a:pPr marL="342900" indent="-342900">
              <a:lnSpc>
                <a:spcPts val="3200"/>
              </a:lnSpc>
              <a:buFont typeface="Arial" panose="020B0604020202020204" pitchFamily="34" charset="0"/>
              <a:buChar char="•"/>
            </a:pPr>
            <a:r>
              <a:rPr lang="zh-CN" altLang="zh-CN" sz="2000" dirty="0" smtClean="0">
                <a:latin typeface="华文楷体" panose="02010600040101010101" pitchFamily="2" charset="-122"/>
                <a:ea typeface="华文楷体" panose="02010600040101010101" pitchFamily="2" charset="-122"/>
              </a:rPr>
              <a:t>融合</a:t>
            </a:r>
            <a:r>
              <a:rPr lang="zh-CN" altLang="zh-CN" sz="2000" dirty="0">
                <a:latin typeface="华文楷体" panose="02010600040101010101" pitchFamily="2" charset="-122"/>
                <a:ea typeface="华文楷体" panose="02010600040101010101" pitchFamily="2" charset="-122"/>
              </a:rPr>
              <a:t>热点话题的微博内容特征能够有效区分微博转发行为。</a:t>
            </a:r>
            <a:endParaRPr lang="zh-CN" altLang="en-US" sz="2000" dirty="0">
              <a:latin typeface="华文楷体" panose="02010600040101010101" pitchFamily="2" charset="-122"/>
              <a:ea typeface="华文楷体" panose="02010600040101010101" pitchFamily="2" charset="-122"/>
            </a:endParaRPr>
          </a:p>
        </p:txBody>
      </p:sp>
      <p:cxnSp>
        <p:nvCxnSpPr>
          <p:cNvPr id="5" name="直接箭头连接符 4"/>
          <p:cNvCxnSpPr/>
          <p:nvPr/>
        </p:nvCxnSpPr>
        <p:spPr bwMode="auto">
          <a:xfrm>
            <a:off x="1671437" y="2780928"/>
            <a:ext cx="1892451" cy="1296144"/>
          </a:xfrm>
          <a:prstGeom prst="straightConnector1">
            <a:avLst/>
          </a:prstGeom>
          <a:noFill/>
          <a:ln w="28575"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H="1" flipV="1">
            <a:off x="2987824" y="2996952"/>
            <a:ext cx="4369782" cy="133375"/>
          </a:xfrm>
          <a:prstGeom prst="straightConnector1">
            <a:avLst/>
          </a:prstGeom>
          <a:noFill/>
          <a:ln w="28575"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13701052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2775512D-6466-4295-90A6-04E3BADA9A6D}" type="slidenum">
              <a:rPr lang="zh-CN" altLang="en-US" sz="1400" b="0">
                <a:solidFill>
                  <a:srgbClr val="666699"/>
                </a:solidFill>
                <a:latin typeface="Arial Black" panose="020B0A04020102020204" pitchFamily="34" charset="0"/>
              </a:rPr>
              <a:pPr algn="r">
                <a:spcBef>
                  <a:spcPct val="0"/>
                </a:spcBef>
              </a:pPr>
              <a:t>17</a:t>
            </a:fld>
            <a:endParaRPr lang="en-US" altLang="zh-CN" sz="1400" b="0">
              <a:solidFill>
                <a:srgbClr val="666699"/>
              </a:solidFill>
              <a:latin typeface="Arial Black" panose="020B0A04020102020204" pitchFamily="34" charset="0"/>
            </a:endParaRPr>
          </a:p>
        </p:txBody>
      </p:sp>
      <p:sp>
        <p:nvSpPr>
          <p:cNvPr id="1000450" name="Rectangle 2"/>
          <p:cNvSpPr>
            <a:spLocks noGrp="1" noChangeArrowheads="1"/>
          </p:cNvSpPr>
          <p:nvPr>
            <p:ph type="title"/>
          </p:nvPr>
        </p:nvSpPr>
        <p:spPr/>
        <p:txBody>
          <a:bodyPr/>
          <a:lstStyle/>
          <a:p>
            <a:pPr eaLnBrk="1" hangingPunct="1">
              <a:defRPr/>
            </a:pPr>
            <a:r>
              <a:rPr lang="zh-CN" altLang="en-US" sz="3600" smtClean="0"/>
              <a:t>提 纲</a:t>
            </a:r>
          </a:p>
        </p:txBody>
      </p:sp>
      <p:sp>
        <p:nvSpPr>
          <p:cNvPr id="17412" name="Rectangle 3"/>
          <p:cNvSpPr>
            <a:spLocks noGrp="1" noChangeArrowheads="1"/>
          </p:cNvSpPr>
          <p:nvPr>
            <p:ph type="body" idx="1"/>
          </p:nvPr>
        </p:nvSpPr>
        <p:spPr>
          <a:xfrm>
            <a:off x="1218729" y="1556792"/>
            <a:ext cx="7489825" cy="4896544"/>
          </a:xfrm>
        </p:spPr>
        <p:txBody>
          <a:bodyPr/>
          <a:lstStyle/>
          <a:p>
            <a:pPr eaLnBrk="1" hangingPunct="1">
              <a:lnSpc>
                <a:spcPts val="3200"/>
              </a:lnSpc>
            </a:pPr>
            <a:r>
              <a:rPr lang="zh-CN" altLang="en-US" sz="2700" dirty="0">
                <a:latin typeface="华文楷体" panose="02010600040101010101" pitchFamily="2" charset="-122"/>
                <a:ea typeface="华文楷体" panose="02010600040101010101" pitchFamily="2" charset="-122"/>
              </a:rPr>
              <a:t>研究概述</a:t>
            </a:r>
          </a:p>
          <a:p>
            <a:pPr eaLnBrk="1" hangingPunct="1">
              <a:lnSpc>
                <a:spcPts val="3200"/>
              </a:lnSpc>
            </a:pPr>
            <a:r>
              <a:rPr lang="zh-CN" altLang="en-US" sz="2700" dirty="0" smtClean="0">
                <a:latin typeface="华文楷体" panose="02010600040101010101" pitchFamily="2" charset="-122"/>
                <a:ea typeface="华文楷体" panose="02010600040101010101" pitchFamily="2" charset="-122"/>
              </a:rPr>
              <a:t>基于</a:t>
            </a:r>
            <a:r>
              <a:rPr lang="zh-CN" altLang="en-US" sz="2700" dirty="0">
                <a:latin typeface="华文楷体" panose="02010600040101010101" pitchFamily="2" charset="-122"/>
                <a:ea typeface="华文楷体" panose="02010600040101010101" pitchFamily="2" charset="-122"/>
              </a:rPr>
              <a:t>背景热点的微博转发行为影响因素</a:t>
            </a:r>
            <a:r>
              <a:rPr lang="zh-CN" altLang="en-US" sz="2700" dirty="0" smtClean="0">
                <a:latin typeface="华文楷体" panose="02010600040101010101" pitchFamily="2" charset="-122"/>
                <a:ea typeface="华文楷体" panose="02010600040101010101" pitchFamily="2" charset="-122"/>
              </a:rPr>
              <a:t>分析</a:t>
            </a:r>
          </a:p>
          <a:p>
            <a:pPr eaLnBrk="1" hangingPunct="1">
              <a:lnSpc>
                <a:spcPts val="3200"/>
              </a:lnSpc>
            </a:pPr>
            <a:r>
              <a:rPr lang="zh-CN" altLang="en-US" sz="2700" dirty="0">
                <a:solidFill>
                  <a:srgbClr val="C00000"/>
                </a:solidFill>
                <a:latin typeface="华文楷体" panose="02010600040101010101" pitchFamily="2" charset="-122"/>
                <a:ea typeface="华文楷体" panose="02010600040101010101" pitchFamily="2" charset="-122"/>
              </a:rPr>
              <a:t>基于背景热点的微博转发特征提取及转发预测</a:t>
            </a:r>
          </a:p>
          <a:p>
            <a:pPr lvl="1" eaLnBrk="1" hangingPunct="1">
              <a:lnSpc>
                <a:spcPts val="3200"/>
              </a:lnSpc>
              <a:spcBef>
                <a:spcPts val="0"/>
              </a:spcBef>
            </a:pPr>
            <a:r>
              <a:rPr lang="zh-CN" altLang="en-US" sz="2100" dirty="0" smtClean="0">
                <a:latin typeface="华文楷体" panose="02010600040101010101" pitchFamily="2" charset="-122"/>
                <a:ea typeface="华文楷体" panose="02010600040101010101" pitchFamily="2" charset="-122"/>
              </a:rPr>
              <a:t>实验设计的基本</a:t>
            </a:r>
            <a:r>
              <a:rPr lang="zh-CN" altLang="en-US" sz="2100" dirty="0">
                <a:latin typeface="华文楷体" panose="02010600040101010101" pitchFamily="2" charset="-122"/>
                <a:ea typeface="华文楷体" panose="02010600040101010101" pitchFamily="2" charset="-122"/>
              </a:rPr>
              <a:t>思路及评价指标</a:t>
            </a:r>
          </a:p>
          <a:p>
            <a:pPr lvl="1" eaLnBrk="1" hangingPunct="1">
              <a:lnSpc>
                <a:spcPts val="3200"/>
              </a:lnSpc>
              <a:spcBef>
                <a:spcPts val="0"/>
              </a:spcBef>
            </a:pPr>
            <a:r>
              <a:rPr lang="zh-CN" altLang="en-US" sz="2100" dirty="0" smtClean="0">
                <a:latin typeface="华文楷体" panose="02010600040101010101" pitchFamily="2" charset="-122"/>
                <a:ea typeface="华文楷体" panose="02010600040101010101" pitchFamily="2" charset="-122"/>
              </a:rPr>
              <a:t>特征提取</a:t>
            </a:r>
            <a:endParaRPr lang="en-US" altLang="zh-CN" sz="2100" dirty="0" smtClean="0">
              <a:latin typeface="华文楷体" panose="02010600040101010101" pitchFamily="2" charset="-122"/>
              <a:ea typeface="华文楷体" panose="02010600040101010101" pitchFamily="2" charset="-122"/>
            </a:endParaRPr>
          </a:p>
          <a:p>
            <a:pPr lvl="1" eaLnBrk="1" hangingPunct="1">
              <a:lnSpc>
                <a:spcPts val="3200"/>
              </a:lnSpc>
              <a:spcBef>
                <a:spcPts val="0"/>
              </a:spcBef>
            </a:pPr>
            <a:r>
              <a:rPr lang="zh-CN" altLang="en-US" sz="2100" dirty="0" smtClean="0">
                <a:latin typeface="华文楷体" panose="02010600040101010101" pitchFamily="2" charset="-122"/>
                <a:ea typeface="华文楷体" panose="02010600040101010101" pitchFamily="2" charset="-122"/>
              </a:rPr>
              <a:t>基于用户特征和微博特征的微博转发预测</a:t>
            </a:r>
            <a:endParaRPr lang="en-US" altLang="zh-CN" sz="2100" dirty="0" smtClean="0">
              <a:latin typeface="华文楷体" panose="02010600040101010101" pitchFamily="2" charset="-122"/>
              <a:ea typeface="华文楷体" panose="02010600040101010101" pitchFamily="2" charset="-122"/>
            </a:endParaRPr>
          </a:p>
          <a:p>
            <a:pPr lvl="1" eaLnBrk="1" hangingPunct="1">
              <a:lnSpc>
                <a:spcPts val="3200"/>
              </a:lnSpc>
              <a:spcBef>
                <a:spcPts val="0"/>
              </a:spcBef>
            </a:pPr>
            <a:r>
              <a:rPr lang="zh-CN" altLang="en-US" sz="2100" dirty="0" smtClean="0">
                <a:latin typeface="华文楷体" panose="02010600040101010101" pitchFamily="2" charset="-122"/>
                <a:ea typeface="华文楷体" panose="02010600040101010101" pitchFamily="2" charset="-122"/>
              </a:rPr>
              <a:t>基于背景热点的特征的微博转发预测</a:t>
            </a:r>
            <a:endParaRPr lang="en-US" altLang="zh-CN" sz="2100" dirty="0" smtClean="0">
              <a:latin typeface="华文楷体" panose="02010600040101010101" pitchFamily="2" charset="-122"/>
              <a:ea typeface="华文楷体" panose="02010600040101010101" pitchFamily="2" charset="-122"/>
            </a:endParaRPr>
          </a:p>
          <a:p>
            <a:pPr lvl="1" eaLnBrk="1" hangingPunct="1">
              <a:lnSpc>
                <a:spcPts val="3200"/>
              </a:lnSpc>
              <a:spcBef>
                <a:spcPts val="0"/>
              </a:spcBef>
            </a:pPr>
            <a:r>
              <a:rPr lang="zh-CN" altLang="en-US" sz="2100" dirty="0" smtClean="0">
                <a:latin typeface="华文楷体" panose="02010600040101010101" pitchFamily="2" charset="-122"/>
                <a:ea typeface="华文楷体" panose="02010600040101010101" pitchFamily="2" charset="-122"/>
              </a:rPr>
              <a:t>多特征融合的微博转发预测</a:t>
            </a:r>
            <a:endParaRPr lang="en-US" altLang="zh-CN" sz="2100" dirty="0" smtClean="0">
              <a:latin typeface="华文楷体" panose="02010600040101010101" pitchFamily="2" charset="-122"/>
              <a:ea typeface="华文楷体" panose="02010600040101010101" pitchFamily="2" charset="-122"/>
            </a:endParaRPr>
          </a:p>
          <a:p>
            <a:pPr eaLnBrk="1" hangingPunct="1">
              <a:lnSpc>
                <a:spcPts val="3200"/>
              </a:lnSpc>
            </a:pPr>
            <a:r>
              <a:rPr lang="zh-CN" altLang="en-US" sz="2700" dirty="0">
                <a:latin typeface="华文楷体" panose="02010600040101010101" pitchFamily="2" charset="-122"/>
                <a:ea typeface="华文楷体" panose="02010600040101010101" pitchFamily="2" charset="-122"/>
              </a:rPr>
              <a:t>实验结果与分析</a:t>
            </a:r>
            <a:endParaRPr lang="en-US" altLang="zh-CN" sz="2700" dirty="0">
              <a:latin typeface="华文楷体" panose="02010600040101010101" pitchFamily="2" charset="-122"/>
              <a:ea typeface="华文楷体" panose="02010600040101010101" pitchFamily="2" charset="-122"/>
            </a:endParaRPr>
          </a:p>
          <a:p>
            <a:pPr eaLnBrk="1" hangingPunct="1">
              <a:lnSpc>
                <a:spcPts val="3200"/>
              </a:lnSpc>
            </a:pPr>
            <a:r>
              <a:rPr lang="zh-CN" altLang="en-US" sz="2700" dirty="0">
                <a:latin typeface="华文楷体" panose="02010600040101010101" pitchFamily="2" charset="-122"/>
                <a:ea typeface="华文楷体" panose="02010600040101010101" pitchFamily="2" charset="-122"/>
              </a:rPr>
              <a:t>系统设计</a:t>
            </a:r>
          </a:p>
          <a:p>
            <a:pPr eaLnBrk="1" hangingPunct="1">
              <a:lnSpc>
                <a:spcPts val="3200"/>
              </a:lnSpc>
            </a:pPr>
            <a:r>
              <a:rPr lang="zh-CN" altLang="en-US" sz="2700" dirty="0">
                <a:latin typeface="华文楷体" panose="02010600040101010101" pitchFamily="2" charset="-122"/>
                <a:ea typeface="华文楷体" panose="02010600040101010101" pitchFamily="2" charset="-122"/>
              </a:rPr>
              <a:t>总结与</a:t>
            </a:r>
            <a:r>
              <a:rPr lang="zh-CN" altLang="en-US" sz="2700" dirty="0" smtClean="0">
                <a:latin typeface="华文楷体" panose="02010600040101010101" pitchFamily="2" charset="-122"/>
                <a:ea typeface="华文楷体" panose="02010600040101010101" pitchFamily="2" charset="-122"/>
              </a:rPr>
              <a:t>展望</a:t>
            </a:r>
            <a:endParaRPr lang="zh-CN" altLang="en-US" sz="27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28520050"/>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18</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3.1 </a:t>
            </a:r>
            <a:r>
              <a:rPr lang="zh-CN" altLang="en-US" sz="2100" dirty="0" smtClean="0"/>
              <a:t>实验设计的基本思路及评价指标</a:t>
            </a:r>
            <a:endParaRPr lang="zh-CN" altLang="en-US" sz="2100" dirty="0"/>
          </a:p>
        </p:txBody>
      </p:sp>
      <p:pic>
        <p:nvPicPr>
          <p:cNvPr id="4" name="图片 3" descr="F:\chenjiang\study\毕业论文相关\大论文\图表\微博转发预测基本方法流程图.jpg"/>
          <p:cNvPicPr/>
          <p:nvPr/>
        </p:nvPicPr>
        <p:blipFill>
          <a:blip r:embed="rId4">
            <a:extLst>
              <a:ext uri="{28A0092B-C50C-407E-A947-70E740481C1C}">
                <a14:useLocalDpi xmlns:a14="http://schemas.microsoft.com/office/drawing/2010/main" val="0"/>
              </a:ext>
            </a:extLst>
          </a:blip>
          <a:srcRect/>
          <a:stretch>
            <a:fillRect/>
          </a:stretch>
        </p:blipFill>
        <p:spPr bwMode="auto">
          <a:xfrm>
            <a:off x="2016968" y="1649779"/>
            <a:ext cx="4211216" cy="2998131"/>
          </a:xfrm>
          <a:prstGeom prst="rect">
            <a:avLst/>
          </a:prstGeom>
          <a:noFill/>
          <a:ln>
            <a:noFill/>
          </a:ln>
        </p:spPr>
      </p:pic>
      <mc:AlternateContent xmlns:mc="http://schemas.openxmlformats.org/markup-compatibility/2006" xmlns:a14="http://schemas.microsoft.com/office/drawing/2010/main">
        <mc:Choice Requires="a14">
          <p:sp>
            <p:nvSpPr>
              <p:cNvPr id="10" name="矩形 9"/>
              <p:cNvSpPr/>
              <p:nvPr/>
            </p:nvSpPr>
            <p:spPr>
              <a:xfrm>
                <a:off x="720080" y="4944051"/>
                <a:ext cx="2263697" cy="5863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700" i="1">
                          <a:latin typeface="Cambria Math" panose="02040503050406030204" pitchFamily="18" charset="0"/>
                        </a:rPr>
                        <m:t>𝑃𝑟𝑒𝑐𝑖𝑠𝑖𝑜𝑛</m:t>
                      </m:r>
                      <m:r>
                        <a:rPr lang="zh-CN" altLang="en-US" sz="1700" i="0">
                          <a:latin typeface="Cambria Math" panose="02040503050406030204" pitchFamily="18" charset="0"/>
                        </a:rPr>
                        <m:t>=</m:t>
                      </m:r>
                      <m:f>
                        <m:fPr>
                          <m:ctrlPr>
                            <a:rPr lang="zh-CN" altLang="en-US" sz="1700" i="1">
                              <a:latin typeface="Cambria Math" panose="02040503050406030204" pitchFamily="18" charset="0"/>
                            </a:rPr>
                          </m:ctrlPr>
                        </m:fPr>
                        <m:num>
                          <m:r>
                            <a:rPr lang="zh-CN" altLang="en-US" sz="1700" i="1">
                              <a:latin typeface="Cambria Math" panose="02040503050406030204" pitchFamily="18" charset="0"/>
                            </a:rPr>
                            <m:t>𝑇𝑃</m:t>
                          </m:r>
                        </m:num>
                        <m:den>
                          <m:r>
                            <a:rPr lang="zh-CN" altLang="en-US" sz="1700" i="1">
                              <a:latin typeface="Cambria Math" panose="02040503050406030204" pitchFamily="18" charset="0"/>
                            </a:rPr>
                            <m:t>𝑇𝑃</m:t>
                          </m:r>
                          <m:r>
                            <a:rPr lang="zh-CN" altLang="en-US" sz="1700" i="0">
                              <a:latin typeface="Cambria Math" panose="02040503050406030204" pitchFamily="18" charset="0"/>
                            </a:rPr>
                            <m:t>+</m:t>
                          </m:r>
                          <m:r>
                            <a:rPr lang="zh-CN" altLang="en-US" sz="1700" i="1">
                              <a:latin typeface="Cambria Math" panose="02040503050406030204" pitchFamily="18" charset="0"/>
                            </a:rPr>
                            <m:t>𝐹𝑃</m:t>
                          </m:r>
                        </m:den>
                      </m:f>
                    </m:oMath>
                  </m:oMathPara>
                </a14:m>
                <a:endParaRPr lang="zh-CN" altLang="en-US" sz="1700" dirty="0"/>
              </a:p>
            </p:txBody>
          </p:sp>
        </mc:Choice>
        <mc:Fallback xmlns="">
          <p:sp>
            <p:nvSpPr>
              <p:cNvPr id="10" name="矩形 9"/>
              <p:cNvSpPr>
                <a:spLocks noRot="1" noChangeAspect="1" noMove="1" noResize="1" noEditPoints="1" noAdjustHandles="1" noChangeArrowheads="1" noChangeShapeType="1" noTextEdit="1"/>
              </p:cNvSpPr>
              <p:nvPr/>
            </p:nvSpPr>
            <p:spPr>
              <a:xfrm>
                <a:off x="720080" y="4944051"/>
                <a:ext cx="2263697" cy="586379"/>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312368" y="4951208"/>
                <a:ext cx="1414426" cy="5803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700" i="1">
                          <a:latin typeface="Cambria Math" panose="02040503050406030204" pitchFamily="18" charset="0"/>
                        </a:rPr>
                        <m:t>𝑅𝑒𝑐𝑎𝑙𝑙</m:t>
                      </m:r>
                      <m:r>
                        <a:rPr lang="zh-CN" altLang="en-US" sz="1700" i="0">
                          <a:latin typeface="Cambria Math" panose="02040503050406030204" pitchFamily="18" charset="0"/>
                        </a:rPr>
                        <m:t>=</m:t>
                      </m:r>
                      <m:f>
                        <m:fPr>
                          <m:ctrlPr>
                            <a:rPr lang="zh-CN" altLang="en-US" sz="1700" i="1">
                              <a:latin typeface="Cambria Math" panose="02040503050406030204" pitchFamily="18" charset="0"/>
                            </a:rPr>
                          </m:ctrlPr>
                        </m:fPr>
                        <m:num>
                          <m:r>
                            <a:rPr lang="zh-CN" altLang="en-US" sz="1700" i="1">
                              <a:latin typeface="Cambria Math" panose="02040503050406030204" pitchFamily="18" charset="0"/>
                            </a:rPr>
                            <m:t>𝑇𝑃</m:t>
                          </m:r>
                        </m:num>
                        <m:den>
                          <m:r>
                            <a:rPr lang="zh-CN" altLang="en-US" sz="1700" i="1">
                              <a:latin typeface="Cambria Math" panose="02040503050406030204" pitchFamily="18" charset="0"/>
                            </a:rPr>
                            <m:t>𝑃</m:t>
                          </m:r>
                        </m:den>
                      </m:f>
                    </m:oMath>
                  </m:oMathPara>
                </a14:m>
                <a:endParaRPr lang="zh-CN" altLang="en-US" sz="1700" dirty="0"/>
              </a:p>
            </p:txBody>
          </p:sp>
        </mc:Choice>
        <mc:Fallback xmlns="">
          <p:sp>
            <p:nvSpPr>
              <p:cNvPr id="11" name="矩形 10"/>
              <p:cNvSpPr>
                <a:spLocks noRot="1" noChangeAspect="1" noMove="1" noResize="1" noEditPoints="1" noAdjustHandles="1" noChangeArrowheads="1" noChangeShapeType="1" noTextEdit="1"/>
              </p:cNvSpPr>
              <p:nvPr/>
            </p:nvSpPr>
            <p:spPr>
              <a:xfrm>
                <a:off x="3312368" y="4951208"/>
                <a:ext cx="1414426" cy="58035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44016" y="5830473"/>
                <a:ext cx="5868144" cy="5933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700" i="1">
                          <a:latin typeface="Cambria Math" panose="02040503050406030204" pitchFamily="18" charset="0"/>
                        </a:rPr>
                        <m:t>𝐹</m:t>
                      </m:r>
                      <m:r>
                        <m:rPr>
                          <m:nor/>
                        </m:rPr>
                        <a:rPr lang="zh-CN" altLang="en-US" sz="1700" i="1">
                          <a:latin typeface="Cambria Math" panose="02040503050406030204" pitchFamily="18" charset="0"/>
                        </a:rPr>
                        <m:t>−</m:t>
                      </m:r>
                      <m:r>
                        <a:rPr lang="zh-CN" altLang="en-US" sz="1700" i="1">
                          <a:latin typeface="Cambria Math" panose="02040503050406030204" pitchFamily="18" charset="0"/>
                        </a:rPr>
                        <m:t>𝑚𝑒𝑎𝑠𝑢𝑟𝑒</m:t>
                      </m:r>
                      <m:r>
                        <a:rPr lang="zh-CN" altLang="en-US" sz="1700" i="0">
                          <a:latin typeface="Cambria Math" panose="02040503050406030204" pitchFamily="18" charset="0"/>
                        </a:rPr>
                        <m:t>=</m:t>
                      </m:r>
                      <m:f>
                        <m:fPr>
                          <m:ctrlPr>
                            <a:rPr lang="zh-CN" altLang="en-US" sz="1700" i="1">
                              <a:latin typeface="Cambria Math" panose="02040503050406030204" pitchFamily="18" charset="0"/>
                            </a:rPr>
                          </m:ctrlPr>
                        </m:fPr>
                        <m:num>
                          <m:r>
                            <a:rPr lang="zh-CN" altLang="en-US" sz="1700" i="0">
                              <a:latin typeface="Cambria Math" panose="02040503050406030204" pitchFamily="18" charset="0"/>
                            </a:rPr>
                            <m:t>2∗</m:t>
                          </m:r>
                          <m:r>
                            <a:rPr lang="zh-CN" altLang="en-US" sz="1700" i="1">
                              <a:latin typeface="Cambria Math" panose="02040503050406030204" pitchFamily="18" charset="0"/>
                            </a:rPr>
                            <m:t>𝑃𝑟𝑒𝑐𝑖𝑠𝑖𝑜𝑛</m:t>
                          </m:r>
                          <m:r>
                            <a:rPr lang="zh-CN" altLang="en-US" sz="1700" i="0">
                              <a:latin typeface="Cambria Math" panose="02040503050406030204" pitchFamily="18" charset="0"/>
                            </a:rPr>
                            <m:t>∗</m:t>
                          </m:r>
                          <m:r>
                            <a:rPr lang="zh-CN" altLang="en-US" sz="1700" i="1">
                              <a:latin typeface="Cambria Math" panose="02040503050406030204" pitchFamily="18" charset="0"/>
                            </a:rPr>
                            <m:t>𝑅𝑒𝑐𝑎𝑙𝑙</m:t>
                          </m:r>
                        </m:num>
                        <m:den>
                          <m:r>
                            <a:rPr lang="zh-CN" altLang="en-US" sz="1700" i="1">
                              <a:latin typeface="Cambria Math" panose="02040503050406030204" pitchFamily="18" charset="0"/>
                            </a:rPr>
                            <m:t>𝑃𝑟𝑒𝑐𝑖𝑠𝑖𝑜𝑛</m:t>
                          </m:r>
                          <m:r>
                            <a:rPr lang="zh-CN" altLang="en-US" sz="1700" i="0">
                              <a:latin typeface="Cambria Math" panose="02040503050406030204" pitchFamily="18" charset="0"/>
                            </a:rPr>
                            <m:t>+</m:t>
                          </m:r>
                          <m:r>
                            <a:rPr lang="zh-CN" altLang="en-US" sz="1700" i="1">
                              <a:latin typeface="Cambria Math" panose="02040503050406030204" pitchFamily="18" charset="0"/>
                            </a:rPr>
                            <m:t>𝑅𝑒𝑐𝑎𝑙𝑙</m:t>
                          </m:r>
                        </m:den>
                      </m:f>
                    </m:oMath>
                  </m:oMathPara>
                </a14:m>
                <a:endParaRPr lang="zh-CN" altLang="en-US" sz="1700" dirty="0"/>
              </a:p>
            </p:txBody>
          </p:sp>
        </mc:Choice>
        <mc:Fallback xmlns="">
          <p:sp>
            <p:nvSpPr>
              <p:cNvPr id="12" name="矩形 11"/>
              <p:cNvSpPr>
                <a:spLocks noRot="1" noChangeAspect="1" noMove="1" noResize="1" noEditPoints="1" noAdjustHandles="1" noChangeArrowheads="1" noChangeShapeType="1" noTextEdit="1"/>
              </p:cNvSpPr>
              <p:nvPr/>
            </p:nvSpPr>
            <p:spPr>
              <a:xfrm>
                <a:off x="-144016" y="5830473"/>
                <a:ext cx="5868144" cy="59330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220072" y="5221649"/>
                <a:ext cx="4572000" cy="1290610"/>
              </a:xfrm>
              <a:prstGeom prst="rect">
                <a:avLst/>
              </a:prstGeom>
            </p:spPr>
            <p:txBody>
              <a:bodyPr>
                <a:spAutoFit/>
              </a:bodyPr>
              <a:lstStyle/>
              <a:p>
                <a:pPr>
                  <a:lnSpc>
                    <a:spcPts val="3200"/>
                  </a:lnSpc>
                </a:pPr>
                <a14:m>
                  <m:oMath xmlns:m="http://schemas.openxmlformats.org/officeDocument/2006/math">
                    <m:r>
                      <a:rPr lang="en-US" altLang="zh-CN" sz="2000" i="1">
                        <a:latin typeface="Cambria Math" panose="02040503050406030204" pitchFamily="18" charset="0"/>
                        <a:cs typeface="Times New Roman" panose="02020603050405020304" pitchFamily="18" charset="0"/>
                      </a:rPr>
                      <m:t>𝑇𝑃</m:t>
                    </m:r>
                  </m:oMath>
                </a14:m>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表示</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实际转发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预测为转发</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nSpc>
                    <a:spcPts val="3200"/>
                  </a:lnSpc>
                </a:pPr>
                <a14:m>
                  <m:oMath xmlns:m="http://schemas.openxmlformats.org/officeDocument/2006/math">
                    <m:r>
                      <a:rPr lang="en-US" altLang="zh-CN" sz="2000" i="1">
                        <a:latin typeface="Cambria Math" panose="02040503050406030204" pitchFamily="18" charset="0"/>
                        <a:cs typeface="Times New Roman" panose="02020603050405020304" pitchFamily="18" charset="0"/>
                      </a:rPr>
                      <m:t>𝐹𝑃</m:t>
                    </m:r>
                  </m:oMath>
                </a14:m>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表示实际是非</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转发预测为转</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nSpc>
                    <a:spcPts val="3200"/>
                  </a:lnSpc>
                </a:pPr>
                <a14:m>
                  <m:oMath xmlns:m="http://schemas.openxmlformats.org/officeDocument/2006/math">
                    <m:r>
                      <a:rPr lang="en-US" altLang="zh-CN" sz="2000" i="1">
                        <a:latin typeface="Cambria Math" panose="02040503050406030204" pitchFamily="18" charset="0"/>
                        <a:cs typeface="Times New Roman" panose="02020603050405020304" pitchFamily="18" charset="0"/>
                      </a:rPr>
                      <m:t>𝑃</m:t>
                    </m:r>
                  </m:oMath>
                </a14:m>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表示实际转发</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微</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博微博总数</a:t>
                </a:r>
                <a:endParaRPr lang="zh-CN" altLang="en-US" sz="2000" dirty="0">
                  <a:latin typeface="华文楷体" panose="02010600040101010101" pitchFamily="2" charset="-122"/>
                  <a:ea typeface="华文楷体" panose="02010600040101010101" pitchFamily="2"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5220072" y="5221649"/>
                <a:ext cx="4572000" cy="1290610"/>
              </a:xfrm>
              <a:prstGeom prst="rect">
                <a:avLst/>
              </a:prstGeom>
              <a:blipFill rotWithShape="0">
                <a:blip r:embed="rId8"/>
                <a:stretch>
                  <a:fillRect b="-805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11623408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19</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3.2 </a:t>
            </a:r>
            <a:r>
              <a:rPr lang="zh-CN" altLang="en-US" sz="2100" dirty="0" smtClean="0"/>
              <a:t>特征提取</a:t>
            </a:r>
            <a:endParaRPr lang="zh-CN" altLang="en-US" sz="2100" dirty="0"/>
          </a:p>
        </p:txBody>
      </p:sp>
      <mc:AlternateContent xmlns:mc="http://schemas.openxmlformats.org/markup-compatibility/2006" xmlns:a14="http://schemas.microsoft.com/office/drawing/2010/main">
        <mc:Choice Requires="a14">
          <p:graphicFrame>
            <p:nvGraphicFramePr>
              <p:cNvPr id="10" name="内容占位符 3"/>
              <p:cNvGraphicFramePr>
                <a:graphicFrameLocks/>
              </p:cNvGraphicFramePr>
              <p:nvPr>
                <p:extLst>
                  <p:ext uri="{D42A27DB-BD31-4B8C-83A1-F6EECF244321}">
                    <p14:modId xmlns:p14="http://schemas.microsoft.com/office/powerpoint/2010/main" val="3927171837"/>
                  </p:ext>
                </p:extLst>
              </p:nvPr>
            </p:nvGraphicFramePr>
            <p:xfrm>
              <a:off x="971600" y="1700808"/>
              <a:ext cx="7920880" cy="4465658"/>
            </p:xfrm>
            <a:graphic>
              <a:graphicData uri="http://schemas.openxmlformats.org/drawingml/2006/table">
                <a:tbl>
                  <a:tblPr firstRow="1" firstCol="1" bandRow="1">
                    <a:tableStyleId>{3B4B98B0-60AC-42C2-AFA5-B58CD77FA1E5}</a:tableStyleId>
                  </a:tblPr>
                  <a:tblGrid>
                    <a:gridCol w="576064"/>
                    <a:gridCol w="4392488"/>
                    <a:gridCol w="2952328"/>
                  </a:tblGrid>
                  <a:tr h="34834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序号</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altLang="en-US" sz="1400" kern="100" dirty="0" smtClean="0">
                              <a:effectLst/>
                              <a:latin typeface="华文楷体" panose="02010600040101010101" pitchFamily="2" charset="-122"/>
                              <a:ea typeface="华文楷体" panose="02010600040101010101" pitchFamily="2" charset="-122"/>
                              <a:cs typeface="Times New Roman" panose="02020603050405020304" pitchFamily="18" charset="0"/>
                            </a:rPr>
                            <a:t>计算</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特征含义</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en-US" sz="1400" kern="100" dirty="0">
                              <a:effectLst/>
                              <a:latin typeface="Times New Roman" panose="02020603050405020304" pitchFamily="18" charset="0"/>
                              <a:ea typeface="华文楷体" panose="02010600040101010101" pitchFamily="2" charset="-122"/>
                              <a:cs typeface="Times New Roman" panose="02020603050405020304" pitchFamily="18" charset="0"/>
                            </a:rPr>
                            <a:t>1</a:t>
                          </a: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lnSpc>
                              <a:spcPct val="140000"/>
                            </a:lnSpc>
                            <a:spcAft>
                              <a:spcPts val="0"/>
                            </a:spcAft>
                          </a:pPr>
                          <a14:m>
                            <m:oMathPara xmlns:m="http://schemas.openxmlformats.org/officeDocument/2006/math">
                              <m:oMathParaPr>
                                <m:jc m:val="centerGroup"/>
                              </m:oMathParaPr>
                              <m:oMath xmlns:m="http://schemas.openxmlformats.org/officeDocument/2006/math">
                                <m:r>
                                  <a:rPr lang="zh-CN" altLang="en-US" sz="1400" i="1" kern="1200" smtClean="0">
                                    <a:solidFill>
                                      <a:schemeClr val="tx1"/>
                                    </a:solidFill>
                                    <a:latin typeface="Cambria Math" panose="02040503050406030204" pitchFamily="18" charset="0"/>
                                    <a:ea typeface="+mn-ea"/>
                                    <a:cs typeface="+mn-cs"/>
                                  </a:rPr>
                                  <m:t>𝐶𝑂</m:t>
                                </m:r>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𝐼</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𝑢𝑠𝑒𝑟</m:t>
                                </m:r>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𝑆</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𝑡𝑜𝑝𝑖𝑐</m:t>
                                </m:r>
                                <m:r>
                                  <a:rPr lang="zh-CN" altLang="en-US" sz="1400" i="0" kern="1200">
                                    <a:solidFill>
                                      <a:schemeClr val="tx1"/>
                                    </a:solidFill>
                                    <a:latin typeface="Cambria Math" panose="02040503050406030204" pitchFamily="18" charset="0"/>
                                    <a:ea typeface="+mn-ea"/>
                                    <a:cs typeface="+mn-cs"/>
                                  </a:rPr>
                                  <m:t>|</m:t>
                                </m:r>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融合热点话题的用户转发兴趣特征</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388505">
                    <a:tc>
                      <a:txBody>
                        <a:bodyPr/>
                        <a:lstStyle/>
                        <a:p>
                          <a:pPr algn="ctr">
                            <a:lnSpc>
                              <a:spcPct val="140000"/>
                            </a:lnSpc>
                            <a:spcAft>
                              <a:spcPts val="0"/>
                            </a:spcAft>
                          </a:pPr>
                          <a:r>
                            <a:rPr lang="en-US" sz="1400" kern="100">
                              <a:effectLst/>
                              <a:latin typeface="Times New Roman" panose="02020603050405020304" pitchFamily="18" charset="0"/>
                              <a:ea typeface="华文楷体" panose="02010600040101010101" pitchFamily="2" charset="-122"/>
                              <a:cs typeface="Times New Roman" panose="02020603050405020304" pitchFamily="18" charset="0"/>
                            </a:rPr>
                            <a:t>2</a:t>
                          </a: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lnSpc>
                              <a:spcPct val="14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zh-CN" altLang="en-US" sz="1400" i="1" kern="1200" smtClean="0">
                                        <a:solidFill>
                                          <a:schemeClr val="tx1"/>
                                        </a:solidFill>
                                        <a:latin typeface="Cambria Math" panose="02040503050406030204" pitchFamily="18" charset="0"/>
                                        <a:ea typeface="+mn-ea"/>
                                        <a:cs typeface="+mn-cs"/>
                                      </a:rPr>
                                    </m:ctrlPr>
                                  </m:dPr>
                                  <m:e>
                                    <m:sSub>
                                      <m:sSubPr>
                                        <m:ctrlPr>
                                          <a:rPr lang="zh-CN" altLang="en-US" sz="1400" i="1" kern="1200">
                                            <a:solidFill>
                                              <a:schemeClr val="tx1"/>
                                            </a:solidFill>
                                            <a:latin typeface="Cambria Math" panose="02040503050406030204" pitchFamily="18" charset="0"/>
                                            <a:ea typeface="+mn-ea"/>
                                            <a:cs typeface="+mn-cs"/>
                                          </a:rPr>
                                        </m:ctrlPr>
                                      </m:sSubPr>
                                      <m:e>
                                        <m:r>
                                          <a:rPr lang="zh-CN" altLang="en-US" sz="1400" i="1" kern="1200">
                                            <a:solidFill>
                                              <a:schemeClr val="tx1"/>
                                            </a:solidFill>
                                            <a:latin typeface="Cambria Math" panose="02040503050406030204" pitchFamily="18" charset="0"/>
                                            <a:ea typeface="+mn-ea"/>
                                            <a:cs typeface="+mn-cs"/>
                                          </a:rPr>
                                          <m:t>𝑈</m:t>
                                        </m:r>
                                      </m:e>
                                      <m:sub>
                                        <m:r>
                                          <a:rPr lang="zh-CN" altLang="en-US" sz="1400" i="1" kern="1200">
                                            <a:solidFill>
                                              <a:schemeClr val="tx1"/>
                                            </a:solidFill>
                                            <a:latin typeface="Cambria Math" panose="02040503050406030204" pitchFamily="18" charset="0"/>
                                            <a:ea typeface="+mn-ea"/>
                                            <a:cs typeface="+mn-cs"/>
                                          </a:rPr>
                                          <m:t>𝑓</m:t>
                                        </m:r>
                                      </m:sub>
                                    </m:sSub>
                                    <m:r>
                                      <a:rPr lang="zh-CN" altLang="en-US" sz="1400" i="0" kern="1200">
                                        <a:solidFill>
                                          <a:schemeClr val="tx1"/>
                                        </a:solidFill>
                                        <a:latin typeface="Cambria Math" panose="02040503050406030204" pitchFamily="18" charset="0"/>
                                        <a:ea typeface="+mn-ea"/>
                                        <a:cs typeface="+mn-cs"/>
                                      </a:rPr>
                                      <m:t>=</m:t>
                                    </m:r>
                                    <m:r>
                                      <m:rPr>
                                        <m:nor/>
                                      </m:rPr>
                                      <a:rPr lang="zh-CN" altLang="en-US" sz="1400" i="1" kern="12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m:t>{</m:t>
                                    </m:r>
                                    <m:r>
                                      <a:rPr lang="zh-CN" altLang="en-US" sz="1400" i="0" kern="1200">
                                        <a:solidFill>
                                          <a:schemeClr val="tx1"/>
                                        </a:solidFill>
                                        <a:latin typeface="Cambria Math" panose="02040503050406030204" pitchFamily="18" charset="0"/>
                                        <a:ea typeface="+mn-ea"/>
                                        <a:cs typeface="+mn-cs"/>
                                      </a:rPr>
                                      <m:t>|</m:t>
                                    </m:r>
                                    <m:sSubSup>
                                      <m:sSubSupPr>
                                        <m:ctrlPr>
                                          <a:rPr lang="zh-CN" altLang="en-US" sz="1400" i="1" kern="1200">
                                            <a:solidFill>
                                              <a:schemeClr val="tx1"/>
                                            </a:solidFill>
                                            <a:latin typeface="Cambria Math" panose="02040503050406030204" pitchFamily="18" charset="0"/>
                                            <a:ea typeface="+mn-ea"/>
                                            <a:cs typeface="+mn-cs"/>
                                          </a:rPr>
                                        </m:ctrlPr>
                                      </m:sSubSupPr>
                                      <m:e>
                                        <m:r>
                                          <a:rPr lang="zh-CN" altLang="en-US" sz="1400" i="1" kern="1200">
                                            <a:solidFill>
                                              <a:schemeClr val="tx1"/>
                                            </a:solidFill>
                                            <a:latin typeface="Cambria Math" panose="02040503050406030204" pitchFamily="18" charset="0"/>
                                            <a:ea typeface="+mn-ea"/>
                                            <a:cs typeface="+mn-cs"/>
                                          </a:rPr>
                                          <m:t>𝑚</m:t>
                                        </m:r>
                                      </m:e>
                                      <m:sub>
                                        <m:r>
                                          <a:rPr lang="zh-CN" altLang="en-US" sz="1400" i="1" kern="1200">
                                            <a:solidFill>
                                              <a:schemeClr val="tx1"/>
                                            </a:solidFill>
                                            <a:latin typeface="Cambria Math" panose="02040503050406030204" pitchFamily="18" charset="0"/>
                                            <a:ea typeface="+mn-ea"/>
                                            <a:cs typeface="+mn-cs"/>
                                          </a:rPr>
                                          <m:t>𝑖</m:t>
                                        </m:r>
                                      </m:sub>
                                      <m:sup>
                                        <m:r>
                                          <a:rPr lang="zh-CN" altLang="en-US" sz="1400" i="1" kern="1200">
                                            <a:solidFill>
                                              <a:schemeClr val="tx1"/>
                                            </a:solidFill>
                                            <a:latin typeface="Cambria Math" panose="02040503050406030204" pitchFamily="18" charset="0"/>
                                            <a:ea typeface="+mn-ea"/>
                                            <a:cs typeface="+mn-cs"/>
                                          </a:rPr>
                                          <m:t>𝑡</m:t>
                                        </m:r>
                                      </m:sup>
                                    </m:sSubSup>
                                    <m:r>
                                      <a:rPr lang="zh-CN" altLang="en-US" sz="1400" i="0" kern="1200">
                                        <a:solidFill>
                                          <a:schemeClr val="tx1"/>
                                        </a:solidFill>
                                        <a:latin typeface="Cambria Math" panose="02040503050406030204" pitchFamily="18" charset="0"/>
                                        <a:ea typeface="+mn-ea"/>
                                        <a:cs typeface="+mn-cs"/>
                                      </a:rPr>
                                      <m:t>|</m:t>
                                    </m:r>
                                    <m:r>
                                      <m:rPr>
                                        <m:nor/>
                                      </m:rPr>
                                      <a:rPr lang="zh-CN" altLang="en-US" sz="1400" i="1" kern="12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m:t>|</m:t>
                                    </m:r>
                                    <m:r>
                                      <a:rPr lang="zh-CN" altLang="en-US" sz="1400" i="0" kern="1200">
                                        <a:solidFill>
                                          <a:schemeClr val="tx1"/>
                                        </a:solidFill>
                                        <a:latin typeface="Cambria Math" panose="02040503050406030204" pitchFamily="18" charset="0"/>
                                        <a:ea typeface="+mn-ea"/>
                                        <a:cs typeface="+mn-cs"/>
                                      </a:rPr>
                                      <m:t>|</m:t>
                                    </m:r>
                                    <m:sSubSup>
                                      <m:sSubSupPr>
                                        <m:ctrlPr>
                                          <a:rPr lang="zh-CN" altLang="en-US" sz="1400" i="1" kern="1200">
                                            <a:solidFill>
                                              <a:schemeClr val="tx1"/>
                                            </a:solidFill>
                                            <a:latin typeface="Cambria Math" panose="02040503050406030204" pitchFamily="18" charset="0"/>
                                            <a:ea typeface="+mn-ea"/>
                                            <a:cs typeface="+mn-cs"/>
                                          </a:rPr>
                                        </m:ctrlPr>
                                      </m:sSubSupPr>
                                      <m:e>
                                        <m:r>
                                          <a:rPr lang="zh-CN" altLang="en-US" sz="1400" i="1" kern="1200">
                                            <a:solidFill>
                                              <a:schemeClr val="tx1"/>
                                            </a:solidFill>
                                            <a:latin typeface="Cambria Math" panose="02040503050406030204" pitchFamily="18" charset="0"/>
                                            <a:ea typeface="+mn-ea"/>
                                            <a:cs typeface="+mn-cs"/>
                                          </a:rPr>
                                          <m:t>𝑚</m:t>
                                        </m:r>
                                      </m:e>
                                      <m:sub>
                                        <m:r>
                                          <a:rPr lang="zh-CN" altLang="en-US" sz="1400" i="1" kern="1200">
                                            <a:solidFill>
                                              <a:schemeClr val="tx1"/>
                                            </a:solidFill>
                                            <a:latin typeface="Cambria Math" panose="02040503050406030204" pitchFamily="18" charset="0"/>
                                            <a:ea typeface="+mn-ea"/>
                                            <a:cs typeface="+mn-cs"/>
                                          </a:rPr>
                                          <m:t>𝑖</m:t>
                                        </m:r>
                                      </m:sub>
                                      <m:sup>
                                        <m:r>
                                          <a:rPr lang="zh-CN" altLang="en-US" sz="1400" i="1" kern="1200">
                                            <a:solidFill>
                                              <a:schemeClr val="tx1"/>
                                            </a:solidFill>
                                            <a:latin typeface="Cambria Math" panose="02040503050406030204" pitchFamily="18" charset="0"/>
                                            <a:ea typeface="+mn-ea"/>
                                            <a:cs typeface="+mn-cs"/>
                                          </a:rPr>
                                          <m:t>𝑡</m:t>
                                        </m:r>
                                      </m:sup>
                                    </m:sSubSup>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𝑆</m:t>
                                    </m:r>
                                    <m:r>
                                      <a:rPr lang="zh-CN" altLang="en-US" sz="1400" i="0" kern="1200">
                                        <a:solidFill>
                                          <a:schemeClr val="tx1"/>
                                        </a:solidFill>
                                        <a:latin typeface="Cambria Math" panose="02040503050406030204" pitchFamily="18" charset="0"/>
                                        <a:ea typeface="+mn-ea"/>
                                        <a:cs typeface="+mn-cs"/>
                                      </a:rPr>
                                      <m:t>|&gt;</m:t>
                                    </m:r>
                                    <m:r>
                                      <a:rPr lang="zh-CN" altLang="en-US" sz="1400" i="1" kern="1200">
                                        <a:solidFill>
                                          <a:schemeClr val="tx1"/>
                                        </a:solidFill>
                                        <a:latin typeface="Cambria Math" panose="02040503050406030204" pitchFamily="18" charset="0"/>
                                        <a:ea typeface="+mn-ea"/>
                                        <a:cs typeface="+mn-cs"/>
                                      </a:rPr>
                                      <m:t>𝜏</m:t>
                                    </m:r>
                                  </m:e>
                                </m:d>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388505">
                    <a:tc>
                      <a:txBody>
                        <a:bodyPr/>
                        <a:lstStyle/>
                        <a:p>
                          <a:pPr algn="ctr">
                            <a:lnSpc>
                              <a:spcPct val="140000"/>
                            </a:lnSpc>
                            <a:spcAft>
                              <a:spcPts val="0"/>
                            </a:spcAft>
                          </a:pPr>
                          <a:r>
                            <a:rPr lang="en-US" sz="1400" kern="100">
                              <a:effectLst/>
                              <a:latin typeface="Times New Roman" panose="02020603050405020304" pitchFamily="18" charset="0"/>
                              <a:ea typeface="华文楷体" panose="02010600040101010101" pitchFamily="2" charset="-122"/>
                              <a:cs typeface="Times New Roman" panose="02020603050405020304" pitchFamily="18" charset="0"/>
                            </a:rPr>
                            <a:t>3</a:t>
                          </a: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lnSpc>
                              <a:spcPct val="140000"/>
                            </a:lnSpc>
                            <a:spcAft>
                              <a:spcPts val="0"/>
                            </a:spcAft>
                          </a:pPr>
                          <a14:m>
                            <m:oMathPara xmlns:m="http://schemas.openxmlformats.org/officeDocument/2006/math">
                              <m:oMathParaPr>
                                <m:jc m:val="left"/>
                              </m:oMathParaPr>
                              <m:oMath xmlns:m="http://schemas.openxmlformats.org/officeDocument/2006/math">
                                <m:sSub>
                                  <m:sSubPr>
                                    <m:ctrlPr>
                                      <a:rPr lang="zh-CN" altLang="en-US" sz="1400" i="1" kern="1200" smtClean="0">
                                        <a:solidFill>
                                          <a:schemeClr val="tx1"/>
                                        </a:solidFill>
                                        <a:latin typeface="Cambria Math" panose="02040503050406030204" pitchFamily="18" charset="0"/>
                                        <a:ea typeface="+mn-ea"/>
                                        <a:cs typeface="+mn-cs"/>
                                      </a:rPr>
                                    </m:ctrlPr>
                                  </m:sSubPr>
                                  <m:e>
                                    <m:r>
                                      <a:rPr lang="zh-CN" altLang="en-US" sz="1400" i="1" kern="1200">
                                        <a:solidFill>
                                          <a:schemeClr val="tx1"/>
                                        </a:solidFill>
                                        <a:latin typeface="Cambria Math" panose="02040503050406030204" pitchFamily="18" charset="0"/>
                                        <a:ea typeface="+mn-ea"/>
                                        <a:cs typeface="+mn-cs"/>
                                      </a:rPr>
                                      <m:t>𝐷</m:t>
                                    </m:r>
                                  </m:e>
                                  <m:sub>
                                    <m:r>
                                      <a:rPr lang="zh-CN" altLang="en-US" sz="1400" i="1" kern="1200">
                                        <a:solidFill>
                                          <a:schemeClr val="tx1"/>
                                        </a:solidFill>
                                        <a:latin typeface="Cambria Math" panose="02040503050406030204" pitchFamily="18" charset="0"/>
                                        <a:ea typeface="+mn-ea"/>
                                        <a:cs typeface="+mn-cs"/>
                                      </a:rPr>
                                      <m:t>𝐾𝐿</m:t>
                                    </m:r>
                                  </m:sub>
                                </m:sSub>
                                <m:r>
                                  <a:rPr lang="en-US" altLang="zh-CN" sz="1400" b="0" i="1" kern="1200" smtClean="0">
                                    <a:solidFill>
                                      <a:schemeClr val="tx1"/>
                                    </a:solidFill>
                                    <a:latin typeface="Cambria Math" panose="02040503050406030204" pitchFamily="18" charset="0"/>
                                    <a:ea typeface="+mn-ea"/>
                                    <a:cs typeface="+mn-cs"/>
                                  </a:rPr>
                                  <m:t>=</m:t>
                                </m:r>
                                <m:f>
                                  <m:fPr>
                                    <m:ctrlPr>
                                      <a:rPr lang="zh-CN" altLang="en-US" sz="1400" i="1" kern="1200" smtClean="0">
                                        <a:solidFill>
                                          <a:schemeClr val="tx1"/>
                                        </a:solidFill>
                                        <a:latin typeface="Cambria Math" panose="02040503050406030204" pitchFamily="18" charset="0"/>
                                        <a:ea typeface="+mn-ea"/>
                                        <a:cs typeface="+mn-cs"/>
                                      </a:rPr>
                                    </m:ctrlPr>
                                  </m:fPr>
                                  <m:num>
                                    <m:r>
                                      <a:rPr lang="zh-CN" altLang="en-US" sz="1400" kern="1200">
                                        <a:solidFill>
                                          <a:schemeClr val="tx1"/>
                                        </a:solidFill>
                                        <a:latin typeface="Cambria Math" panose="02040503050406030204" pitchFamily="18" charset="0"/>
                                        <a:ea typeface="+mn-ea"/>
                                        <a:cs typeface="+mn-cs"/>
                                      </a:rPr>
                                      <m:t>1</m:t>
                                    </m:r>
                                  </m:num>
                                  <m:den>
                                    <m:r>
                                      <a:rPr lang="zh-CN" altLang="en-US" sz="1400" i="0" kern="1200">
                                        <a:solidFill>
                                          <a:schemeClr val="tx1"/>
                                        </a:solidFill>
                                        <a:latin typeface="Cambria Math" panose="02040503050406030204" pitchFamily="18" charset="0"/>
                                        <a:ea typeface="+mn-ea"/>
                                        <a:cs typeface="+mn-cs"/>
                                      </a:rPr>
                                      <m:t>2</m:t>
                                    </m:r>
                                  </m:den>
                                </m:f>
                                <m:r>
                                  <a:rPr lang="en-US" altLang="zh-CN" sz="1400" b="0" i="1" kern="1200" smtClean="0">
                                    <a:solidFill>
                                      <a:schemeClr val="tx1"/>
                                    </a:solidFill>
                                    <a:latin typeface="Cambria Math" panose="02040503050406030204" pitchFamily="18" charset="0"/>
                                    <a:ea typeface="+mn-ea"/>
                                    <a:cs typeface="+mn-cs"/>
                                  </a:rPr>
                                  <m:t>(</m:t>
                                </m:r>
                                <m:sSub>
                                  <m:sSubPr>
                                    <m:ctrlPr>
                                      <a:rPr lang="zh-CN" altLang="en-US" sz="1400" i="1" kern="1200" smtClean="0">
                                        <a:solidFill>
                                          <a:schemeClr val="tx1"/>
                                        </a:solidFill>
                                        <a:latin typeface="Cambria Math" panose="02040503050406030204" pitchFamily="18" charset="0"/>
                                        <a:ea typeface="+mn-ea"/>
                                        <a:cs typeface="+mn-cs"/>
                                      </a:rPr>
                                    </m:ctrlPr>
                                  </m:sSubPr>
                                  <m:e>
                                    <m:r>
                                      <a:rPr lang="zh-CN" altLang="en-US" sz="1400" i="1" kern="1200">
                                        <a:solidFill>
                                          <a:schemeClr val="tx1"/>
                                        </a:solidFill>
                                        <a:latin typeface="Cambria Math" panose="02040503050406030204" pitchFamily="18" charset="0"/>
                                        <a:ea typeface="+mn-ea"/>
                                        <a:cs typeface="+mn-cs"/>
                                      </a:rPr>
                                      <m:t>𝐷</m:t>
                                    </m:r>
                                  </m:e>
                                  <m:sub>
                                    <m:r>
                                      <a:rPr lang="zh-CN" altLang="en-US" sz="1400" i="1" kern="1200">
                                        <a:solidFill>
                                          <a:schemeClr val="tx1"/>
                                        </a:solidFill>
                                        <a:latin typeface="Cambria Math" panose="02040503050406030204" pitchFamily="18" charset="0"/>
                                        <a:ea typeface="+mn-ea"/>
                                        <a:cs typeface="+mn-cs"/>
                                      </a:rPr>
                                      <m:t>𝐾𝐿</m:t>
                                    </m:r>
                                  </m:sub>
                                </m:sSub>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𝑃</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𝑢𝑠𝑒𝑟</m:t>
                                </m:r>
                                <m:r>
                                  <a:rPr lang="zh-CN" altLang="en-US" sz="1400" i="0" kern="1200">
                                    <a:solidFill>
                                      <a:schemeClr val="tx1"/>
                                    </a:solidFill>
                                    <a:latin typeface="Cambria Math" panose="02040503050406030204" pitchFamily="18" charset="0"/>
                                    <a:ea typeface="+mn-ea"/>
                                    <a:cs typeface="+mn-cs"/>
                                  </a:rPr>
                                  <m:t>|</m:t>
                                </m:r>
                                <m:r>
                                  <m:rPr>
                                    <m:nor/>
                                  </m:rPr>
                                  <a:rPr lang="zh-CN" altLang="en-US" sz="1400" i="1" kern="12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m:t>|</m:t>
                                </m:r>
                                <m:r>
                                  <a:rPr lang="zh-CN" altLang="en-US" sz="1400" i="1" kern="1200">
                                    <a:solidFill>
                                      <a:schemeClr val="tx1"/>
                                    </a:solidFill>
                                    <a:latin typeface="Cambria Math" panose="02040503050406030204" pitchFamily="18" charset="0"/>
                                    <a:ea typeface="+mn-ea"/>
                                    <a:cs typeface="+mn-cs"/>
                                  </a:rPr>
                                  <m:t>𝑃</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𝑡𝑜𝑝𝑖𝑐</m:t>
                                </m:r>
                                <m:r>
                                  <m:rPr>
                                    <m:nor/>
                                  </m:rPr>
                                  <a:rPr lang="zh-CN" altLang="en-US" sz="1400" i="1" kern="12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m:t>)</m:t>
                                </m:r>
                                <m:r>
                                  <a:rPr lang="en-US" altLang="zh-CN" sz="1400" b="0" i="1" kern="1200" smtClean="0">
                                    <a:solidFill>
                                      <a:schemeClr val="tx1"/>
                                    </a:solidFill>
                                    <a:latin typeface="Cambria Math" panose="02040503050406030204" pitchFamily="18" charset="0"/>
                                    <a:ea typeface="+mn-ea"/>
                                    <a:cs typeface="+mn-cs"/>
                                  </a:rPr>
                                  <m:t>+</m:t>
                                </m:r>
                                <m:sSub>
                                  <m:sSubPr>
                                    <m:ctrlPr>
                                      <a:rPr lang="zh-CN" altLang="en-US" sz="1400" i="1" kern="1200" smtClean="0">
                                        <a:solidFill>
                                          <a:schemeClr val="tx1"/>
                                        </a:solidFill>
                                        <a:latin typeface="Cambria Math" panose="02040503050406030204" pitchFamily="18" charset="0"/>
                                        <a:ea typeface="+mn-ea"/>
                                        <a:cs typeface="+mn-cs"/>
                                      </a:rPr>
                                    </m:ctrlPr>
                                  </m:sSubPr>
                                  <m:e>
                                    <m:r>
                                      <a:rPr lang="zh-CN" altLang="en-US" sz="1400" i="1" kern="1200">
                                        <a:solidFill>
                                          <a:schemeClr val="tx1"/>
                                        </a:solidFill>
                                        <a:latin typeface="Cambria Math" panose="02040503050406030204" pitchFamily="18" charset="0"/>
                                        <a:ea typeface="+mn-ea"/>
                                        <a:cs typeface="+mn-cs"/>
                                      </a:rPr>
                                      <m:t>𝐷</m:t>
                                    </m:r>
                                  </m:e>
                                  <m:sub>
                                    <m:r>
                                      <a:rPr lang="zh-CN" altLang="en-US" sz="1400" i="1" kern="1200">
                                        <a:solidFill>
                                          <a:schemeClr val="tx1"/>
                                        </a:solidFill>
                                        <a:latin typeface="Cambria Math" panose="02040503050406030204" pitchFamily="18" charset="0"/>
                                        <a:ea typeface="+mn-ea"/>
                                        <a:cs typeface="+mn-cs"/>
                                      </a:rPr>
                                      <m:t>𝐾𝐿</m:t>
                                    </m:r>
                                  </m:sub>
                                </m:sSub>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𝑃</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𝑡𝑜𝑝𝑖𝑐</m:t>
                                </m:r>
                                <m:r>
                                  <a:rPr lang="zh-CN" altLang="en-US" sz="1400" i="0" kern="1200">
                                    <a:solidFill>
                                      <a:schemeClr val="tx1"/>
                                    </a:solidFill>
                                    <a:latin typeface="Cambria Math" panose="02040503050406030204" pitchFamily="18" charset="0"/>
                                    <a:ea typeface="+mn-ea"/>
                                    <a:cs typeface="+mn-cs"/>
                                  </a:rPr>
                                  <m:t>|</m:t>
                                </m:r>
                                <m:r>
                                  <m:rPr>
                                    <m:nor/>
                                  </m:rPr>
                                  <a:rPr lang="zh-CN" altLang="en-US" sz="1400" i="1" kern="12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m:t>|</m:t>
                                </m:r>
                                <m:r>
                                  <a:rPr lang="zh-CN" altLang="en-US" sz="1400" i="1" kern="1200">
                                    <a:solidFill>
                                      <a:schemeClr val="tx1"/>
                                    </a:solidFill>
                                    <a:latin typeface="Cambria Math" panose="02040503050406030204" pitchFamily="18" charset="0"/>
                                    <a:ea typeface="+mn-ea"/>
                                    <a:cs typeface="+mn-cs"/>
                                  </a:rPr>
                                  <m:t>𝑃</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𝑢𝑠𝑒𝑟</m:t>
                                </m:r>
                                <m:r>
                                  <m:rPr>
                                    <m:nor/>
                                  </m:rPr>
                                  <a:rPr lang="zh-CN" altLang="en-US" sz="1400" i="1" kern="12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m:t>)</m:t>
                                </m:r>
                                <m:r>
                                  <a:rPr lang="en-US" altLang="zh-CN" sz="1400" b="0" i="1" kern="1200" smtClean="0">
                                    <a:solidFill>
                                      <a:schemeClr val="tx1"/>
                                    </a:solidFill>
                                    <a:latin typeface="Cambria Math" panose="02040503050406030204" pitchFamily="18" charset="0"/>
                                    <a:ea typeface="+mn-ea"/>
                                    <a:cs typeface="+mn-cs"/>
                                  </a:rPr>
                                  <m:t>)</m:t>
                                </m:r>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融合热点话题的用户行为一致性</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388505">
                    <a:tc>
                      <a:txBody>
                        <a:bodyPr/>
                        <a:lstStyle/>
                        <a:p>
                          <a:pPr algn="ctr">
                            <a:lnSpc>
                              <a:spcPct val="140000"/>
                            </a:lnSpc>
                            <a:spcAft>
                              <a:spcPts val="0"/>
                            </a:spcAft>
                          </a:pPr>
                          <a:r>
                            <a:rPr lang="en-US" sz="1400" kern="100">
                              <a:effectLst/>
                              <a:latin typeface="Times New Roman" panose="02020603050405020304" pitchFamily="18" charset="0"/>
                              <a:ea typeface="华文楷体" panose="02010600040101010101" pitchFamily="2" charset="-122"/>
                              <a:cs typeface="Times New Roman" panose="02020603050405020304" pitchFamily="18" charset="0"/>
                            </a:rPr>
                            <a:t>4</a:t>
                          </a: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lnSpc>
                              <a:spcPct val="140000"/>
                            </a:lnSpc>
                            <a:spcAft>
                              <a:spcPts val="0"/>
                            </a:spcAft>
                          </a:pPr>
                          <a14:m>
                            <m:oMathPara xmlns:m="http://schemas.openxmlformats.org/officeDocument/2006/math">
                              <m:oMathParaPr>
                                <m:jc m:val="centerGroup"/>
                              </m:oMathParaPr>
                              <m:oMath xmlns:m="http://schemas.openxmlformats.org/officeDocument/2006/math">
                                <m:sSub>
                                  <m:sSubPr>
                                    <m:ctrlPr>
                                      <a:rPr lang="zh-CN" altLang="en-US" sz="1400" i="1" kern="1200" smtClean="0">
                                        <a:solidFill>
                                          <a:schemeClr val="tx1"/>
                                        </a:solidFill>
                                        <a:latin typeface="Cambria Math" panose="02040503050406030204" pitchFamily="18" charset="0"/>
                                        <a:ea typeface="+mn-ea"/>
                                        <a:cs typeface="+mn-cs"/>
                                      </a:rPr>
                                    </m:ctrlPr>
                                  </m:sSubPr>
                                  <m:e>
                                    <m:r>
                                      <a:rPr lang="zh-CN" altLang="en-US" sz="1400" i="1" kern="1200">
                                        <a:solidFill>
                                          <a:schemeClr val="tx1"/>
                                        </a:solidFill>
                                        <a:latin typeface="Cambria Math" panose="02040503050406030204" pitchFamily="18" charset="0"/>
                                        <a:ea typeface="+mn-ea"/>
                                        <a:cs typeface="+mn-cs"/>
                                      </a:rPr>
                                      <m:t>𝐽</m:t>
                                    </m:r>
                                  </m:e>
                                  <m:sub>
                                    <m:r>
                                      <a:rPr lang="zh-CN" altLang="en-US" sz="1400" i="1" kern="1200">
                                        <a:solidFill>
                                          <a:schemeClr val="tx1"/>
                                        </a:solidFill>
                                        <a:latin typeface="Cambria Math" panose="02040503050406030204" pitchFamily="18" charset="0"/>
                                        <a:ea typeface="+mn-ea"/>
                                        <a:cs typeface="+mn-cs"/>
                                      </a:rPr>
                                      <m:t>𝑆𝑀</m:t>
                                    </m:r>
                                  </m:sub>
                                </m:sSub>
                                <m:r>
                                  <a:rPr lang="zh-CN" altLang="en-US" sz="1400" i="0" kern="1200">
                                    <a:solidFill>
                                      <a:schemeClr val="tx1"/>
                                    </a:solidFill>
                                    <a:latin typeface="Cambria Math" panose="02040503050406030204" pitchFamily="18" charset="0"/>
                                    <a:ea typeface="+mn-ea"/>
                                    <a:cs typeface="+mn-cs"/>
                                  </a:rPr>
                                  <m:t>=</m:t>
                                </m:r>
                                <m:f>
                                  <m:fPr>
                                    <m:ctrlPr>
                                      <a:rPr lang="zh-CN" altLang="en-US" sz="1400" i="1" kern="1200">
                                        <a:solidFill>
                                          <a:schemeClr val="tx1"/>
                                        </a:solidFill>
                                        <a:latin typeface="Cambria Math" panose="02040503050406030204" pitchFamily="18" charset="0"/>
                                        <a:ea typeface="+mn-ea"/>
                                        <a:cs typeface="+mn-cs"/>
                                      </a:rPr>
                                    </m:ctrlPr>
                                  </m:fPr>
                                  <m:num>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𝑆</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𝑡𝑜𝑝𝑖𝑐</m:t>
                                    </m:r>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𝑀</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𝑚𝑒𝑠</m:t>
                                    </m:r>
                                    <m:r>
                                      <a:rPr lang="zh-CN" altLang="en-US" sz="1400" i="0" kern="1200">
                                        <a:solidFill>
                                          <a:schemeClr val="tx1"/>
                                        </a:solidFill>
                                        <a:latin typeface="Cambria Math" panose="02040503050406030204" pitchFamily="18" charset="0"/>
                                        <a:ea typeface="+mn-ea"/>
                                        <a:cs typeface="+mn-cs"/>
                                      </a:rPr>
                                      <m:t>|</m:t>
                                    </m:r>
                                  </m:num>
                                  <m:den>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𝑆</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𝑡𝑜𝑝𝑖𝑐</m:t>
                                    </m:r>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𝑀</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𝑚𝑒𝑠</m:t>
                                    </m:r>
                                    <m:r>
                                      <a:rPr lang="zh-CN" altLang="en-US" sz="1400" i="0" kern="1200">
                                        <a:solidFill>
                                          <a:schemeClr val="tx1"/>
                                        </a:solidFill>
                                        <a:latin typeface="Cambria Math" panose="02040503050406030204" pitchFamily="18" charset="0"/>
                                        <a:ea typeface="+mn-ea"/>
                                        <a:cs typeface="+mn-cs"/>
                                      </a:rPr>
                                      <m:t>|</m:t>
                                    </m:r>
                                  </m:den>
                                </m:f>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融合热点话题的微博内容特征</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388505">
                    <a:tc>
                      <a:txBody>
                        <a:bodyPr/>
                        <a:lstStyle/>
                        <a:p>
                          <a:pPr algn="ctr">
                            <a:lnSpc>
                              <a:spcPct val="140000"/>
                            </a:lnSpc>
                            <a:spcAft>
                              <a:spcPts val="0"/>
                            </a:spcAft>
                          </a:pPr>
                          <a:r>
                            <a:rPr lang="en-US" sz="1400" kern="100" dirty="0">
                              <a:effectLst/>
                              <a:latin typeface="Times New Roman" panose="02020603050405020304" pitchFamily="18" charset="0"/>
                              <a:ea typeface="华文楷体" panose="02010600040101010101" pitchFamily="2" charset="-122"/>
                              <a:cs typeface="Times New Roman" panose="02020603050405020304" pitchFamily="18" charset="0"/>
                            </a:rPr>
                            <a:t>5</a:t>
                          </a: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4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zh-CN" altLang="en-US" sz="1400" i="1" kern="1200" smtClean="0">
                                        <a:solidFill>
                                          <a:schemeClr val="tx1"/>
                                        </a:solidFill>
                                        <a:latin typeface="Cambria Math" panose="02040503050406030204" pitchFamily="18" charset="0"/>
                                        <a:ea typeface="+mn-ea"/>
                                        <a:cs typeface="+mn-cs"/>
                                      </a:rPr>
                                    </m:ctrlPr>
                                  </m:sSubPr>
                                  <m:e>
                                    <m:r>
                                      <a:rPr lang="zh-CN" altLang="en-US" sz="1400" i="1" kern="1200">
                                        <a:solidFill>
                                          <a:schemeClr val="tx1"/>
                                        </a:solidFill>
                                        <a:latin typeface="Cambria Math" panose="02040503050406030204" pitchFamily="18" charset="0"/>
                                        <a:ea typeface="+mn-ea"/>
                                        <a:cs typeface="+mn-cs"/>
                                      </a:rPr>
                                      <m:t>𝑈</m:t>
                                    </m:r>
                                  </m:e>
                                  <m:sub>
                                    <m:r>
                                      <a:rPr lang="zh-CN" altLang="en-US" sz="1400" i="1" kern="1200">
                                        <a:solidFill>
                                          <a:schemeClr val="tx1"/>
                                        </a:solidFill>
                                        <a:latin typeface="Cambria Math" panose="02040503050406030204" pitchFamily="18" charset="0"/>
                                        <a:ea typeface="+mn-ea"/>
                                        <a:cs typeface="+mn-cs"/>
                                      </a:rPr>
                                      <m:t>𝑖𝑛𝑓𝑙𝑢𝑒𝑛𝑐𝑒</m:t>
                                    </m:r>
                                  </m:sub>
                                </m:sSub>
                                <m:r>
                                  <a:rPr lang="zh-CN" altLang="en-US" sz="1400" i="0" kern="1200">
                                    <a:solidFill>
                                      <a:schemeClr val="tx1"/>
                                    </a:solidFill>
                                    <a:latin typeface="Cambria Math" panose="02040503050406030204" pitchFamily="18" charset="0"/>
                                    <a:ea typeface="+mn-ea"/>
                                    <a:cs typeface="+mn-cs"/>
                                  </a:rPr>
                                  <m:t>=</m:t>
                                </m:r>
                                <m:r>
                                  <a:rPr lang="zh-CN" altLang="en-US" sz="1400" i="1" kern="1200">
                                    <a:solidFill>
                                      <a:schemeClr val="tx1"/>
                                    </a:solidFill>
                                    <a:latin typeface="Cambria Math" panose="02040503050406030204" pitchFamily="18" charset="0"/>
                                    <a:ea typeface="+mn-ea"/>
                                    <a:cs typeface="+mn-cs"/>
                                  </a:rPr>
                                  <m:t>𝐶𝑜𝑢𝑛𝑡</m:t>
                                </m:r>
                                <m:r>
                                  <m:rPr>
                                    <m:lit/>
                                  </m:rPr>
                                  <a:rPr lang="zh-CN" altLang="en-US" sz="1400" i="0" kern="1200">
                                    <a:solidFill>
                                      <a:schemeClr val="tx1"/>
                                    </a:solidFill>
                                    <a:latin typeface="Cambria Math" panose="02040503050406030204" pitchFamily="18" charset="0"/>
                                    <a:ea typeface="+mn-ea"/>
                                    <a:cs typeface="+mn-cs"/>
                                  </a:rPr>
                                  <m:t>_</m:t>
                                </m:r>
                                <m:r>
                                  <a:rPr lang="zh-CN" altLang="en-US" sz="1400" i="1" kern="1200">
                                    <a:solidFill>
                                      <a:schemeClr val="tx1"/>
                                    </a:solidFill>
                                    <a:latin typeface="Cambria Math" panose="02040503050406030204" pitchFamily="18" charset="0"/>
                                    <a:ea typeface="+mn-ea"/>
                                    <a:cs typeface="+mn-cs"/>
                                  </a:rPr>
                                  <m:t>𝑓𝑎𝑛</m:t>
                                </m:r>
                              </m:oMath>
                            </m:oMathPara>
                          </a14:m>
                          <a:endParaRPr lang="zh-CN" alt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发布用户影响力（用户粉丝数）</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505">
                    <a:tc>
                      <a:txBody>
                        <a:bodyPr/>
                        <a:lstStyle/>
                        <a:p>
                          <a:pPr algn="ctr">
                            <a:lnSpc>
                              <a:spcPct val="140000"/>
                            </a:lnSpc>
                            <a:spcAft>
                              <a:spcPts val="0"/>
                            </a:spcAft>
                          </a:pPr>
                          <a:r>
                            <a:rPr lang="en-US" sz="1400" kern="100" dirty="0">
                              <a:effectLst/>
                              <a:latin typeface="Times New Roman" panose="02020603050405020304" pitchFamily="18" charset="0"/>
                              <a:ea typeface="华文楷体" panose="02010600040101010101" pitchFamily="2" charset="-122"/>
                              <a:cs typeface="Times New Roman" panose="02020603050405020304" pitchFamily="18" charset="0"/>
                            </a:rPr>
                            <a:t>6</a:t>
                          </a: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𝑅𝐴</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nary>
                                      <m:naryPr>
                                        <m:chr m:val="∑"/>
                                        <m:supHide m:val="on"/>
                                        <m:ctrlPr>
                                          <a:rPr lang="zh-CN" altLang="en-US" sz="1400" i="1" smtClean="0">
                                            <a:latin typeface="Cambria Math" panose="02040503050406030204" pitchFamily="18" charset="0"/>
                                          </a:rPr>
                                        </m:ctrlPr>
                                      </m:naryPr>
                                      <m:sub>
                                        <m:r>
                                          <a:rPr lang="zh-CN" altLang="en-US" sz="1400" i="1">
                                            <a:latin typeface="Cambria Math" panose="02040503050406030204" pitchFamily="18" charset="0"/>
                                          </a:rPr>
                                          <m:t>𝑖</m:t>
                                        </m:r>
                                        <m:r>
                                          <a:rPr lang="zh-CN" altLang="en-US" sz="1400">
                                            <a:latin typeface="Cambria Math" panose="02040503050406030204" pitchFamily="18" charset="0"/>
                                          </a:rPr>
                                          <m:t>∈</m:t>
                                        </m:r>
                                        <m:r>
                                          <a:rPr lang="zh-CN" altLang="en-US" sz="1400" i="1">
                                            <a:latin typeface="Cambria Math" panose="02040503050406030204" pitchFamily="18" charset="0"/>
                                          </a:rPr>
                                          <m:t>𝑡</m:t>
                                        </m:r>
                                      </m:sub>
                                      <m:sup/>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𝑟</m:t>
                                            </m:r>
                                          </m:e>
                                          <m:sub>
                                            <m:r>
                                              <a:rPr lang="zh-CN" altLang="en-US" sz="1400" i="1">
                                                <a:latin typeface="Cambria Math" panose="02040503050406030204" pitchFamily="18" charset="0"/>
                                              </a:rPr>
                                              <m:t>𝑖</m:t>
                                            </m:r>
                                          </m:sub>
                                        </m:sSub>
                                      </m:e>
                                    </m:nary>
                                  </m:num>
                                  <m:den>
                                    <m:nary>
                                      <m:naryPr>
                                        <m:chr m:val="∑"/>
                                        <m:supHide m:val="on"/>
                                        <m:ctrlPr>
                                          <a:rPr lang="zh-CN" altLang="en-US" sz="1400" i="1" smtClean="0">
                                            <a:latin typeface="Cambria Math" panose="02040503050406030204" pitchFamily="18" charset="0"/>
                                          </a:rPr>
                                        </m:ctrlPr>
                                      </m:naryPr>
                                      <m:sub>
                                        <m:r>
                                          <a:rPr lang="zh-CN" altLang="en-US" sz="1400" i="1">
                                            <a:latin typeface="Cambria Math" panose="02040503050406030204" pitchFamily="18" charset="0"/>
                                          </a:rPr>
                                          <m:t>𝑖</m:t>
                                        </m:r>
                                        <m:r>
                                          <a:rPr lang="zh-CN" altLang="en-US" sz="1400">
                                            <a:latin typeface="Cambria Math" panose="02040503050406030204" pitchFamily="18" charset="0"/>
                                          </a:rPr>
                                          <m:t>∈</m:t>
                                        </m:r>
                                        <m:r>
                                          <a:rPr lang="zh-CN" altLang="en-US" sz="1400" i="1">
                                            <a:latin typeface="Cambria Math" panose="02040503050406030204" pitchFamily="18" charset="0"/>
                                          </a:rPr>
                                          <m:t>𝑡</m:t>
                                        </m:r>
                                      </m:sub>
                                      <m:sup/>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𝑖</m:t>
                                            </m:r>
                                          </m:sub>
                                        </m:sSub>
                                      </m:e>
                                    </m:nary>
                                  </m:den>
                                </m:f>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用户转发活跃度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en-US" sz="1400" kern="100">
                              <a:effectLst/>
                              <a:latin typeface="Times New Roman" panose="02020603050405020304" pitchFamily="18" charset="0"/>
                              <a:ea typeface="华文楷体" panose="02010600040101010101" pitchFamily="2" charset="-122"/>
                              <a:cs typeface="Times New Roman" panose="02020603050405020304" pitchFamily="18" charset="0"/>
                            </a:rPr>
                            <a:t>7</a:t>
                          </a: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14:m>
                            <m:oMathPara xmlns:m="http://schemas.openxmlformats.org/officeDocument/2006/math">
                              <m:oMathParaPr>
                                <m:jc m:val="centerGroup"/>
                              </m:oMathParaPr>
                              <m:oMath xmlns:m="http://schemas.openxmlformats.org/officeDocument/2006/math">
                                <m:r>
                                  <a:rPr lang="zh-CN" altLang="en-US" sz="1400" i="1" kern="1200" smtClean="0">
                                    <a:solidFill>
                                      <a:schemeClr val="tx1"/>
                                    </a:solidFill>
                                    <a:latin typeface="Cambria Math" panose="02040503050406030204" pitchFamily="18" charset="0"/>
                                    <a:ea typeface="+mn-ea"/>
                                    <a:cs typeface="+mn-cs"/>
                                  </a:rPr>
                                  <m:t>𝑃𝐴</m:t>
                                </m:r>
                                <m:r>
                                  <a:rPr lang="zh-CN" altLang="en-US" sz="1400" i="0" kern="1200">
                                    <a:solidFill>
                                      <a:schemeClr val="tx1"/>
                                    </a:solidFill>
                                    <a:latin typeface="Cambria Math" panose="02040503050406030204" pitchFamily="18" charset="0"/>
                                    <a:ea typeface="+mn-ea"/>
                                    <a:cs typeface="+mn-cs"/>
                                  </a:rPr>
                                  <m:t>=</m:t>
                                </m:r>
                                <m:f>
                                  <m:fPr>
                                    <m:ctrlPr>
                                      <a:rPr lang="zh-CN" altLang="en-US" sz="1400" i="1" kern="1200">
                                        <a:solidFill>
                                          <a:schemeClr val="tx1"/>
                                        </a:solidFill>
                                        <a:latin typeface="Cambria Math" panose="02040503050406030204" pitchFamily="18" charset="0"/>
                                        <a:ea typeface="+mn-ea"/>
                                        <a:cs typeface="+mn-cs"/>
                                      </a:rPr>
                                    </m:ctrlPr>
                                  </m:fPr>
                                  <m:num>
                                    <m:r>
                                      <a:rPr lang="zh-CN" altLang="en-US" sz="1400" i="1" kern="1200">
                                        <a:solidFill>
                                          <a:schemeClr val="tx1"/>
                                        </a:solidFill>
                                        <a:latin typeface="Cambria Math" panose="02040503050406030204" pitchFamily="18" charset="0"/>
                                        <a:ea typeface="+mn-ea"/>
                                        <a:cs typeface="+mn-cs"/>
                                      </a:rPr>
                                      <m:t>𝑛</m:t>
                                    </m:r>
                                  </m:num>
                                  <m:den>
                                    <m:r>
                                      <a:rPr lang="zh-CN" altLang="en-US" sz="1400" i="1" kern="1200">
                                        <a:solidFill>
                                          <a:schemeClr val="tx1"/>
                                        </a:solidFill>
                                        <a:latin typeface="Cambria Math" panose="02040503050406030204" pitchFamily="18" charset="0"/>
                                        <a:ea typeface="+mn-ea"/>
                                        <a:cs typeface="+mn-cs"/>
                                      </a:rPr>
                                      <m:t>𝑡</m:t>
                                    </m:r>
                                  </m:den>
                                </m:f>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用户发布活跃度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en-US" sz="1400" kern="100" dirty="0">
                              <a:effectLst/>
                              <a:latin typeface="Times New Roman" panose="02020603050405020304" pitchFamily="18" charset="0"/>
                              <a:ea typeface="华文楷体" panose="02010600040101010101" pitchFamily="2" charset="-122"/>
                              <a:cs typeface="Times New Roman" panose="02020603050405020304" pitchFamily="18" charset="0"/>
                            </a:rPr>
                            <a:t>8</a:t>
                          </a: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𝑆</m:t>
                                </m:r>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m:t>
                                    </m:r>
                                    <m:r>
                                      <a:rPr lang="zh-CN" altLang="en-US" sz="1400" i="1">
                                        <a:latin typeface="Cambria Math" panose="02040503050406030204" pitchFamily="18" charset="0"/>
                                      </a:rPr>
                                      <m:t>𝐼</m:t>
                                    </m:r>
                                    <m:r>
                                      <m:rPr>
                                        <m:lit/>
                                      </m:rPr>
                                      <a:rPr lang="zh-CN" altLang="en-US" sz="1400" i="0">
                                        <a:latin typeface="Cambria Math" panose="02040503050406030204" pitchFamily="18" charset="0"/>
                                      </a:rPr>
                                      <m:t>_</m:t>
                                    </m:r>
                                    <m:r>
                                      <a:rPr lang="zh-CN" altLang="en-US" sz="1400" i="1">
                                        <a:latin typeface="Cambria Math" panose="02040503050406030204" pitchFamily="18" charset="0"/>
                                      </a:rPr>
                                      <m:t>𝑢𝑠𝑒𝑟</m:t>
                                    </m:r>
                                    <m:r>
                                      <a:rPr lang="zh-CN" altLang="en-US" sz="1400" i="0">
                                        <a:latin typeface="Cambria Math" panose="02040503050406030204" pitchFamily="18" charset="0"/>
                                      </a:rPr>
                                      <m:t>∩</m:t>
                                    </m:r>
                                    <m:r>
                                      <a:rPr lang="zh-CN" altLang="en-US" sz="1400" i="1">
                                        <a:latin typeface="Cambria Math" panose="02040503050406030204" pitchFamily="18" charset="0"/>
                                      </a:rPr>
                                      <m:t>𝐽</m:t>
                                    </m:r>
                                    <m:r>
                                      <a:rPr lang="zh-CN" altLang="en-US" sz="1400" i="0">
                                        <a:latin typeface="Cambria Math" panose="02040503050406030204" pitchFamily="18" charset="0"/>
                                      </a:rPr>
                                      <m:t>|</m:t>
                                    </m:r>
                                  </m:num>
                                  <m:den>
                                    <m:r>
                                      <a:rPr lang="zh-CN" altLang="en-US" sz="1400" i="0">
                                        <a:latin typeface="Cambria Math" panose="02040503050406030204" pitchFamily="18" charset="0"/>
                                      </a:rPr>
                                      <m:t>|</m:t>
                                    </m:r>
                                    <m:r>
                                      <a:rPr lang="zh-CN" altLang="en-US" sz="1400" i="1">
                                        <a:latin typeface="Cambria Math" panose="02040503050406030204" pitchFamily="18" charset="0"/>
                                      </a:rPr>
                                      <m:t>𝐼</m:t>
                                    </m:r>
                                    <m:r>
                                      <m:rPr>
                                        <m:lit/>
                                      </m:rPr>
                                      <a:rPr lang="zh-CN" altLang="en-US" sz="1400" i="0">
                                        <a:latin typeface="Cambria Math" panose="02040503050406030204" pitchFamily="18" charset="0"/>
                                      </a:rPr>
                                      <m:t>_</m:t>
                                    </m:r>
                                    <m:r>
                                      <a:rPr lang="zh-CN" altLang="en-US" sz="1400" i="1">
                                        <a:latin typeface="Cambria Math" panose="02040503050406030204" pitchFamily="18" charset="0"/>
                                      </a:rPr>
                                      <m:t>𝑢𝑠𝑒𝑟</m:t>
                                    </m:r>
                                    <m:r>
                                      <a:rPr lang="zh-CN" altLang="en-US" sz="1400" i="0">
                                        <a:latin typeface="Cambria Math" panose="02040503050406030204" pitchFamily="18" charset="0"/>
                                      </a:rPr>
                                      <m:t>∪</m:t>
                                    </m:r>
                                    <m:r>
                                      <a:rPr lang="zh-CN" altLang="en-US" sz="1400" i="1">
                                        <a:latin typeface="Cambria Math" panose="02040503050406030204" pitchFamily="18" charset="0"/>
                                      </a:rPr>
                                      <m:t>𝐽</m:t>
                                    </m:r>
                                    <m:r>
                                      <a:rPr lang="zh-CN" altLang="en-US" sz="1400" i="0">
                                        <a:latin typeface="Cambria Math" panose="02040503050406030204" pitchFamily="18" charset="0"/>
                                      </a:rPr>
                                      <m:t>|</m:t>
                                    </m:r>
                                  </m:den>
                                </m:f>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用户兴趣与微博相似度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0" name="内容占位符 3"/>
              <p:cNvGraphicFramePr>
                <a:graphicFrameLocks/>
              </p:cNvGraphicFramePr>
              <p:nvPr>
                <p:extLst>
                  <p:ext uri="{D42A27DB-BD31-4B8C-83A1-F6EECF244321}">
                    <p14:modId xmlns:p14="http://schemas.microsoft.com/office/powerpoint/2010/main" val="3927171837"/>
                  </p:ext>
                </p:extLst>
              </p:nvPr>
            </p:nvGraphicFramePr>
            <p:xfrm>
              <a:off x="971600" y="1700808"/>
              <a:ext cx="7920880" cy="4465658"/>
            </p:xfrm>
            <a:graphic>
              <a:graphicData uri="http://schemas.openxmlformats.org/drawingml/2006/table">
                <a:tbl>
                  <a:tblPr firstRow="1" firstCol="1" bandRow="1">
                    <a:tableStyleId>{3B4B98B0-60AC-42C2-AFA5-B58CD77FA1E5}</a:tableStyleId>
                  </a:tblPr>
                  <a:tblGrid>
                    <a:gridCol w="576064"/>
                    <a:gridCol w="4392488"/>
                    <a:gridCol w="2952328"/>
                  </a:tblGrid>
                  <a:tr h="34834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序号</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altLang="en-US" sz="1400" kern="100" dirty="0" smtClean="0">
                              <a:effectLst/>
                              <a:latin typeface="华文楷体" panose="02010600040101010101" pitchFamily="2" charset="-122"/>
                              <a:ea typeface="华文楷体" panose="02010600040101010101" pitchFamily="2" charset="-122"/>
                              <a:cs typeface="Times New Roman" panose="02020603050405020304" pitchFamily="18" charset="0"/>
                            </a:rPr>
                            <a:t>计算</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特征含义</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en-US" sz="1400" kern="100" dirty="0">
                              <a:effectLst/>
                              <a:latin typeface="Times New Roman" panose="02020603050405020304" pitchFamily="18" charset="0"/>
                              <a:ea typeface="华文楷体" panose="02010600040101010101" pitchFamily="2" charset="-122"/>
                              <a:cs typeface="Times New Roman" panose="02020603050405020304" pitchFamily="18" charset="0"/>
                            </a:rPr>
                            <a:t>1</a:t>
                          </a: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33" t="-92188" r="-67639" b="-959375"/>
                          </a:stretch>
                        </a:blip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融合热点话题的用户转发兴趣特征</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388505">
                    <a:tc>
                      <a:txBody>
                        <a:bodyPr/>
                        <a:lstStyle/>
                        <a:p>
                          <a:pPr algn="ctr">
                            <a:lnSpc>
                              <a:spcPct val="140000"/>
                            </a:lnSpc>
                            <a:spcAft>
                              <a:spcPts val="0"/>
                            </a:spcAft>
                          </a:pPr>
                          <a:r>
                            <a:rPr lang="en-US" sz="1400" kern="100">
                              <a:effectLst/>
                              <a:latin typeface="Times New Roman" panose="02020603050405020304" pitchFamily="18" charset="0"/>
                              <a:ea typeface="华文楷体" panose="02010600040101010101" pitchFamily="2" charset="-122"/>
                              <a:cs typeface="Times New Roman" panose="02020603050405020304" pitchFamily="18" charset="0"/>
                            </a:rPr>
                            <a:t>2</a:t>
                          </a: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33" t="-192188" r="-67639" b="-859375"/>
                          </a:stretch>
                        </a:blip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59181">
                    <a:tc>
                      <a:txBody>
                        <a:bodyPr/>
                        <a:lstStyle/>
                        <a:p>
                          <a:pPr algn="ctr">
                            <a:lnSpc>
                              <a:spcPct val="140000"/>
                            </a:lnSpc>
                            <a:spcAft>
                              <a:spcPts val="0"/>
                            </a:spcAft>
                          </a:pPr>
                          <a:r>
                            <a:rPr lang="en-US" sz="1400" kern="100">
                              <a:effectLst/>
                              <a:latin typeface="Times New Roman" panose="02020603050405020304" pitchFamily="18" charset="0"/>
                              <a:ea typeface="华文楷体" panose="02010600040101010101" pitchFamily="2" charset="-122"/>
                              <a:cs typeface="Times New Roman" panose="02020603050405020304" pitchFamily="18" charset="0"/>
                            </a:rPr>
                            <a:t>3</a:t>
                          </a: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33" t="-203261" r="-67639" b="-497826"/>
                          </a:stretch>
                        </a:blip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融合热点话题的用户行为一致性</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617474">
                    <a:tc>
                      <a:txBody>
                        <a:bodyPr/>
                        <a:lstStyle/>
                        <a:p>
                          <a:pPr algn="ctr">
                            <a:lnSpc>
                              <a:spcPct val="140000"/>
                            </a:lnSpc>
                            <a:spcAft>
                              <a:spcPts val="0"/>
                            </a:spcAft>
                          </a:pPr>
                          <a:r>
                            <a:rPr lang="en-US" sz="1400" kern="100">
                              <a:effectLst/>
                              <a:latin typeface="Times New Roman" panose="02020603050405020304" pitchFamily="18" charset="0"/>
                              <a:ea typeface="华文楷体" panose="02010600040101010101" pitchFamily="2" charset="-122"/>
                              <a:cs typeface="Times New Roman" panose="02020603050405020304" pitchFamily="18" charset="0"/>
                            </a:rPr>
                            <a:t>4</a:t>
                          </a: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33" t="-276238" r="-67639" b="-353465"/>
                          </a:stretch>
                        </a:blip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融合热点话题的微博内容特征</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388505">
                    <a:tc>
                      <a:txBody>
                        <a:bodyPr/>
                        <a:lstStyle/>
                        <a:p>
                          <a:pPr algn="ctr">
                            <a:lnSpc>
                              <a:spcPct val="140000"/>
                            </a:lnSpc>
                            <a:spcAft>
                              <a:spcPts val="0"/>
                            </a:spcAft>
                          </a:pPr>
                          <a:r>
                            <a:rPr lang="en-US" sz="1400" kern="100" dirty="0">
                              <a:effectLst/>
                              <a:latin typeface="Times New Roman" panose="02020603050405020304" pitchFamily="18" charset="0"/>
                              <a:ea typeface="华文楷体" panose="02010600040101010101" pitchFamily="2" charset="-122"/>
                              <a:cs typeface="Times New Roman" panose="02020603050405020304" pitchFamily="18" charset="0"/>
                            </a:rPr>
                            <a:t>5</a:t>
                          </a: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33" t="-593750" r="-67639" b="-457813"/>
                          </a:stretch>
                        </a:blip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发布用户影响力（用户粉丝数）</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6113">
                    <a:tc>
                      <a:txBody>
                        <a:bodyPr/>
                        <a:lstStyle/>
                        <a:p>
                          <a:pPr algn="ctr">
                            <a:lnSpc>
                              <a:spcPct val="140000"/>
                            </a:lnSpc>
                            <a:spcAft>
                              <a:spcPts val="0"/>
                            </a:spcAft>
                          </a:pPr>
                          <a:r>
                            <a:rPr lang="en-US" sz="1400" kern="100" dirty="0">
                              <a:effectLst/>
                              <a:latin typeface="Times New Roman" panose="02020603050405020304" pitchFamily="18" charset="0"/>
                              <a:ea typeface="华文楷体" panose="02010600040101010101" pitchFamily="2" charset="-122"/>
                              <a:cs typeface="Times New Roman" panose="02020603050405020304" pitchFamily="18" charset="0"/>
                            </a:rPr>
                            <a:t>6</a:t>
                          </a: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33" t="-418868" r="-67639" b="-176415"/>
                          </a:stretch>
                        </a:blip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用户转发活跃度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556">
                    <a:tc>
                      <a:txBody>
                        <a:bodyPr/>
                        <a:lstStyle/>
                        <a:p>
                          <a:pPr algn="ctr">
                            <a:lnSpc>
                              <a:spcPct val="140000"/>
                            </a:lnSpc>
                            <a:spcAft>
                              <a:spcPts val="0"/>
                            </a:spcAft>
                          </a:pPr>
                          <a:r>
                            <a:rPr lang="en-US" sz="1400" kern="100">
                              <a:effectLst/>
                              <a:latin typeface="Times New Roman" panose="02020603050405020304" pitchFamily="18" charset="0"/>
                              <a:ea typeface="华文楷体" panose="02010600040101010101" pitchFamily="2" charset="-122"/>
                              <a:cs typeface="Times New Roman" panose="02020603050405020304" pitchFamily="18" charset="0"/>
                            </a:rPr>
                            <a:t>7</a:t>
                          </a: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33" t="-654762" r="-67639" b="-122619"/>
                          </a:stretch>
                        </a:blip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用户发布活跃度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474">
                    <a:tc>
                      <a:txBody>
                        <a:bodyPr/>
                        <a:lstStyle/>
                        <a:p>
                          <a:pPr algn="ctr">
                            <a:lnSpc>
                              <a:spcPct val="140000"/>
                            </a:lnSpc>
                            <a:spcAft>
                              <a:spcPts val="0"/>
                            </a:spcAft>
                          </a:pPr>
                          <a:r>
                            <a:rPr lang="en-US" sz="1400" kern="100" dirty="0">
                              <a:effectLst/>
                              <a:latin typeface="Times New Roman" panose="02020603050405020304" pitchFamily="18" charset="0"/>
                              <a:ea typeface="华文楷体" panose="02010600040101010101" pitchFamily="2" charset="-122"/>
                              <a:cs typeface="Times New Roman" panose="02020603050405020304" pitchFamily="18" charset="0"/>
                            </a:rPr>
                            <a:t>8</a:t>
                          </a: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33" t="-627723" r="-67639" b="-1980"/>
                          </a:stretch>
                        </a:blipFill>
                      </a:tcPr>
                    </a:tc>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用户兴趣与微博相似度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Tree>
    <p:custDataLst>
      <p:tags r:id="rId1"/>
    </p:custDataLst>
    <p:extLst>
      <p:ext uri="{BB962C8B-B14F-4D97-AF65-F5344CB8AC3E}">
        <p14:creationId xmlns:p14="http://schemas.microsoft.com/office/powerpoint/2010/main" val="259407799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70A9998C-E920-4D70-A926-E09F863FC414}" type="slidenum">
              <a:rPr lang="zh-CN" altLang="en-US" sz="1400" b="0">
                <a:solidFill>
                  <a:srgbClr val="666699"/>
                </a:solidFill>
                <a:latin typeface="Arial Black" panose="020B0A04020102020204" pitchFamily="34" charset="0"/>
              </a:rPr>
              <a:pPr algn="r">
                <a:spcBef>
                  <a:spcPct val="0"/>
                </a:spcBef>
              </a:pPr>
              <a:t>2</a:t>
            </a:fld>
            <a:endParaRPr lang="en-US" altLang="zh-CN" sz="1400" b="0">
              <a:solidFill>
                <a:srgbClr val="666699"/>
              </a:solidFill>
              <a:latin typeface="Arial Black" panose="020B0A04020102020204" pitchFamily="34" charset="0"/>
            </a:endParaRPr>
          </a:p>
        </p:txBody>
      </p:sp>
      <p:sp>
        <p:nvSpPr>
          <p:cNvPr id="64514" name="Rectangle 1026"/>
          <p:cNvSpPr>
            <a:spLocks noGrp="1" noChangeArrowheads="1"/>
          </p:cNvSpPr>
          <p:nvPr>
            <p:ph type="title"/>
          </p:nvPr>
        </p:nvSpPr>
        <p:spPr/>
        <p:txBody>
          <a:bodyPr/>
          <a:lstStyle/>
          <a:p>
            <a:pPr eaLnBrk="1" hangingPunct="1">
              <a:defRPr/>
            </a:pPr>
            <a:r>
              <a:rPr lang="zh-CN" altLang="en-US" sz="3600" dirty="0" smtClean="0"/>
              <a:t>提 纲</a:t>
            </a:r>
          </a:p>
        </p:txBody>
      </p:sp>
      <p:sp>
        <p:nvSpPr>
          <p:cNvPr id="7172" name="Rectangle 1027"/>
          <p:cNvSpPr>
            <a:spLocks noGrp="1" noChangeArrowheads="1"/>
          </p:cNvSpPr>
          <p:nvPr>
            <p:ph type="body" idx="1"/>
          </p:nvPr>
        </p:nvSpPr>
        <p:spPr>
          <a:xfrm>
            <a:off x="1187450" y="1556792"/>
            <a:ext cx="7489825" cy="5040585"/>
          </a:xfrm>
        </p:spPr>
        <p:txBody>
          <a:bodyPr/>
          <a:lstStyle/>
          <a:p>
            <a:pPr eaLnBrk="1" hangingPunct="1">
              <a:lnSpc>
                <a:spcPts val="3400"/>
              </a:lnSpc>
            </a:pPr>
            <a:r>
              <a:rPr lang="zh-CN" altLang="en-US" sz="4000" dirty="0" smtClean="0">
                <a:solidFill>
                  <a:srgbClr val="C00000"/>
                </a:solidFill>
                <a:latin typeface="华文楷体" panose="02010600040101010101" pitchFamily="2" charset="-122"/>
                <a:ea typeface="华文楷体" panose="02010600040101010101" pitchFamily="2" charset="-122"/>
              </a:rPr>
              <a:t>研究概述</a:t>
            </a:r>
          </a:p>
          <a:p>
            <a:pPr lvl="1" eaLnBrk="1" hangingPunct="1">
              <a:lnSpc>
                <a:spcPts val="3100"/>
              </a:lnSpc>
            </a:pPr>
            <a:r>
              <a:rPr lang="zh-CN" altLang="en-US" sz="2400" dirty="0">
                <a:latin typeface="华文楷体" panose="02010600040101010101" pitchFamily="2" charset="-122"/>
                <a:ea typeface="华文楷体" panose="02010600040101010101" pitchFamily="2" charset="-122"/>
              </a:rPr>
              <a:t>背景与意义</a:t>
            </a:r>
            <a:endParaRPr lang="en-US" altLang="zh-CN" sz="2400" dirty="0" smtClean="0">
              <a:latin typeface="华文楷体" panose="02010600040101010101" pitchFamily="2" charset="-122"/>
              <a:ea typeface="华文楷体" panose="02010600040101010101" pitchFamily="2" charset="-122"/>
            </a:endParaRPr>
          </a:p>
          <a:p>
            <a:pPr lvl="1" eaLnBrk="1" hangingPunct="1">
              <a:lnSpc>
                <a:spcPts val="3100"/>
              </a:lnSpc>
            </a:pPr>
            <a:r>
              <a:rPr lang="zh-CN" altLang="en-US" sz="2400" dirty="0" smtClean="0">
                <a:latin typeface="华文楷体" panose="02010600040101010101" pitchFamily="2" charset="-122"/>
                <a:ea typeface="华文楷体" panose="02010600040101010101" pitchFamily="2" charset="-122"/>
              </a:rPr>
              <a:t>研究现状</a:t>
            </a:r>
          </a:p>
          <a:p>
            <a:pPr lvl="1" eaLnBrk="1" hangingPunct="1">
              <a:lnSpc>
                <a:spcPts val="3100"/>
              </a:lnSpc>
            </a:pPr>
            <a:r>
              <a:rPr lang="zh-CN" altLang="en-US" sz="2400" dirty="0" smtClean="0">
                <a:latin typeface="华文楷体" panose="02010600040101010101" pitchFamily="2" charset="-122"/>
                <a:ea typeface="华文楷体" panose="02010600040101010101" pitchFamily="2" charset="-122"/>
              </a:rPr>
              <a:t>研究目标及研究内容</a:t>
            </a:r>
          </a:p>
          <a:p>
            <a:pPr eaLnBrk="1" hangingPunct="1">
              <a:lnSpc>
                <a:spcPts val="3000"/>
              </a:lnSpc>
            </a:pPr>
            <a:r>
              <a:rPr lang="zh-CN" altLang="en-US" sz="2400" dirty="0" smtClean="0">
                <a:latin typeface="华文楷体" panose="02010600040101010101" pitchFamily="2" charset="-122"/>
                <a:ea typeface="华文楷体" panose="02010600040101010101" pitchFamily="2" charset="-122"/>
              </a:rPr>
              <a:t>基于背景热点的微博转发行为影响因素分析</a:t>
            </a:r>
          </a:p>
          <a:p>
            <a:pPr eaLnBrk="1" hangingPunct="1">
              <a:lnSpc>
                <a:spcPts val="3000"/>
              </a:lnSpc>
            </a:pPr>
            <a:r>
              <a:rPr lang="zh-CN" altLang="en-US" sz="2400" dirty="0" smtClean="0">
                <a:latin typeface="华文楷体" panose="02010600040101010101" pitchFamily="2" charset="-122"/>
                <a:ea typeface="华文楷体" panose="02010600040101010101" pitchFamily="2" charset="-122"/>
              </a:rPr>
              <a:t>基于背景热点的微博转发特征提取及转发预测</a:t>
            </a:r>
          </a:p>
          <a:p>
            <a:pPr eaLnBrk="1" hangingPunct="1">
              <a:lnSpc>
                <a:spcPts val="3000"/>
              </a:lnSpc>
            </a:pPr>
            <a:r>
              <a:rPr lang="zh-CN" altLang="en-US" sz="2400" dirty="0" smtClean="0">
                <a:latin typeface="华文楷体" panose="02010600040101010101" pitchFamily="2" charset="-122"/>
                <a:ea typeface="华文楷体" panose="02010600040101010101" pitchFamily="2" charset="-122"/>
              </a:rPr>
              <a:t>实验结果与分析</a:t>
            </a:r>
            <a:endParaRPr lang="en-US" altLang="zh-CN" sz="2400" dirty="0" smtClean="0">
              <a:latin typeface="华文楷体" panose="02010600040101010101" pitchFamily="2" charset="-122"/>
              <a:ea typeface="华文楷体" panose="02010600040101010101" pitchFamily="2" charset="-122"/>
            </a:endParaRPr>
          </a:p>
          <a:p>
            <a:pPr eaLnBrk="1" hangingPunct="1">
              <a:lnSpc>
                <a:spcPts val="3000"/>
              </a:lnSpc>
            </a:pPr>
            <a:r>
              <a:rPr lang="zh-CN" altLang="en-US" sz="2400" dirty="0" smtClean="0">
                <a:latin typeface="华文楷体" panose="02010600040101010101" pitchFamily="2" charset="-122"/>
                <a:ea typeface="华文楷体" panose="02010600040101010101" pitchFamily="2" charset="-122"/>
              </a:rPr>
              <a:t>系统设计</a:t>
            </a:r>
          </a:p>
          <a:p>
            <a:pPr eaLnBrk="1" hangingPunct="1">
              <a:lnSpc>
                <a:spcPts val="3000"/>
              </a:lnSpc>
            </a:pPr>
            <a:r>
              <a:rPr lang="zh-CN" altLang="en-US" sz="2400" dirty="0" smtClean="0">
                <a:latin typeface="华文楷体" panose="02010600040101010101" pitchFamily="2" charset="-122"/>
                <a:ea typeface="华文楷体" panose="02010600040101010101" pitchFamily="2" charset="-122"/>
              </a:rPr>
              <a:t>总结与展望</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20</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400" dirty="0" smtClean="0"/>
              <a:t>3.3 </a:t>
            </a:r>
            <a:r>
              <a:rPr lang="zh-CN" altLang="en-US" sz="2400" dirty="0" smtClean="0"/>
              <a:t>基于</a:t>
            </a:r>
            <a:r>
              <a:rPr lang="zh-CN" altLang="en-US" sz="2400" dirty="0"/>
              <a:t>用户特征和微博特征的微博转发预测</a:t>
            </a:r>
            <a:endParaRPr lang="en-US" altLang="zh-CN" sz="2400" dirty="0"/>
          </a:p>
        </p:txBody>
      </p:sp>
      <p:pic>
        <p:nvPicPr>
          <p:cNvPr id="4" name="图片 3" descr="F:\chenjiang\study\毕业论文相关\大论文\图表\基本特征对比实验流程图.jpg"/>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844824"/>
            <a:ext cx="4752528" cy="3744416"/>
          </a:xfrm>
          <a:prstGeom prst="rect">
            <a:avLst/>
          </a:prstGeom>
          <a:noFill/>
          <a:ln>
            <a:noFill/>
          </a:ln>
        </p:spPr>
      </p:pic>
      <p:graphicFrame>
        <p:nvGraphicFramePr>
          <p:cNvPr id="2" name="表格 1"/>
          <p:cNvGraphicFramePr>
            <a:graphicFrameLocks noGrp="1"/>
          </p:cNvGraphicFramePr>
          <p:nvPr>
            <p:extLst>
              <p:ext uri="{D42A27DB-BD31-4B8C-83A1-F6EECF244321}">
                <p14:modId xmlns:p14="http://schemas.microsoft.com/office/powerpoint/2010/main" val="3241954184"/>
              </p:ext>
            </p:extLst>
          </p:nvPr>
        </p:nvGraphicFramePr>
        <p:xfrm>
          <a:off x="6444208" y="3140968"/>
          <a:ext cx="2520280" cy="1554020"/>
        </p:xfrm>
        <a:graphic>
          <a:graphicData uri="http://schemas.openxmlformats.org/drawingml/2006/table">
            <a:tbl>
              <a:tblPr firstRow="1" firstCol="1" bandRow="1">
                <a:tableStyleId>{3B4B98B0-60AC-42C2-AFA5-B58CD77FA1E5}</a:tableStyleId>
              </a:tblPr>
              <a:tblGrid>
                <a:gridCol w="2520280"/>
              </a:tblGrid>
              <a:tr h="38850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发布用户影响力（用户粉丝数）</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用户转发活跃度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用户发布活跃度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用户兴趣与微博相似度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3444349059"/>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21</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400" dirty="0" smtClean="0"/>
              <a:t>3.4 </a:t>
            </a:r>
            <a:r>
              <a:rPr lang="zh-CN" altLang="en-US" sz="2400" dirty="0" smtClean="0"/>
              <a:t>基于</a:t>
            </a:r>
            <a:r>
              <a:rPr lang="zh-CN" altLang="en-US" sz="2400" dirty="0"/>
              <a:t>背景热点的特征的微博转发预测</a:t>
            </a:r>
            <a:endParaRPr lang="en-US" altLang="zh-CN" sz="2400" dirty="0"/>
          </a:p>
        </p:txBody>
      </p:sp>
      <p:pic>
        <p:nvPicPr>
          <p:cNvPr id="4" name="图片 3" descr="F:\chenjiang\study\毕业论文相关\大论文\图表\基于背景热点转预测实验流程图.jpg"/>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988840"/>
            <a:ext cx="4608512" cy="3742214"/>
          </a:xfrm>
          <a:prstGeom prst="rect">
            <a:avLst/>
          </a:prstGeom>
          <a:noFill/>
          <a:ln>
            <a:noFill/>
          </a:ln>
        </p:spPr>
      </p:pic>
      <p:graphicFrame>
        <p:nvGraphicFramePr>
          <p:cNvPr id="2" name="表格 1"/>
          <p:cNvGraphicFramePr>
            <a:graphicFrameLocks noGrp="1"/>
          </p:cNvGraphicFramePr>
          <p:nvPr>
            <p:extLst>
              <p:ext uri="{D42A27DB-BD31-4B8C-83A1-F6EECF244321}">
                <p14:modId xmlns:p14="http://schemas.microsoft.com/office/powerpoint/2010/main" val="2564778901"/>
              </p:ext>
            </p:extLst>
          </p:nvPr>
        </p:nvGraphicFramePr>
        <p:xfrm>
          <a:off x="6156176" y="3171124"/>
          <a:ext cx="2952328" cy="1554020"/>
        </p:xfrm>
        <a:graphic>
          <a:graphicData uri="http://schemas.openxmlformats.org/drawingml/2006/table">
            <a:tbl>
              <a:tblPr firstRow="1" firstCol="1" bandRow="1">
                <a:tableStyleId>{3B4B98B0-60AC-42C2-AFA5-B58CD77FA1E5}</a:tableStyleId>
              </a:tblPr>
              <a:tblGrid>
                <a:gridCol w="2952328"/>
              </a:tblGrid>
              <a:tr h="38850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融合热点话题的用户转发兴趣特征</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融合热点话题的用户活跃度</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融合热点话题的用户行为一致性</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zh-CN" sz="1400" kern="100" dirty="0">
                          <a:effectLst/>
                          <a:latin typeface="华文楷体" panose="02010600040101010101" pitchFamily="2" charset="-122"/>
                          <a:ea typeface="华文楷体" panose="02010600040101010101" pitchFamily="2" charset="-122"/>
                        </a:rPr>
                        <a:t>融合热点话题的微博内容特征</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1414235261"/>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22</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400" dirty="0" smtClean="0"/>
              <a:t>3.5 </a:t>
            </a:r>
            <a:r>
              <a:rPr lang="zh-CN" altLang="en-US" sz="2400" dirty="0" smtClean="0"/>
              <a:t>多</a:t>
            </a:r>
            <a:r>
              <a:rPr lang="zh-CN" altLang="en-US" sz="2400" dirty="0"/>
              <a:t>特征融合的微博转发</a:t>
            </a:r>
            <a:r>
              <a:rPr lang="zh-CN" altLang="en-US" sz="2400" dirty="0" smtClean="0"/>
              <a:t>预测 </a:t>
            </a:r>
            <a:endParaRPr lang="en-US" altLang="zh-CN" sz="2400" dirty="0"/>
          </a:p>
        </p:txBody>
      </p:sp>
      <p:pic>
        <p:nvPicPr>
          <p:cNvPr id="4" name="图片 3" descr="F:\chenjiang\study\毕业论文相关\大论文\图表\多特征融合转预测实验流程图.jpg"/>
          <p:cNvPicPr/>
          <p:nvPr/>
        </p:nvPicPr>
        <p:blipFill>
          <a:blip r:embed="rId4">
            <a:extLst>
              <a:ext uri="{28A0092B-C50C-407E-A947-70E740481C1C}">
                <a14:useLocalDpi xmlns:a14="http://schemas.microsoft.com/office/drawing/2010/main" val="0"/>
              </a:ext>
            </a:extLst>
          </a:blip>
          <a:srcRect/>
          <a:stretch>
            <a:fillRect/>
          </a:stretch>
        </p:blipFill>
        <p:spPr bwMode="auto">
          <a:xfrm>
            <a:off x="899592" y="1556792"/>
            <a:ext cx="4568631" cy="3672408"/>
          </a:xfrm>
          <a:prstGeom prst="rect">
            <a:avLst/>
          </a:prstGeom>
          <a:noFill/>
          <a:ln>
            <a:noFill/>
          </a:ln>
        </p:spPr>
      </p:pic>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412265782"/>
                  </p:ext>
                </p:extLst>
              </p:nvPr>
            </p:nvGraphicFramePr>
            <p:xfrm>
              <a:off x="5508104" y="1844824"/>
              <a:ext cx="3528392" cy="3108040"/>
            </p:xfrm>
            <a:graphic>
              <a:graphicData uri="http://schemas.openxmlformats.org/drawingml/2006/table">
                <a:tbl>
                  <a:tblPr firstRow="1" firstCol="1" bandRow="1">
                    <a:tableStyleId>{3B4B98B0-60AC-42C2-AFA5-B58CD77FA1E5}</a:tableStyleId>
                  </a:tblPr>
                  <a:tblGrid>
                    <a:gridCol w="576064"/>
                    <a:gridCol w="2952328"/>
                  </a:tblGrid>
                  <a:tr h="388505">
                    <a:tc rowSpan="4">
                      <a:txBody>
                        <a:bodyPr/>
                        <a:lstStyle/>
                        <a:p>
                          <a:pPr algn="ctr">
                            <a:lnSpc>
                              <a:spcPct val="14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800" b="1" i="1" kern="1200" smtClean="0">
                                        <a:solidFill>
                                          <a:schemeClr val="tx1"/>
                                        </a:solidFill>
                                        <a:effectLst/>
                                        <a:latin typeface="Cambria Math" panose="02040503050406030204" pitchFamily="18" charset="0"/>
                                        <a:ea typeface="+mn-ea"/>
                                        <a:cs typeface="+mn-cs"/>
                                      </a:rPr>
                                    </m:ctrlPr>
                                  </m:sSubPr>
                                  <m:e>
                                    <m:r>
                                      <a:rPr lang="en-US" altLang="zh-CN" sz="1800" b="1" i="1" kern="1200">
                                        <a:solidFill>
                                          <a:schemeClr val="tx1"/>
                                        </a:solidFill>
                                        <a:effectLst/>
                                        <a:latin typeface="Cambria Math" panose="02040503050406030204" pitchFamily="18" charset="0"/>
                                        <a:ea typeface="+mn-ea"/>
                                        <a:cs typeface="+mn-cs"/>
                                      </a:rPr>
                                      <m:t>𝐸</m:t>
                                    </m:r>
                                  </m:e>
                                  <m:sub>
                                    <m:r>
                                      <a:rPr lang="en-US" altLang="zh-CN" sz="1800" b="1" i="1" kern="1200">
                                        <a:solidFill>
                                          <a:schemeClr val="tx1"/>
                                        </a:solidFill>
                                        <a:effectLst/>
                                        <a:latin typeface="Cambria Math" panose="02040503050406030204" pitchFamily="18" charset="0"/>
                                        <a:ea typeface="+mn-ea"/>
                                        <a:cs typeface="+mn-cs"/>
                                      </a:rPr>
                                      <m:t>𝑝𝑙𝑢𝑠</m:t>
                                    </m:r>
                                  </m:sub>
                                </m:sSub>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融合热点话题的用户转发兴趣特征</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融合热点话题的用户活跃度</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融合热点话题的用户行为一致性</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融合热点话题的微博内容特征</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rowSpan="4">
                      <a:txBody>
                        <a:bodyPr/>
                        <a:lstStyle/>
                        <a:p>
                          <a:pPr algn="ctr">
                            <a:lnSpc>
                              <a:spcPct val="140000"/>
                            </a:lnSpc>
                            <a:spcAft>
                              <a:spcPts val="0"/>
                            </a:spcAft>
                          </a:pPr>
                          <a14:m>
                            <m:oMathPara xmlns:m="http://schemas.openxmlformats.org/officeDocument/2006/math">
                              <m:oMathParaPr>
                                <m:jc m:val="centerGroup"/>
                              </m:oMathParaPr>
                              <m:oMath xmlns:m="http://schemas.openxmlformats.org/officeDocument/2006/math">
                                <m:sSub>
                                  <m:sSubPr>
                                    <m:ctrlPr>
                                      <a:rPr lang="zh-CN" altLang="zh-CN" sz="1800" b="1" i="1" kern="1200" smtClean="0">
                                        <a:solidFill>
                                          <a:schemeClr val="tx1"/>
                                        </a:solidFill>
                                        <a:effectLst/>
                                        <a:latin typeface="Cambria Math" panose="02040503050406030204" pitchFamily="18" charset="0"/>
                                        <a:ea typeface="+mn-ea"/>
                                        <a:cs typeface="+mn-cs"/>
                                      </a:rPr>
                                    </m:ctrlPr>
                                  </m:sSubPr>
                                  <m:e>
                                    <m:r>
                                      <a:rPr lang="en-US" altLang="zh-CN" sz="1800" b="1" i="1" kern="1200">
                                        <a:solidFill>
                                          <a:schemeClr val="tx1"/>
                                        </a:solidFill>
                                        <a:effectLst/>
                                        <a:latin typeface="Cambria Math" panose="02040503050406030204" pitchFamily="18" charset="0"/>
                                        <a:ea typeface="+mn-ea"/>
                                        <a:cs typeface="+mn-cs"/>
                                      </a:rPr>
                                      <m:t>𝐸</m:t>
                                    </m:r>
                                  </m:e>
                                  <m:sub>
                                    <m:r>
                                      <a:rPr lang="en-US" altLang="zh-CN" sz="1800" b="1" i="1" kern="1200">
                                        <a:solidFill>
                                          <a:schemeClr val="tx1"/>
                                        </a:solidFill>
                                        <a:effectLst/>
                                        <a:latin typeface="Cambria Math" panose="02040503050406030204" pitchFamily="18" charset="0"/>
                                        <a:ea typeface="+mn-ea"/>
                                        <a:cs typeface="+mn-cs"/>
                                      </a:rPr>
                                      <m:t>𝑏𝑎𝑠𝑒</m:t>
                                    </m:r>
                                  </m:sub>
                                </m:sSub>
                              </m:oMath>
                            </m:oMathPara>
                          </a14:m>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发布用户影响力（用户粉丝数）</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用户转发活跃度</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用户发布活跃度</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用户兴趣与微博相似度</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412265782"/>
                  </p:ext>
                </p:extLst>
              </p:nvPr>
            </p:nvGraphicFramePr>
            <p:xfrm>
              <a:off x="5508104" y="1844824"/>
              <a:ext cx="3528392" cy="3108040"/>
            </p:xfrm>
            <a:graphic>
              <a:graphicData uri="http://schemas.openxmlformats.org/drawingml/2006/table">
                <a:tbl>
                  <a:tblPr firstRow="1" firstCol="1" bandRow="1">
                    <a:tableStyleId>{3B4B98B0-60AC-42C2-AFA5-B58CD77FA1E5}</a:tableStyleId>
                  </a:tblPr>
                  <a:tblGrid>
                    <a:gridCol w="576064"/>
                    <a:gridCol w="2952328"/>
                  </a:tblGrid>
                  <a:tr h="388505">
                    <a:tc rowSpan="4">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5"/>
                          <a:stretch>
                            <a:fillRect l="-1053" t="-391" r="-512632" b="-101953"/>
                          </a:stretch>
                        </a:blipFill>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融合热点话题的用户转发兴趣特征</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融合热点话题的用户活跃度</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融合热点话题的用户行为一致性</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融合热点话题的微博内容特征</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rowSpan="4">
                      <a:txBody>
                        <a:bodyPr/>
                        <a:lstStyle/>
                        <a:p>
                          <a:endParaRPr lang="zh-CN"/>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5"/>
                          <a:stretch>
                            <a:fillRect l="-1053" t="-100784" r="-512632" b="-2353"/>
                          </a:stretch>
                        </a:blipFill>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发布用户影响力（用户粉丝数）</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用户转发活跃度</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用户发布活跃度</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vMerge="1">
                      <a:txBody>
                        <a:bodyPr/>
                        <a:lstStyle/>
                        <a:p>
                          <a:pPr algn="ctr">
                            <a:lnSpc>
                              <a:spcPct val="140000"/>
                            </a:lnSpc>
                            <a:spcAft>
                              <a:spcPts val="0"/>
                            </a:spcAft>
                          </a:pPr>
                          <a:endParaRPr lang="zh-CN" sz="1400" kern="1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1" kern="100" dirty="0">
                              <a:effectLst/>
                              <a:latin typeface="华文楷体" panose="02010600040101010101" pitchFamily="2" charset="-122"/>
                              <a:ea typeface="华文楷体" panose="02010600040101010101" pitchFamily="2" charset="-122"/>
                            </a:rPr>
                            <a:t>用户兴趣与微博相似度</a:t>
                          </a:r>
                          <a:endParaRPr lang="zh-CN" sz="14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3" name="文本框 2"/>
              <p:cNvSpPr txBox="1"/>
              <p:nvPr/>
            </p:nvSpPr>
            <p:spPr>
              <a:xfrm>
                <a:off x="1114012" y="5445224"/>
                <a:ext cx="3000052" cy="1233415"/>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实验</a:t>
                </a:r>
                <a:r>
                  <a:rPr lang="en-US" altLang="zh-CN" dirty="0" smtClean="0">
                    <a:latin typeface="Times New Roman" panose="02020603050405020304" pitchFamily="18" charset="0"/>
                    <a:cs typeface="Times New Roman" panose="02020603050405020304" pitchFamily="18" charset="0"/>
                  </a:rPr>
                  <a:t>a:</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𝑏𝑎𝑠𝑒</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oMath>
                  </m:oMathPara>
                </a14:m>
                <a:endParaRPr lang="en-US" altLang="zh-CN" dirty="0" smtClean="0">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𝑝𝑙𝑢𝑠</m:t>
                          </m:r>
                        </m:sub>
                      </m:sSub>
                      <m:r>
                        <a:rPr lang="zh-CN" altLang="zh-CN">
                          <a:latin typeface="Cambria Math" panose="02040503050406030204" pitchFamily="18" charset="0"/>
                        </a:rPr>
                        <m:t>且</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e>
                      </m:d>
                      <m:r>
                        <a:rPr lang="en-US" altLang="zh-CN">
                          <a:latin typeface="Cambria Math" panose="02040503050406030204" pitchFamily="18" charset="0"/>
                        </a:rPr>
                        <m:t>=1</m:t>
                      </m:r>
                    </m:oMath>
                  </m:oMathPara>
                </a14:m>
                <a:endParaRPr lang="en-US" altLang="zh-CN" dirty="0" smtClean="0">
                  <a:latin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114012" y="5445224"/>
                <a:ext cx="3000052" cy="1233415"/>
              </a:xfrm>
              <a:prstGeom prst="rect">
                <a:avLst/>
              </a:prstGeom>
              <a:blipFill rotWithShape="0">
                <a:blip r:embed="rId6"/>
                <a:stretch>
                  <a:fillRect l="-3252" t="-4433" b="-3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458776" y="5445224"/>
                <a:ext cx="3001656" cy="1233415"/>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实验</a:t>
                </a:r>
                <a:r>
                  <a:rPr lang="en-US" altLang="zh-CN" dirty="0" smtClean="0">
                    <a:latin typeface="Times New Roman" panose="02020603050405020304" pitchFamily="18" charset="0"/>
                    <a:cs typeface="Times New Roman" panose="02020603050405020304" pitchFamily="18" charset="0"/>
                  </a:rPr>
                  <a:t>b:</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𝑏𝑎𝑠𝑒</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oMath>
                  </m:oMathPara>
                </a14:m>
                <a:endParaRPr lang="en-US" altLang="zh-CN" dirty="0" smtClean="0">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𝑝𝑙𝑢𝑠</m:t>
                          </m:r>
                        </m:sub>
                      </m:sSub>
                      <m:r>
                        <a:rPr lang="zh-CN" altLang="zh-CN">
                          <a:latin typeface="Cambria Math" panose="02040503050406030204" pitchFamily="18" charset="0"/>
                        </a:rPr>
                        <m:t>且</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e>
                      </m:d>
                      <m:r>
                        <a:rPr lang="en-US" altLang="zh-CN">
                          <a:latin typeface="Cambria Math" panose="02040503050406030204" pitchFamily="18" charset="0"/>
                        </a:rPr>
                        <m:t>≥1</m:t>
                      </m:r>
                    </m:oMath>
                  </m:oMathPara>
                </a14:m>
                <a:endParaRPr lang="en-US" altLang="zh-CN" dirty="0" smtClean="0">
                  <a:latin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458776" y="5445224"/>
                <a:ext cx="3001656" cy="1233415"/>
              </a:xfrm>
              <a:prstGeom prst="rect">
                <a:avLst/>
              </a:prstGeom>
              <a:blipFill rotWithShape="0">
                <a:blip r:embed="rId7"/>
                <a:stretch>
                  <a:fillRect l="-3043" t="-4433" b="-394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013743905"/>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2775512D-6466-4295-90A6-04E3BADA9A6D}" type="slidenum">
              <a:rPr lang="zh-CN" altLang="en-US" sz="1400" b="0">
                <a:solidFill>
                  <a:srgbClr val="666699"/>
                </a:solidFill>
                <a:latin typeface="Arial Black" panose="020B0A04020102020204" pitchFamily="34" charset="0"/>
              </a:rPr>
              <a:pPr algn="r">
                <a:spcBef>
                  <a:spcPct val="0"/>
                </a:spcBef>
              </a:pPr>
              <a:t>23</a:t>
            </a:fld>
            <a:endParaRPr lang="en-US" altLang="zh-CN" sz="1400" b="0">
              <a:solidFill>
                <a:srgbClr val="666699"/>
              </a:solidFill>
              <a:latin typeface="Arial Black" panose="020B0A04020102020204" pitchFamily="34" charset="0"/>
            </a:endParaRPr>
          </a:p>
        </p:txBody>
      </p:sp>
      <p:sp>
        <p:nvSpPr>
          <p:cNvPr id="1000450" name="Rectangle 2"/>
          <p:cNvSpPr>
            <a:spLocks noGrp="1" noChangeArrowheads="1"/>
          </p:cNvSpPr>
          <p:nvPr>
            <p:ph type="title"/>
          </p:nvPr>
        </p:nvSpPr>
        <p:spPr/>
        <p:txBody>
          <a:bodyPr/>
          <a:lstStyle/>
          <a:p>
            <a:pPr eaLnBrk="1" hangingPunct="1">
              <a:defRPr/>
            </a:pPr>
            <a:r>
              <a:rPr lang="zh-CN" altLang="en-US" sz="3600" smtClean="0"/>
              <a:t>提 纲</a:t>
            </a:r>
          </a:p>
        </p:txBody>
      </p:sp>
      <p:sp>
        <p:nvSpPr>
          <p:cNvPr id="17412" name="Rectangle 3"/>
          <p:cNvSpPr>
            <a:spLocks noGrp="1" noChangeArrowheads="1"/>
          </p:cNvSpPr>
          <p:nvPr>
            <p:ph type="body" idx="1"/>
          </p:nvPr>
        </p:nvSpPr>
        <p:spPr>
          <a:xfrm>
            <a:off x="1218729" y="1556792"/>
            <a:ext cx="7456959" cy="4176464"/>
          </a:xfrm>
        </p:spPr>
        <p:txBody>
          <a:bodyPr/>
          <a:lstStyle/>
          <a:p>
            <a:pPr eaLnBrk="1" hangingPunct="1">
              <a:lnSpc>
                <a:spcPts val="3500"/>
              </a:lnSpc>
            </a:pPr>
            <a:r>
              <a:rPr lang="zh-CN" altLang="en-US" sz="2700" dirty="0">
                <a:latin typeface="华文楷体" panose="02010600040101010101" pitchFamily="2" charset="-122"/>
                <a:ea typeface="华文楷体" panose="02010600040101010101" pitchFamily="2" charset="-122"/>
              </a:rPr>
              <a:t>研究概述</a:t>
            </a:r>
          </a:p>
          <a:p>
            <a:pPr eaLnBrk="1" hangingPunct="1">
              <a:lnSpc>
                <a:spcPts val="3500"/>
              </a:lnSpc>
            </a:pPr>
            <a:r>
              <a:rPr lang="zh-CN" altLang="en-US" sz="2700" dirty="0" smtClean="0">
                <a:latin typeface="华文楷体" panose="02010600040101010101" pitchFamily="2" charset="-122"/>
                <a:ea typeface="华文楷体" panose="02010600040101010101" pitchFamily="2" charset="-122"/>
              </a:rPr>
              <a:t>基于</a:t>
            </a:r>
            <a:r>
              <a:rPr lang="zh-CN" altLang="en-US" sz="2700" dirty="0">
                <a:latin typeface="华文楷体" panose="02010600040101010101" pitchFamily="2" charset="-122"/>
                <a:ea typeface="华文楷体" panose="02010600040101010101" pitchFamily="2" charset="-122"/>
              </a:rPr>
              <a:t>背景热点的微博转发行为影响因素</a:t>
            </a:r>
            <a:r>
              <a:rPr lang="zh-CN" altLang="en-US" sz="2700" dirty="0" smtClean="0">
                <a:latin typeface="华文楷体" panose="02010600040101010101" pitchFamily="2" charset="-122"/>
                <a:ea typeface="华文楷体" panose="02010600040101010101" pitchFamily="2" charset="-122"/>
              </a:rPr>
              <a:t>分析</a:t>
            </a:r>
          </a:p>
          <a:p>
            <a:pPr eaLnBrk="1" hangingPunct="1">
              <a:lnSpc>
                <a:spcPts val="3500"/>
              </a:lnSpc>
            </a:pPr>
            <a:r>
              <a:rPr lang="zh-CN" altLang="en-US" sz="2700" dirty="0">
                <a:latin typeface="华文楷体" panose="02010600040101010101" pitchFamily="2" charset="-122"/>
                <a:ea typeface="华文楷体" panose="02010600040101010101" pitchFamily="2" charset="-122"/>
              </a:rPr>
              <a:t>基于背景热点的微博转发特征提取及转发预测</a:t>
            </a:r>
          </a:p>
          <a:p>
            <a:pPr eaLnBrk="1" hangingPunct="1">
              <a:lnSpc>
                <a:spcPts val="3500"/>
              </a:lnSpc>
            </a:pPr>
            <a:r>
              <a:rPr lang="zh-CN" altLang="en-US" dirty="0" smtClean="0">
                <a:solidFill>
                  <a:srgbClr val="C00000"/>
                </a:solidFill>
                <a:latin typeface="华文楷体" panose="02010600040101010101" pitchFamily="2" charset="-122"/>
                <a:ea typeface="华文楷体" panose="02010600040101010101" pitchFamily="2" charset="-122"/>
              </a:rPr>
              <a:t>实验</a:t>
            </a:r>
            <a:r>
              <a:rPr lang="zh-CN" altLang="en-US" dirty="0">
                <a:solidFill>
                  <a:srgbClr val="C00000"/>
                </a:solidFill>
                <a:latin typeface="华文楷体" panose="02010600040101010101" pitchFamily="2" charset="-122"/>
                <a:ea typeface="华文楷体" panose="02010600040101010101" pitchFamily="2" charset="-122"/>
              </a:rPr>
              <a:t>结果与分析</a:t>
            </a:r>
            <a:endParaRPr lang="en-US" altLang="zh-CN" dirty="0">
              <a:solidFill>
                <a:srgbClr val="C00000"/>
              </a:solidFill>
              <a:latin typeface="华文楷体" panose="02010600040101010101" pitchFamily="2" charset="-122"/>
              <a:ea typeface="华文楷体" panose="02010600040101010101" pitchFamily="2" charset="-122"/>
            </a:endParaRPr>
          </a:p>
          <a:p>
            <a:pPr eaLnBrk="1" hangingPunct="1">
              <a:lnSpc>
                <a:spcPts val="3500"/>
              </a:lnSpc>
            </a:pPr>
            <a:r>
              <a:rPr lang="zh-CN" altLang="en-US" sz="2700" dirty="0">
                <a:latin typeface="华文楷体" panose="02010600040101010101" pitchFamily="2" charset="-122"/>
                <a:ea typeface="华文楷体" panose="02010600040101010101" pitchFamily="2" charset="-122"/>
              </a:rPr>
              <a:t>系统设计</a:t>
            </a:r>
          </a:p>
          <a:p>
            <a:pPr eaLnBrk="1" hangingPunct="1">
              <a:lnSpc>
                <a:spcPts val="3500"/>
              </a:lnSpc>
            </a:pPr>
            <a:r>
              <a:rPr lang="zh-CN" altLang="en-US" sz="2700" dirty="0">
                <a:latin typeface="华文楷体" panose="02010600040101010101" pitchFamily="2" charset="-122"/>
                <a:ea typeface="华文楷体" panose="02010600040101010101" pitchFamily="2" charset="-122"/>
              </a:rPr>
              <a:t>总结与</a:t>
            </a:r>
            <a:r>
              <a:rPr lang="zh-CN" altLang="en-US" sz="2700" dirty="0" smtClean="0">
                <a:latin typeface="华文楷体" panose="02010600040101010101" pitchFamily="2" charset="-122"/>
                <a:ea typeface="华文楷体" panose="02010600040101010101" pitchFamily="2" charset="-122"/>
              </a:rPr>
              <a:t>展望</a:t>
            </a:r>
            <a:endParaRPr lang="zh-CN" altLang="en-US" sz="27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45073688"/>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24</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marL="400050" lvl="2" eaLnBrk="1" hangingPunct="1">
              <a:lnSpc>
                <a:spcPct val="80000"/>
              </a:lnSpc>
            </a:pPr>
            <a:r>
              <a:rPr lang="en-US" altLang="zh-CN" sz="2100" dirty="0" smtClean="0"/>
              <a:t>4. </a:t>
            </a:r>
            <a:r>
              <a:rPr lang="zh-CN" altLang="en-US" sz="2100" dirty="0" smtClean="0"/>
              <a:t>实验结果及分析</a:t>
            </a:r>
            <a:endParaRPr lang="en-US" altLang="zh-CN" sz="2100" dirty="0"/>
          </a:p>
        </p:txBody>
      </p:sp>
      <p:graphicFrame>
        <p:nvGraphicFramePr>
          <p:cNvPr id="2" name="表格 1"/>
          <p:cNvGraphicFramePr>
            <a:graphicFrameLocks noGrp="1"/>
          </p:cNvGraphicFramePr>
          <p:nvPr>
            <p:extLst>
              <p:ext uri="{D42A27DB-BD31-4B8C-83A1-F6EECF244321}">
                <p14:modId xmlns:p14="http://schemas.microsoft.com/office/powerpoint/2010/main" val="3013769844"/>
              </p:ext>
            </p:extLst>
          </p:nvPr>
        </p:nvGraphicFramePr>
        <p:xfrm>
          <a:off x="2339752" y="1916832"/>
          <a:ext cx="4320000" cy="2592000"/>
        </p:xfrm>
        <a:graphic>
          <a:graphicData uri="http://schemas.openxmlformats.org/drawingml/2006/table">
            <a:tbl>
              <a:tblPr firstRow="1" firstCol="1" bandRow="1">
                <a:tableStyleId>{5C22544A-7EE6-4342-B048-85BDC9FD1C3A}</a:tableStyleId>
              </a:tblPr>
              <a:tblGrid>
                <a:gridCol w="1440000"/>
                <a:gridCol w="1440000"/>
                <a:gridCol w="1440000"/>
              </a:tblGrid>
              <a:tr h="432000">
                <a:tc rowSpan="2">
                  <a:txBody>
                    <a:bodyPr/>
                    <a:lstStyle/>
                    <a:p>
                      <a:pPr algn="l">
                        <a:lnSpc>
                          <a:spcPct val="150000"/>
                        </a:lnSpc>
                        <a:spcAft>
                          <a:spcPts val="0"/>
                        </a:spcAft>
                      </a:pPr>
                      <a:r>
                        <a:rPr lang="en-US" sz="1800" kern="0" dirty="0">
                          <a:solidFill>
                            <a:schemeClr val="tx1"/>
                          </a:solidFill>
                          <a:effectLst/>
                        </a:rPr>
                        <a:t>classifiers</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lnSpc>
                          <a:spcPct val="150000"/>
                        </a:lnSpc>
                        <a:spcAft>
                          <a:spcPts val="0"/>
                        </a:spcAft>
                      </a:pPr>
                      <a:r>
                        <a:rPr lang="en-US" sz="1800" kern="0" dirty="0">
                          <a:solidFill>
                            <a:schemeClr val="tx1"/>
                          </a:solidFill>
                          <a:effectLst/>
                        </a:rPr>
                        <a:t>F-measure</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432000">
                <a:tc vMerge="1">
                  <a:txBody>
                    <a:bodyPr/>
                    <a:lstStyle/>
                    <a:p>
                      <a:endParaRPr lang="zh-CN" altLang="en-US"/>
                    </a:p>
                  </a:txBody>
                  <a:tcPr/>
                </a:tc>
                <a:tc>
                  <a:txBody>
                    <a:bodyPr/>
                    <a:lstStyle/>
                    <a:p>
                      <a:pPr algn="ctr">
                        <a:lnSpc>
                          <a:spcPct val="150000"/>
                        </a:lnSpc>
                        <a:spcAft>
                          <a:spcPts val="0"/>
                        </a:spcAft>
                      </a:pPr>
                      <a:r>
                        <a:rPr lang="en-US" sz="1800" kern="0" dirty="0">
                          <a:effectLst/>
                        </a:rPr>
                        <a:t>baseline</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dirty="0">
                          <a:effectLst/>
                        </a:rPr>
                        <a:t>BHT-based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3">
                        <a:lumMod val="65000"/>
                      </a:schemeClr>
                    </a:solidFill>
                  </a:tcPr>
                </a:tc>
              </a:tr>
              <a:tr h="432000">
                <a:tc>
                  <a:txBody>
                    <a:bodyPr/>
                    <a:lstStyle/>
                    <a:p>
                      <a:pPr algn="ctr">
                        <a:lnSpc>
                          <a:spcPct val="150000"/>
                        </a:lnSpc>
                        <a:spcAft>
                          <a:spcPts val="0"/>
                        </a:spcAft>
                      </a:pPr>
                      <a:r>
                        <a:rPr lang="en-US" sz="1800" kern="0">
                          <a:solidFill>
                            <a:schemeClr val="tx1"/>
                          </a:solidFill>
                          <a:effectLst/>
                        </a:rPr>
                        <a:t>BayesNet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dirty="0">
                          <a:effectLst/>
                        </a:rPr>
                        <a:t>0.869</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dirty="0">
                          <a:effectLst/>
                        </a:rPr>
                        <a:t>0.936</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3">
                        <a:lumMod val="65000"/>
                      </a:schemeClr>
                    </a:solidFill>
                  </a:tcPr>
                </a:tc>
              </a:tr>
              <a:tr h="432000">
                <a:tc>
                  <a:txBody>
                    <a:bodyPr/>
                    <a:lstStyle/>
                    <a:p>
                      <a:pPr algn="ctr">
                        <a:lnSpc>
                          <a:spcPct val="150000"/>
                        </a:lnSpc>
                        <a:spcAft>
                          <a:spcPts val="0"/>
                        </a:spcAft>
                      </a:pPr>
                      <a:r>
                        <a:rPr lang="en-US" sz="1800" kern="0">
                          <a:solidFill>
                            <a:schemeClr val="tx1"/>
                          </a:solidFill>
                          <a:effectLst/>
                        </a:rPr>
                        <a:t>NaiveBayes</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a:effectLst/>
                        </a:rPr>
                        <a:t>0.74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dirty="0">
                          <a:effectLst/>
                        </a:rPr>
                        <a:t>0.643</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3">
                        <a:lumMod val="65000"/>
                      </a:schemeClr>
                    </a:solidFill>
                  </a:tcPr>
                </a:tc>
              </a:tr>
              <a:tr h="432000">
                <a:tc>
                  <a:txBody>
                    <a:bodyPr/>
                    <a:lstStyle/>
                    <a:p>
                      <a:pPr algn="ctr">
                        <a:lnSpc>
                          <a:spcPct val="150000"/>
                        </a:lnSpc>
                        <a:spcAft>
                          <a:spcPts val="0"/>
                        </a:spcAft>
                      </a:pPr>
                      <a:r>
                        <a:rPr lang="en-US" sz="1800" kern="0">
                          <a:solidFill>
                            <a:schemeClr val="tx1"/>
                          </a:solidFill>
                          <a:effectLst/>
                        </a:rPr>
                        <a:t>C4.5</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a:effectLst/>
                        </a:rPr>
                        <a:t>0.884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dirty="0">
                          <a:effectLst/>
                        </a:rPr>
                        <a:t>0.947</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3">
                        <a:lumMod val="65000"/>
                      </a:schemeClr>
                    </a:solidFill>
                  </a:tcPr>
                </a:tc>
              </a:tr>
              <a:tr h="432000">
                <a:tc>
                  <a:txBody>
                    <a:bodyPr/>
                    <a:lstStyle/>
                    <a:p>
                      <a:pPr algn="ctr">
                        <a:lnSpc>
                          <a:spcPct val="150000"/>
                        </a:lnSpc>
                        <a:spcAft>
                          <a:spcPts val="0"/>
                        </a:spcAft>
                      </a:pPr>
                      <a:r>
                        <a:rPr lang="en-US" sz="1800" kern="0" dirty="0" err="1">
                          <a:solidFill>
                            <a:schemeClr val="tx1"/>
                          </a:solidFill>
                          <a:effectLst/>
                        </a:rPr>
                        <a:t>LibSvm</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dirty="0">
                          <a:effectLst/>
                        </a:rPr>
                        <a:t>0.84</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en-US" sz="1800" kern="0" dirty="0">
                          <a:effectLst/>
                        </a:rPr>
                        <a:t>0.936</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solidFill>
                      <a:schemeClr val="accent3">
                        <a:lumMod val="65000"/>
                      </a:schemeClr>
                    </a:solidFill>
                  </a:tcPr>
                </a:tc>
              </a:tr>
            </a:tbl>
          </a:graphicData>
        </a:graphic>
      </p:graphicFrame>
      <p:sp>
        <p:nvSpPr>
          <p:cNvPr id="3" name="文本框 2"/>
          <p:cNvSpPr txBox="1"/>
          <p:nvPr/>
        </p:nvSpPr>
        <p:spPr>
          <a:xfrm>
            <a:off x="971600" y="5170547"/>
            <a:ext cx="7917552" cy="1323439"/>
          </a:xfrm>
          <a:prstGeom prst="rect">
            <a:avLst/>
          </a:prstGeom>
          <a:noFill/>
        </p:spPr>
        <p:txBody>
          <a:bodyPr wrap="none" rtlCol="0">
            <a:spAutoFit/>
          </a:bodyPr>
          <a:lstStyle/>
          <a:p>
            <a:pPr>
              <a:lnSpc>
                <a:spcPts val="3200"/>
              </a:lnSpc>
            </a:pPr>
            <a:r>
              <a:rPr lang="zh-CN" altLang="en-US" sz="2800" dirty="0" smtClean="0">
                <a:latin typeface="华文楷体" panose="02010600040101010101" pitchFamily="2" charset="-122"/>
                <a:ea typeface="华文楷体" panose="02010600040101010101" pitchFamily="2" charset="-122"/>
              </a:rPr>
              <a:t>实验结果：</a:t>
            </a:r>
            <a:endParaRPr lang="en-US" altLang="zh-CN" sz="28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rPr>
              <a:t>基于背景热点预测微博转发行为，能够取得比较好的预测效果</a:t>
            </a:r>
            <a:endParaRPr lang="en-US" altLang="zh-CN" sz="20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rPr>
              <a:t>基于背景热点提取微博转发特征，用于转发预测是有效的</a:t>
            </a:r>
            <a:endParaRPr lang="zh-CN" altLang="en-US" sz="20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42827680"/>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25</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4. </a:t>
            </a:r>
            <a:r>
              <a:rPr lang="zh-CN" altLang="en-US" sz="2100" dirty="0" smtClean="0"/>
              <a:t>实验结果及分析（增加单个特征）</a:t>
            </a:r>
            <a:endParaRPr lang="zh-CN" altLang="en-US" sz="2100" dirty="0"/>
          </a:p>
        </p:txBody>
      </p:sp>
      <p:graphicFrame>
        <p:nvGraphicFramePr>
          <p:cNvPr id="3" name="表格 2"/>
          <p:cNvGraphicFramePr>
            <a:graphicFrameLocks noGrp="1"/>
          </p:cNvGraphicFramePr>
          <p:nvPr>
            <p:extLst>
              <p:ext uri="{D42A27DB-BD31-4B8C-83A1-F6EECF244321}">
                <p14:modId xmlns:p14="http://schemas.microsoft.com/office/powerpoint/2010/main" val="3259513075"/>
              </p:ext>
            </p:extLst>
          </p:nvPr>
        </p:nvGraphicFramePr>
        <p:xfrm>
          <a:off x="1059097" y="1624633"/>
          <a:ext cx="4860000" cy="2148840"/>
        </p:xfrm>
        <a:graphic>
          <a:graphicData uri="http://schemas.openxmlformats.org/drawingml/2006/table">
            <a:tbl>
              <a:tblPr firstRow="1" firstCol="1" bandRow="1">
                <a:tableStyleId>{5C22544A-7EE6-4342-B048-85BDC9FD1C3A}</a:tableStyleId>
              </a:tblPr>
              <a:tblGrid>
                <a:gridCol w="1260000"/>
                <a:gridCol w="720000"/>
                <a:gridCol w="720000"/>
                <a:gridCol w="720000"/>
                <a:gridCol w="720000"/>
                <a:gridCol w="720000"/>
              </a:tblGrid>
              <a:tr h="180975">
                <a:tc rowSpan="2">
                  <a:txBody>
                    <a:bodyPr/>
                    <a:lstStyle/>
                    <a:p>
                      <a:pPr algn="ctr">
                        <a:lnSpc>
                          <a:spcPct val="150000"/>
                        </a:lnSpc>
                        <a:spcAft>
                          <a:spcPts val="0"/>
                        </a:spcAft>
                      </a:pPr>
                      <a:r>
                        <a:rPr lang="en-US" sz="1600" kern="0" dirty="0" smtClean="0">
                          <a:solidFill>
                            <a:schemeClr val="tx1"/>
                          </a:solidFill>
                          <a:effectLst/>
                          <a:latin typeface="Times New Roman" panose="02020603050405020304" pitchFamily="18" charset="0"/>
                          <a:cs typeface="Times New Roman" panose="02020603050405020304" pitchFamily="18" charset="0"/>
                        </a:rPr>
                        <a:t>classifiers</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5">
                  <a:txBody>
                    <a:bodyPr/>
                    <a:lstStyle/>
                    <a:p>
                      <a:pPr algn="ctr">
                        <a:lnSpc>
                          <a:spcPct val="150000"/>
                        </a:lnSpc>
                        <a:spcAft>
                          <a:spcPts val="0"/>
                        </a:spcAft>
                      </a:pPr>
                      <a:r>
                        <a:rPr lang="en-US" sz="1800" kern="0" dirty="0">
                          <a:solidFill>
                            <a:schemeClr val="tx1"/>
                          </a:solidFill>
                          <a:effectLst/>
                          <a:latin typeface="Times New Roman" panose="02020603050405020304" pitchFamily="18" charset="0"/>
                          <a:cs typeface="Times New Roman" panose="02020603050405020304" pitchFamily="18" charset="0"/>
                        </a:rPr>
                        <a:t>F-Measure</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0975">
                <a:tc vMerge="1">
                  <a:txBody>
                    <a:bodyPr/>
                    <a:lstStyle/>
                    <a:p>
                      <a:endParaRPr lang="zh-CN" altLang="en-US"/>
                    </a:p>
                  </a:txBody>
                  <a:tcPr/>
                </a:tc>
                <a:tc>
                  <a:txBody>
                    <a:bodyPr/>
                    <a:lstStyle/>
                    <a:p>
                      <a:pPr algn="ctr">
                        <a:lnSpc>
                          <a:spcPct val="150000"/>
                        </a:lnSpc>
                        <a:spcAft>
                          <a:spcPts val="0"/>
                        </a:spcAft>
                      </a:pPr>
                      <a:r>
                        <a:rPr lang="en-US" sz="1200" kern="0" dirty="0">
                          <a:effectLst/>
                          <a:latin typeface="Times New Roman" panose="02020603050405020304" pitchFamily="18" charset="0"/>
                          <a:cs typeface="Times New Roman" panose="02020603050405020304" pitchFamily="18" charset="0"/>
                        </a:rPr>
                        <a:t>baseline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200" kern="0" dirty="0">
                          <a:effectLst/>
                          <a:latin typeface="Times New Roman" panose="02020603050405020304" pitchFamily="18" charset="0"/>
                          <a:cs typeface="Times New Roman" panose="02020603050405020304" pitchFamily="18" charset="0"/>
                        </a:rPr>
                        <a:t>B+f1</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kern="0" dirty="0">
                          <a:effectLst/>
                          <a:latin typeface="Times New Roman" panose="02020603050405020304" pitchFamily="18" charset="0"/>
                          <a:cs typeface="Times New Roman" panose="02020603050405020304" pitchFamily="18" charset="0"/>
                        </a:rPr>
                        <a:t>B+f2+f3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kern="0" dirty="0">
                          <a:effectLst/>
                          <a:latin typeface="Times New Roman" panose="02020603050405020304" pitchFamily="18" charset="0"/>
                          <a:cs typeface="Times New Roman" panose="02020603050405020304" pitchFamily="18" charset="0"/>
                        </a:rPr>
                        <a:t>B+f4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200" kern="0" dirty="0">
                          <a:effectLst/>
                          <a:latin typeface="Times New Roman" panose="02020603050405020304" pitchFamily="18" charset="0"/>
                          <a:cs typeface="Times New Roman" panose="02020603050405020304" pitchFamily="18" charset="0"/>
                        </a:rPr>
                        <a:t>B+f5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lnSpc>
                          <a:spcPct val="150000"/>
                        </a:lnSpc>
                        <a:spcAft>
                          <a:spcPts val="0"/>
                        </a:spcAft>
                      </a:pPr>
                      <a:r>
                        <a:rPr lang="en-US" sz="1600" kern="0">
                          <a:solidFill>
                            <a:schemeClr val="tx1"/>
                          </a:solidFill>
                          <a:effectLst/>
                          <a:latin typeface="Times New Roman" panose="02020603050405020304" pitchFamily="18" charset="0"/>
                          <a:cs typeface="Times New Roman" panose="02020603050405020304" pitchFamily="18" charset="0"/>
                        </a:rPr>
                        <a:t>BayesNet</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0.869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0.953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0.955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a:effectLst/>
                          <a:latin typeface="Times New Roman" panose="02020603050405020304" pitchFamily="18" charset="0"/>
                          <a:cs typeface="Times New Roman" panose="02020603050405020304" pitchFamily="18" charset="0"/>
                        </a:rPr>
                        <a:t>0.953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a:effectLst/>
                          <a:latin typeface="Times New Roman" panose="02020603050405020304" pitchFamily="18" charset="0"/>
                          <a:cs typeface="Times New Roman" panose="02020603050405020304" pitchFamily="18" charset="0"/>
                        </a:rPr>
                        <a:t>0.946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lnSpc>
                          <a:spcPct val="150000"/>
                        </a:lnSpc>
                        <a:spcAft>
                          <a:spcPts val="0"/>
                        </a:spcAft>
                      </a:pPr>
                      <a:r>
                        <a:rPr lang="en-US" sz="1600" kern="0">
                          <a:solidFill>
                            <a:schemeClr val="tx1"/>
                          </a:solidFill>
                          <a:effectLst/>
                          <a:latin typeface="Times New Roman" panose="02020603050405020304" pitchFamily="18" charset="0"/>
                          <a:cs typeface="Times New Roman" panose="02020603050405020304" pitchFamily="18" charset="0"/>
                        </a:rPr>
                        <a:t>NaiveBayes</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0.74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0.832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0.865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0.82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a:effectLst/>
                          <a:latin typeface="Times New Roman" panose="02020603050405020304" pitchFamily="18" charset="0"/>
                          <a:cs typeface="Times New Roman" panose="02020603050405020304" pitchFamily="18" charset="0"/>
                        </a:rPr>
                        <a:t>0.828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lnSpc>
                          <a:spcPct val="150000"/>
                        </a:lnSpc>
                        <a:spcAft>
                          <a:spcPts val="0"/>
                        </a:spcAft>
                      </a:pPr>
                      <a:r>
                        <a:rPr lang="en-US" sz="1600" kern="0">
                          <a:solidFill>
                            <a:schemeClr val="tx1"/>
                          </a:solidFill>
                          <a:effectLst/>
                          <a:latin typeface="Times New Roman" panose="02020603050405020304" pitchFamily="18" charset="0"/>
                          <a:cs typeface="Times New Roman" panose="02020603050405020304" pitchFamily="18" charset="0"/>
                        </a:rPr>
                        <a:t>C4.5</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0.884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0.865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0.965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0.963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0.958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180975">
                <a:tc>
                  <a:txBody>
                    <a:bodyPr/>
                    <a:lstStyle/>
                    <a:p>
                      <a:pPr algn="ctr">
                        <a:lnSpc>
                          <a:spcPct val="150000"/>
                        </a:lnSpc>
                        <a:spcAft>
                          <a:spcPts val="0"/>
                        </a:spcAft>
                      </a:pPr>
                      <a:r>
                        <a:rPr lang="en-US" sz="1600" kern="0" dirty="0" err="1">
                          <a:solidFill>
                            <a:schemeClr val="tx1"/>
                          </a:solidFill>
                          <a:effectLst/>
                          <a:latin typeface="Times New Roman" panose="02020603050405020304" pitchFamily="18" charset="0"/>
                          <a:cs typeface="Times New Roman" panose="02020603050405020304" pitchFamily="18" charset="0"/>
                        </a:rPr>
                        <a:t>LibSvm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0.84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0.957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0.957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0.956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0.956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
        <p:nvSpPr>
          <p:cNvPr id="6" name="文本框 5"/>
          <p:cNvSpPr txBox="1"/>
          <p:nvPr/>
        </p:nvSpPr>
        <p:spPr>
          <a:xfrm>
            <a:off x="943215" y="5013176"/>
            <a:ext cx="6532558" cy="874791"/>
          </a:xfrm>
          <a:prstGeom prst="rect">
            <a:avLst/>
          </a:prstGeom>
          <a:noFill/>
        </p:spPr>
        <p:txBody>
          <a:bodyPr wrap="none" rtlCol="0">
            <a:spAutoFit/>
          </a:bodyPr>
          <a:lstStyle/>
          <a:p>
            <a:pPr>
              <a:lnSpc>
                <a:spcPts val="3200"/>
              </a:lnSpc>
            </a:pPr>
            <a:r>
              <a:rPr lang="zh-CN" altLang="en-US" sz="2800" dirty="0" smtClean="0">
                <a:latin typeface="华文楷体" panose="02010600040101010101" pitchFamily="2" charset="-122"/>
                <a:ea typeface="华文楷体" panose="02010600040101010101" pitchFamily="2" charset="-122"/>
              </a:rPr>
              <a:t>实验结果：</a:t>
            </a:r>
            <a:endParaRPr lang="en-US" altLang="zh-CN" sz="28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1800" dirty="0" smtClean="0">
                <a:latin typeface="华文楷体" panose="02010600040101010101" pitchFamily="2" charset="-122"/>
                <a:ea typeface="华文楷体" panose="02010600040101010101" pitchFamily="2" charset="-122"/>
              </a:rPr>
              <a:t>增加单一特征，</a:t>
            </a:r>
            <a:r>
              <a:rPr lang="zh-CN" altLang="zh-CN" sz="1800" dirty="0" smtClean="0">
                <a:latin typeface="华文楷体" panose="02010600040101010101" pitchFamily="2" charset="-122"/>
                <a:ea typeface="华文楷体" panose="02010600040101010101" pitchFamily="2" charset="-122"/>
              </a:rPr>
              <a:t>使得</a:t>
            </a:r>
            <a:r>
              <a:rPr lang="zh-CN" altLang="zh-CN" sz="1800" dirty="0">
                <a:latin typeface="华文楷体" panose="02010600040101010101" pitchFamily="2" charset="-122"/>
                <a:ea typeface="华文楷体" panose="02010600040101010101" pitchFamily="2" charset="-122"/>
              </a:rPr>
              <a:t>微博转发预测效果得到了明显</a:t>
            </a:r>
            <a:r>
              <a:rPr lang="zh-CN" altLang="zh-CN" sz="1800" dirty="0" smtClean="0">
                <a:latin typeface="华文楷体" panose="02010600040101010101" pitchFamily="2" charset="-122"/>
                <a:ea typeface="华文楷体" panose="02010600040101010101" pitchFamily="2" charset="-122"/>
              </a:rPr>
              <a:t>提升</a:t>
            </a:r>
            <a:endParaRPr lang="en-US" altLang="zh-CN" sz="1800" dirty="0" smtClean="0">
              <a:latin typeface="华文楷体" panose="02010600040101010101" pitchFamily="2" charset="-122"/>
              <a:ea typeface="华文楷体"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51353242"/>
              </p:ext>
            </p:extLst>
          </p:nvPr>
        </p:nvGraphicFramePr>
        <p:xfrm>
          <a:off x="6012160" y="1628800"/>
          <a:ext cx="2952328" cy="2389632"/>
        </p:xfrm>
        <a:graphic>
          <a:graphicData uri="http://schemas.openxmlformats.org/drawingml/2006/table">
            <a:tbl>
              <a:tblPr firstRow="1" firstCol="1" bandRow="1">
                <a:tableStyleId>{3B4B98B0-60AC-42C2-AFA5-B58CD77FA1E5}</a:tableStyleId>
              </a:tblPr>
              <a:tblGrid>
                <a:gridCol w="792856"/>
                <a:gridCol w="2159472"/>
              </a:tblGrid>
              <a:tr h="388505">
                <a:tc>
                  <a:txBody>
                    <a:bodyPr/>
                    <a:lstStyle/>
                    <a:p>
                      <a:pPr algn="ctr">
                        <a:lnSpc>
                          <a:spcPct val="140000"/>
                        </a:lnSpc>
                        <a:spcAft>
                          <a:spcPts val="0"/>
                        </a:spcAft>
                      </a:pPr>
                      <a:r>
                        <a:rPr lang="en-US" altLang="zh-CN" sz="1400" kern="0" dirty="0" smtClean="0">
                          <a:effectLst/>
                          <a:latin typeface="Times New Roman" panose="02020603050405020304" pitchFamily="18" charset="0"/>
                          <a:cs typeface="Times New Roman" panose="02020603050405020304" pitchFamily="18" charset="0"/>
                        </a:rPr>
                        <a:t>f1</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0" kern="100" dirty="0">
                          <a:effectLst/>
                          <a:latin typeface="华文楷体" panose="02010600040101010101" pitchFamily="2" charset="-122"/>
                          <a:ea typeface="华文楷体" panose="02010600040101010101" pitchFamily="2" charset="-122"/>
                        </a:rPr>
                        <a:t>融合热点话题的用户转发兴趣特征</a:t>
                      </a:r>
                      <a:endParaRPr lang="zh-CN" sz="1400" b="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50000"/>
                        </a:lnSpc>
                        <a:spcAft>
                          <a:spcPts val="0"/>
                        </a:spcAft>
                      </a:pPr>
                      <a:r>
                        <a:rPr lang="en-US" altLang="zh-CN" sz="1400" kern="0" dirty="0" smtClean="0">
                          <a:effectLst/>
                          <a:latin typeface="Times New Roman" panose="02020603050405020304" pitchFamily="18" charset="0"/>
                          <a:cs typeface="Times New Roman" panose="02020603050405020304" pitchFamily="18" charset="0"/>
                        </a:rPr>
                        <a:t>f2+f3</a:t>
                      </a:r>
                      <a:endPar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0" kern="100" dirty="0">
                          <a:effectLst/>
                          <a:latin typeface="华文楷体" panose="02010600040101010101" pitchFamily="2" charset="-122"/>
                          <a:ea typeface="华文楷体" panose="02010600040101010101" pitchFamily="2" charset="-122"/>
                        </a:rPr>
                        <a:t>融合热点话题的用户活跃度</a:t>
                      </a:r>
                      <a:endParaRPr lang="zh-CN" sz="1400" b="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en-US" altLang="zh-CN" sz="1400" kern="0" dirty="0" smtClean="0">
                          <a:effectLst/>
                          <a:latin typeface="Times New Roman" panose="02020603050405020304" pitchFamily="18" charset="0"/>
                          <a:cs typeface="Times New Roman" panose="02020603050405020304" pitchFamily="18" charset="0"/>
                        </a:rPr>
                        <a:t>f4</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0" kern="100" dirty="0">
                          <a:effectLst/>
                          <a:latin typeface="华文楷体" panose="02010600040101010101" pitchFamily="2" charset="-122"/>
                          <a:ea typeface="华文楷体" panose="02010600040101010101" pitchFamily="2" charset="-122"/>
                        </a:rPr>
                        <a:t>融合热点话题的用户行为一致性</a:t>
                      </a:r>
                      <a:endParaRPr lang="zh-CN" sz="1400" b="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505">
                <a:tc>
                  <a:txBody>
                    <a:bodyPr/>
                    <a:lstStyle/>
                    <a:p>
                      <a:pPr algn="ctr">
                        <a:lnSpc>
                          <a:spcPct val="140000"/>
                        </a:lnSpc>
                        <a:spcAft>
                          <a:spcPts val="0"/>
                        </a:spcAft>
                      </a:pPr>
                      <a:r>
                        <a:rPr lang="en-US" altLang="zh-CN" sz="1400" kern="0" dirty="0" smtClean="0">
                          <a:effectLst/>
                          <a:latin typeface="Times New Roman" panose="02020603050405020304" pitchFamily="18" charset="0"/>
                          <a:cs typeface="Times New Roman" panose="02020603050405020304" pitchFamily="18" charset="0"/>
                        </a:rPr>
                        <a:t>f5</a:t>
                      </a:r>
                      <a:endParaRPr lang="zh-CN" sz="140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40000"/>
                        </a:lnSpc>
                        <a:spcAft>
                          <a:spcPts val="0"/>
                        </a:spcAft>
                      </a:pPr>
                      <a:r>
                        <a:rPr lang="zh-CN" sz="1400" b="0" kern="100" dirty="0">
                          <a:effectLst/>
                          <a:latin typeface="华文楷体" panose="02010600040101010101" pitchFamily="2" charset="-122"/>
                          <a:ea typeface="华文楷体" panose="02010600040101010101" pitchFamily="2" charset="-122"/>
                        </a:rPr>
                        <a:t>融合热点话题的微博内容特征</a:t>
                      </a:r>
                      <a:endParaRPr lang="zh-CN" sz="1400" b="0" kern="100" dirty="0">
                        <a:effectLst/>
                        <a:latin typeface="华文楷体" panose="02010600040101010101" pitchFamily="2" charset="-122"/>
                        <a:ea typeface="华文楷体" panose="02010600040101010101" pitchFamily="2" charset="-122"/>
                        <a:cs typeface="Times New Roman" panose="02020603050405020304" pitchFamily="18" charset="0"/>
                      </a:endParaRPr>
                    </a:p>
                  </a:txBody>
                  <a:tcPr marL="32799" marR="3279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494079174"/>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26</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4. </a:t>
            </a:r>
            <a:r>
              <a:rPr lang="zh-CN" altLang="en-US" sz="2100" dirty="0" smtClean="0"/>
              <a:t>实验结果及分析（逐个增加特征）</a:t>
            </a:r>
            <a:endParaRPr lang="zh-CN" altLang="en-US" sz="2100" dirty="0"/>
          </a:p>
        </p:txBody>
      </p:sp>
      <p:graphicFrame>
        <p:nvGraphicFramePr>
          <p:cNvPr id="2" name="表格 1"/>
          <p:cNvGraphicFramePr>
            <a:graphicFrameLocks noGrp="1"/>
          </p:cNvGraphicFramePr>
          <p:nvPr>
            <p:extLst>
              <p:ext uri="{D42A27DB-BD31-4B8C-83A1-F6EECF244321}">
                <p14:modId xmlns:p14="http://schemas.microsoft.com/office/powerpoint/2010/main" val="1948841417"/>
              </p:ext>
            </p:extLst>
          </p:nvPr>
        </p:nvGraphicFramePr>
        <p:xfrm>
          <a:off x="1649611" y="1854319"/>
          <a:ext cx="6450781" cy="2194560"/>
        </p:xfrm>
        <a:graphic>
          <a:graphicData uri="http://schemas.openxmlformats.org/drawingml/2006/table">
            <a:tbl>
              <a:tblPr firstRow="1" firstCol="1" bandRow="1">
                <a:tableStyleId>{5C22544A-7EE6-4342-B048-85BDC9FD1C3A}</a:tableStyleId>
              </a:tblPr>
              <a:tblGrid>
                <a:gridCol w="1194197"/>
                <a:gridCol w="936104"/>
                <a:gridCol w="864096"/>
                <a:gridCol w="1008112"/>
                <a:gridCol w="1152128"/>
                <a:gridCol w="1296144"/>
              </a:tblGrid>
              <a:tr h="288000">
                <a:tc rowSpan="2">
                  <a:txBody>
                    <a:bodyPr/>
                    <a:lstStyle/>
                    <a:p>
                      <a:pPr algn="ctr">
                        <a:lnSpc>
                          <a:spcPct val="150000"/>
                        </a:lnSpc>
                        <a:spcAft>
                          <a:spcPts val="0"/>
                        </a:spcAft>
                      </a:pPr>
                      <a:r>
                        <a:rPr lang="en-US" sz="1600" kern="0" dirty="0">
                          <a:solidFill>
                            <a:schemeClr val="tx1"/>
                          </a:solidFill>
                          <a:effectLst/>
                          <a:latin typeface="Times New Roman" panose="02020603050405020304" pitchFamily="18" charset="0"/>
                          <a:cs typeface="Times New Roman" panose="02020603050405020304" pitchFamily="18" charset="0"/>
                        </a:rPr>
                        <a:t>classifiers</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5">
                  <a:txBody>
                    <a:bodyPr/>
                    <a:lstStyle/>
                    <a:p>
                      <a:pPr algn="ctr">
                        <a:lnSpc>
                          <a:spcPct val="150000"/>
                        </a:lnSpc>
                        <a:spcAft>
                          <a:spcPts val="0"/>
                        </a:spcAft>
                      </a:pPr>
                      <a:r>
                        <a:rPr lang="en-US" sz="1600" kern="0" dirty="0">
                          <a:solidFill>
                            <a:schemeClr val="tx1"/>
                          </a:solidFill>
                          <a:effectLst/>
                          <a:latin typeface="Times New Roman" panose="02020603050405020304" pitchFamily="18" charset="0"/>
                          <a:cs typeface="Times New Roman" panose="02020603050405020304" pitchFamily="18" charset="0"/>
                        </a:rPr>
                        <a:t>F-Measure</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000">
                <a:tc vMerge="1">
                  <a:txBody>
                    <a:bodyPr/>
                    <a:lstStyle/>
                    <a:p>
                      <a:endParaRPr lang="zh-CN" altLang="en-US"/>
                    </a:p>
                  </a:txBody>
                  <a:tcP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baseline</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B+f1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B+(f1~f3)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a:effectLst/>
                          <a:latin typeface="Times New Roman" panose="02020603050405020304" pitchFamily="18" charset="0"/>
                          <a:cs typeface="Times New Roman" panose="02020603050405020304" pitchFamily="18" charset="0"/>
                        </a:rPr>
                        <a:t>B+(f1~f4)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B+(f1~f5)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288000">
                <a:tc>
                  <a:txBody>
                    <a:bodyPr/>
                    <a:lstStyle/>
                    <a:p>
                      <a:pPr algn="ctr">
                        <a:lnSpc>
                          <a:spcPct val="150000"/>
                        </a:lnSpc>
                        <a:spcAft>
                          <a:spcPts val="0"/>
                        </a:spcAft>
                      </a:pPr>
                      <a:r>
                        <a:rPr lang="en-US" sz="1600" kern="0">
                          <a:solidFill>
                            <a:schemeClr val="tx1"/>
                          </a:solidFill>
                          <a:effectLst/>
                          <a:latin typeface="Times New Roman" panose="02020603050405020304" pitchFamily="18" charset="0"/>
                          <a:cs typeface="Times New Roman" panose="02020603050405020304" pitchFamily="18" charset="0"/>
                        </a:rPr>
                        <a:t>BayesNet</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0.869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0.953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0.955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a:effectLst/>
                          <a:latin typeface="Times New Roman" panose="02020603050405020304" pitchFamily="18" charset="0"/>
                          <a:cs typeface="Times New Roman" panose="02020603050405020304" pitchFamily="18" charset="0"/>
                        </a:rPr>
                        <a:t>0.955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0.938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00">
                <a:tc>
                  <a:txBody>
                    <a:bodyPr/>
                    <a:lstStyle/>
                    <a:p>
                      <a:pPr algn="ctr">
                        <a:lnSpc>
                          <a:spcPct val="150000"/>
                        </a:lnSpc>
                        <a:spcAft>
                          <a:spcPts val="0"/>
                        </a:spcAft>
                      </a:pPr>
                      <a:r>
                        <a:rPr lang="en-US" sz="1600" kern="0">
                          <a:solidFill>
                            <a:schemeClr val="tx1"/>
                          </a:solidFill>
                          <a:effectLst/>
                          <a:latin typeface="Times New Roman" panose="02020603050405020304" pitchFamily="18" charset="0"/>
                          <a:cs typeface="Times New Roman" panose="02020603050405020304" pitchFamily="18" charset="0"/>
                        </a:rPr>
                        <a:t>NaiveBayes</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0.74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0.832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0.882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0.862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0.789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00">
                <a:tc>
                  <a:txBody>
                    <a:bodyPr/>
                    <a:lstStyle/>
                    <a:p>
                      <a:pPr algn="ctr">
                        <a:lnSpc>
                          <a:spcPct val="150000"/>
                        </a:lnSpc>
                        <a:spcAft>
                          <a:spcPts val="0"/>
                        </a:spcAft>
                      </a:pPr>
                      <a:r>
                        <a:rPr lang="en-US" sz="1600" kern="0">
                          <a:solidFill>
                            <a:schemeClr val="tx1"/>
                          </a:solidFill>
                          <a:effectLst/>
                          <a:latin typeface="Times New Roman" panose="02020603050405020304" pitchFamily="18" charset="0"/>
                          <a:cs typeface="Times New Roman" panose="02020603050405020304" pitchFamily="18" charset="0"/>
                        </a:rPr>
                        <a:t>C4.5</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0.884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100">
                          <a:effectLst/>
                          <a:latin typeface="Times New Roman" panose="02020603050405020304" pitchFamily="18" charset="0"/>
                          <a:cs typeface="Times New Roman" panose="02020603050405020304" pitchFamily="18" charset="0"/>
                        </a:rPr>
                        <a:t>0.865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0.963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0.963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0.966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00">
                <a:tc>
                  <a:txBody>
                    <a:bodyPr/>
                    <a:lstStyle/>
                    <a:p>
                      <a:pPr algn="ctr">
                        <a:lnSpc>
                          <a:spcPct val="150000"/>
                        </a:lnSpc>
                        <a:spcAft>
                          <a:spcPts val="0"/>
                        </a:spcAft>
                      </a:pPr>
                      <a:r>
                        <a:rPr lang="en-US" sz="1600" kern="0" dirty="0" err="1">
                          <a:solidFill>
                            <a:schemeClr val="tx1"/>
                          </a:solidFill>
                          <a:effectLst/>
                          <a:latin typeface="Times New Roman" panose="02020603050405020304" pitchFamily="18" charset="0"/>
                          <a:cs typeface="Times New Roman" panose="02020603050405020304" pitchFamily="18" charset="0"/>
                        </a:rPr>
                        <a:t>LibSvm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0.84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3">
                        <a:lumMod val="65000"/>
                      </a:schemeClr>
                    </a:solidFill>
                  </a:tcPr>
                </a:tc>
                <a:tc>
                  <a:txBody>
                    <a:bodyPr/>
                    <a:lstStyle/>
                    <a:p>
                      <a:pPr algn="ctr">
                        <a:lnSpc>
                          <a:spcPct val="150000"/>
                        </a:lnSpc>
                        <a:spcAft>
                          <a:spcPts val="0"/>
                        </a:spcAft>
                      </a:pPr>
                      <a:r>
                        <a:rPr lang="en-US" sz="1600" kern="0">
                          <a:effectLst/>
                          <a:latin typeface="Times New Roman" panose="02020603050405020304" pitchFamily="18" charset="0"/>
                          <a:cs typeface="Times New Roman" panose="02020603050405020304" pitchFamily="18" charset="0"/>
                        </a:rPr>
                        <a:t>0.958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a:effectLst/>
                          <a:latin typeface="Times New Roman" panose="02020603050405020304" pitchFamily="18" charset="0"/>
                          <a:cs typeface="Times New Roman" panose="02020603050405020304" pitchFamily="18" charset="0"/>
                        </a:rPr>
                        <a:t>0.96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0" dirty="0">
                          <a:effectLst/>
                          <a:latin typeface="Times New Roman" panose="02020603050405020304" pitchFamily="18" charset="0"/>
                          <a:cs typeface="Times New Roman" panose="02020603050405020304" pitchFamily="18" charset="0"/>
                        </a:rPr>
                        <a:t>0.963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600" kern="100" dirty="0">
                          <a:effectLst/>
                          <a:latin typeface="Times New Roman" panose="02020603050405020304" pitchFamily="18" charset="0"/>
                          <a:cs typeface="Times New Roman" panose="02020603050405020304" pitchFamily="18" charset="0"/>
                        </a:rPr>
                        <a:t>0.942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902436" y="4667943"/>
            <a:ext cx="6070893" cy="1285160"/>
          </a:xfrm>
          <a:prstGeom prst="rect">
            <a:avLst/>
          </a:prstGeom>
          <a:noFill/>
        </p:spPr>
        <p:txBody>
          <a:bodyPr wrap="none" rtlCol="0">
            <a:spAutoFit/>
          </a:bodyPr>
          <a:lstStyle/>
          <a:p>
            <a:pPr>
              <a:lnSpc>
                <a:spcPts val="3200"/>
              </a:lnSpc>
            </a:pPr>
            <a:r>
              <a:rPr lang="zh-CN" altLang="en-US" sz="2800" dirty="0" smtClean="0">
                <a:latin typeface="华文楷体" panose="02010600040101010101" pitchFamily="2" charset="-122"/>
                <a:ea typeface="华文楷体" panose="02010600040101010101" pitchFamily="2" charset="-122"/>
              </a:rPr>
              <a:t>实验结果：</a:t>
            </a:r>
            <a:endParaRPr lang="en-US" altLang="zh-CN" sz="28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1800" dirty="0" smtClean="0">
                <a:latin typeface="华文楷体" panose="02010600040101010101" pitchFamily="2" charset="-122"/>
                <a:ea typeface="华文楷体" panose="02010600040101010101" pitchFamily="2" charset="-122"/>
              </a:rPr>
              <a:t>逐一增加特征对微博转发预测效果的提升明显</a:t>
            </a:r>
            <a:endParaRPr lang="en-US" altLang="zh-CN" sz="1800" dirty="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1800" dirty="0" smtClean="0">
                <a:latin typeface="华文楷体" panose="02010600040101010101" pitchFamily="2" charset="-122"/>
                <a:ea typeface="华文楷体" panose="02010600040101010101" pitchFamily="2" charset="-122"/>
              </a:rPr>
              <a:t>每个基于背景热点的特征，对转发预测都是有效的</a:t>
            </a:r>
            <a:endParaRPr lang="zh-CN" altLang="en-US" sz="18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634331384"/>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27</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4. </a:t>
            </a:r>
            <a:r>
              <a:rPr lang="zh-CN" altLang="en-US" sz="2100" dirty="0" smtClean="0"/>
              <a:t>实验结果及分析</a:t>
            </a:r>
            <a:endParaRPr lang="zh-CN" altLang="en-US" sz="2100" dirty="0"/>
          </a:p>
        </p:txBody>
      </p:sp>
      <p:graphicFrame>
        <p:nvGraphicFramePr>
          <p:cNvPr id="2" name="表格 1"/>
          <p:cNvGraphicFramePr>
            <a:graphicFrameLocks noGrp="1"/>
          </p:cNvGraphicFramePr>
          <p:nvPr>
            <p:extLst>
              <p:ext uri="{D42A27DB-BD31-4B8C-83A1-F6EECF244321}">
                <p14:modId xmlns:p14="http://schemas.microsoft.com/office/powerpoint/2010/main" val="1950353655"/>
              </p:ext>
            </p:extLst>
          </p:nvPr>
        </p:nvGraphicFramePr>
        <p:xfrm>
          <a:off x="4860032" y="2074511"/>
          <a:ext cx="4248472" cy="1498505"/>
        </p:xfrm>
        <a:graphic>
          <a:graphicData uri="http://schemas.openxmlformats.org/drawingml/2006/table">
            <a:tbl>
              <a:tblPr firstRow="1" firstCol="1" bandRow="1">
                <a:tableStyleId>{5C22544A-7EE6-4342-B048-85BDC9FD1C3A}</a:tableStyleId>
              </a:tblPr>
              <a:tblGrid>
                <a:gridCol w="839818"/>
                <a:gridCol w="658314"/>
                <a:gridCol w="518092"/>
                <a:gridCol w="720080"/>
                <a:gridCol w="792088"/>
                <a:gridCol w="720080"/>
              </a:tblGrid>
              <a:tr h="238973">
                <a:tc rowSpan="2">
                  <a:txBody>
                    <a:bodyPr/>
                    <a:lstStyle/>
                    <a:p>
                      <a:pPr algn="ctr">
                        <a:lnSpc>
                          <a:spcPct val="150000"/>
                        </a:lnSpc>
                        <a:spcAft>
                          <a:spcPts val="0"/>
                        </a:spcAft>
                      </a:pPr>
                      <a:r>
                        <a:rPr lang="en-US" sz="1100" kern="0" dirty="0">
                          <a:solidFill>
                            <a:schemeClr val="tx1"/>
                          </a:solidFill>
                          <a:effectLst/>
                          <a:latin typeface="Times New Roman" panose="02020603050405020304" pitchFamily="18" charset="0"/>
                          <a:cs typeface="Times New Roman" panose="02020603050405020304" pitchFamily="18" charset="0"/>
                        </a:rPr>
                        <a:t>classifiers</a:t>
                      </a:r>
                      <a:endParaRPr lang="zh-CN" sz="11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5">
                  <a:txBody>
                    <a:bodyPr/>
                    <a:lstStyle/>
                    <a:p>
                      <a:pPr algn="ctr">
                        <a:lnSpc>
                          <a:spcPct val="150000"/>
                        </a:lnSpc>
                        <a:spcAft>
                          <a:spcPts val="0"/>
                        </a:spcAft>
                      </a:pPr>
                      <a:r>
                        <a:rPr lang="en-US" sz="1100" kern="0" dirty="0">
                          <a:solidFill>
                            <a:schemeClr val="tx1"/>
                          </a:solidFill>
                          <a:effectLst/>
                          <a:latin typeface="Times New Roman" panose="02020603050405020304" pitchFamily="18" charset="0"/>
                          <a:cs typeface="Times New Roman" panose="02020603050405020304" pitchFamily="18" charset="0"/>
                        </a:rPr>
                        <a:t>F-Measure</a:t>
                      </a:r>
                      <a:endParaRPr lang="zh-CN" sz="11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8973">
                <a:tc vMerge="1">
                  <a:txBody>
                    <a:bodyPr/>
                    <a:lstStyle/>
                    <a:p>
                      <a:endParaRPr lang="zh-CN" altLang="en-US"/>
                    </a:p>
                  </a:txBody>
                  <a:tcPr/>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baseline</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B+f1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B+(f1~f3)</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B+(f1~f4)</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B+(f1~f5)</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252018">
                <a:tc>
                  <a:txBody>
                    <a:bodyPr/>
                    <a:lstStyle/>
                    <a:p>
                      <a:pPr algn="ctr">
                        <a:lnSpc>
                          <a:spcPct val="150000"/>
                        </a:lnSpc>
                        <a:spcAft>
                          <a:spcPts val="0"/>
                        </a:spcAft>
                      </a:pPr>
                      <a:r>
                        <a:rPr lang="en-US" sz="1100" kern="0">
                          <a:solidFill>
                            <a:schemeClr val="tx1"/>
                          </a:solidFill>
                          <a:effectLst/>
                          <a:latin typeface="Times New Roman" panose="02020603050405020304" pitchFamily="18" charset="0"/>
                          <a:cs typeface="Times New Roman" panose="02020603050405020304" pitchFamily="18" charset="0"/>
                        </a:rPr>
                        <a:t>BayesNet</a:t>
                      </a:r>
                      <a:endParaRPr lang="zh-CN" sz="11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0.869</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0.953</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0.955</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a:effectLst/>
                          <a:latin typeface="Times New Roman" panose="02020603050405020304" pitchFamily="18" charset="0"/>
                          <a:cs typeface="Times New Roman" panose="02020603050405020304" pitchFamily="18" charset="0"/>
                        </a:rPr>
                        <a:t>0.955</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0.938</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52018">
                <a:tc>
                  <a:txBody>
                    <a:bodyPr/>
                    <a:lstStyle/>
                    <a:p>
                      <a:pPr algn="ctr">
                        <a:lnSpc>
                          <a:spcPct val="150000"/>
                        </a:lnSpc>
                        <a:spcAft>
                          <a:spcPts val="0"/>
                        </a:spcAft>
                      </a:pPr>
                      <a:r>
                        <a:rPr lang="en-US" sz="1100" kern="0">
                          <a:solidFill>
                            <a:schemeClr val="tx1"/>
                          </a:solidFill>
                          <a:effectLst/>
                          <a:latin typeface="Times New Roman" panose="02020603050405020304" pitchFamily="18" charset="0"/>
                          <a:cs typeface="Times New Roman" panose="02020603050405020304" pitchFamily="18" charset="0"/>
                        </a:rPr>
                        <a:t>NaiveBayes</a:t>
                      </a:r>
                      <a:endParaRPr lang="zh-CN" sz="11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0.74</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0.832</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0.882</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0.862</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0.789</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52018">
                <a:tc>
                  <a:txBody>
                    <a:bodyPr/>
                    <a:lstStyle/>
                    <a:p>
                      <a:pPr algn="ctr">
                        <a:lnSpc>
                          <a:spcPct val="150000"/>
                        </a:lnSpc>
                        <a:spcAft>
                          <a:spcPts val="0"/>
                        </a:spcAft>
                      </a:pPr>
                      <a:r>
                        <a:rPr lang="en-US" sz="1100" kern="0">
                          <a:solidFill>
                            <a:schemeClr val="tx1"/>
                          </a:solidFill>
                          <a:effectLst/>
                          <a:latin typeface="Times New Roman" panose="02020603050405020304" pitchFamily="18" charset="0"/>
                          <a:cs typeface="Times New Roman" panose="02020603050405020304" pitchFamily="18" charset="0"/>
                        </a:rPr>
                        <a:t>C4.5</a:t>
                      </a:r>
                      <a:endParaRPr lang="zh-CN" sz="11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100">
                          <a:effectLst/>
                          <a:latin typeface="Times New Roman" panose="02020603050405020304" pitchFamily="18" charset="0"/>
                          <a:cs typeface="Times New Roman" panose="02020603050405020304" pitchFamily="18" charset="0"/>
                        </a:rPr>
                        <a:t>0.884</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100">
                          <a:effectLst/>
                          <a:latin typeface="Times New Roman" panose="02020603050405020304" pitchFamily="18" charset="0"/>
                          <a:cs typeface="Times New Roman" panose="02020603050405020304" pitchFamily="18" charset="0"/>
                        </a:rPr>
                        <a:t>0.865</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0.963</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0.963</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0.966</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52018">
                <a:tc>
                  <a:txBody>
                    <a:bodyPr/>
                    <a:lstStyle/>
                    <a:p>
                      <a:pPr algn="ctr">
                        <a:lnSpc>
                          <a:spcPct val="150000"/>
                        </a:lnSpc>
                        <a:spcAft>
                          <a:spcPts val="0"/>
                        </a:spcAft>
                      </a:pPr>
                      <a:r>
                        <a:rPr lang="en-US" sz="1100" kern="0" dirty="0" err="1">
                          <a:solidFill>
                            <a:schemeClr val="tx1"/>
                          </a:solidFill>
                          <a:effectLst/>
                          <a:latin typeface="Times New Roman" panose="02020603050405020304" pitchFamily="18" charset="0"/>
                          <a:cs typeface="Times New Roman" panose="02020603050405020304" pitchFamily="18" charset="0"/>
                        </a:rPr>
                        <a:t>LibSvm</a:t>
                      </a:r>
                      <a:endParaRPr lang="zh-CN" sz="11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100">
                          <a:effectLst/>
                          <a:latin typeface="Times New Roman" panose="02020603050405020304" pitchFamily="18" charset="0"/>
                          <a:cs typeface="Times New Roman" panose="02020603050405020304" pitchFamily="18" charset="0"/>
                        </a:rPr>
                        <a:t>0.84</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a:effectLst/>
                          <a:latin typeface="Times New Roman" panose="02020603050405020304" pitchFamily="18" charset="0"/>
                          <a:cs typeface="Times New Roman" panose="02020603050405020304" pitchFamily="18" charset="0"/>
                        </a:rPr>
                        <a:t>0.958</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a:effectLst/>
                          <a:latin typeface="Times New Roman" panose="02020603050405020304" pitchFamily="18" charset="0"/>
                          <a:cs typeface="Times New Roman" panose="02020603050405020304" pitchFamily="18" charset="0"/>
                        </a:rPr>
                        <a:t>0.96</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0.963</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100" dirty="0">
                          <a:effectLst/>
                          <a:latin typeface="Times New Roman" panose="02020603050405020304" pitchFamily="18" charset="0"/>
                          <a:cs typeface="Times New Roman" panose="02020603050405020304" pitchFamily="18" charset="0"/>
                        </a:rPr>
                        <a:t>0.942</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1475656" y="4437112"/>
            <a:ext cx="6353021" cy="1733808"/>
          </a:xfrm>
          <a:prstGeom prst="rect">
            <a:avLst/>
          </a:prstGeom>
          <a:noFill/>
        </p:spPr>
        <p:txBody>
          <a:bodyPr wrap="none" rtlCol="0">
            <a:spAutoFit/>
          </a:bodyPr>
          <a:lstStyle/>
          <a:p>
            <a:pPr>
              <a:lnSpc>
                <a:spcPts val="3200"/>
              </a:lnSpc>
            </a:pPr>
            <a:r>
              <a:rPr lang="zh-CN" altLang="en-US" sz="3200" dirty="0" smtClean="0">
                <a:latin typeface="华文楷体" panose="02010600040101010101" pitchFamily="2" charset="-122"/>
                <a:ea typeface="华文楷体" panose="02010600040101010101" pitchFamily="2" charset="-122"/>
              </a:rPr>
              <a:t>结论：</a:t>
            </a:r>
            <a:endParaRPr lang="en-US" altLang="zh-CN" sz="32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2200" dirty="0" smtClean="0">
                <a:latin typeface="华文楷体" panose="02010600040101010101" pitchFamily="2" charset="-122"/>
                <a:ea typeface="华文楷体" panose="02010600040101010101" pitchFamily="2" charset="-122"/>
              </a:rPr>
              <a:t>用户转发决策受背景热点话题的影响</a:t>
            </a:r>
            <a:endParaRPr lang="en-US" altLang="zh-CN" sz="22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2200" dirty="0" smtClean="0">
                <a:latin typeface="华文楷体" panose="02010600040101010101" pitchFamily="2" charset="-122"/>
                <a:ea typeface="华文楷体" panose="02010600040101010101" pitchFamily="2" charset="-122"/>
              </a:rPr>
              <a:t>基于背景热点的特征是有效的微博转发特征</a:t>
            </a:r>
            <a:endParaRPr lang="en-US" altLang="zh-CN" sz="2200" dirty="0" smtClean="0">
              <a:latin typeface="华文楷体" panose="02010600040101010101" pitchFamily="2" charset="-122"/>
              <a:ea typeface="华文楷体" panose="02010600040101010101" pitchFamily="2" charset="-122"/>
            </a:endParaRPr>
          </a:p>
          <a:p>
            <a:pPr marL="800100" lvl="1" indent="-342900">
              <a:lnSpc>
                <a:spcPts val="3200"/>
              </a:lnSpc>
              <a:buFont typeface="Arial" panose="020B0604020202020204" pitchFamily="34" charset="0"/>
              <a:buChar char="•"/>
            </a:pPr>
            <a:r>
              <a:rPr lang="zh-CN" altLang="en-US" sz="2200" dirty="0" smtClean="0">
                <a:latin typeface="华文楷体" panose="02010600040101010101" pitchFamily="2" charset="-122"/>
                <a:ea typeface="华文楷体" panose="02010600040101010101" pitchFamily="2" charset="-122"/>
              </a:rPr>
              <a:t>基于背景热点话题能有效预测微博转发行为</a:t>
            </a:r>
            <a:endParaRPr lang="en-US" altLang="zh-CN" sz="2200" dirty="0" smtClean="0">
              <a:latin typeface="华文楷体" panose="02010600040101010101" pitchFamily="2" charset="-122"/>
              <a:ea typeface="华文楷体" panose="0201060004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078909768"/>
              </p:ext>
            </p:extLst>
          </p:nvPr>
        </p:nvGraphicFramePr>
        <p:xfrm>
          <a:off x="899592" y="2074508"/>
          <a:ext cx="3888431" cy="1498507"/>
        </p:xfrm>
        <a:graphic>
          <a:graphicData uri="http://schemas.openxmlformats.org/drawingml/2006/table">
            <a:tbl>
              <a:tblPr firstRow="1" firstCol="1" bandRow="1">
                <a:tableStyleId>{5C22544A-7EE6-4342-B048-85BDC9FD1C3A}</a:tableStyleId>
              </a:tblPr>
              <a:tblGrid>
                <a:gridCol w="864095"/>
                <a:gridCol w="648072"/>
                <a:gridCol w="576064"/>
                <a:gridCol w="648072"/>
                <a:gridCol w="576064"/>
                <a:gridCol w="576064"/>
              </a:tblGrid>
              <a:tr h="253573">
                <a:tc rowSpan="2">
                  <a:txBody>
                    <a:bodyPr/>
                    <a:lstStyle/>
                    <a:p>
                      <a:pPr algn="ctr">
                        <a:lnSpc>
                          <a:spcPct val="150000"/>
                        </a:lnSpc>
                        <a:spcAft>
                          <a:spcPts val="0"/>
                        </a:spcAft>
                      </a:pPr>
                      <a:r>
                        <a:rPr lang="en-US" sz="1100" kern="0" dirty="0" smtClean="0">
                          <a:solidFill>
                            <a:schemeClr val="tx1"/>
                          </a:solidFill>
                          <a:effectLst/>
                          <a:latin typeface="Times New Roman" panose="02020603050405020304" pitchFamily="18" charset="0"/>
                          <a:cs typeface="Times New Roman" panose="02020603050405020304" pitchFamily="18" charset="0"/>
                        </a:rPr>
                        <a:t>classifiers</a:t>
                      </a:r>
                      <a:endParaRPr lang="zh-CN" sz="11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5">
                  <a:txBody>
                    <a:bodyPr/>
                    <a:lstStyle/>
                    <a:p>
                      <a:pPr algn="ctr">
                        <a:lnSpc>
                          <a:spcPct val="150000"/>
                        </a:lnSpc>
                        <a:spcAft>
                          <a:spcPts val="0"/>
                        </a:spcAft>
                      </a:pPr>
                      <a:r>
                        <a:rPr lang="en-US" sz="1100" kern="0" dirty="0">
                          <a:solidFill>
                            <a:schemeClr val="tx1"/>
                          </a:solidFill>
                          <a:effectLst/>
                          <a:latin typeface="Times New Roman" panose="02020603050405020304" pitchFamily="18" charset="0"/>
                          <a:cs typeface="Times New Roman" panose="02020603050405020304" pitchFamily="18" charset="0"/>
                        </a:rPr>
                        <a:t>F-Measure</a:t>
                      </a:r>
                      <a:endParaRPr lang="zh-CN" sz="11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642">
                <a:tc vMerge="1">
                  <a:txBody>
                    <a:bodyPr/>
                    <a:lstStyle/>
                    <a:p>
                      <a:endParaRPr lang="zh-CN" altLang="en-US"/>
                    </a:p>
                  </a:txBody>
                  <a:tcPr/>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baseline</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B+f1</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B+f2+f3</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B+f4</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000" kern="0" dirty="0">
                          <a:effectLst/>
                          <a:latin typeface="Times New Roman" panose="02020603050405020304" pitchFamily="18" charset="0"/>
                          <a:cs typeface="Times New Roman" panose="02020603050405020304" pitchFamily="18" charset="0"/>
                        </a:rPr>
                        <a:t>B+f5</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253573">
                <a:tc>
                  <a:txBody>
                    <a:bodyPr/>
                    <a:lstStyle/>
                    <a:p>
                      <a:pPr algn="ctr">
                        <a:lnSpc>
                          <a:spcPct val="150000"/>
                        </a:lnSpc>
                        <a:spcAft>
                          <a:spcPts val="0"/>
                        </a:spcAft>
                      </a:pPr>
                      <a:r>
                        <a:rPr lang="en-US" sz="1100" kern="0" dirty="0" err="1">
                          <a:solidFill>
                            <a:schemeClr val="tx1"/>
                          </a:solidFill>
                          <a:effectLst/>
                          <a:latin typeface="Times New Roman" panose="02020603050405020304" pitchFamily="18" charset="0"/>
                          <a:cs typeface="Times New Roman" panose="02020603050405020304" pitchFamily="18" charset="0"/>
                        </a:rPr>
                        <a:t>BayesNet</a:t>
                      </a:r>
                      <a:endParaRPr lang="zh-CN" sz="11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0.869</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0.953</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0.955</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a:effectLst/>
                          <a:latin typeface="Times New Roman" panose="02020603050405020304" pitchFamily="18" charset="0"/>
                          <a:cs typeface="Times New Roman" panose="02020603050405020304" pitchFamily="18" charset="0"/>
                        </a:rPr>
                        <a:t>0.953</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a:effectLst/>
                          <a:latin typeface="Times New Roman" panose="02020603050405020304" pitchFamily="18" charset="0"/>
                          <a:cs typeface="Times New Roman" panose="02020603050405020304" pitchFamily="18" charset="0"/>
                        </a:rPr>
                        <a:t>0.946</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253573">
                <a:tc>
                  <a:txBody>
                    <a:bodyPr/>
                    <a:lstStyle/>
                    <a:p>
                      <a:pPr algn="ctr">
                        <a:lnSpc>
                          <a:spcPct val="150000"/>
                        </a:lnSpc>
                        <a:spcAft>
                          <a:spcPts val="0"/>
                        </a:spcAft>
                      </a:pPr>
                      <a:r>
                        <a:rPr lang="en-US" sz="1100" kern="0">
                          <a:solidFill>
                            <a:schemeClr val="tx1"/>
                          </a:solidFill>
                          <a:effectLst/>
                          <a:latin typeface="Times New Roman" panose="02020603050405020304" pitchFamily="18" charset="0"/>
                          <a:cs typeface="Times New Roman" panose="02020603050405020304" pitchFamily="18" charset="0"/>
                        </a:rPr>
                        <a:t>NaiveBayes</a:t>
                      </a:r>
                      <a:endParaRPr lang="zh-CN" sz="11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0.74</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0.832</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0.865</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0.82</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0.828</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253573">
                <a:tc>
                  <a:txBody>
                    <a:bodyPr/>
                    <a:lstStyle/>
                    <a:p>
                      <a:pPr algn="ctr">
                        <a:lnSpc>
                          <a:spcPct val="150000"/>
                        </a:lnSpc>
                        <a:spcAft>
                          <a:spcPts val="0"/>
                        </a:spcAft>
                      </a:pPr>
                      <a:r>
                        <a:rPr lang="en-US" sz="1100" kern="0">
                          <a:solidFill>
                            <a:schemeClr val="tx1"/>
                          </a:solidFill>
                          <a:effectLst/>
                          <a:latin typeface="Times New Roman" panose="02020603050405020304" pitchFamily="18" charset="0"/>
                          <a:cs typeface="Times New Roman" panose="02020603050405020304" pitchFamily="18" charset="0"/>
                        </a:rPr>
                        <a:t>C4.5</a:t>
                      </a:r>
                      <a:endParaRPr lang="zh-CN" sz="11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a:effectLst/>
                          <a:latin typeface="Times New Roman" panose="02020603050405020304" pitchFamily="18" charset="0"/>
                          <a:cs typeface="Times New Roman" panose="02020603050405020304" pitchFamily="18" charset="0"/>
                        </a:rPr>
                        <a:t>0.884</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0.865</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0.965</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0.963</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0.958</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r h="253573">
                <a:tc>
                  <a:txBody>
                    <a:bodyPr/>
                    <a:lstStyle/>
                    <a:p>
                      <a:pPr algn="ctr">
                        <a:lnSpc>
                          <a:spcPct val="150000"/>
                        </a:lnSpc>
                        <a:spcAft>
                          <a:spcPts val="0"/>
                        </a:spcAft>
                      </a:pPr>
                      <a:r>
                        <a:rPr lang="en-US" sz="1100" kern="0" dirty="0" err="1">
                          <a:solidFill>
                            <a:schemeClr val="tx1"/>
                          </a:solidFill>
                          <a:effectLst/>
                          <a:latin typeface="Times New Roman" panose="02020603050405020304" pitchFamily="18" charset="0"/>
                          <a:cs typeface="Times New Roman" panose="02020603050405020304" pitchFamily="18" charset="0"/>
                        </a:rPr>
                        <a:t>LibSvm</a:t>
                      </a:r>
                      <a:endParaRPr lang="zh-CN" sz="11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0.84</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0.957</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0.957</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0.956</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US" sz="1100" kern="0" dirty="0">
                          <a:effectLst/>
                          <a:latin typeface="Times New Roman" panose="02020603050405020304" pitchFamily="18" charset="0"/>
                          <a:cs typeface="Times New Roman" panose="02020603050405020304" pitchFamily="18" charset="0"/>
                        </a:rPr>
                        <a:t>0.956</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custDataLst>
      <p:tags r:id="rId1"/>
    </p:custDataLst>
    <p:extLst>
      <p:ext uri="{BB962C8B-B14F-4D97-AF65-F5344CB8AC3E}">
        <p14:creationId xmlns:p14="http://schemas.microsoft.com/office/powerpoint/2010/main" val="1791944420"/>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2775512D-6466-4295-90A6-04E3BADA9A6D}" type="slidenum">
              <a:rPr lang="zh-CN" altLang="en-US" sz="1400" b="0">
                <a:solidFill>
                  <a:srgbClr val="666699"/>
                </a:solidFill>
                <a:latin typeface="Arial Black" panose="020B0A04020102020204" pitchFamily="34" charset="0"/>
              </a:rPr>
              <a:pPr algn="r">
                <a:spcBef>
                  <a:spcPct val="0"/>
                </a:spcBef>
              </a:pPr>
              <a:t>28</a:t>
            </a:fld>
            <a:endParaRPr lang="en-US" altLang="zh-CN" sz="1400" b="0">
              <a:solidFill>
                <a:srgbClr val="666699"/>
              </a:solidFill>
              <a:latin typeface="Arial Black" panose="020B0A04020102020204" pitchFamily="34" charset="0"/>
            </a:endParaRPr>
          </a:p>
        </p:txBody>
      </p:sp>
      <p:sp>
        <p:nvSpPr>
          <p:cNvPr id="1000450" name="Rectangle 2"/>
          <p:cNvSpPr>
            <a:spLocks noGrp="1" noChangeArrowheads="1"/>
          </p:cNvSpPr>
          <p:nvPr>
            <p:ph type="title"/>
          </p:nvPr>
        </p:nvSpPr>
        <p:spPr/>
        <p:txBody>
          <a:bodyPr/>
          <a:lstStyle/>
          <a:p>
            <a:pPr eaLnBrk="1" hangingPunct="1">
              <a:defRPr/>
            </a:pPr>
            <a:r>
              <a:rPr lang="zh-CN" altLang="en-US" sz="3600" smtClean="0"/>
              <a:t>提 纲</a:t>
            </a:r>
          </a:p>
        </p:txBody>
      </p:sp>
      <p:sp>
        <p:nvSpPr>
          <p:cNvPr id="17412" name="Rectangle 3"/>
          <p:cNvSpPr>
            <a:spLocks noGrp="1" noChangeArrowheads="1"/>
          </p:cNvSpPr>
          <p:nvPr>
            <p:ph type="body" idx="1"/>
          </p:nvPr>
        </p:nvSpPr>
        <p:spPr>
          <a:xfrm>
            <a:off x="1218729" y="1556792"/>
            <a:ext cx="7456959" cy="4176464"/>
          </a:xfrm>
        </p:spPr>
        <p:txBody>
          <a:bodyPr/>
          <a:lstStyle/>
          <a:p>
            <a:pPr eaLnBrk="1" hangingPunct="1">
              <a:lnSpc>
                <a:spcPts val="3500"/>
              </a:lnSpc>
            </a:pPr>
            <a:r>
              <a:rPr lang="zh-CN" altLang="en-US" sz="2700" dirty="0">
                <a:latin typeface="华文楷体" panose="02010600040101010101" pitchFamily="2" charset="-122"/>
                <a:ea typeface="华文楷体" panose="02010600040101010101" pitchFamily="2" charset="-122"/>
              </a:rPr>
              <a:t>研究概述</a:t>
            </a:r>
          </a:p>
          <a:p>
            <a:pPr eaLnBrk="1" hangingPunct="1">
              <a:lnSpc>
                <a:spcPts val="3500"/>
              </a:lnSpc>
            </a:pPr>
            <a:r>
              <a:rPr lang="zh-CN" altLang="en-US" sz="2700" dirty="0" smtClean="0">
                <a:latin typeface="华文楷体" panose="02010600040101010101" pitchFamily="2" charset="-122"/>
                <a:ea typeface="华文楷体" panose="02010600040101010101" pitchFamily="2" charset="-122"/>
              </a:rPr>
              <a:t>基于</a:t>
            </a:r>
            <a:r>
              <a:rPr lang="zh-CN" altLang="en-US" sz="2700" dirty="0">
                <a:latin typeface="华文楷体" panose="02010600040101010101" pitchFamily="2" charset="-122"/>
                <a:ea typeface="华文楷体" panose="02010600040101010101" pitchFamily="2" charset="-122"/>
              </a:rPr>
              <a:t>背景热点的微博转发行为影响因素</a:t>
            </a:r>
            <a:r>
              <a:rPr lang="zh-CN" altLang="en-US" sz="2700" dirty="0" smtClean="0">
                <a:latin typeface="华文楷体" panose="02010600040101010101" pitchFamily="2" charset="-122"/>
                <a:ea typeface="华文楷体" panose="02010600040101010101" pitchFamily="2" charset="-122"/>
              </a:rPr>
              <a:t>分析</a:t>
            </a:r>
          </a:p>
          <a:p>
            <a:pPr eaLnBrk="1" hangingPunct="1">
              <a:lnSpc>
                <a:spcPts val="3500"/>
              </a:lnSpc>
            </a:pPr>
            <a:r>
              <a:rPr lang="zh-CN" altLang="en-US" sz="2700" dirty="0">
                <a:latin typeface="华文楷体" panose="02010600040101010101" pitchFamily="2" charset="-122"/>
                <a:ea typeface="华文楷体" panose="02010600040101010101" pitchFamily="2" charset="-122"/>
              </a:rPr>
              <a:t>基于背景热点的微博转发特征提取及转发预测</a:t>
            </a:r>
          </a:p>
          <a:p>
            <a:pPr eaLnBrk="1" hangingPunct="1">
              <a:lnSpc>
                <a:spcPts val="3500"/>
              </a:lnSpc>
            </a:pPr>
            <a:r>
              <a:rPr lang="zh-CN" altLang="en-US" sz="2700" dirty="0" smtClean="0">
                <a:latin typeface="华文楷体" panose="02010600040101010101" pitchFamily="2" charset="-122"/>
                <a:ea typeface="华文楷体" panose="02010600040101010101" pitchFamily="2" charset="-122"/>
              </a:rPr>
              <a:t>实验</a:t>
            </a:r>
            <a:r>
              <a:rPr lang="zh-CN" altLang="en-US" sz="2700" dirty="0">
                <a:latin typeface="华文楷体" panose="02010600040101010101" pitchFamily="2" charset="-122"/>
                <a:ea typeface="华文楷体" panose="02010600040101010101" pitchFamily="2" charset="-122"/>
              </a:rPr>
              <a:t>结果与分析</a:t>
            </a:r>
            <a:endParaRPr lang="en-US" altLang="zh-CN" sz="2700" dirty="0">
              <a:latin typeface="华文楷体" panose="02010600040101010101" pitchFamily="2" charset="-122"/>
              <a:ea typeface="华文楷体" panose="02010600040101010101" pitchFamily="2" charset="-122"/>
            </a:endParaRPr>
          </a:p>
          <a:p>
            <a:pPr eaLnBrk="1" hangingPunct="1">
              <a:lnSpc>
                <a:spcPts val="3500"/>
              </a:lnSpc>
            </a:pPr>
            <a:r>
              <a:rPr lang="zh-CN" altLang="en-US" sz="4000" dirty="0">
                <a:solidFill>
                  <a:srgbClr val="C00000"/>
                </a:solidFill>
                <a:latin typeface="华文楷体" panose="02010600040101010101" pitchFamily="2" charset="-122"/>
                <a:ea typeface="华文楷体" panose="02010600040101010101" pitchFamily="2" charset="-122"/>
              </a:rPr>
              <a:t>系统设计</a:t>
            </a:r>
          </a:p>
          <a:p>
            <a:pPr eaLnBrk="1" hangingPunct="1">
              <a:lnSpc>
                <a:spcPts val="3500"/>
              </a:lnSpc>
            </a:pPr>
            <a:r>
              <a:rPr lang="zh-CN" altLang="en-US" sz="2700" dirty="0">
                <a:latin typeface="华文楷体" panose="02010600040101010101" pitchFamily="2" charset="-122"/>
                <a:ea typeface="华文楷体" panose="02010600040101010101" pitchFamily="2" charset="-122"/>
              </a:rPr>
              <a:t>总结与</a:t>
            </a:r>
            <a:r>
              <a:rPr lang="zh-CN" altLang="en-US" sz="2700" dirty="0" smtClean="0">
                <a:latin typeface="华文楷体" panose="02010600040101010101" pitchFamily="2" charset="-122"/>
                <a:ea typeface="华文楷体" panose="02010600040101010101" pitchFamily="2" charset="-122"/>
              </a:rPr>
              <a:t>展望</a:t>
            </a:r>
            <a:endParaRPr lang="zh-CN" altLang="en-US" sz="27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07827375"/>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29</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5. </a:t>
            </a:r>
            <a:r>
              <a:rPr lang="zh-CN" altLang="en-US" sz="2100" dirty="0" smtClean="0"/>
              <a:t>系统设计</a:t>
            </a:r>
            <a:endParaRPr lang="zh-CN" altLang="en-US" sz="2100" dirty="0"/>
          </a:p>
        </p:txBody>
      </p:sp>
      <p:pic>
        <p:nvPicPr>
          <p:cNvPr id="5" name="图片 4" descr="F:\chenjiang\study\毕业论文相关\大论文\图表\系统架构图.jpg"/>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772816"/>
            <a:ext cx="5616624" cy="4320480"/>
          </a:xfrm>
          <a:prstGeom prst="rect">
            <a:avLst/>
          </a:prstGeom>
          <a:noFill/>
          <a:ln>
            <a:noFill/>
          </a:ln>
        </p:spPr>
      </p:pic>
    </p:spTree>
    <p:custDataLst>
      <p:tags r:id="rId1"/>
    </p:custDataLst>
    <p:extLst>
      <p:ext uri="{BB962C8B-B14F-4D97-AF65-F5344CB8AC3E}">
        <p14:creationId xmlns:p14="http://schemas.microsoft.com/office/powerpoint/2010/main" val="195251059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B1DA23D1-93F8-4D22-B7D6-4E85BA2E60FB}" type="slidenum">
              <a:rPr lang="zh-CN" altLang="en-US" sz="1400" b="0">
                <a:solidFill>
                  <a:srgbClr val="666699"/>
                </a:solidFill>
                <a:latin typeface="华文楷体" panose="02010600040101010101" pitchFamily="2" charset="-122"/>
                <a:ea typeface="华文楷体" panose="02010600040101010101" pitchFamily="2" charset="-122"/>
              </a:rPr>
              <a:pPr algn="r">
                <a:spcBef>
                  <a:spcPct val="0"/>
                </a:spcBef>
              </a:pPr>
              <a:t>3</a:t>
            </a:fld>
            <a:endParaRPr lang="en-US" altLang="zh-CN" sz="1400" b="0">
              <a:solidFill>
                <a:srgbClr val="666699"/>
              </a:solidFill>
              <a:latin typeface="华文楷体" panose="02010600040101010101" pitchFamily="2" charset="-122"/>
              <a:ea typeface="华文楷体" panose="02010600040101010101" pitchFamily="2" charset="-122"/>
            </a:endParaRPr>
          </a:p>
        </p:txBody>
      </p:sp>
      <p:sp>
        <p:nvSpPr>
          <p:cNvPr id="1008642" name="Rectangle 2"/>
          <p:cNvSpPr>
            <a:spLocks noGrp="1" noChangeArrowheads="1"/>
          </p:cNvSpPr>
          <p:nvPr>
            <p:ph type="title"/>
          </p:nvPr>
        </p:nvSpPr>
        <p:spPr/>
        <p:txBody>
          <a:bodyPr/>
          <a:lstStyle/>
          <a:p>
            <a:pPr eaLnBrk="1" hangingPunct="1">
              <a:defRPr/>
            </a:pPr>
            <a:r>
              <a:rPr lang="en-US" altLang="zh-CN" sz="3600" dirty="0" smtClean="0"/>
              <a:t>1.1 </a:t>
            </a:r>
            <a:r>
              <a:rPr lang="zh-CN" altLang="en-US" sz="3600" dirty="0" smtClean="0"/>
              <a:t>背景与意义</a:t>
            </a:r>
          </a:p>
        </p:txBody>
      </p:sp>
      <p:sp>
        <p:nvSpPr>
          <p:cNvPr id="4" name="文本框 3"/>
          <p:cNvSpPr txBox="1"/>
          <p:nvPr/>
        </p:nvSpPr>
        <p:spPr>
          <a:xfrm>
            <a:off x="971600" y="1700808"/>
            <a:ext cx="8065028" cy="2400657"/>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微博的普及：</a:t>
            </a:r>
            <a:endParaRPr lang="en-US" altLang="zh-CN" dirty="0" smtClean="0">
              <a:latin typeface="华文楷体" panose="02010600040101010101" pitchFamily="2" charset="-122"/>
              <a:ea typeface="华文楷体" panose="02010600040101010101" pitchFamily="2" charset="-122"/>
            </a:endParaRPr>
          </a:p>
          <a:p>
            <a:pPr marL="800100" lvl="1" indent="-342900">
              <a:buFont typeface="Wingdings" panose="05000000000000000000" pitchFamily="2" charset="2"/>
              <a:buChar char="Ø"/>
            </a:pPr>
            <a:r>
              <a:rPr lang="zh-CN" altLang="en-US" sz="1700" dirty="0" smtClean="0">
                <a:latin typeface="华文楷体" panose="02010600040101010101" pitchFamily="2" charset="-122"/>
                <a:ea typeface="华文楷体" panose="02010600040101010101" pitchFamily="2" charset="-122"/>
              </a:rPr>
              <a:t>用户量：截止</a:t>
            </a:r>
            <a:r>
              <a:rPr lang="en-US" altLang="zh-CN" sz="1700" dirty="0" smtClean="0">
                <a:latin typeface="华文楷体" panose="02010600040101010101" pitchFamily="2" charset="-122"/>
                <a:ea typeface="华文楷体" panose="02010600040101010101" pitchFamily="2" charset="-122"/>
              </a:rPr>
              <a:t>2015</a:t>
            </a:r>
            <a:r>
              <a:rPr lang="zh-CN" altLang="en-US" sz="1700" dirty="0" smtClean="0">
                <a:latin typeface="华文楷体" panose="02010600040101010101" pitchFamily="2" charset="-122"/>
                <a:ea typeface="华文楷体" panose="02010600040101010101" pitchFamily="2" charset="-122"/>
              </a:rPr>
              <a:t>年</a:t>
            </a:r>
            <a:r>
              <a:rPr lang="en-US" altLang="zh-CN" sz="1700" dirty="0" smtClean="0">
                <a:latin typeface="华文楷体" panose="02010600040101010101" pitchFamily="2" charset="-122"/>
                <a:ea typeface="华文楷体" panose="02010600040101010101" pitchFamily="2" charset="-122"/>
              </a:rPr>
              <a:t>6</a:t>
            </a:r>
            <a:r>
              <a:rPr lang="zh-CN" altLang="en-US" sz="1700" dirty="0" smtClean="0">
                <a:latin typeface="华文楷体" panose="02010600040101010101" pitchFamily="2" charset="-122"/>
                <a:ea typeface="华文楷体" panose="02010600040101010101" pitchFamily="2" charset="-122"/>
              </a:rPr>
              <a:t>月，</a:t>
            </a:r>
            <a:r>
              <a:rPr lang="zh-CN" altLang="zh-CN" sz="1700" dirty="0">
                <a:latin typeface="华文楷体" panose="02010600040101010101" pitchFamily="2" charset="-122"/>
                <a:ea typeface="华文楷体" panose="02010600040101010101" pitchFamily="2" charset="-122"/>
              </a:rPr>
              <a:t>微博的用户量达到</a:t>
            </a:r>
            <a:r>
              <a:rPr lang="en-US" altLang="zh-CN" sz="1700" dirty="0">
                <a:latin typeface="华文楷体" panose="02010600040101010101" pitchFamily="2" charset="-122"/>
                <a:ea typeface="华文楷体" panose="02010600040101010101" pitchFamily="2" charset="-122"/>
              </a:rPr>
              <a:t>2.04</a:t>
            </a:r>
            <a:r>
              <a:rPr lang="zh-CN" altLang="zh-CN" sz="1700" dirty="0" smtClean="0">
                <a:latin typeface="华文楷体" panose="02010600040101010101" pitchFamily="2" charset="-122"/>
                <a:ea typeface="华文楷体" panose="02010600040101010101" pitchFamily="2" charset="-122"/>
              </a:rPr>
              <a:t>亿</a:t>
            </a:r>
            <a:r>
              <a:rPr lang="zh-CN" altLang="en-US" sz="1700" dirty="0" smtClean="0">
                <a:latin typeface="华文楷体" panose="02010600040101010101" pitchFamily="2" charset="-122"/>
                <a:ea typeface="华文楷体" panose="02010600040101010101" pitchFamily="2" charset="-122"/>
              </a:rPr>
              <a:t>，</a:t>
            </a:r>
            <a:r>
              <a:rPr lang="zh-CN" altLang="zh-CN" sz="1700" dirty="0">
                <a:latin typeface="华文楷体" panose="02010600040101010101" pitchFamily="2" charset="-122"/>
                <a:ea typeface="华文楷体" panose="02010600040101010101" pitchFamily="2" charset="-122"/>
              </a:rPr>
              <a:t>网民使用率达到</a:t>
            </a:r>
            <a:r>
              <a:rPr lang="en-US" altLang="zh-CN" sz="1700" dirty="0">
                <a:latin typeface="华文楷体" panose="02010600040101010101" pitchFamily="2" charset="-122"/>
                <a:ea typeface="华文楷体" panose="02010600040101010101" pitchFamily="2" charset="-122"/>
              </a:rPr>
              <a:t>30.6</a:t>
            </a:r>
            <a:r>
              <a:rPr lang="en-US" altLang="zh-CN" sz="1700" dirty="0" smtClean="0">
                <a:latin typeface="华文楷体" panose="02010600040101010101" pitchFamily="2" charset="-122"/>
                <a:ea typeface="华文楷体" panose="02010600040101010101" pitchFamily="2" charset="-122"/>
              </a:rPr>
              <a:t>%</a:t>
            </a:r>
          </a:p>
          <a:p>
            <a:pPr marL="800100" lvl="1" indent="-342900">
              <a:buFont typeface="Wingdings" panose="05000000000000000000" pitchFamily="2" charset="2"/>
              <a:buChar char="Ø"/>
            </a:pPr>
            <a:r>
              <a:rPr lang="zh-CN" altLang="en-US" sz="1700" dirty="0" smtClean="0">
                <a:latin typeface="华文楷体" panose="02010600040101010101" pitchFamily="2" charset="-122"/>
                <a:ea typeface="华文楷体" panose="02010600040101010101" pitchFamily="2" charset="-122"/>
              </a:rPr>
              <a:t>用户类别：个人用户、媒体用户、企业用户、政府用户</a:t>
            </a:r>
            <a:r>
              <a:rPr lang="en-US" altLang="zh-CN" sz="1700" dirty="0" smtClean="0">
                <a:latin typeface="华文楷体" panose="02010600040101010101" pitchFamily="2" charset="-122"/>
                <a:ea typeface="华文楷体" panose="02010600040101010101" pitchFamily="2" charset="-122"/>
              </a:rPr>
              <a:t>…</a:t>
            </a:r>
          </a:p>
          <a:p>
            <a:pPr marL="800100" lvl="1" indent="-342900">
              <a:buFont typeface="Wingdings" panose="05000000000000000000" pitchFamily="2" charset="2"/>
              <a:buChar char="Ø"/>
            </a:pPr>
            <a:r>
              <a:rPr lang="zh-CN" altLang="en-US" sz="1700" dirty="0" smtClean="0">
                <a:latin typeface="华文楷体" panose="02010600040101010101" pitchFamily="2" charset="-122"/>
                <a:ea typeface="华文楷体" panose="02010600040101010101" pitchFamily="2" charset="-122"/>
              </a:rPr>
              <a:t>领域范围：医疗、教育、交通</a:t>
            </a:r>
            <a:r>
              <a:rPr lang="en-US" altLang="zh-CN" sz="1700" dirty="0" smtClean="0">
                <a:latin typeface="华文楷体" panose="02010600040101010101" pitchFamily="2" charset="-122"/>
                <a:ea typeface="华文楷体" panose="02010600040101010101" pitchFamily="2" charset="-122"/>
              </a:rPr>
              <a:t>…</a:t>
            </a:r>
          </a:p>
          <a:p>
            <a:r>
              <a:rPr lang="zh-CN" altLang="en-US" dirty="0">
                <a:latin typeface="华文楷体" panose="02010600040101010101" pitchFamily="2" charset="-122"/>
                <a:ea typeface="华文楷体" panose="02010600040101010101" pitchFamily="2" charset="-122"/>
              </a:rPr>
              <a:t>微</a:t>
            </a:r>
            <a:r>
              <a:rPr lang="zh-CN" altLang="en-US" dirty="0" smtClean="0">
                <a:latin typeface="华文楷体" panose="02010600040101010101" pitchFamily="2" charset="-122"/>
                <a:ea typeface="华文楷体" panose="02010600040101010101" pitchFamily="2" charset="-122"/>
              </a:rPr>
              <a:t>博的应用：</a:t>
            </a:r>
            <a:endParaRPr lang="en-US" altLang="zh-CN" dirty="0" smtClean="0">
              <a:latin typeface="华文楷体" panose="02010600040101010101" pitchFamily="2" charset="-122"/>
              <a:ea typeface="华文楷体" panose="02010600040101010101" pitchFamily="2" charset="-122"/>
            </a:endParaRPr>
          </a:p>
          <a:p>
            <a:pPr marL="800100" lvl="1" indent="-342900">
              <a:buFont typeface="Wingdings" panose="05000000000000000000" pitchFamily="2" charset="2"/>
              <a:buChar char="Ø"/>
            </a:pPr>
            <a:r>
              <a:rPr lang="zh-CN" altLang="en-US" sz="1700" dirty="0" smtClean="0">
                <a:latin typeface="华文楷体" panose="02010600040101010101" pitchFamily="2" charset="-122"/>
                <a:ea typeface="华文楷体" panose="02010600040101010101" pitchFamily="2" charset="-122"/>
              </a:rPr>
              <a:t>商业营销：广告、品牌推广、销售</a:t>
            </a:r>
            <a:r>
              <a:rPr lang="en-US" altLang="zh-CN" sz="1700" dirty="0" smtClean="0">
                <a:latin typeface="华文楷体" panose="02010600040101010101" pitchFamily="2" charset="-122"/>
                <a:ea typeface="华文楷体" panose="02010600040101010101" pitchFamily="2" charset="-122"/>
              </a:rPr>
              <a:t>…</a:t>
            </a:r>
          </a:p>
          <a:p>
            <a:pPr marL="800100" lvl="1" indent="-342900">
              <a:buFont typeface="Wingdings" panose="05000000000000000000" pitchFamily="2" charset="2"/>
              <a:buChar char="Ø"/>
            </a:pPr>
            <a:r>
              <a:rPr lang="zh-CN" altLang="en-US" sz="1700" dirty="0" smtClean="0">
                <a:latin typeface="华文楷体" panose="02010600040101010101" pitchFamily="2" charset="-122"/>
                <a:ea typeface="华文楷体" panose="02010600040101010101" pitchFamily="2" charset="-122"/>
              </a:rPr>
              <a:t>舆情监督：事件发现、有害信息挖掘</a:t>
            </a:r>
            <a:r>
              <a:rPr lang="en-US" altLang="zh-CN" sz="1700" dirty="0" smtClean="0">
                <a:latin typeface="华文楷体" panose="02010600040101010101" pitchFamily="2" charset="-122"/>
                <a:ea typeface="华文楷体" panose="02010600040101010101" pitchFamily="2" charset="-122"/>
              </a:rPr>
              <a:t>…</a:t>
            </a:r>
          </a:p>
          <a:p>
            <a:pPr marL="800100" lvl="1" indent="-342900">
              <a:buFont typeface="Wingdings" panose="05000000000000000000" pitchFamily="2" charset="2"/>
              <a:buChar char="Ø"/>
            </a:pPr>
            <a:r>
              <a:rPr lang="zh-CN" altLang="en-US" sz="1700" dirty="0" smtClean="0">
                <a:latin typeface="华文楷体" panose="02010600040101010101" pitchFamily="2" charset="-122"/>
                <a:ea typeface="华文楷体" panose="02010600040101010101" pitchFamily="2" charset="-122"/>
              </a:rPr>
              <a:t>形象朔造：</a:t>
            </a:r>
            <a:r>
              <a:rPr lang="zh-CN" altLang="en-US" sz="1700" dirty="0">
                <a:latin typeface="华文楷体" panose="02010600040101010101" pitchFamily="2" charset="-122"/>
                <a:ea typeface="华文楷体" panose="02010600040101010101" pitchFamily="2" charset="-122"/>
              </a:rPr>
              <a:t> </a:t>
            </a:r>
            <a:r>
              <a:rPr lang="zh-CN" altLang="en-US" sz="1700" dirty="0" smtClean="0">
                <a:latin typeface="华文楷体" panose="02010600040101010101" pitchFamily="2" charset="-122"/>
                <a:ea typeface="华文楷体" panose="02010600040101010101" pitchFamily="2" charset="-122"/>
              </a:rPr>
              <a:t>政府、企业、品牌、明星</a:t>
            </a:r>
            <a:r>
              <a:rPr lang="en-US" altLang="zh-CN" sz="1700" dirty="0" smtClean="0">
                <a:latin typeface="华文楷体" panose="02010600040101010101" pitchFamily="2" charset="-122"/>
                <a:ea typeface="华文楷体" panose="02010600040101010101" pitchFamily="2" charset="-122"/>
              </a:rPr>
              <a:t>…</a:t>
            </a:r>
          </a:p>
        </p:txBody>
      </p:sp>
      <p:sp>
        <p:nvSpPr>
          <p:cNvPr id="5" name="文本框 4"/>
          <p:cNvSpPr txBox="1"/>
          <p:nvPr/>
        </p:nvSpPr>
        <p:spPr>
          <a:xfrm>
            <a:off x="971600" y="4581128"/>
            <a:ext cx="4916731" cy="1246495"/>
          </a:xfrm>
          <a:prstGeom prst="rect">
            <a:avLst/>
          </a:prstGeom>
          <a:noFill/>
        </p:spPr>
        <p:txBody>
          <a:bodyPr wrap="none" rtlCol="0">
            <a:spAutoFit/>
          </a:bodyPr>
          <a:lstStyle/>
          <a:p>
            <a:r>
              <a:rPr lang="zh-CN" altLang="en-US" dirty="0">
                <a:latin typeface="华文楷体" panose="02010600040101010101" pitchFamily="2" charset="-122"/>
                <a:ea typeface="华文楷体" panose="02010600040101010101" pitchFamily="2" charset="-122"/>
              </a:rPr>
              <a:t>微博转发预测的意义：</a:t>
            </a:r>
            <a:endParaRPr lang="en-US" altLang="zh-CN" dirty="0">
              <a:latin typeface="华文楷体" panose="02010600040101010101" pitchFamily="2" charset="-122"/>
              <a:ea typeface="华文楷体" panose="02010600040101010101" pitchFamily="2" charset="-122"/>
            </a:endParaRPr>
          </a:p>
          <a:p>
            <a:pPr marL="800100" lvl="1" indent="-342900">
              <a:buFont typeface="Wingdings" panose="05000000000000000000" pitchFamily="2" charset="2"/>
              <a:buChar char="Ø"/>
            </a:pPr>
            <a:r>
              <a:rPr lang="zh-CN" altLang="en-US" sz="1700" dirty="0">
                <a:latin typeface="华文楷体" panose="02010600040101010101" pitchFamily="2" charset="-122"/>
                <a:ea typeface="华文楷体" panose="02010600040101010101" pitchFamily="2" charset="-122"/>
              </a:rPr>
              <a:t>预测商业营销效果，便于调整营销方案</a:t>
            </a:r>
            <a:endParaRPr lang="en-US" altLang="zh-CN" sz="1700" dirty="0">
              <a:latin typeface="华文楷体" panose="02010600040101010101" pitchFamily="2" charset="-122"/>
              <a:ea typeface="华文楷体" panose="02010600040101010101" pitchFamily="2" charset="-122"/>
            </a:endParaRPr>
          </a:p>
          <a:p>
            <a:pPr marL="800100" lvl="1" indent="-342900">
              <a:buFont typeface="Wingdings" panose="05000000000000000000" pitchFamily="2" charset="2"/>
              <a:buChar char="Ø"/>
            </a:pPr>
            <a:r>
              <a:rPr lang="zh-CN" altLang="en-US" sz="1700" dirty="0">
                <a:latin typeface="华文楷体" panose="02010600040101010101" pitchFamily="2" charset="-122"/>
                <a:ea typeface="华文楷体" panose="02010600040101010101" pitchFamily="2" charset="-122"/>
              </a:rPr>
              <a:t>预测谣言传播，减小谣言造成</a:t>
            </a:r>
            <a:r>
              <a:rPr lang="zh-CN" altLang="en-US" sz="1700" dirty="0" smtClean="0">
                <a:latin typeface="华文楷体" panose="02010600040101010101" pitchFamily="2" charset="-122"/>
                <a:ea typeface="华文楷体" panose="02010600040101010101" pitchFamily="2" charset="-122"/>
              </a:rPr>
              <a:t>的不良影响</a:t>
            </a:r>
            <a:endParaRPr lang="en-US" altLang="zh-CN" sz="1700" dirty="0">
              <a:latin typeface="华文楷体" panose="02010600040101010101" pitchFamily="2" charset="-122"/>
              <a:ea typeface="华文楷体" panose="02010600040101010101" pitchFamily="2" charset="-122"/>
            </a:endParaRPr>
          </a:p>
          <a:p>
            <a:pPr marL="800100" lvl="1" indent="-342900">
              <a:buFont typeface="Wingdings" panose="05000000000000000000" pitchFamily="2" charset="2"/>
              <a:buChar char="Ø"/>
            </a:pPr>
            <a:r>
              <a:rPr lang="zh-CN" altLang="en-US" sz="1700" dirty="0">
                <a:latin typeface="华文楷体" panose="02010600040101010101" pitchFamily="2" charset="-122"/>
                <a:ea typeface="华文楷体" panose="02010600040101010101" pitchFamily="2" charset="-122"/>
              </a:rPr>
              <a:t>发布正面微博，朔造良好形象</a:t>
            </a:r>
          </a:p>
        </p:txBody>
      </p:sp>
    </p:spTree>
    <p:extLst>
      <p:ext uri="{BB962C8B-B14F-4D97-AF65-F5344CB8AC3E}">
        <p14:creationId xmlns:p14="http://schemas.microsoft.com/office/powerpoint/2010/main" val="16882998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2775512D-6466-4295-90A6-04E3BADA9A6D}" type="slidenum">
              <a:rPr lang="zh-CN" altLang="en-US" sz="1400" b="0">
                <a:solidFill>
                  <a:srgbClr val="666699"/>
                </a:solidFill>
                <a:latin typeface="Arial Black" panose="020B0A04020102020204" pitchFamily="34" charset="0"/>
              </a:rPr>
              <a:pPr algn="r">
                <a:spcBef>
                  <a:spcPct val="0"/>
                </a:spcBef>
              </a:pPr>
              <a:t>30</a:t>
            </a:fld>
            <a:endParaRPr lang="en-US" altLang="zh-CN" sz="1400" b="0">
              <a:solidFill>
                <a:srgbClr val="666699"/>
              </a:solidFill>
              <a:latin typeface="Arial Black" panose="020B0A04020102020204" pitchFamily="34" charset="0"/>
            </a:endParaRPr>
          </a:p>
        </p:txBody>
      </p:sp>
      <p:sp>
        <p:nvSpPr>
          <p:cNvPr id="1000450" name="Rectangle 2"/>
          <p:cNvSpPr>
            <a:spLocks noGrp="1" noChangeArrowheads="1"/>
          </p:cNvSpPr>
          <p:nvPr>
            <p:ph type="title"/>
          </p:nvPr>
        </p:nvSpPr>
        <p:spPr/>
        <p:txBody>
          <a:bodyPr/>
          <a:lstStyle/>
          <a:p>
            <a:pPr eaLnBrk="1" hangingPunct="1">
              <a:defRPr/>
            </a:pPr>
            <a:r>
              <a:rPr lang="zh-CN" altLang="en-US" sz="3600" smtClean="0"/>
              <a:t>提 纲</a:t>
            </a:r>
          </a:p>
        </p:txBody>
      </p:sp>
      <p:sp>
        <p:nvSpPr>
          <p:cNvPr id="17412" name="Rectangle 3"/>
          <p:cNvSpPr>
            <a:spLocks noGrp="1" noChangeArrowheads="1"/>
          </p:cNvSpPr>
          <p:nvPr>
            <p:ph type="body" idx="1"/>
          </p:nvPr>
        </p:nvSpPr>
        <p:spPr>
          <a:xfrm>
            <a:off x="1218729" y="1556792"/>
            <a:ext cx="7456959" cy="4176464"/>
          </a:xfrm>
        </p:spPr>
        <p:txBody>
          <a:bodyPr/>
          <a:lstStyle/>
          <a:p>
            <a:pPr eaLnBrk="1" hangingPunct="1">
              <a:lnSpc>
                <a:spcPts val="3500"/>
              </a:lnSpc>
            </a:pPr>
            <a:r>
              <a:rPr lang="zh-CN" altLang="en-US" sz="2700" dirty="0">
                <a:latin typeface="华文楷体" panose="02010600040101010101" pitchFamily="2" charset="-122"/>
                <a:ea typeface="华文楷体" panose="02010600040101010101" pitchFamily="2" charset="-122"/>
              </a:rPr>
              <a:t>研究概述</a:t>
            </a:r>
          </a:p>
          <a:p>
            <a:pPr eaLnBrk="1" hangingPunct="1">
              <a:lnSpc>
                <a:spcPts val="3500"/>
              </a:lnSpc>
            </a:pPr>
            <a:r>
              <a:rPr lang="zh-CN" altLang="en-US" sz="2700" dirty="0" smtClean="0">
                <a:latin typeface="华文楷体" panose="02010600040101010101" pitchFamily="2" charset="-122"/>
                <a:ea typeface="华文楷体" panose="02010600040101010101" pitchFamily="2" charset="-122"/>
              </a:rPr>
              <a:t>基于</a:t>
            </a:r>
            <a:r>
              <a:rPr lang="zh-CN" altLang="en-US" sz="2700" dirty="0">
                <a:latin typeface="华文楷体" panose="02010600040101010101" pitchFamily="2" charset="-122"/>
                <a:ea typeface="华文楷体" panose="02010600040101010101" pitchFamily="2" charset="-122"/>
              </a:rPr>
              <a:t>背景热点的微博转发行为影响因素</a:t>
            </a:r>
            <a:r>
              <a:rPr lang="zh-CN" altLang="en-US" sz="2700" dirty="0" smtClean="0">
                <a:latin typeface="华文楷体" panose="02010600040101010101" pitchFamily="2" charset="-122"/>
                <a:ea typeface="华文楷体" panose="02010600040101010101" pitchFamily="2" charset="-122"/>
              </a:rPr>
              <a:t>分析</a:t>
            </a:r>
          </a:p>
          <a:p>
            <a:pPr eaLnBrk="1" hangingPunct="1">
              <a:lnSpc>
                <a:spcPts val="3500"/>
              </a:lnSpc>
            </a:pPr>
            <a:r>
              <a:rPr lang="zh-CN" altLang="en-US" sz="2700" dirty="0">
                <a:latin typeface="华文楷体" panose="02010600040101010101" pitchFamily="2" charset="-122"/>
                <a:ea typeface="华文楷体" panose="02010600040101010101" pitchFamily="2" charset="-122"/>
              </a:rPr>
              <a:t>基于背景热点的微博转发特征提取及转发预测</a:t>
            </a:r>
          </a:p>
          <a:p>
            <a:pPr eaLnBrk="1" hangingPunct="1">
              <a:lnSpc>
                <a:spcPts val="3500"/>
              </a:lnSpc>
            </a:pPr>
            <a:r>
              <a:rPr lang="zh-CN" altLang="en-US" sz="2700" dirty="0" smtClean="0">
                <a:latin typeface="华文楷体" panose="02010600040101010101" pitchFamily="2" charset="-122"/>
                <a:ea typeface="华文楷体" panose="02010600040101010101" pitchFamily="2" charset="-122"/>
              </a:rPr>
              <a:t>实验</a:t>
            </a:r>
            <a:r>
              <a:rPr lang="zh-CN" altLang="en-US" sz="2700" dirty="0">
                <a:latin typeface="华文楷体" panose="02010600040101010101" pitchFamily="2" charset="-122"/>
                <a:ea typeface="华文楷体" panose="02010600040101010101" pitchFamily="2" charset="-122"/>
              </a:rPr>
              <a:t>结果与分析</a:t>
            </a:r>
            <a:endParaRPr lang="en-US" altLang="zh-CN" sz="2700" dirty="0">
              <a:latin typeface="华文楷体" panose="02010600040101010101" pitchFamily="2" charset="-122"/>
              <a:ea typeface="华文楷体" panose="02010600040101010101" pitchFamily="2" charset="-122"/>
            </a:endParaRPr>
          </a:p>
          <a:p>
            <a:pPr eaLnBrk="1" hangingPunct="1">
              <a:lnSpc>
                <a:spcPts val="3500"/>
              </a:lnSpc>
            </a:pPr>
            <a:r>
              <a:rPr lang="zh-CN" altLang="en-US" sz="2700" dirty="0">
                <a:latin typeface="华文楷体" panose="02010600040101010101" pitchFamily="2" charset="-122"/>
                <a:ea typeface="华文楷体" panose="02010600040101010101" pitchFamily="2" charset="-122"/>
              </a:rPr>
              <a:t>系统设计</a:t>
            </a:r>
          </a:p>
          <a:p>
            <a:pPr eaLnBrk="1" hangingPunct="1">
              <a:lnSpc>
                <a:spcPts val="3500"/>
              </a:lnSpc>
            </a:pPr>
            <a:r>
              <a:rPr lang="zh-CN" altLang="en-US" sz="4000" dirty="0">
                <a:solidFill>
                  <a:srgbClr val="C00000"/>
                </a:solidFill>
                <a:latin typeface="华文楷体" panose="02010600040101010101" pitchFamily="2" charset="-122"/>
                <a:ea typeface="华文楷体" panose="02010600040101010101" pitchFamily="2" charset="-122"/>
              </a:rPr>
              <a:t>总结与</a:t>
            </a:r>
            <a:r>
              <a:rPr lang="zh-CN" altLang="en-US" sz="4000" dirty="0" smtClean="0">
                <a:solidFill>
                  <a:srgbClr val="C00000"/>
                </a:solidFill>
                <a:latin typeface="华文楷体" panose="02010600040101010101" pitchFamily="2" charset="-122"/>
                <a:ea typeface="华文楷体" panose="02010600040101010101" pitchFamily="2" charset="-122"/>
              </a:rPr>
              <a:t>展望</a:t>
            </a:r>
            <a:endParaRPr lang="zh-CN" altLang="en-US" sz="4000"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26577131"/>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31</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6. </a:t>
            </a:r>
            <a:r>
              <a:rPr lang="zh-CN" altLang="en-US" sz="2100" dirty="0" smtClean="0"/>
              <a:t>总结与展望</a:t>
            </a:r>
            <a:endParaRPr lang="zh-CN" altLang="en-US" sz="2100" dirty="0"/>
          </a:p>
        </p:txBody>
      </p:sp>
      <p:sp>
        <p:nvSpPr>
          <p:cNvPr id="2" name="矩形 1"/>
          <p:cNvSpPr/>
          <p:nvPr/>
        </p:nvSpPr>
        <p:spPr>
          <a:xfrm>
            <a:off x="1115616" y="1772816"/>
            <a:ext cx="6984776" cy="1815882"/>
          </a:xfrm>
          <a:prstGeom prst="rect">
            <a:avLst/>
          </a:prstGeom>
        </p:spPr>
        <p:txBody>
          <a:bodyPr wrap="square">
            <a:spAutoFit/>
          </a:bodyPr>
          <a:lstStyle/>
          <a:p>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总结：</a:t>
            </a:r>
            <a:endPar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rPr>
              <a:t>研究了</a:t>
            </a:r>
            <a:r>
              <a:rPr lang="zh-CN" altLang="zh-CN" sz="2000" dirty="0" smtClean="0">
                <a:latin typeface="华文楷体" panose="02010600040101010101" pitchFamily="2" charset="-122"/>
                <a:ea typeface="华文楷体" panose="02010600040101010101" pitchFamily="2" charset="-122"/>
              </a:rPr>
              <a:t>背景</a:t>
            </a:r>
            <a:r>
              <a:rPr lang="zh-CN" altLang="zh-CN" sz="2000" dirty="0">
                <a:latin typeface="华文楷体" panose="02010600040101010101" pitchFamily="2" charset="-122"/>
                <a:ea typeface="华文楷体" panose="02010600040101010101" pitchFamily="2" charset="-122"/>
              </a:rPr>
              <a:t>热点话题对微博转发行为的</a:t>
            </a:r>
            <a:r>
              <a:rPr lang="zh-CN" altLang="zh-CN" sz="2000" dirty="0" smtClean="0">
                <a:latin typeface="华文楷体" panose="02010600040101010101" pitchFamily="2" charset="-122"/>
                <a:ea typeface="华文楷体" panose="02010600040101010101" pitchFamily="2" charset="-122"/>
              </a:rPr>
              <a:t>影响</a:t>
            </a:r>
            <a:endParaRPr lang="en-US" altLang="zh-CN" sz="2000" dirty="0" smtClean="0">
              <a:latin typeface="华文楷体" panose="02010600040101010101" pitchFamily="2" charset="-122"/>
              <a:ea typeface="华文楷体" panose="02010600040101010101" pitchFamily="2" charset="-122"/>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rPr>
              <a:t>提取了基于背景热点话题的有效微博转发特征</a:t>
            </a:r>
            <a:endParaRPr lang="en-US" altLang="zh-CN" sz="2000" dirty="0" smtClean="0">
              <a:latin typeface="华文楷体" panose="02010600040101010101" pitchFamily="2" charset="-122"/>
              <a:ea typeface="华文楷体" panose="02010600040101010101" pitchFamily="2" charset="-122"/>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rPr>
              <a:t>提出了基于</a:t>
            </a:r>
            <a:r>
              <a:rPr lang="zh-CN" altLang="zh-CN" sz="2000" dirty="0" smtClean="0">
                <a:latin typeface="华文楷体" panose="02010600040101010101" pitchFamily="2" charset="-122"/>
                <a:ea typeface="华文楷体" panose="02010600040101010101" pitchFamily="2" charset="-122"/>
              </a:rPr>
              <a:t>背景热点话题</a:t>
            </a:r>
            <a:r>
              <a:rPr lang="zh-CN" altLang="en-US" sz="2000" dirty="0" smtClean="0">
                <a:latin typeface="华文楷体" panose="02010600040101010101" pitchFamily="2" charset="-122"/>
                <a:ea typeface="华文楷体" panose="02010600040101010101" pitchFamily="2" charset="-122"/>
              </a:rPr>
              <a:t>的</a:t>
            </a:r>
            <a:r>
              <a:rPr lang="zh-CN" altLang="zh-CN" sz="2000" dirty="0" smtClean="0">
                <a:latin typeface="华文楷体" panose="02010600040101010101" pitchFamily="2" charset="-122"/>
                <a:ea typeface="华文楷体" panose="02010600040101010101" pitchFamily="2" charset="-122"/>
              </a:rPr>
              <a:t>微</a:t>
            </a:r>
            <a:r>
              <a:rPr lang="zh-CN" altLang="zh-CN" sz="2000" dirty="0">
                <a:latin typeface="华文楷体" panose="02010600040101010101" pitchFamily="2" charset="-122"/>
                <a:ea typeface="华文楷体" panose="02010600040101010101" pitchFamily="2" charset="-122"/>
              </a:rPr>
              <a:t>博转发</a:t>
            </a:r>
            <a:r>
              <a:rPr lang="zh-CN" altLang="zh-CN" sz="2000" dirty="0" smtClean="0">
                <a:latin typeface="华文楷体" panose="02010600040101010101" pitchFamily="2" charset="-122"/>
                <a:ea typeface="华文楷体" panose="02010600040101010101" pitchFamily="2" charset="-122"/>
              </a:rPr>
              <a:t>预测</a:t>
            </a:r>
            <a:r>
              <a:rPr lang="zh-CN" altLang="en-US" sz="2000" dirty="0" smtClean="0">
                <a:latin typeface="华文楷体" panose="02010600040101010101" pitchFamily="2" charset="-122"/>
                <a:ea typeface="华文楷体" panose="02010600040101010101" pitchFamily="2" charset="-122"/>
              </a:rPr>
              <a:t>方法</a:t>
            </a:r>
            <a:endParaRPr lang="zh-CN" altLang="en-US" sz="2000" dirty="0">
              <a:latin typeface="华文楷体" panose="02010600040101010101" pitchFamily="2" charset="-122"/>
              <a:ea typeface="华文楷体" panose="02010600040101010101" pitchFamily="2" charset="-122"/>
            </a:endParaRPr>
          </a:p>
        </p:txBody>
      </p:sp>
      <p:sp>
        <p:nvSpPr>
          <p:cNvPr id="3" name="矩形 2"/>
          <p:cNvSpPr/>
          <p:nvPr/>
        </p:nvSpPr>
        <p:spPr>
          <a:xfrm>
            <a:off x="1115616" y="4205406"/>
            <a:ext cx="7661072" cy="2226250"/>
          </a:xfrm>
          <a:prstGeom prst="rect">
            <a:avLst/>
          </a:prstGeom>
        </p:spPr>
        <p:txBody>
          <a:bodyPr wrap="none">
            <a:spAutoFit/>
          </a:bodyPr>
          <a:lstStyle/>
          <a:p>
            <a:r>
              <a:rPr lang="zh-CN" altLang="en-US" sz="3200" dirty="0" smtClean="0">
                <a:latin typeface="华文楷体" panose="02010600040101010101" pitchFamily="2" charset="-122"/>
                <a:ea typeface="华文楷体" panose="02010600040101010101" pitchFamily="2" charset="-122"/>
                <a:cs typeface="Times New Roman" panose="02020603050405020304" pitchFamily="18" charset="0"/>
              </a:rPr>
              <a:t>展望：</a:t>
            </a:r>
            <a:endParaRPr lang="en-US" altLang="zh-CN" sz="32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针对微博</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短文本</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的计算可以引入语义扩展</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针对微博短文本的计算可以携带更多上下文信息</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获取更丰富、更完整的数据，提取更多</a:t>
            </a:r>
            <a:r>
              <a:rPr lang="zh-CN" altLang="en-US" sz="2000" smtClean="0">
                <a:latin typeface="华文楷体" panose="02010600040101010101" pitchFamily="2" charset="-122"/>
                <a:ea typeface="华文楷体" panose="02010600040101010101" pitchFamily="2" charset="-122"/>
                <a:cs typeface="Times New Roman" panose="02020603050405020304" pitchFamily="18" charset="0"/>
              </a:rPr>
              <a:t>合适的微博转发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特征</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继续深入研究用户兴趣随背景热点事件发展的转移情况</a:t>
            </a:r>
            <a:endParaRPr lang="zh-CN" altLang="en-US" sz="20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20186671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32</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a:t>7</a:t>
            </a:r>
            <a:r>
              <a:rPr lang="en-US" altLang="zh-CN" sz="2100" dirty="0" smtClean="0"/>
              <a:t>. </a:t>
            </a:r>
            <a:r>
              <a:rPr lang="zh-CN" altLang="en-US" sz="2100" dirty="0" smtClean="0"/>
              <a:t>研究成果</a:t>
            </a:r>
            <a:endParaRPr lang="zh-CN" altLang="en-US" sz="2100" dirty="0"/>
          </a:p>
        </p:txBody>
      </p:sp>
      <p:sp>
        <p:nvSpPr>
          <p:cNvPr id="4" name="矩形 3"/>
          <p:cNvSpPr/>
          <p:nvPr/>
        </p:nvSpPr>
        <p:spPr>
          <a:xfrm>
            <a:off x="1088269" y="2564904"/>
            <a:ext cx="7686600" cy="1938992"/>
          </a:xfrm>
          <a:prstGeom prst="rect">
            <a:avLst/>
          </a:prstGeom>
        </p:spPr>
        <p:txBody>
          <a:bodyPr wrap="square">
            <a:spAutoFit/>
          </a:bodyPr>
          <a:lstStyle/>
          <a:p>
            <a:pPr algn="just">
              <a:lnSpc>
                <a:spcPct val="150000"/>
              </a:lnSpc>
              <a:spcAft>
                <a:spcPts val="0"/>
              </a:spcAft>
            </a:pPr>
            <a:r>
              <a:rPr lang="en-US" altLang="zh-CN" sz="1600" kern="100" dirty="0">
                <a:latin typeface="Times New Roman" panose="02020603050405020304" pitchFamily="18" charset="0"/>
              </a:rPr>
              <a:t>[1] </a:t>
            </a:r>
            <a:r>
              <a:rPr lang="zh-CN" altLang="zh-CN" sz="1600" kern="100" dirty="0">
                <a:latin typeface="Times New Roman" panose="02020603050405020304" pitchFamily="18" charset="0"/>
              </a:rPr>
              <a:t>陈江</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刘玮</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巢文涵</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王丽宏</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融合热点话题的微博转发预测研究</a:t>
            </a:r>
            <a:r>
              <a:rPr lang="en-US" altLang="zh-CN" sz="1600" kern="100" dirty="0">
                <a:latin typeface="Times New Roman" panose="02020603050405020304" pitchFamily="18" charset="0"/>
              </a:rPr>
              <a:t>[A].</a:t>
            </a:r>
            <a:r>
              <a:rPr lang="zh-CN" altLang="zh-CN" sz="1600" kern="100" dirty="0">
                <a:latin typeface="Times New Roman" panose="02020603050405020304" pitchFamily="18" charset="0"/>
              </a:rPr>
              <a:t>全国第十四届计算语言学学术会议（</a:t>
            </a:r>
            <a:r>
              <a:rPr lang="en-US" altLang="zh-CN" sz="1600" kern="100" dirty="0">
                <a:latin typeface="Times New Roman" panose="02020603050405020304" pitchFamily="18" charset="0"/>
              </a:rPr>
              <a:t>CCL2015</a:t>
            </a:r>
            <a:r>
              <a:rPr lang="zh-CN" altLang="zh-CN" sz="1600" kern="100" dirty="0">
                <a:latin typeface="Times New Roman" panose="02020603050405020304" pitchFamily="18" charset="0"/>
              </a:rPr>
              <a:t>）</a:t>
            </a:r>
            <a:r>
              <a:rPr lang="en-US" altLang="zh-CN" sz="1600" kern="100" dirty="0">
                <a:latin typeface="Times New Roman" panose="02020603050405020304" pitchFamily="18" charset="0"/>
              </a:rPr>
              <a:t>[C].(</a:t>
            </a:r>
            <a:r>
              <a:rPr lang="zh-CN" altLang="zh-CN" sz="1600" kern="100" dirty="0">
                <a:latin typeface="Times New Roman" panose="02020603050405020304" pitchFamily="18" charset="0"/>
              </a:rPr>
              <a:t>已录用</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收录于中文信息学报</a:t>
            </a:r>
            <a:r>
              <a:rPr lang="en-US" altLang="zh-CN" sz="1600" kern="100" dirty="0" smtClean="0">
                <a:latin typeface="Times New Roman" panose="02020603050405020304" pitchFamily="18" charset="0"/>
              </a:rPr>
              <a:t>)</a:t>
            </a:r>
          </a:p>
          <a:p>
            <a:pPr algn="just">
              <a:lnSpc>
                <a:spcPct val="150000"/>
              </a:lnSpc>
              <a:spcAft>
                <a:spcPts val="0"/>
              </a:spcAft>
            </a:pPr>
            <a:endParaRPr lang="zh-CN" altLang="zh-CN" sz="1600" kern="100" dirty="0">
              <a:latin typeface="Times New Roman" panose="02020603050405020304" pitchFamily="18" charset="0"/>
            </a:endParaRPr>
          </a:p>
          <a:p>
            <a:pPr algn="just">
              <a:lnSpc>
                <a:spcPct val="150000"/>
              </a:lnSpc>
              <a:spcAft>
                <a:spcPts val="0"/>
              </a:spcAft>
            </a:pPr>
            <a:r>
              <a:rPr lang="en-US" altLang="zh-CN" sz="1600" kern="100" dirty="0">
                <a:latin typeface="Times New Roman" panose="02020603050405020304" pitchFamily="18" charset="0"/>
              </a:rPr>
              <a:t>[2] </a:t>
            </a:r>
            <a:r>
              <a:rPr lang="zh-CN" altLang="zh-CN" sz="1600" kern="100" dirty="0">
                <a:latin typeface="Times New Roman" panose="02020603050405020304" pitchFamily="18" charset="0"/>
              </a:rPr>
              <a:t>刘玮</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王丽宏</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陈江</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张同虎</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马宏远</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王博</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网络转发行为预测方法及装置</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rPr>
              <a:t>中国</a:t>
            </a:r>
            <a:r>
              <a:rPr lang="en-US" altLang="zh-CN" sz="1600" kern="100" dirty="0">
                <a:latin typeface="Times New Roman" panose="02020603050405020304" pitchFamily="18" charset="0"/>
              </a:rPr>
              <a:t>, </a:t>
            </a:r>
            <a:r>
              <a:rPr lang="zh-CN" altLang="zh-CN" sz="1600" kern="100" dirty="0">
                <a:latin typeface="Times New Roman" panose="02020603050405020304" pitchFamily="18" charset="0"/>
              </a:rPr>
              <a:t>国家计算机网络与信息安全管理中心</a:t>
            </a:r>
            <a:r>
              <a:rPr lang="en-US" altLang="zh-CN" sz="1600" kern="100" dirty="0">
                <a:latin typeface="Times New Roman" panose="02020603050405020304" pitchFamily="18" charset="0"/>
              </a:rPr>
              <a:t>. CN104933475A.2015/09/23.(</a:t>
            </a:r>
            <a:r>
              <a:rPr lang="zh-CN" altLang="zh-CN" sz="1600" kern="100" dirty="0">
                <a:latin typeface="Times New Roman" panose="02020603050405020304" pitchFamily="18" charset="0"/>
              </a:rPr>
              <a:t>专利</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679304842"/>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ftr" sz="quarter" idx="10"/>
          </p:nvPr>
        </p:nvSpPr>
        <p:spPr/>
        <p:txBody>
          <a:bodyPr/>
          <a:lstStyle/>
          <a:p>
            <a:pPr>
              <a:defRPr/>
            </a:pPr>
            <a:r>
              <a:rPr lang="zh-CN" altLang="en-US"/>
              <a:t>计算机学院</a:t>
            </a:r>
            <a:endParaRPr lang="en-US" altLang="zh-CN"/>
          </a:p>
        </p:txBody>
      </p:sp>
      <p:sp>
        <p:nvSpPr>
          <p:cNvPr id="38915" name="Rectangle 15"/>
          <p:cNvSpPr>
            <a:spLocks noGrp="1" noChangeArrowheads="1"/>
          </p:cNvSpPr>
          <p:nvPr>
            <p:ph type="dt" sz="quarter" idx="11"/>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spcBef>
                <a:spcPct val="0"/>
              </a:spcBef>
            </a:pPr>
            <a:r>
              <a:rPr lang="zh-CN" altLang="zh-CN" sz="1400" b="0" dirty="0" smtClean="0"/>
              <a:t>20</a:t>
            </a:r>
            <a:r>
              <a:rPr lang="zh-CN" altLang="en-US" sz="1400" b="0" dirty="0" smtClean="0"/>
              <a:t>1</a:t>
            </a:r>
            <a:r>
              <a:rPr lang="en-US" altLang="zh-CN" sz="1400" b="0" dirty="0" smtClean="0"/>
              <a:t>5</a:t>
            </a:r>
            <a:r>
              <a:rPr lang="zh-CN" altLang="zh-CN" sz="1400" b="0" dirty="0" smtClean="0"/>
              <a:t>-12-</a:t>
            </a:r>
            <a:r>
              <a:rPr lang="en-US" altLang="zh-CN" sz="1400" b="0" smtClean="0"/>
              <a:t>21</a:t>
            </a:r>
            <a:endParaRPr lang="zh-CN" altLang="zh-CN" sz="1400" b="0" dirty="0"/>
          </a:p>
        </p:txBody>
      </p:sp>
      <p:sp>
        <p:nvSpPr>
          <p:cNvPr id="464898" name="Rectangle 2"/>
          <p:cNvSpPr>
            <a:spLocks noGrp="1" noChangeArrowheads="1"/>
          </p:cNvSpPr>
          <p:nvPr>
            <p:ph type="ctrTitle"/>
          </p:nvPr>
        </p:nvSpPr>
        <p:spPr>
          <a:xfrm>
            <a:off x="1692275" y="1268413"/>
            <a:ext cx="6119813" cy="2016125"/>
          </a:xfrm>
        </p:spPr>
        <p:txBody>
          <a:bodyPr/>
          <a:lstStyle/>
          <a:p>
            <a:pPr eaLnBrk="1" hangingPunct="1">
              <a:defRPr/>
            </a:pPr>
            <a:r>
              <a:rPr lang="zh-CN" altLang="en-US" sz="4800" smtClean="0"/>
              <a:t>谢谢！</a:t>
            </a:r>
            <a:endParaRPr lang="en-US" altLang="zh-CN" sz="4800" smtClean="0"/>
          </a:p>
        </p:txBody>
      </p:sp>
      <p:sp>
        <p:nvSpPr>
          <p:cNvPr id="38917" name="Rectangle 4"/>
          <p:cNvSpPr>
            <a:spLocks noGrp="1" noChangeArrowheads="1"/>
          </p:cNvSpPr>
          <p:nvPr>
            <p:ph type="subTitle" idx="1"/>
          </p:nvPr>
        </p:nvSpPr>
        <p:spPr>
          <a:xfrm>
            <a:off x="1979613" y="3429000"/>
            <a:ext cx="5648325" cy="863600"/>
          </a:xfrm>
        </p:spPr>
        <p:txBody>
          <a:bodyPr/>
          <a:lstStyle/>
          <a:p>
            <a:pPr eaLnBrk="1" hangingPunct="1"/>
            <a:r>
              <a:rPr lang="zh-CN" altLang="en-US" sz="3600" smtClean="0"/>
              <a:t>请各位老师批评指正！</a:t>
            </a:r>
            <a:endParaRPr lang="en-US" altLang="zh-CN" sz="3600" smtClean="0"/>
          </a:p>
        </p:txBody>
      </p:sp>
    </p:spTree>
    <p:extLst>
      <p:ext uri="{BB962C8B-B14F-4D97-AF65-F5344CB8AC3E}">
        <p14:creationId xmlns:p14="http://schemas.microsoft.com/office/powerpoint/2010/main" val="420660141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B1DA23D1-93F8-4D22-B7D6-4E85BA2E60FB}" type="slidenum">
              <a:rPr lang="zh-CN" altLang="en-US" sz="1400" b="0">
                <a:solidFill>
                  <a:srgbClr val="666699"/>
                </a:solidFill>
                <a:latin typeface="华文楷体" panose="02010600040101010101" pitchFamily="2" charset="-122"/>
                <a:ea typeface="华文楷体" panose="02010600040101010101" pitchFamily="2" charset="-122"/>
              </a:rPr>
              <a:pPr algn="r">
                <a:spcBef>
                  <a:spcPct val="0"/>
                </a:spcBef>
              </a:pPr>
              <a:t>4</a:t>
            </a:fld>
            <a:endParaRPr lang="en-US" altLang="zh-CN" sz="1400" b="0">
              <a:solidFill>
                <a:srgbClr val="666699"/>
              </a:solidFill>
              <a:latin typeface="华文楷体" panose="02010600040101010101" pitchFamily="2" charset="-122"/>
              <a:ea typeface="华文楷体" panose="02010600040101010101" pitchFamily="2" charset="-122"/>
            </a:endParaRPr>
          </a:p>
        </p:txBody>
      </p:sp>
      <p:sp>
        <p:nvSpPr>
          <p:cNvPr id="1008642" name="Rectangle 2"/>
          <p:cNvSpPr>
            <a:spLocks noGrp="1" noChangeArrowheads="1"/>
          </p:cNvSpPr>
          <p:nvPr>
            <p:ph type="title"/>
          </p:nvPr>
        </p:nvSpPr>
        <p:spPr/>
        <p:txBody>
          <a:bodyPr/>
          <a:lstStyle/>
          <a:p>
            <a:pPr eaLnBrk="1" hangingPunct="1">
              <a:defRPr/>
            </a:pPr>
            <a:r>
              <a:rPr lang="en-US" altLang="zh-CN" sz="3600" dirty="0" smtClean="0"/>
              <a:t>1.2 </a:t>
            </a:r>
            <a:r>
              <a:rPr lang="zh-CN" altLang="en-US" sz="3600" dirty="0" smtClean="0"/>
              <a:t>研究现状</a:t>
            </a:r>
          </a:p>
        </p:txBody>
      </p:sp>
      <p:sp>
        <p:nvSpPr>
          <p:cNvPr id="40" name="内容占位符 2"/>
          <p:cNvSpPr txBox="1">
            <a:spLocks/>
          </p:cNvSpPr>
          <p:nvPr/>
        </p:nvSpPr>
        <p:spPr bwMode="auto">
          <a:xfrm>
            <a:off x="1259632" y="3531997"/>
            <a:ext cx="7395784" cy="263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Clr>
                <a:schemeClr val="accent2"/>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indent="-228600">
              <a:spcBef>
                <a:spcPct val="20000"/>
              </a:spcBef>
              <a:buClr>
                <a:schemeClr val="accent2"/>
              </a:buClr>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685800" indent="-182563">
              <a:spcBef>
                <a:spcPct val="20000"/>
              </a:spcBef>
              <a:buClr>
                <a:schemeClr val="accent2"/>
              </a:buClr>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914400" indent="-182563">
              <a:spcBef>
                <a:spcPct val="20000"/>
              </a:spcBef>
              <a:buBlip>
                <a:blip r:embed="rId3"/>
              </a:buBlip>
              <a:defRPr sz="2000">
                <a:solidFill>
                  <a:schemeClr val="tx1"/>
                </a:solidFill>
                <a:latin typeface="Arial" panose="020B0604020202020204" pitchFamily="34" charset="0"/>
                <a:ea typeface="宋体" panose="02010600030101010101" pitchFamily="2" charset="-122"/>
              </a:defRPr>
            </a:lvl4pPr>
            <a:lvl5pPr marL="1143000" indent="-182563">
              <a:spcBef>
                <a:spcPct val="20000"/>
              </a:spcBef>
              <a:buBlip>
                <a:blip r:embed="rId4"/>
              </a:buBlip>
              <a:defRPr sz="1600">
                <a:solidFill>
                  <a:schemeClr val="tx1"/>
                </a:solidFill>
                <a:latin typeface="Arial" panose="020B0604020202020204" pitchFamily="34" charset="0"/>
                <a:ea typeface="宋体" panose="02010600030101010101" pitchFamily="2" charset="-122"/>
              </a:defRPr>
            </a:lvl5pPr>
            <a:lvl6pPr marL="1600200" indent="-182563" eaLnBrk="0" fontAlgn="base" hangingPunct="0">
              <a:spcBef>
                <a:spcPct val="20000"/>
              </a:spcBef>
              <a:spcAft>
                <a:spcPct val="0"/>
              </a:spcAft>
              <a:buBlip>
                <a:blip r:embed="rId4"/>
              </a:buBlip>
              <a:defRPr sz="1600">
                <a:solidFill>
                  <a:schemeClr val="tx1"/>
                </a:solidFill>
                <a:latin typeface="Arial" panose="020B0604020202020204" pitchFamily="34" charset="0"/>
                <a:ea typeface="宋体" panose="02010600030101010101" pitchFamily="2" charset="-122"/>
              </a:defRPr>
            </a:lvl6pPr>
            <a:lvl7pPr marL="2057400" indent="-182563" eaLnBrk="0" fontAlgn="base" hangingPunct="0">
              <a:spcBef>
                <a:spcPct val="20000"/>
              </a:spcBef>
              <a:spcAft>
                <a:spcPct val="0"/>
              </a:spcAft>
              <a:buBlip>
                <a:blip r:embed="rId4"/>
              </a:buBlip>
              <a:defRPr sz="1600">
                <a:solidFill>
                  <a:schemeClr val="tx1"/>
                </a:solidFill>
                <a:latin typeface="Arial" panose="020B0604020202020204" pitchFamily="34" charset="0"/>
                <a:ea typeface="宋体" panose="02010600030101010101" pitchFamily="2" charset="-122"/>
              </a:defRPr>
            </a:lvl7pPr>
            <a:lvl8pPr marL="2514600" indent="-182563" eaLnBrk="0" fontAlgn="base" hangingPunct="0">
              <a:spcBef>
                <a:spcPct val="20000"/>
              </a:spcBef>
              <a:spcAft>
                <a:spcPct val="0"/>
              </a:spcAft>
              <a:buBlip>
                <a:blip r:embed="rId4"/>
              </a:buBlip>
              <a:defRPr sz="1600">
                <a:solidFill>
                  <a:schemeClr val="tx1"/>
                </a:solidFill>
                <a:latin typeface="Arial" panose="020B0604020202020204" pitchFamily="34" charset="0"/>
                <a:ea typeface="宋体" panose="02010600030101010101" pitchFamily="2" charset="-122"/>
              </a:defRPr>
            </a:lvl8pPr>
            <a:lvl9pPr marL="2971800" indent="-182563" eaLnBrk="0" fontAlgn="base" hangingPunct="0">
              <a:spcBef>
                <a:spcPct val="20000"/>
              </a:spcBef>
              <a:spcAft>
                <a:spcPct val="0"/>
              </a:spcAft>
              <a:buBlip>
                <a:blip r:embed="rId4"/>
              </a:buBlip>
              <a:defRPr sz="1600">
                <a:solidFill>
                  <a:schemeClr val="tx1"/>
                </a:solidFill>
                <a:latin typeface="Arial" panose="020B0604020202020204" pitchFamily="34" charset="0"/>
                <a:ea typeface="宋体" panose="02010600030101010101" pitchFamily="2" charset="-122"/>
              </a:defRPr>
            </a:lvl9pPr>
          </a:lstStyle>
          <a:p>
            <a:pPr marL="0" indent="0" eaLnBrk="1" hangingPunct="1">
              <a:lnSpc>
                <a:spcPts val="2400"/>
              </a:lnSpc>
              <a:spcBef>
                <a:spcPts val="0"/>
              </a:spcBef>
              <a:buClr>
                <a:srgbClr val="B2D0B4"/>
              </a:buClr>
              <a:buNone/>
            </a:pPr>
            <a:r>
              <a:rPr lang="zh-CN" altLang="en-US" sz="2400" b="0" dirty="0" smtClean="0">
                <a:latin typeface="华文楷体" panose="02010600040101010101" pitchFamily="2" charset="-122"/>
                <a:ea typeface="华文楷体" panose="02010600040101010101" pitchFamily="2" charset="-122"/>
              </a:rPr>
              <a:t>研究方法</a:t>
            </a:r>
            <a:endParaRPr lang="en-US" altLang="zh-CN" sz="2400" b="0" dirty="0" smtClean="0">
              <a:latin typeface="华文楷体" panose="02010600040101010101" pitchFamily="2" charset="-122"/>
              <a:ea typeface="华文楷体" panose="02010600040101010101" pitchFamily="2" charset="-122"/>
            </a:endParaRPr>
          </a:p>
          <a:p>
            <a:pPr eaLnBrk="1" hangingPunct="1">
              <a:lnSpc>
                <a:spcPts val="2400"/>
              </a:lnSpc>
              <a:spcBef>
                <a:spcPts val="0"/>
              </a:spcBef>
              <a:buClr>
                <a:srgbClr val="B2D0B4"/>
              </a:buClr>
              <a:buFont typeface="Wingdings" panose="05000000000000000000" pitchFamily="2" charset="2"/>
              <a:buChar char="u"/>
            </a:pPr>
            <a:r>
              <a:rPr lang="zh-CN" altLang="en-US" sz="2000" b="0" dirty="0" smtClean="0">
                <a:latin typeface="华文楷体" panose="02010600040101010101" pitchFamily="2" charset="-122"/>
                <a:ea typeface="华文楷体" panose="02010600040101010101" pitchFamily="2" charset="-122"/>
              </a:rPr>
              <a:t>基于转发特征</a:t>
            </a:r>
            <a:endParaRPr lang="en-US" altLang="zh-CN" sz="2000" b="0" dirty="0">
              <a:latin typeface="华文楷体" panose="02010600040101010101" pitchFamily="2" charset="-122"/>
              <a:ea typeface="华文楷体" panose="02010600040101010101" pitchFamily="2" charset="-122"/>
            </a:endParaRPr>
          </a:p>
          <a:p>
            <a:pPr lvl="1" eaLnBrk="1" hangingPunct="1">
              <a:lnSpc>
                <a:spcPts val="2400"/>
              </a:lnSpc>
              <a:spcBef>
                <a:spcPts val="0"/>
              </a:spcBef>
              <a:buClr>
                <a:srgbClr val="B2D0B4"/>
              </a:buClr>
              <a:buFont typeface="Wingdings" panose="05000000000000000000" pitchFamily="2" charset="2"/>
              <a:buChar char="ü"/>
            </a:pPr>
            <a:r>
              <a:rPr lang="zh-CN" altLang="en-US" sz="1800" b="0" dirty="0" smtClean="0">
                <a:latin typeface="华文楷体" panose="02010600040101010101" pitchFamily="2" charset="-122"/>
                <a:ea typeface="华文楷体" panose="02010600040101010101" pitchFamily="2" charset="-122"/>
              </a:rPr>
              <a:t>用户特征：微博发布量、标签、粉丝数、关注数等</a:t>
            </a:r>
            <a:endParaRPr lang="en-US" altLang="zh-CN" sz="1800" b="0" dirty="0" smtClean="0">
              <a:latin typeface="华文楷体" panose="02010600040101010101" pitchFamily="2" charset="-122"/>
              <a:ea typeface="华文楷体" panose="02010600040101010101" pitchFamily="2" charset="-122"/>
            </a:endParaRPr>
          </a:p>
          <a:p>
            <a:pPr lvl="1" eaLnBrk="1" hangingPunct="1">
              <a:lnSpc>
                <a:spcPts val="2400"/>
              </a:lnSpc>
              <a:spcBef>
                <a:spcPts val="0"/>
              </a:spcBef>
              <a:buClr>
                <a:srgbClr val="B2D0B4"/>
              </a:buClr>
              <a:buFont typeface="Wingdings" panose="05000000000000000000" pitchFamily="2" charset="2"/>
              <a:buChar char="ü"/>
            </a:pPr>
            <a:r>
              <a:rPr lang="zh-CN" altLang="en-US" sz="1800" b="0" dirty="0" smtClean="0">
                <a:latin typeface="华文楷体" panose="02010600040101010101" pitchFamily="2" charset="-122"/>
                <a:ea typeface="华文楷体" panose="02010600040101010101" pitchFamily="2" charset="-122"/>
              </a:rPr>
              <a:t>微博特征：内容长度、是否含</a:t>
            </a:r>
            <a:r>
              <a:rPr lang="en-US" altLang="zh-CN" sz="1800" b="0" dirty="0" smtClean="0">
                <a:latin typeface="华文楷体" panose="02010600040101010101" pitchFamily="2" charset="-122"/>
                <a:ea typeface="华文楷体" panose="02010600040101010101" pitchFamily="2" charset="-122"/>
              </a:rPr>
              <a:t>URL</a:t>
            </a:r>
            <a:r>
              <a:rPr lang="zh-CN" altLang="en-US" sz="1800" b="0" dirty="0" smtClean="0">
                <a:latin typeface="华文楷体" panose="02010600040101010101" pitchFamily="2" charset="-122"/>
                <a:ea typeface="华文楷体" panose="02010600040101010101" pitchFamily="2" charset="-122"/>
              </a:rPr>
              <a:t>、图片、标签等</a:t>
            </a:r>
            <a:endParaRPr lang="en-US" altLang="zh-CN" sz="1800" b="0" dirty="0" smtClean="0">
              <a:latin typeface="华文楷体" panose="02010600040101010101" pitchFamily="2" charset="-122"/>
              <a:ea typeface="华文楷体" panose="02010600040101010101" pitchFamily="2" charset="-122"/>
            </a:endParaRPr>
          </a:p>
          <a:p>
            <a:pPr eaLnBrk="1" hangingPunct="1">
              <a:lnSpc>
                <a:spcPts val="2400"/>
              </a:lnSpc>
              <a:spcBef>
                <a:spcPts val="0"/>
              </a:spcBef>
              <a:buClr>
                <a:srgbClr val="B2D0B4"/>
              </a:buClr>
              <a:buFont typeface="Wingdings" panose="05000000000000000000" pitchFamily="2" charset="2"/>
              <a:buChar char="u"/>
            </a:pPr>
            <a:r>
              <a:rPr lang="zh-CN" altLang="en-US" sz="2000" b="0" dirty="0" smtClean="0">
                <a:latin typeface="华文楷体" panose="02010600040101010101" pitchFamily="2" charset="-122"/>
                <a:ea typeface="华文楷体" panose="02010600040101010101" pitchFamily="2" charset="-122"/>
              </a:rPr>
              <a:t>基于社交网络结构</a:t>
            </a:r>
            <a:endParaRPr lang="en-US" altLang="zh-CN" sz="2000" b="0" dirty="0" smtClean="0">
              <a:latin typeface="华文楷体" panose="02010600040101010101" pitchFamily="2" charset="-122"/>
              <a:ea typeface="华文楷体" panose="02010600040101010101" pitchFamily="2" charset="-122"/>
            </a:endParaRPr>
          </a:p>
          <a:p>
            <a:pPr lvl="1" eaLnBrk="1" hangingPunct="1">
              <a:lnSpc>
                <a:spcPts val="2400"/>
              </a:lnSpc>
              <a:spcBef>
                <a:spcPts val="0"/>
              </a:spcBef>
              <a:buClr>
                <a:srgbClr val="B2D0B4"/>
              </a:buClr>
              <a:buFont typeface="Wingdings" panose="05000000000000000000" pitchFamily="2" charset="2"/>
              <a:buChar char="ü"/>
            </a:pPr>
            <a:r>
              <a:rPr lang="zh-CN" altLang="en-US" sz="1800" b="0" dirty="0" smtClean="0">
                <a:latin typeface="华文楷体" panose="02010600040101010101" pitchFamily="2" charset="-122"/>
                <a:ea typeface="华文楷体" panose="02010600040101010101" pitchFamily="2" charset="-122"/>
              </a:rPr>
              <a:t>社交网络结构：用户之间的关注关系、信息的传播方向</a:t>
            </a:r>
            <a:endParaRPr lang="en-US" altLang="zh-CN" sz="1800" b="0" dirty="0" smtClean="0">
              <a:latin typeface="华文楷体" panose="02010600040101010101" pitchFamily="2" charset="-122"/>
              <a:ea typeface="华文楷体" panose="02010600040101010101" pitchFamily="2" charset="-122"/>
            </a:endParaRPr>
          </a:p>
          <a:p>
            <a:pPr lvl="1" eaLnBrk="1" hangingPunct="1">
              <a:lnSpc>
                <a:spcPts val="2400"/>
              </a:lnSpc>
              <a:spcBef>
                <a:spcPts val="0"/>
              </a:spcBef>
              <a:buClr>
                <a:srgbClr val="B2D0B4"/>
              </a:buClr>
              <a:buFont typeface="Wingdings" panose="05000000000000000000" pitchFamily="2" charset="2"/>
              <a:buChar char="ü"/>
            </a:pPr>
            <a:r>
              <a:rPr lang="zh-CN" altLang="en-US" sz="1800" b="0" dirty="0" smtClean="0">
                <a:latin typeface="华文楷体" panose="02010600040101010101" pitchFamily="2" charset="-122"/>
                <a:ea typeface="华文楷体" panose="02010600040101010101" pitchFamily="2" charset="-122"/>
              </a:rPr>
              <a:t>传播规律：传染病模型</a:t>
            </a:r>
            <a:endParaRPr lang="en-US" altLang="zh-CN" sz="1800" b="0" dirty="0" smtClean="0">
              <a:latin typeface="华文楷体" panose="02010600040101010101" pitchFamily="2" charset="-122"/>
              <a:ea typeface="华文楷体" panose="02010600040101010101" pitchFamily="2" charset="-122"/>
            </a:endParaRPr>
          </a:p>
          <a:p>
            <a:pPr eaLnBrk="1" hangingPunct="1">
              <a:lnSpc>
                <a:spcPts val="2400"/>
              </a:lnSpc>
              <a:spcBef>
                <a:spcPts val="0"/>
              </a:spcBef>
              <a:buClr>
                <a:srgbClr val="B2D0B4"/>
              </a:buClr>
              <a:buFont typeface="Wingdings" panose="05000000000000000000" pitchFamily="2" charset="2"/>
              <a:buChar char="u"/>
            </a:pPr>
            <a:r>
              <a:rPr lang="zh-CN" altLang="en-US" sz="2000" b="0" dirty="0" smtClean="0">
                <a:latin typeface="华文楷体" panose="02010600040101010101" pitchFamily="2" charset="-122"/>
                <a:ea typeface="华文楷体" panose="02010600040101010101" pitchFamily="2" charset="-122"/>
              </a:rPr>
              <a:t>综合转发特征提取和社交网络结构</a:t>
            </a:r>
            <a:endParaRPr lang="en-US" altLang="zh-CN" sz="2000" b="0" dirty="0" smtClean="0">
              <a:latin typeface="华文楷体" panose="02010600040101010101" pitchFamily="2" charset="-122"/>
              <a:ea typeface="华文楷体" panose="02010600040101010101" pitchFamily="2" charset="-122"/>
            </a:endParaRPr>
          </a:p>
          <a:p>
            <a:pPr eaLnBrk="1" hangingPunct="1">
              <a:lnSpc>
                <a:spcPct val="90000"/>
              </a:lnSpc>
              <a:spcBef>
                <a:spcPts val="1800"/>
              </a:spcBef>
              <a:buClr>
                <a:srgbClr val="B2D0B4"/>
              </a:buClr>
              <a:buFont typeface="Wingdings" panose="05000000000000000000" pitchFamily="2" charset="2"/>
              <a:buChar char="u"/>
            </a:pPr>
            <a:endParaRPr lang="zh-CN" altLang="en-US" sz="1800" b="0" dirty="0">
              <a:latin typeface="华文楷体" panose="02010600040101010101" pitchFamily="2" charset="-122"/>
              <a:ea typeface="华文楷体" panose="02010600040101010101" pitchFamily="2" charset="-122"/>
            </a:endParaRPr>
          </a:p>
        </p:txBody>
      </p:sp>
      <p:sp>
        <p:nvSpPr>
          <p:cNvPr id="2" name="矩形 1"/>
          <p:cNvSpPr/>
          <p:nvPr/>
        </p:nvSpPr>
        <p:spPr>
          <a:xfrm>
            <a:off x="1259632" y="1844824"/>
            <a:ext cx="6015780" cy="1015663"/>
          </a:xfrm>
          <a:prstGeom prst="rect">
            <a:avLst/>
          </a:prstGeom>
        </p:spPr>
        <p:txBody>
          <a:bodyPr wrap="square">
            <a:spAutoFit/>
          </a:bodyPr>
          <a:lstStyle/>
          <a:p>
            <a:r>
              <a:rPr lang="zh-CN" altLang="en-US" b="0" dirty="0" smtClean="0">
                <a:latin typeface="华文楷体" panose="02010600040101010101" pitchFamily="2" charset="-122"/>
                <a:ea typeface="华文楷体" panose="02010600040101010101" pitchFamily="2" charset="-122"/>
              </a:rPr>
              <a:t>研究侧重点：</a:t>
            </a:r>
            <a:endParaRPr lang="en-US" altLang="zh-CN" b="0" dirty="0" smtClean="0">
              <a:latin typeface="华文楷体" panose="02010600040101010101" pitchFamily="2" charset="-122"/>
              <a:ea typeface="华文楷体" panose="02010600040101010101" pitchFamily="2" charset="-122"/>
            </a:endParaRPr>
          </a:p>
          <a:p>
            <a:pPr marL="742950" lvl="1" indent="-285750">
              <a:buFont typeface="Wingdings" panose="05000000000000000000" pitchFamily="2" charset="2"/>
              <a:buChar char="Ø"/>
            </a:pPr>
            <a:r>
              <a:rPr lang="zh-CN" altLang="en-US" sz="1800" b="0" dirty="0" smtClean="0">
                <a:latin typeface="华文楷体" panose="02010600040101010101" pitchFamily="2" charset="-122"/>
                <a:ea typeface="华文楷体" panose="02010600040101010101" pitchFamily="2" charset="-122"/>
              </a:rPr>
              <a:t>微观：某</a:t>
            </a:r>
            <a:r>
              <a:rPr lang="zh-CN" altLang="en-US" sz="1800" b="0" dirty="0">
                <a:latin typeface="华文楷体" panose="02010600040101010101" pitchFamily="2" charset="-122"/>
                <a:ea typeface="华文楷体" panose="02010600040101010101" pitchFamily="2" charset="-122"/>
              </a:rPr>
              <a:t>条微博是否会被某个用户</a:t>
            </a:r>
            <a:r>
              <a:rPr lang="zh-CN" altLang="en-US" sz="1800" b="0" dirty="0" smtClean="0">
                <a:latin typeface="华文楷体" panose="02010600040101010101" pitchFamily="2" charset="-122"/>
                <a:ea typeface="华文楷体" panose="02010600040101010101" pitchFamily="2" charset="-122"/>
              </a:rPr>
              <a:t>转发</a:t>
            </a:r>
            <a:endParaRPr lang="en-US" altLang="zh-CN" sz="1800" b="0" dirty="0" smtClean="0">
              <a:latin typeface="华文楷体" panose="02010600040101010101" pitchFamily="2" charset="-122"/>
              <a:ea typeface="华文楷体" panose="02010600040101010101" pitchFamily="2" charset="-122"/>
            </a:endParaRPr>
          </a:p>
          <a:p>
            <a:pPr marL="742950" lvl="1" indent="-285750">
              <a:buFont typeface="Wingdings" panose="05000000000000000000" pitchFamily="2" charset="2"/>
              <a:buChar char="Ø"/>
            </a:pPr>
            <a:r>
              <a:rPr lang="zh-CN" altLang="en-US" sz="1800" b="0" dirty="0" smtClean="0">
                <a:latin typeface="华文楷体" panose="02010600040101010101" pitchFamily="2" charset="-122"/>
                <a:ea typeface="华文楷体" panose="02010600040101010101" pitchFamily="2" charset="-122"/>
              </a:rPr>
              <a:t>宏观：</a:t>
            </a:r>
            <a:r>
              <a:rPr lang="zh-CN" altLang="en-US" sz="1800" b="0" dirty="0">
                <a:latin typeface="华文楷体" panose="02010600040101010101" pitchFamily="2" charset="-122"/>
                <a:ea typeface="华文楷体" panose="02010600040101010101" pitchFamily="2" charset="-122"/>
              </a:rPr>
              <a:t>某条微博的转发量或流行度</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EF0556D3-5E3E-477F-97FE-AB0DBEC686AC}" type="slidenum">
              <a:rPr lang="zh-CN" altLang="en-US" sz="1400" b="0">
                <a:solidFill>
                  <a:srgbClr val="666699"/>
                </a:solidFill>
                <a:latin typeface="Arial Black" panose="020B0A04020102020204" pitchFamily="34" charset="0"/>
              </a:rPr>
              <a:pPr algn="r">
                <a:spcBef>
                  <a:spcPct val="0"/>
                </a:spcBef>
              </a:pPr>
              <a:t>5</a:t>
            </a:fld>
            <a:endParaRPr lang="en-US" altLang="zh-CN" sz="1400" b="0">
              <a:solidFill>
                <a:srgbClr val="666699"/>
              </a:solidFill>
              <a:latin typeface="Arial Black" panose="020B0A04020102020204" pitchFamily="34" charset="0"/>
            </a:endParaRPr>
          </a:p>
        </p:txBody>
      </p:sp>
      <p:sp>
        <p:nvSpPr>
          <p:cNvPr id="1030146" name="Rectangle 2"/>
          <p:cNvSpPr>
            <a:spLocks noGrp="1" noChangeArrowheads="1"/>
          </p:cNvSpPr>
          <p:nvPr>
            <p:ph type="title"/>
          </p:nvPr>
        </p:nvSpPr>
        <p:spPr/>
        <p:txBody>
          <a:bodyPr/>
          <a:lstStyle/>
          <a:p>
            <a:pPr eaLnBrk="1" hangingPunct="1">
              <a:defRPr/>
            </a:pPr>
            <a:r>
              <a:rPr lang="en-US" altLang="zh-CN" sz="3600" dirty="0" smtClean="0"/>
              <a:t>1.3 </a:t>
            </a:r>
            <a:r>
              <a:rPr lang="zh-CN" altLang="en-US" sz="3600" dirty="0" smtClean="0"/>
              <a:t>问题的提出</a:t>
            </a:r>
          </a:p>
        </p:txBody>
      </p:sp>
      <p:sp>
        <p:nvSpPr>
          <p:cNvPr id="1030147" name="Rectangle 3"/>
          <p:cNvSpPr>
            <a:spLocks noChangeArrowheads="1"/>
          </p:cNvSpPr>
          <p:nvPr/>
        </p:nvSpPr>
        <p:spPr bwMode="auto">
          <a:xfrm>
            <a:off x="1178645" y="1844824"/>
            <a:ext cx="748982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Blip>
                <a:blip r:embed="rId5"/>
              </a:buBlip>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5"/>
              </a:buBlip>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5"/>
              </a:buBlip>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5"/>
              </a:buBlip>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5"/>
              </a:buBlip>
              <a:defRPr sz="1600">
                <a:solidFill>
                  <a:schemeClr val="tx1"/>
                </a:solidFill>
                <a:latin typeface="Arial" panose="020B0604020202020204" pitchFamily="34" charset="0"/>
                <a:ea typeface="宋体" panose="02010600030101010101" pitchFamily="2" charset="-122"/>
              </a:defRPr>
            </a:lvl9pPr>
          </a:lstStyle>
          <a:p>
            <a:pPr marL="0" indent="0" eaLnBrk="1" hangingPunct="1">
              <a:lnSpc>
                <a:spcPts val="3100"/>
              </a:lnSpc>
              <a:buNone/>
            </a:pPr>
            <a:r>
              <a:rPr lang="zh-CN" altLang="en-US" sz="2800" dirty="0" smtClean="0">
                <a:latin typeface="华文楷体" panose="02010600040101010101" pitchFamily="2" charset="-122"/>
                <a:ea typeface="华文楷体" panose="02010600040101010101" pitchFamily="2" charset="-122"/>
              </a:rPr>
              <a:t>现有研究的不足：</a:t>
            </a:r>
            <a:endParaRPr lang="en-US" altLang="zh-CN" sz="2800" dirty="0" smtClean="0">
              <a:latin typeface="华文楷体" panose="02010600040101010101" pitchFamily="2" charset="-122"/>
              <a:ea typeface="华文楷体" panose="02010600040101010101" pitchFamily="2" charset="-122"/>
            </a:endParaRPr>
          </a:p>
          <a:p>
            <a:pPr lvl="1" eaLnBrk="1" hangingPunct="1">
              <a:lnSpc>
                <a:spcPts val="3100"/>
              </a:lnSpc>
            </a:pPr>
            <a:r>
              <a:rPr lang="zh-CN" altLang="en-US" sz="1900" b="0" dirty="0" smtClean="0">
                <a:latin typeface="华文楷体" panose="02010600040101010101" pitchFamily="2" charset="-122"/>
                <a:ea typeface="华文楷体" panose="02010600040101010101" pitchFamily="2" charset="-122"/>
              </a:rPr>
              <a:t>没有考虑用户个体差异和背景知识对转发决策的影响</a:t>
            </a:r>
            <a:endParaRPr lang="zh-CN" altLang="en-US" sz="1900" b="0" dirty="0">
              <a:latin typeface="华文楷体" panose="02010600040101010101" pitchFamily="2" charset="-122"/>
              <a:ea typeface="华文楷体" panose="02010600040101010101" pitchFamily="2" charset="-122"/>
            </a:endParaRPr>
          </a:p>
          <a:p>
            <a:pPr lvl="1" eaLnBrk="1" hangingPunct="1">
              <a:lnSpc>
                <a:spcPts val="3100"/>
              </a:lnSpc>
            </a:pPr>
            <a:r>
              <a:rPr lang="zh-CN" altLang="en-US" sz="1900" b="0" dirty="0" smtClean="0">
                <a:latin typeface="华文楷体" panose="02010600040101010101" pitchFamily="2" charset="-122"/>
                <a:ea typeface="华文楷体" panose="02010600040101010101" pitchFamily="2" charset="-122"/>
              </a:rPr>
              <a:t>难以获得较为完整的网络结构数据，偏差大</a:t>
            </a:r>
            <a:endParaRPr lang="zh-CN" altLang="en-US" sz="1900" b="0" dirty="0">
              <a:latin typeface="华文楷体" panose="02010600040101010101" pitchFamily="2" charset="-122"/>
              <a:ea typeface="华文楷体" panose="02010600040101010101" pitchFamily="2" charset="-122"/>
            </a:endParaRPr>
          </a:p>
          <a:p>
            <a:pPr lvl="1" eaLnBrk="1" hangingPunct="1">
              <a:lnSpc>
                <a:spcPts val="3100"/>
              </a:lnSpc>
            </a:pPr>
            <a:r>
              <a:rPr lang="zh-CN" altLang="en-US" sz="1900" b="0" dirty="0" smtClean="0">
                <a:latin typeface="华文楷体" panose="02010600040101010101" pitchFamily="2" charset="-122"/>
                <a:ea typeface="华文楷体" panose="02010600040101010101" pitchFamily="2" charset="-122"/>
              </a:rPr>
              <a:t>热点事件与用户转发行文交替促进、交替影响</a:t>
            </a:r>
            <a:endParaRPr lang="en-US" altLang="zh-CN" sz="1900" b="0" dirty="0" smtClean="0">
              <a:latin typeface="华文楷体" panose="02010600040101010101" pitchFamily="2" charset="-122"/>
              <a:ea typeface="华文楷体" panose="02010600040101010101" pitchFamily="2" charset="-122"/>
            </a:endParaRPr>
          </a:p>
          <a:p>
            <a:pPr lvl="1" eaLnBrk="1" hangingPunct="1">
              <a:lnSpc>
                <a:spcPts val="3100"/>
              </a:lnSpc>
            </a:pPr>
            <a:r>
              <a:rPr lang="zh-CN" altLang="en-US" sz="1900" b="0" dirty="0" smtClean="0">
                <a:latin typeface="华文楷体" panose="02010600040101010101" pitchFamily="2" charset="-122"/>
                <a:ea typeface="华文楷体" panose="02010600040101010101" pitchFamily="2" charset="-122"/>
              </a:rPr>
              <a:t>用户转发决策受背景热点话题影响</a:t>
            </a:r>
            <a:endParaRPr lang="zh-CN" altLang="en-US" sz="1900" b="0" dirty="0">
              <a:latin typeface="华文楷体" panose="02010600040101010101" pitchFamily="2" charset="-122"/>
              <a:ea typeface="华文楷体" panose="02010600040101010101" pitchFamily="2" charset="-122"/>
            </a:endParaRPr>
          </a:p>
          <a:p>
            <a:pPr marL="0" indent="0" eaLnBrk="1" hangingPunct="1">
              <a:lnSpc>
                <a:spcPct val="80000"/>
              </a:lnSpc>
              <a:buNone/>
            </a:pPr>
            <a:endParaRPr lang="en-US" altLang="zh-CN" sz="2900" dirty="0" smtClean="0">
              <a:latin typeface="华文楷体" panose="02010600040101010101" pitchFamily="2" charset="-122"/>
              <a:ea typeface="华文楷体" panose="02010600040101010101" pitchFamily="2" charset="-122"/>
            </a:endParaRPr>
          </a:p>
        </p:txBody>
      </p:sp>
      <p:sp>
        <p:nvSpPr>
          <p:cNvPr id="2" name="矩形 1"/>
          <p:cNvSpPr/>
          <p:nvPr/>
        </p:nvSpPr>
        <p:spPr>
          <a:xfrm>
            <a:off x="1178645" y="4877455"/>
            <a:ext cx="7200800" cy="387798"/>
          </a:xfrm>
          <a:prstGeom prst="rect">
            <a:avLst/>
          </a:prstGeom>
        </p:spPr>
        <p:txBody>
          <a:bodyPr wrap="square">
            <a:spAutoFit/>
          </a:bodyPr>
          <a:lstStyle/>
          <a:p>
            <a:pPr marL="0" indent="0" eaLnBrk="1" hangingPunct="1">
              <a:lnSpc>
                <a:spcPct val="80000"/>
              </a:lnSpc>
              <a:buNone/>
            </a:pPr>
            <a:r>
              <a:rPr lang="zh-CN" altLang="en-US" dirty="0">
                <a:latin typeface="华文楷体" panose="02010600040101010101" pitchFamily="2" charset="-122"/>
                <a:ea typeface="华文楷体" panose="02010600040101010101" pitchFamily="2" charset="-122"/>
              </a:rPr>
              <a:t>因此，提出基于背景热点的微博</a:t>
            </a:r>
            <a:r>
              <a:rPr lang="zh-CN" altLang="en-US" dirty="0" smtClean="0">
                <a:latin typeface="华文楷体" panose="02010600040101010101" pitchFamily="2" charset="-122"/>
                <a:ea typeface="华文楷体" panose="02010600040101010101" pitchFamily="2" charset="-122"/>
              </a:rPr>
              <a:t>转发</a:t>
            </a:r>
            <a:r>
              <a:rPr lang="zh-CN" altLang="en-US" dirty="0">
                <a:latin typeface="华文楷体" panose="02010600040101010101" pitchFamily="2" charset="-122"/>
                <a:ea typeface="华文楷体" panose="02010600040101010101" pitchFamily="2" charset="-122"/>
              </a:rPr>
              <a:t>预测</a:t>
            </a:r>
            <a:r>
              <a:rPr lang="zh-CN" altLang="en-US" dirty="0" smtClean="0">
                <a:latin typeface="华文楷体" panose="02010600040101010101" pitchFamily="2" charset="-122"/>
                <a:ea typeface="华文楷体" panose="02010600040101010101" pitchFamily="2" charset="-122"/>
              </a:rPr>
              <a:t>研究</a:t>
            </a:r>
            <a:r>
              <a:rPr lang="zh-CN" altLang="en-US" dirty="0">
                <a:latin typeface="华文楷体" panose="02010600040101010101" pitchFamily="2" charset="-122"/>
                <a:ea typeface="华文楷体" panose="02010600040101010101" pitchFamily="2" charset="-122"/>
              </a:rPr>
              <a:t>方法</a:t>
            </a:r>
          </a:p>
        </p:txBody>
      </p:sp>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BE4C34AE-4BC7-4663-9D51-C6FD14A3E797}" type="slidenum">
              <a:rPr lang="zh-CN" altLang="en-US" sz="1400" b="0">
                <a:solidFill>
                  <a:srgbClr val="666699"/>
                </a:solidFill>
                <a:latin typeface="Arial Black" panose="020B0A04020102020204" pitchFamily="34" charset="0"/>
              </a:rPr>
              <a:pPr algn="r">
                <a:spcBef>
                  <a:spcPct val="0"/>
                </a:spcBef>
              </a:pPr>
              <a:t>6</a:t>
            </a:fld>
            <a:endParaRPr lang="en-US" altLang="zh-CN" sz="1400" b="0">
              <a:solidFill>
                <a:srgbClr val="666699"/>
              </a:solidFill>
              <a:latin typeface="Arial Black" panose="020B0A04020102020204" pitchFamily="34" charset="0"/>
            </a:endParaRPr>
          </a:p>
        </p:txBody>
      </p:sp>
      <p:sp>
        <p:nvSpPr>
          <p:cNvPr id="1028098" name="Rectangle 2"/>
          <p:cNvSpPr>
            <a:spLocks noGrp="1" noChangeArrowheads="1"/>
          </p:cNvSpPr>
          <p:nvPr>
            <p:ph type="title"/>
          </p:nvPr>
        </p:nvSpPr>
        <p:spPr/>
        <p:txBody>
          <a:bodyPr/>
          <a:lstStyle/>
          <a:p>
            <a:pPr eaLnBrk="1" hangingPunct="1">
              <a:defRPr/>
            </a:pPr>
            <a:r>
              <a:rPr lang="en-US" altLang="zh-CN" sz="3600" dirty="0" smtClean="0"/>
              <a:t>1.4 </a:t>
            </a:r>
            <a:r>
              <a:rPr lang="zh-CN" altLang="en-US" sz="3600" dirty="0" smtClean="0"/>
              <a:t>研究目标及研究内容</a:t>
            </a:r>
          </a:p>
        </p:txBody>
      </p:sp>
      <p:sp>
        <p:nvSpPr>
          <p:cNvPr id="1028099" name="Rectangle 3"/>
          <p:cNvSpPr>
            <a:spLocks noGrp="1" noChangeArrowheads="1"/>
          </p:cNvSpPr>
          <p:nvPr>
            <p:ph type="body" idx="1"/>
          </p:nvPr>
        </p:nvSpPr>
        <p:spPr>
          <a:xfrm>
            <a:off x="1042988" y="1772816"/>
            <a:ext cx="7777162" cy="1800225"/>
          </a:xfrm>
        </p:spPr>
        <p:txBody>
          <a:bodyPr/>
          <a:lstStyle/>
          <a:p>
            <a:pPr marL="0" indent="0" eaLnBrk="1" hangingPunct="1">
              <a:lnSpc>
                <a:spcPts val="3500"/>
              </a:lnSpc>
              <a:buNone/>
            </a:pPr>
            <a:endParaRPr lang="en-US" altLang="zh-CN" dirty="0" smtClean="0">
              <a:latin typeface="华文楷体" panose="02010600040101010101" pitchFamily="2" charset="-122"/>
              <a:ea typeface="华文楷体" panose="02010600040101010101" pitchFamily="2" charset="-122"/>
            </a:endParaRPr>
          </a:p>
          <a:p>
            <a:pPr marL="609600" indent="-609600" eaLnBrk="1" hangingPunct="1">
              <a:lnSpc>
                <a:spcPts val="7100"/>
              </a:lnSpc>
              <a:buFont typeface="Wingdings" panose="05000000000000000000" pitchFamily="2" charset="2"/>
              <a:buChar char="Ø"/>
            </a:pPr>
            <a:endParaRPr lang="en-US" altLang="zh-CN" dirty="0" smtClean="0">
              <a:latin typeface="华文楷体" panose="02010600040101010101" pitchFamily="2" charset="-122"/>
              <a:ea typeface="华文楷体" panose="02010600040101010101" pitchFamily="2" charset="-122"/>
            </a:endParaRPr>
          </a:p>
        </p:txBody>
      </p:sp>
      <p:sp>
        <p:nvSpPr>
          <p:cNvPr id="3" name="矩形 2"/>
          <p:cNvSpPr/>
          <p:nvPr/>
        </p:nvSpPr>
        <p:spPr>
          <a:xfrm>
            <a:off x="1187847" y="3888440"/>
            <a:ext cx="7524923" cy="1887696"/>
          </a:xfrm>
          <a:prstGeom prst="rect">
            <a:avLst/>
          </a:prstGeom>
        </p:spPr>
        <p:txBody>
          <a:bodyPr wrap="square">
            <a:spAutoFit/>
          </a:bodyPr>
          <a:lstStyle/>
          <a:p>
            <a:pPr marL="0" indent="0" eaLnBrk="1" hangingPunct="1">
              <a:lnSpc>
                <a:spcPts val="3500"/>
              </a:lnSpc>
              <a:buNone/>
            </a:pPr>
            <a:r>
              <a:rPr lang="zh-CN" altLang="en-US" sz="3600" dirty="0">
                <a:latin typeface="华文楷体" panose="02010600040101010101" pitchFamily="2" charset="-122"/>
                <a:ea typeface="华文楷体" panose="02010600040101010101" pitchFamily="2" charset="-122"/>
              </a:rPr>
              <a:t>研究内容：</a:t>
            </a:r>
            <a:endParaRPr lang="en-US" altLang="zh-CN" sz="3600" dirty="0">
              <a:latin typeface="华文楷体" panose="02010600040101010101" pitchFamily="2" charset="-122"/>
              <a:ea typeface="华文楷体" panose="02010600040101010101" pitchFamily="2" charset="-122"/>
            </a:endParaRPr>
          </a:p>
          <a:p>
            <a:pPr marL="1066800" lvl="1" indent="-609600" eaLnBrk="1" hangingPunct="1">
              <a:lnSpc>
                <a:spcPts val="35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基于背景热点的微博转发行为影响因素分析</a:t>
            </a:r>
          </a:p>
          <a:p>
            <a:pPr marL="1066800" lvl="1" indent="-609600" eaLnBrk="1" hangingPunct="1">
              <a:lnSpc>
                <a:spcPts val="35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基于背景热点的微博转发特征的提取</a:t>
            </a:r>
            <a:endParaRPr lang="en-US" altLang="zh-CN" dirty="0">
              <a:latin typeface="华文楷体" panose="02010600040101010101" pitchFamily="2" charset="-122"/>
              <a:ea typeface="华文楷体" panose="02010600040101010101" pitchFamily="2" charset="-122"/>
            </a:endParaRPr>
          </a:p>
          <a:p>
            <a:pPr marL="1066800" lvl="1" indent="-609600" eaLnBrk="1" hangingPunct="1">
              <a:lnSpc>
                <a:spcPts val="35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基于背景热点的微博转发预测</a:t>
            </a:r>
          </a:p>
        </p:txBody>
      </p:sp>
      <p:sp>
        <p:nvSpPr>
          <p:cNvPr id="4" name="矩形 3"/>
          <p:cNvSpPr/>
          <p:nvPr/>
        </p:nvSpPr>
        <p:spPr>
          <a:xfrm>
            <a:off x="1187847" y="1918137"/>
            <a:ext cx="6408712" cy="1438855"/>
          </a:xfrm>
          <a:prstGeom prst="rect">
            <a:avLst/>
          </a:prstGeom>
        </p:spPr>
        <p:txBody>
          <a:bodyPr wrap="square">
            <a:spAutoFit/>
          </a:bodyPr>
          <a:lstStyle/>
          <a:p>
            <a:pPr marL="0" indent="0" eaLnBrk="1" hangingPunct="1">
              <a:lnSpc>
                <a:spcPts val="3500"/>
              </a:lnSpc>
              <a:buNone/>
            </a:pPr>
            <a:r>
              <a:rPr lang="zh-CN" altLang="en-US" sz="3600" dirty="0">
                <a:latin typeface="华文楷体" panose="02010600040101010101" pitchFamily="2" charset="-122"/>
                <a:ea typeface="华文楷体" panose="02010600040101010101" pitchFamily="2" charset="-122"/>
              </a:rPr>
              <a:t>研究目标：</a:t>
            </a:r>
            <a:endParaRPr lang="en-US" altLang="zh-CN" sz="3600" dirty="0">
              <a:latin typeface="华文楷体" panose="02010600040101010101" pitchFamily="2" charset="-122"/>
              <a:ea typeface="华文楷体" panose="02010600040101010101" pitchFamily="2" charset="-122"/>
            </a:endParaRPr>
          </a:p>
          <a:p>
            <a:pPr marL="1009650" lvl="1" indent="-609600" eaLnBrk="1" hangingPunct="1">
              <a:lnSpc>
                <a:spcPts val="35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确定基于背景热点的微博转发影响因素</a:t>
            </a:r>
            <a:endParaRPr lang="en-US" altLang="zh-CN" dirty="0">
              <a:latin typeface="华文楷体" panose="02010600040101010101" pitchFamily="2" charset="-122"/>
              <a:ea typeface="华文楷体" panose="02010600040101010101" pitchFamily="2" charset="-122"/>
            </a:endParaRPr>
          </a:p>
          <a:p>
            <a:pPr marL="1009650" lvl="1" indent="-609600" eaLnBrk="1" hangingPunct="1">
              <a:lnSpc>
                <a:spcPts val="3500"/>
              </a:lnSpc>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有效预测微博转发行为</a:t>
            </a:r>
            <a:endParaRPr lang="en-US" altLang="zh-CN" dirty="0">
              <a:latin typeface="华文楷体" panose="02010600040101010101" pitchFamily="2" charset="-122"/>
              <a:ea typeface="华文楷体" panose="02010600040101010101"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2775512D-6466-4295-90A6-04E3BADA9A6D}" type="slidenum">
              <a:rPr lang="zh-CN" altLang="en-US" sz="1400" b="0">
                <a:solidFill>
                  <a:srgbClr val="666699"/>
                </a:solidFill>
                <a:latin typeface="Arial Black" panose="020B0A04020102020204" pitchFamily="34" charset="0"/>
              </a:rPr>
              <a:pPr algn="r">
                <a:spcBef>
                  <a:spcPct val="0"/>
                </a:spcBef>
              </a:pPr>
              <a:t>7</a:t>
            </a:fld>
            <a:endParaRPr lang="en-US" altLang="zh-CN" sz="1400" b="0">
              <a:solidFill>
                <a:srgbClr val="666699"/>
              </a:solidFill>
              <a:latin typeface="Arial Black" panose="020B0A04020102020204" pitchFamily="34" charset="0"/>
            </a:endParaRPr>
          </a:p>
        </p:txBody>
      </p:sp>
      <p:sp>
        <p:nvSpPr>
          <p:cNvPr id="1000450" name="Rectangle 2"/>
          <p:cNvSpPr>
            <a:spLocks noGrp="1" noChangeArrowheads="1"/>
          </p:cNvSpPr>
          <p:nvPr>
            <p:ph type="title"/>
          </p:nvPr>
        </p:nvSpPr>
        <p:spPr/>
        <p:txBody>
          <a:bodyPr/>
          <a:lstStyle/>
          <a:p>
            <a:pPr eaLnBrk="1" hangingPunct="1">
              <a:defRPr/>
            </a:pPr>
            <a:r>
              <a:rPr lang="zh-CN" altLang="en-US" sz="3600" smtClean="0"/>
              <a:t>提 纲</a:t>
            </a:r>
          </a:p>
        </p:txBody>
      </p:sp>
      <p:sp>
        <p:nvSpPr>
          <p:cNvPr id="17412" name="Rectangle 3"/>
          <p:cNvSpPr>
            <a:spLocks noGrp="1" noChangeArrowheads="1"/>
          </p:cNvSpPr>
          <p:nvPr>
            <p:ph type="body" idx="1"/>
          </p:nvPr>
        </p:nvSpPr>
        <p:spPr>
          <a:xfrm>
            <a:off x="1403350" y="1628775"/>
            <a:ext cx="7489825" cy="5112593"/>
          </a:xfrm>
        </p:spPr>
        <p:txBody>
          <a:bodyPr/>
          <a:lstStyle/>
          <a:p>
            <a:pPr eaLnBrk="1" hangingPunct="1">
              <a:lnSpc>
                <a:spcPts val="3400"/>
              </a:lnSpc>
            </a:pPr>
            <a:r>
              <a:rPr lang="zh-CN" altLang="en-US" sz="2700" dirty="0" smtClean="0">
                <a:latin typeface="华文楷体" panose="02010600040101010101" pitchFamily="2" charset="-122"/>
                <a:ea typeface="华文楷体" panose="02010600040101010101" pitchFamily="2" charset="-122"/>
              </a:rPr>
              <a:t>研究</a:t>
            </a:r>
            <a:r>
              <a:rPr lang="zh-CN" altLang="en-US" sz="2700" dirty="0">
                <a:latin typeface="华文楷体" panose="02010600040101010101" pitchFamily="2" charset="-122"/>
                <a:ea typeface="华文楷体" panose="02010600040101010101" pitchFamily="2" charset="-122"/>
              </a:rPr>
              <a:t>概述</a:t>
            </a:r>
          </a:p>
          <a:p>
            <a:pPr eaLnBrk="1" hangingPunct="1">
              <a:lnSpc>
                <a:spcPts val="3400"/>
              </a:lnSpc>
            </a:pPr>
            <a:r>
              <a:rPr lang="zh-CN" altLang="en-US" sz="2800" dirty="0" smtClean="0">
                <a:solidFill>
                  <a:srgbClr val="C00000"/>
                </a:solidFill>
                <a:latin typeface="华文楷体" panose="02010600040101010101" pitchFamily="2" charset="-122"/>
                <a:ea typeface="华文楷体" panose="02010600040101010101" pitchFamily="2" charset="-122"/>
              </a:rPr>
              <a:t>基于</a:t>
            </a:r>
            <a:r>
              <a:rPr lang="zh-CN" altLang="en-US" sz="2800" dirty="0">
                <a:solidFill>
                  <a:srgbClr val="C00000"/>
                </a:solidFill>
                <a:latin typeface="华文楷体" panose="02010600040101010101" pitchFamily="2" charset="-122"/>
                <a:ea typeface="华文楷体" panose="02010600040101010101" pitchFamily="2" charset="-122"/>
              </a:rPr>
              <a:t>背景热点的微博转发行为影响因素</a:t>
            </a:r>
            <a:r>
              <a:rPr lang="zh-CN" altLang="en-US" sz="2800" dirty="0" smtClean="0">
                <a:solidFill>
                  <a:srgbClr val="C00000"/>
                </a:solidFill>
                <a:latin typeface="华文楷体" panose="02010600040101010101" pitchFamily="2" charset="-122"/>
                <a:ea typeface="华文楷体" panose="02010600040101010101" pitchFamily="2" charset="-122"/>
              </a:rPr>
              <a:t>分析</a:t>
            </a:r>
          </a:p>
          <a:p>
            <a:pPr lvl="1" eaLnBrk="1" hangingPunct="1">
              <a:lnSpc>
                <a:spcPts val="3400"/>
              </a:lnSpc>
            </a:pPr>
            <a:r>
              <a:rPr lang="zh-CN" altLang="en-US" sz="2100" dirty="0" smtClean="0">
                <a:latin typeface="华文楷体" panose="02010600040101010101" pitchFamily="2" charset="-122"/>
                <a:ea typeface="华文楷体" panose="02010600040101010101" pitchFamily="2" charset="-122"/>
              </a:rPr>
              <a:t>验证猜想</a:t>
            </a:r>
          </a:p>
          <a:p>
            <a:pPr lvl="1" eaLnBrk="1" hangingPunct="1">
              <a:lnSpc>
                <a:spcPts val="3400"/>
              </a:lnSpc>
            </a:pPr>
            <a:r>
              <a:rPr lang="zh-CN" altLang="en-US" sz="2100" dirty="0" smtClean="0">
                <a:latin typeface="华文楷体" panose="02010600040101010101" pitchFamily="2" charset="-122"/>
                <a:ea typeface="华文楷体" panose="02010600040101010101" pitchFamily="2" charset="-122"/>
              </a:rPr>
              <a:t>基于背景热点话题的用户转发兴趣对转发行为的影响</a:t>
            </a:r>
          </a:p>
          <a:p>
            <a:pPr lvl="1" eaLnBrk="1" hangingPunct="1">
              <a:lnSpc>
                <a:spcPts val="3400"/>
              </a:lnSpc>
            </a:pPr>
            <a:r>
              <a:rPr lang="zh-CN" altLang="en-US" sz="2100" dirty="0" smtClean="0">
                <a:latin typeface="华文楷体" panose="02010600040101010101" pitchFamily="2" charset="-122"/>
                <a:ea typeface="华文楷体" panose="02010600040101010101" pitchFamily="2" charset="-122"/>
              </a:rPr>
              <a:t>融合背景热点话题的用户行为一致性对转发行为的影响</a:t>
            </a:r>
          </a:p>
          <a:p>
            <a:pPr lvl="1" eaLnBrk="1" hangingPunct="1">
              <a:lnSpc>
                <a:spcPts val="3400"/>
              </a:lnSpc>
            </a:pPr>
            <a:r>
              <a:rPr lang="zh-CN" altLang="en-US" sz="2100" dirty="0" smtClean="0">
                <a:latin typeface="华文楷体" panose="02010600040101010101" pitchFamily="2" charset="-122"/>
                <a:ea typeface="华文楷体" panose="02010600040101010101" pitchFamily="2" charset="-122"/>
              </a:rPr>
              <a:t>基于背景热点话题的微博内容对转发行为的影响</a:t>
            </a:r>
            <a:endParaRPr lang="en-US" altLang="zh-CN" sz="2100" dirty="0">
              <a:latin typeface="华文楷体" panose="02010600040101010101" pitchFamily="2" charset="-122"/>
              <a:ea typeface="华文楷体" panose="02010600040101010101" pitchFamily="2" charset="-122"/>
            </a:endParaRPr>
          </a:p>
          <a:p>
            <a:pPr eaLnBrk="1" hangingPunct="1">
              <a:lnSpc>
                <a:spcPts val="3400"/>
              </a:lnSpc>
            </a:pPr>
            <a:r>
              <a:rPr lang="zh-CN" altLang="en-US" sz="2700" dirty="0" smtClean="0">
                <a:latin typeface="华文楷体" panose="02010600040101010101" pitchFamily="2" charset="-122"/>
                <a:ea typeface="华文楷体" panose="02010600040101010101" pitchFamily="2" charset="-122"/>
              </a:rPr>
              <a:t>基于</a:t>
            </a:r>
            <a:r>
              <a:rPr lang="zh-CN" altLang="en-US" sz="2700" dirty="0">
                <a:latin typeface="华文楷体" panose="02010600040101010101" pitchFamily="2" charset="-122"/>
                <a:ea typeface="华文楷体" panose="02010600040101010101" pitchFamily="2" charset="-122"/>
              </a:rPr>
              <a:t>背景热点的微博转发特征提取及转发预测</a:t>
            </a:r>
          </a:p>
          <a:p>
            <a:pPr eaLnBrk="1" hangingPunct="1">
              <a:lnSpc>
                <a:spcPts val="3400"/>
              </a:lnSpc>
            </a:pPr>
            <a:r>
              <a:rPr lang="zh-CN" altLang="en-US" sz="2700" dirty="0">
                <a:latin typeface="华文楷体" panose="02010600040101010101" pitchFamily="2" charset="-122"/>
                <a:ea typeface="华文楷体" panose="02010600040101010101" pitchFamily="2" charset="-122"/>
              </a:rPr>
              <a:t>实验结果与分析</a:t>
            </a:r>
            <a:endParaRPr lang="en-US" altLang="zh-CN" sz="2700" dirty="0">
              <a:latin typeface="华文楷体" panose="02010600040101010101" pitchFamily="2" charset="-122"/>
              <a:ea typeface="华文楷体" panose="02010600040101010101" pitchFamily="2" charset="-122"/>
            </a:endParaRPr>
          </a:p>
          <a:p>
            <a:pPr eaLnBrk="1" hangingPunct="1">
              <a:lnSpc>
                <a:spcPts val="3400"/>
              </a:lnSpc>
            </a:pPr>
            <a:r>
              <a:rPr lang="zh-CN" altLang="en-US" sz="2700" dirty="0">
                <a:latin typeface="华文楷体" panose="02010600040101010101" pitchFamily="2" charset="-122"/>
                <a:ea typeface="华文楷体" panose="02010600040101010101" pitchFamily="2" charset="-122"/>
              </a:rPr>
              <a:t>系统设计</a:t>
            </a:r>
          </a:p>
          <a:p>
            <a:pPr eaLnBrk="1" hangingPunct="1">
              <a:lnSpc>
                <a:spcPts val="3400"/>
              </a:lnSpc>
            </a:pPr>
            <a:r>
              <a:rPr lang="zh-CN" altLang="en-US" sz="2700" dirty="0">
                <a:latin typeface="华文楷体" panose="02010600040101010101" pitchFamily="2" charset="-122"/>
                <a:ea typeface="华文楷体" panose="02010600040101010101" pitchFamily="2" charset="-122"/>
              </a:rPr>
              <a:t>总结与展望</a:t>
            </a:r>
          </a:p>
          <a:p>
            <a:pPr eaLnBrk="1" hangingPunct="1">
              <a:lnSpc>
                <a:spcPts val="3400"/>
              </a:lnSpc>
            </a:pPr>
            <a:endParaRPr lang="zh-CN" altLang="en-US" sz="2500" dirty="0" smtClean="0">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8</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2.1 </a:t>
            </a:r>
            <a:r>
              <a:rPr lang="zh-CN" altLang="en-US" sz="2100" dirty="0" smtClean="0"/>
              <a:t>验证</a:t>
            </a:r>
            <a:r>
              <a:rPr lang="zh-CN" altLang="en-US" sz="2100" dirty="0"/>
              <a:t>猜想</a:t>
            </a:r>
          </a:p>
        </p:txBody>
      </p:sp>
      <p:pic>
        <p:nvPicPr>
          <p:cNvPr id="6" name="图片 5" descr="G:\chenjiang\study\毕业论文相关\FIFA统计数据\matlab\mine\黑白-图1-用户转发行为与背景热点关系研究.jpg"/>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438268"/>
            <a:ext cx="4896544" cy="3608809"/>
          </a:xfrm>
          <a:prstGeom prst="rect">
            <a:avLst/>
          </a:prstGeom>
          <a:noFill/>
          <a:ln>
            <a:noFill/>
          </a:ln>
        </p:spPr>
      </p:pic>
      <p:sp>
        <p:nvSpPr>
          <p:cNvPr id="2" name="矩形 1"/>
          <p:cNvSpPr/>
          <p:nvPr/>
        </p:nvSpPr>
        <p:spPr>
          <a:xfrm>
            <a:off x="1475656" y="5158002"/>
            <a:ext cx="6120680" cy="1292277"/>
          </a:xfrm>
          <a:prstGeom prst="rect">
            <a:avLst/>
          </a:prstGeom>
        </p:spPr>
        <p:txBody>
          <a:bodyPr wrap="square">
            <a:spAutoFit/>
          </a:bodyPr>
          <a:lstStyle/>
          <a:p>
            <a:pPr eaLnBrk="1" hangingPunct="1">
              <a:lnSpc>
                <a:spcPts val="3200"/>
              </a:lnSpc>
            </a:pPr>
            <a:r>
              <a:rPr lang="zh-CN" altLang="en-US" sz="3200" dirty="0" smtClean="0">
                <a:latin typeface="华文楷体" panose="02010600040101010101" pitchFamily="2" charset="-122"/>
                <a:ea typeface="华文楷体" panose="02010600040101010101" pitchFamily="2" charset="-122"/>
              </a:rPr>
              <a:t>现象：</a:t>
            </a:r>
            <a:endParaRPr lang="en-US" altLang="zh-CN" sz="3200" dirty="0" smtClean="0">
              <a:latin typeface="华文楷体" panose="02010600040101010101" pitchFamily="2" charset="-122"/>
              <a:ea typeface="华文楷体" panose="02010600040101010101" pitchFamily="2" charset="-122"/>
            </a:endParaRPr>
          </a:p>
          <a:p>
            <a:pPr marL="800100" lvl="1" indent="-342900" eaLnBrk="1" hangingPunct="1">
              <a:lnSpc>
                <a:spcPts val="3200"/>
              </a:lnSpc>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rPr>
              <a:t>微</a:t>
            </a:r>
            <a:r>
              <a:rPr lang="zh-CN" altLang="en-US" sz="2000" dirty="0">
                <a:latin typeface="华文楷体" panose="02010600040101010101" pitchFamily="2" charset="-122"/>
                <a:ea typeface="华文楷体" panose="02010600040101010101" pitchFamily="2" charset="-122"/>
              </a:rPr>
              <a:t>博转发总量与背景热点话题相关的微博转发总量在变化趋势上相吻合</a:t>
            </a:r>
            <a:endParaRPr lang="en-US" altLang="zh-CN" sz="2000" dirty="0">
              <a:latin typeface="华文楷体" panose="02010600040101010101" pitchFamily="2" charset="-122"/>
              <a:ea typeface="华文楷体" panose="02010600040101010101" pitchFamily="2" charset="-122"/>
            </a:endParaRPr>
          </a:p>
        </p:txBody>
      </p:sp>
      <p:cxnSp>
        <p:nvCxnSpPr>
          <p:cNvPr id="4" name="直接箭头连接符 3"/>
          <p:cNvCxnSpPr>
            <a:stCxn id="18" idx="1"/>
          </p:cNvCxnSpPr>
          <p:nvPr/>
        </p:nvCxnSpPr>
        <p:spPr bwMode="auto">
          <a:xfrm flipH="1">
            <a:off x="5220072" y="2981326"/>
            <a:ext cx="2192178" cy="220945"/>
          </a:xfrm>
          <a:prstGeom prst="straightConnector1">
            <a:avLst/>
          </a:prstGeom>
          <a:noFill/>
          <a:ln w="2857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1619672" y="2996952"/>
            <a:ext cx="2088232" cy="1008112"/>
          </a:xfrm>
          <a:prstGeom prst="straightConnector1">
            <a:avLst/>
          </a:prstGeom>
          <a:noFill/>
          <a:ln w="28575" cap="flat" cmpd="sng" algn="ctr">
            <a:solidFill>
              <a:schemeClr val="accent2">
                <a:lumMod val="75000"/>
              </a:schemeClr>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p:cNvSpPr txBox="1"/>
          <p:nvPr/>
        </p:nvSpPr>
        <p:spPr>
          <a:xfrm>
            <a:off x="1219562" y="1772816"/>
            <a:ext cx="400110" cy="2613857"/>
          </a:xfrm>
          <a:prstGeom prst="rect">
            <a:avLst/>
          </a:prstGeom>
          <a:noFill/>
        </p:spPr>
        <p:txBody>
          <a:bodyPr vert="eaVert" wrap="none" rtlCol="0">
            <a:spAutoFit/>
          </a:bodyPr>
          <a:lstStyle/>
          <a:p>
            <a:r>
              <a:rPr lang="zh-CN" altLang="en-US" sz="1400" dirty="0" smtClean="0">
                <a:latin typeface="华文楷体" panose="02010600040101010101" pitchFamily="2" charset="-122"/>
                <a:ea typeface="华文楷体" panose="02010600040101010101" pitchFamily="2" charset="-122"/>
              </a:rPr>
              <a:t>热点话题相关微博转发量</a:t>
            </a:r>
            <a:endParaRPr lang="zh-CN" altLang="en-US" sz="1400" dirty="0">
              <a:latin typeface="华文楷体" panose="02010600040101010101" pitchFamily="2" charset="-122"/>
              <a:ea typeface="华文楷体" panose="02010600040101010101" pitchFamily="2" charset="-122"/>
            </a:endParaRPr>
          </a:p>
        </p:txBody>
      </p:sp>
      <p:sp>
        <p:nvSpPr>
          <p:cNvPr id="18" name="文本框 17"/>
          <p:cNvSpPr txBox="1"/>
          <p:nvPr/>
        </p:nvSpPr>
        <p:spPr>
          <a:xfrm>
            <a:off x="7412250" y="2132856"/>
            <a:ext cx="400110" cy="1696939"/>
          </a:xfrm>
          <a:prstGeom prst="rect">
            <a:avLst/>
          </a:prstGeom>
          <a:noFill/>
        </p:spPr>
        <p:txBody>
          <a:bodyPr vert="eaVert" wrap="none" rtlCol="0">
            <a:spAutoFit/>
          </a:bodyPr>
          <a:lstStyle/>
          <a:p>
            <a:r>
              <a:rPr lang="zh-CN" altLang="en-US" sz="1400" dirty="0" smtClean="0">
                <a:latin typeface="华文楷体" panose="02010600040101010101" pitchFamily="2" charset="-122"/>
                <a:ea typeface="华文楷体" panose="02010600040101010101" pitchFamily="2" charset="-122"/>
              </a:rPr>
              <a:t>全部微博转发量</a:t>
            </a:r>
            <a:endParaRPr lang="zh-CN" altLang="en-US" sz="1400" dirty="0">
              <a:latin typeface="华文楷体" panose="02010600040101010101" pitchFamily="2" charset="-122"/>
              <a:ea typeface="华文楷体" panose="02010600040101010101"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lgn="ctr">
              <a:spcBef>
                <a:spcPct val="50000"/>
              </a:spcBef>
              <a:defRPr sz="2400" b="1">
                <a:solidFill>
                  <a:schemeClr val="tx1"/>
                </a:solidFill>
                <a:latin typeface="Arial" panose="020B0604020202020204" pitchFamily="34" charset="0"/>
                <a:ea typeface="宋体" panose="02010600030101010101" pitchFamily="2" charset="-122"/>
              </a:defRPr>
            </a:lvl1pPr>
            <a:lvl2pPr marL="742950" indent="-285750" algn="ctr">
              <a:spcBef>
                <a:spcPct val="50000"/>
              </a:spcBef>
              <a:defRPr sz="2400" b="1">
                <a:solidFill>
                  <a:schemeClr val="tx1"/>
                </a:solidFill>
                <a:latin typeface="Arial" panose="020B0604020202020204" pitchFamily="34" charset="0"/>
                <a:ea typeface="宋体" panose="02010600030101010101" pitchFamily="2" charset="-122"/>
              </a:defRPr>
            </a:lvl2pPr>
            <a:lvl3pPr marL="1143000" indent="-228600" algn="ctr">
              <a:spcBef>
                <a:spcPct val="50000"/>
              </a:spcBef>
              <a:defRPr sz="2400" b="1">
                <a:solidFill>
                  <a:schemeClr val="tx1"/>
                </a:solidFill>
                <a:latin typeface="Arial" panose="020B0604020202020204" pitchFamily="34" charset="0"/>
                <a:ea typeface="宋体" panose="02010600030101010101" pitchFamily="2" charset="-122"/>
              </a:defRPr>
            </a:lvl3pPr>
            <a:lvl4pPr marL="1600200" indent="-228600" algn="ctr">
              <a:spcBef>
                <a:spcPct val="50000"/>
              </a:spcBef>
              <a:defRPr sz="2400" b="1">
                <a:solidFill>
                  <a:schemeClr val="tx1"/>
                </a:solidFill>
                <a:latin typeface="Arial" panose="020B0604020202020204" pitchFamily="34" charset="0"/>
                <a:ea typeface="宋体" panose="02010600030101010101" pitchFamily="2" charset="-122"/>
              </a:defRPr>
            </a:lvl4pPr>
            <a:lvl5pPr marL="2057400" indent="-228600" algn="ctr">
              <a:spcBef>
                <a:spcPct val="50000"/>
              </a:spcBef>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5000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spcBef>
                <a:spcPct val="0"/>
              </a:spcBef>
            </a:pPr>
            <a:fld id="{8EBE3F6A-2915-4862-9E1F-12F970821CE7}" type="slidenum">
              <a:rPr lang="zh-CN" altLang="en-US" sz="1400" b="0">
                <a:solidFill>
                  <a:srgbClr val="666699"/>
                </a:solidFill>
                <a:latin typeface="Arial Black" panose="020B0A04020102020204" pitchFamily="34" charset="0"/>
              </a:rPr>
              <a:pPr algn="r">
                <a:spcBef>
                  <a:spcPct val="0"/>
                </a:spcBef>
              </a:pPr>
              <a:t>9</a:t>
            </a:fld>
            <a:endParaRPr lang="en-US" altLang="zh-CN" sz="1400" b="0">
              <a:solidFill>
                <a:srgbClr val="666699"/>
              </a:solidFill>
              <a:latin typeface="Arial Black" panose="020B0A04020102020204" pitchFamily="34" charset="0"/>
            </a:endParaRPr>
          </a:p>
        </p:txBody>
      </p:sp>
      <p:sp>
        <p:nvSpPr>
          <p:cNvPr id="1038338" name="Rectangle 2"/>
          <p:cNvSpPr>
            <a:spLocks noGrp="1" noChangeArrowheads="1"/>
          </p:cNvSpPr>
          <p:nvPr>
            <p:ph type="title"/>
          </p:nvPr>
        </p:nvSpPr>
        <p:spPr/>
        <p:txBody>
          <a:bodyPr/>
          <a:lstStyle/>
          <a:p>
            <a:pPr lvl="1" eaLnBrk="1" hangingPunct="1">
              <a:lnSpc>
                <a:spcPct val="90000"/>
              </a:lnSpc>
            </a:pPr>
            <a:r>
              <a:rPr lang="en-US" altLang="zh-CN" sz="2100" dirty="0" smtClean="0"/>
              <a:t>2.1 </a:t>
            </a:r>
            <a:r>
              <a:rPr lang="zh-CN" altLang="en-US" sz="2100" dirty="0" smtClean="0"/>
              <a:t>验证</a:t>
            </a:r>
            <a:r>
              <a:rPr lang="zh-CN" altLang="en-US" sz="2100" dirty="0"/>
              <a:t>猜想</a:t>
            </a:r>
          </a:p>
        </p:txBody>
      </p:sp>
      <p:pic>
        <p:nvPicPr>
          <p:cNvPr id="8" name="图片 7" descr="G:\chenjiang\study\毕业论文相关\FIFA统计数据\matlab\mine\黑白-用户转发行为与背景热点关系研究-图2.jpg"/>
          <p:cNvPicPr/>
          <p:nvPr/>
        </p:nvPicPr>
        <p:blipFill>
          <a:blip r:embed="rId4">
            <a:extLst>
              <a:ext uri="{28A0092B-C50C-407E-A947-70E740481C1C}">
                <a14:useLocalDpi xmlns:a14="http://schemas.microsoft.com/office/drawing/2010/main" val="0"/>
              </a:ext>
            </a:extLst>
          </a:blip>
          <a:srcRect/>
          <a:stretch>
            <a:fillRect/>
          </a:stretch>
        </p:blipFill>
        <p:spPr bwMode="auto">
          <a:xfrm>
            <a:off x="2700082" y="1607209"/>
            <a:ext cx="3959860" cy="2969895"/>
          </a:xfrm>
          <a:prstGeom prst="rect">
            <a:avLst/>
          </a:prstGeom>
          <a:noFill/>
          <a:ln>
            <a:noFill/>
          </a:ln>
        </p:spPr>
      </p:pic>
      <p:cxnSp>
        <p:nvCxnSpPr>
          <p:cNvPr id="4" name="直接箭头连接符 3"/>
          <p:cNvCxnSpPr>
            <a:stCxn id="18" idx="3"/>
          </p:cNvCxnSpPr>
          <p:nvPr/>
        </p:nvCxnSpPr>
        <p:spPr bwMode="auto">
          <a:xfrm flipV="1">
            <a:off x="4101063" y="3836012"/>
            <a:ext cx="398929" cy="756761"/>
          </a:xfrm>
          <a:prstGeom prst="straightConnector1">
            <a:avLst/>
          </a:prstGeom>
          <a:noFill/>
          <a:ln w="28575"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flipH="1" flipV="1">
            <a:off x="4680013" y="2607215"/>
            <a:ext cx="1908211" cy="180152"/>
          </a:xfrm>
          <a:prstGeom prst="straightConnector1">
            <a:avLst/>
          </a:prstGeom>
          <a:noFill/>
          <a:ln w="28575" cap="flat" cmpd="sng" algn="ctr">
            <a:solidFill>
              <a:schemeClr val="accent2">
                <a:lumMod val="75000"/>
              </a:schemeClr>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V="1">
            <a:off x="2483768" y="2128472"/>
            <a:ext cx="2028352" cy="76392"/>
          </a:xfrm>
          <a:prstGeom prst="straightConnector1">
            <a:avLst/>
          </a:prstGeom>
          <a:noFill/>
          <a:ln w="28575" cap="flat" cmpd="sng" algn="ctr">
            <a:solidFill>
              <a:schemeClr val="accent4"/>
            </a:solidFill>
            <a:prstDash val="solid"/>
            <a:round/>
            <a:headEnd type="none" w="med" len="med"/>
            <a:tailEnd type="arrow" w="med" len="me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p:cNvSpPr txBox="1"/>
          <p:nvPr/>
        </p:nvSpPr>
        <p:spPr>
          <a:xfrm>
            <a:off x="1050362" y="1974031"/>
            <a:ext cx="1269899" cy="461665"/>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altLang="zh-CN" dirty="0"/>
              <a:t>all users</a:t>
            </a:r>
            <a:endParaRPr lang="zh-CN" altLang="en-US" dirty="0"/>
          </a:p>
        </p:txBody>
      </p:sp>
      <p:sp>
        <p:nvSpPr>
          <p:cNvPr id="16" name="文本框 15"/>
          <p:cNvSpPr txBox="1"/>
          <p:nvPr/>
        </p:nvSpPr>
        <p:spPr>
          <a:xfrm>
            <a:off x="6568752" y="2634220"/>
            <a:ext cx="2650149" cy="461665"/>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u</a:t>
            </a:r>
            <a:r>
              <a:rPr lang="en-US" altLang="zh-CN" dirty="0" smtClean="0">
                <a:latin typeface="Times New Roman" panose="02020603050405020304" pitchFamily="18" charset="0"/>
                <a:cs typeface="Times New Roman" panose="02020603050405020304" pitchFamily="18" charset="0"/>
              </a:rPr>
              <a:t>sers prefer soccer</a:t>
            </a:r>
            <a:endParaRPr lang="zh-CN" altLang="en-US"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2460036" y="4361940"/>
            <a:ext cx="1641027" cy="461665"/>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other users</a:t>
            </a:r>
            <a:endParaRPr lang="zh-CN" altLang="en-US" dirty="0">
              <a:latin typeface="Times New Roman" panose="02020603050405020304" pitchFamily="18" charset="0"/>
              <a:cs typeface="Times New Roman" panose="02020603050405020304" pitchFamily="18" charset="0"/>
            </a:endParaRPr>
          </a:p>
        </p:txBody>
      </p:sp>
      <p:sp>
        <p:nvSpPr>
          <p:cNvPr id="17" name="矩形 16"/>
          <p:cNvSpPr/>
          <p:nvPr/>
        </p:nvSpPr>
        <p:spPr>
          <a:xfrm>
            <a:off x="683568" y="4869160"/>
            <a:ext cx="8136904" cy="1702646"/>
          </a:xfrm>
          <a:prstGeom prst="rect">
            <a:avLst/>
          </a:prstGeom>
        </p:spPr>
        <p:txBody>
          <a:bodyPr wrap="square">
            <a:spAutoFit/>
          </a:bodyPr>
          <a:lstStyle/>
          <a:p>
            <a:pPr>
              <a:lnSpc>
                <a:spcPts val="3200"/>
              </a:lnSpc>
            </a:pPr>
            <a:r>
              <a:rPr lang="zh-CN" altLang="en-US" sz="3200" dirty="0" smtClean="0">
                <a:latin typeface="华文楷体" panose="02010600040101010101" pitchFamily="2" charset="-122"/>
                <a:ea typeface="华文楷体" panose="02010600040101010101" pitchFamily="2" charset="-122"/>
              </a:rPr>
              <a:t>现象：</a:t>
            </a:r>
            <a:endParaRPr lang="en-US" altLang="zh-CN" sz="3200" dirty="0" smtClean="0">
              <a:latin typeface="华文楷体" panose="02010600040101010101" pitchFamily="2" charset="-122"/>
              <a:ea typeface="华文楷体" panose="02010600040101010101" pitchFamily="2" charset="-122"/>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rPr>
              <a:t>各</a:t>
            </a:r>
            <a:r>
              <a:rPr lang="zh-CN" altLang="en-US" sz="2000" dirty="0">
                <a:latin typeface="华文楷体" panose="02010600040101010101" pitchFamily="2" charset="-122"/>
                <a:ea typeface="华文楷体" panose="02010600040101010101" pitchFamily="2" charset="-122"/>
              </a:rPr>
              <a:t>类</a:t>
            </a:r>
            <a:r>
              <a:rPr lang="zh-CN" altLang="en-US" sz="2000" dirty="0" smtClean="0">
                <a:latin typeface="华文楷体" panose="02010600040101010101" pitchFamily="2" charset="-122"/>
                <a:ea typeface="华文楷体" panose="02010600040101010101" pitchFamily="2" charset="-122"/>
              </a:rPr>
              <a:t>用户对热点话题相关微博的</a:t>
            </a:r>
            <a:r>
              <a:rPr lang="zh-CN" altLang="en-US" sz="2000" dirty="0">
                <a:latin typeface="华文楷体" panose="02010600040101010101" pitchFamily="2" charset="-122"/>
                <a:ea typeface="华文楷体" panose="02010600040101010101" pitchFamily="2" charset="-122"/>
              </a:rPr>
              <a:t>转发量都有明显的</a:t>
            </a:r>
            <a:r>
              <a:rPr lang="zh-CN" altLang="en-US" sz="2000" dirty="0" smtClean="0">
                <a:latin typeface="华文楷体" panose="02010600040101010101" pitchFamily="2" charset="-122"/>
                <a:ea typeface="华文楷体" panose="02010600040101010101" pitchFamily="2" charset="-122"/>
              </a:rPr>
              <a:t>提升</a:t>
            </a:r>
            <a:endParaRPr lang="en-US" altLang="zh-CN" sz="2000" dirty="0" smtClean="0">
              <a:latin typeface="华文楷体" panose="02010600040101010101" pitchFamily="2" charset="-122"/>
              <a:ea typeface="华文楷体" panose="02010600040101010101" pitchFamily="2" charset="-122"/>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rPr>
              <a:t>热点话题相关、不相关用户对热点话题相关微博转发量都有提升</a:t>
            </a:r>
            <a:endParaRPr lang="en-US" altLang="zh-CN" sz="2000" dirty="0" smtClean="0">
              <a:latin typeface="华文楷体" panose="02010600040101010101" pitchFamily="2" charset="-122"/>
              <a:ea typeface="华文楷体" panose="02010600040101010101" pitchFamily="2" charset="-122"/>
            </a:endParaRPr>
          </a:p>
          <a:p>
            <a:pPr marL="800100" lvl="1" indent="-342900">
              <a:lnSpc>
                <a:spcPts val="3200"/>
              </a:lnSpc>
              <a:buFont typeface="Wingdings" panose="05000000000000000000" pitchFamily="2" charset="2"/>
              <a:buChar char="Ø"/>
            </a:pPr>
            <a:r>
              <a:rPr lang="zh-CN" altLang="en-US" sz="2000" dirty="0" smtClean="0">
                <a:latin typeface="华文楷体" panose="02010600040101010101" pitchFamily="2" charset="-122"/>
                <a:ea typeface="华文楷体" panose="02010600040101010101" pitchFamily="2" charset="-122"/>
              </a:rPr>
              <a:t>热点话题相关用户提升幅度较大</a:t>
            </a:r>
            <a:endParaRPr lang="zh-CN" altLang="en-US" sz="20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030878767"/>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10.xml><?xml version="1.0" encoding="utf-8"?>
<p:tagLst xmlns:a="http://schemas.openxmlformats.org/drawingml/2006/main" xmlns:r="http://schemas.openxmlformats.org/officeDocument/2006/relationships" xmlns:p="http://schemas.openxmlformats.org/presentationml/2006/main">
  <p:tag name="TIMING" val="|6.9|4.3"/>
</p:tagLst>
</file>

<file path=ppt/tags/tag11.xml><?xml version="1.0" encoding="utf-8"?>
<p:tagLst xmlns:a="http://schemas.openxmlformats.org/drawingml/2006/main" xmlns:r="http://schemas.openxmlformats.org/officeDocument/2006/relationships" xmlns:p="http://schemas.openxmlformats.org/presentationml/2006/main">
  <p:tag name="TIMING" val="|6.9|4.3"/>
</p:tagLst>
</file>

<file path=ppt/tags/tag12.xml><?xml version="1.0" encoding="utf-8"?>
<p:tagLst xmlns:a="http://schemas.openxmlformats.org/drawingml/2006/main" xmlns:r="http://schemas.openxmlformats.org/officeDocument/2006/relationships" xmlns:p="http://schemas.openxmlformats.org/presentationml/2006/main">
  <p:tag name="TIMING" val="|6.9|4.3"/>
</p:tagLst>
</file>

<file path=ppt/tags/tag13.xml><?xml version="1.0" encoding="utf-8"?>
<p:tagLst xmlns:a="http://schemas.openxmlformats.org/drawingml/2006/main" xmlns:r="http://schemas.openxmlformats.org/officeDocument/2006/relationships" xmlns:p="http://schemas.openxmlformats.org/presentationml/2006/main">
  <p:tag name="TIMING" val="|6.9|4.3"/>
</p:tagLst>
</file>

<file path=ppt/tags/tag14.xml><?xml version="1.0" encoding="utf-8"?>
<p:tagLst xmlns:a="http://schemas.openxmlformats.org/drawingml/2006/main" xmlns:r="http://schemas.openxmlformats.org/officeDocument/2006/relationships" xmlns:p="http://schemas.openxmlformats.org/presentationml/2006/main">
  <p:tag name="TIMING" val="|6.9|4.3"/>
</p:tagLst>
</file>

<file path=ppt/tags/tag15.xml><?xml version="1.0" encoding="utf-8"?>
<p:tagLst xmlns:a="http://schemas.openxmlformats.org/drawingml/2006/main" xmlns:r="http://schemas.openxmlformats.org/officeDocument/2006/relationships" xmlns:p="http://schemas.openxmlformats.org/presentationml/2006/main">
  <p:tag name="TIMING" val="|6.9|4.3"/>
</p:tagLst>
</file>

<file path=ppt/tags/tag16.xml><?xml version="1.0" encoding="utf-8"?>
<p:tagLst xmlns:a="http://schemas.openxmlformats.org/drawingml/2006/main" xmlns:r="http://schemas.openxmlformats.org/officeDocument/2006/relationships" xmlns:p="http://schemas.openxmlformats.org/presentationml/2006/main">
  <p:tag name="TIMING" val="|6.9|4.3"/>
</p:tagLst>
</file>

<file path=ppt/tags/tag17.xml><?xml version="1.0" encoding="utf-8"?>
<p:tagLst xmlns:a="http://schemas.openxmlformats.org/drawingml/2006/main" xmlns:r="http://schemas.openxmlformats.org/officeDocument/2006/relationships" xmlns:p="http://schemas.openxmlformats.org/presentationml/2006/main">
  <p:tag name="TIMING" val="|6.9|4.3"/>
</p:tagLst>
</file>

<file path=ppt/tags/tag18.xml><?xml version="1.0" encoding="utf-8"?>
<p:tagLst xmlns:a="http://schemas.openxmlformats.org/drawingml/2006/main" xmlns:r="http://schemas.openxmlformats.org/officeDocument/2006/relationships" xmlns:p="http://schemas.openxmlformats.org/presentationml/2006/main">
  <p:tag name="TIMING" val="|6.9|4.3"/>
</p:tagLst>
</file>

<file path=ppt/tags/tag19.xml><?xml version="1.0" encoding="utf-8"?>
<p:tagLst xmlns:a="http://schemas.openxmlformats.org/drawingml/2006/main" xmlns:r="http://schemas.openxmlformats.org/officeDocument/2006/relationships" xmlns:p="http://schemas.openxmlformats.org/presentationml/2006/main">
  <p:tag name="TIMING" val="|6.9|4.3"/>
</p:tagLst>
</file>

<file path=ppt/tags/tag2.xml><?xml version="1.0" encoding="utf-8"?>
<p:tagLst xmlns:a="http://schemas.openxmlformats.org/drawingml/2006/main" xmlns:r="http://schemas.openxmlformats.org/officeDocument/2006/relationships" xmlns:p="http://schemas.openxmlformats.org/presentationml/2006/main">
  <p:tag name="TIMING" val="|1.5|4.1|3.4|3.3"/>
</p:tagLst>
</file>

<file path=ppt/tags/tag20.xml><?xml version="1.0" encoding="utf-8"?>
<p:tagLst xmlns:a="http://schemas.openxmlformats.org/drawingml/2006/main" xmlns:r="http://schemas.openxmlformats.org/officeDocument/2006/relationships" xmlns:p="http://schemas.openxmlformats.org/presentationml/2006/main">
  <p:tag name="TIMING" val="|6.9|4.3"/>
</p:tagLst>
</file>

<file path=ppt/tags/tag21.xml><?xml version="1.0" encoding="utf-8"?>
<p:tagLst xmlns:a="http://schemas.openxmlformats.org/drawingml/2006/main" xmlns:r="http://schemas.openxmlformats.org/officeDocument/2006/relationships" xmlns:p="http://schemas.openxmlformats.org/presentationml/2006/main">
  <p:tag name="TIMING" val="|6.9|4.3"/>
</p:tagLst>
</file>

<file path=ppt/tags/tag22.xml><?xml version="1.0" encoding="utf-8"?>
<p:tagLst xmlns:a="http://schemas.openxmlformats.org/drawingml/2006/main" xmlns:r="http://schemas.openxmlformats.org/officeDocument/2006/relationships" xmlns:p="http://schemas.openxmlformats.org/presentationml/2006/main">
  <p:tag name="TIMING" val="|6.9|4.3"/>
</p:tagLst>
</file>

<file path=ppt/tags/tag23.xml><?xml version="1.0" encoding="utf-8"?>
<p:tagLst xmlns:a="http://schemas.openxmlformats.org/drawingml/2006/main" xmlns:r="http://schemas.openxmlformats.org/officeDocument/2006/relationships" xmlns:p="http://schemas.openxmlformats.org/presentationml/2006/main">
  <p:tag name="TIMING" val="|6.9|4.3"/>
</p:tagLst>
</file>

<file path=ppt/tags/tag3.xml><?xml version="1.0" encoding="utf-8"?>
<p:tagLst xmlns:a="http://schemas.openxmlformats.org/drawingml/2006/main" xmlns:r="http://schemas.openxmlformats.org/officeDocument/2006/relationships" xmlns:p="http://schemas.openxmlformats.org/presentationml/2006/main">
  <p:tag name="TIMING" val="|6.9|4.3"/>
</p:tagLst>
</file>

<file path=ppt/tags/tag4.xml><?xml version="1.0" encoding="utf-8"?>
<p:tagLst xmlns:a="http://schemas.openxmlformats.org/drawingml/2006/main" xmlns:r="http://schemas.openxmlformats.org/officeDocument/2006/relationships" xmlns:p="http://schemas.openxmlformats.org/presentationml/2006/main">
  <p:tag name="TIMING" val="|6.9|4.3"/>
</p:tagLst>
</file>

<file path=ppt/tags/tag5.xml><?xml version="1.0" encoding="utf-8"?>
<p:tagLst xmlns:a="http://schemas.openxmlformats.org/drawingml/2006/main" xmlns:r="http://schemas.openxmlformats.org/officeDocument/2006/relationships" xmlns:p="http://schemas.openxmlformats.org/presentationml/2006/main">
  <p:tag name="TIMING" val="|6.9|4.3"/>
</p:tagLst>
</file>

<file path=ppt/tags/tag6.xml><?xml version="1.0" encoding="utf-8"?>
<p:tagLst xmlns:a="http://schemas.openxmlformats.org/drawingml/2006/main" xmlns:r="http://schemas.openxmlformats.org/officeDocument/2006/relationships" xmlns:p="http://schemas.openxmlformats.org/presentationml/2006/main">
  <p:tag name="TIMING" val="|6.9|4.3"/>
</p:tagLst>
</file>

<file path=ppt/tags/tag7.xml><?xml version="1.0" encoding="utf-8"?>
<p:tagLst xmlns:a="http://schemas.openxmlformats.org/drawingml/2006/main" xmlns:r="http://schemas.openxmlformats.org/officeDocument/2006/relationships" xmlns:p="http://schemas.openxmlformats.org/presentationml/2006/main">
  <p:tag name="TIMING" val="|6.9|4.3"/>
</p:tagLst>
</file>

<file path=ppt/tags/tag8.xml><?xml version="1.0" encoding="utf-8"?>
<p:tagLst xmlns:a="http://schemas.openxmlformats.org/drawingml/2006/main" xmlns:r="http://schemas.openxmlformats.org/officeDocument/2006/relationships" xmlns:p="http://schemas.openxmlformats.org/presentationml/2006/main">
  <p:tag name="TIMING" val="|6.9|4.3"/>
</p:tagLst>
</file>

<file path=ppt/tags/tag9.xml><?xml version="1.0" encoding="utf-8"?>
<p:tagLst xmlns:a="http://schemas.openxmlformats.org/drawingml/2006/main" xmlns:r="http://schemas.openxmlformats.org/officeDocument/2006/relationships" xmlns:p="http://schemas.openxmlformats.org/presentationml/2006/main">
  <p:tag name="TIMING" val="|6.9|4.3"/>
</p:tagLst>
</file>

<file path=ppt/theme/theme1.xml><?xml version="1.0" encoding="utf-8"?>
<a:theme xmlns:a="http://schemas.openxmlformats.org/drawingml/2006/main" name="模板（共用）">
  <a:themeElements>
    <a:clrScheme name="模板（共用）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板（共用）">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模板（共用）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板（共用）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板（共用）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板（共用）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板（共用）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板（共用）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板（共用）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板（共用）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板（共用）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板（共用）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板（共用）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板（共用）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26649</TotalTime>
  <Words>3153</Words>
  <Application>Microsoft Office PowerPoint</Application>
  <PresentationFormat>全屏显示(4:3)</PresentationFormat>
  <Paragraphs>551</Paragraphs>
  <Slides>33</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黑体</vt:lpstr>
      <vt:lpstr>华文楷体</vt:lpstr>
      <vt:lpstr>宋体</vt:lpstr>
      <vt:lpstr>Arial</vt:lpstr>
      <vt:lpstr>Arial Black</vt:lpstr>
      <vt:lpstr>Cambria Math</vt:lpstr>
      <vt:lpstr>Times New Roman</vt:lpstr>
      <vt:lpstr>Wingdings</vt:lpstr>
      <vt:lpstr>模板（共用）</vt:lpstr>
      <vt:lpstr>基于背景热点的微博转发 预测研究</vt:lpstr>
      <vt:lpstr>提 纲</vt:lpstr>
      <vt:lpstr>1.1 背景与意义</vt:lpstr>
      <vt:lpstr>1.2 研究现状</vt:lpstr>
      <vt:lpstr>1.3 问题的提出</vt:lpstr>
      <vt:lpstr>1.4 研究目标及研究内容</vt:lpstr>
      <vt:lpstr>提 纲</vt:lpstr>
      <vt:lpstr>2.1 验证猜想</vt:lpstr>
      <vt:lpstr>2.1 验证猜想</vt:lpstr>
      <vt:lpstr>2.1 验证猜想</vt:lpstr>
      <vt:lpstr>2.2 基于背景热点话题的用户转发兴趣对转发行为的影响</vt:lpstr>
      <vt:lpstr>2.2 基于背景热点话题的用户转发兴趣对转发行为的影响</vt:lpstr>
      <vt:lpstr>2.3 融合背景热点话题的用户行为一致性对转发行为的影响</vt:lpstr>
      <vt:lpstr>2.3 融合背景热点话题的用户行为一致性对转发行为的影响</vt:lpstr>
      <vt:lpstr>2.4 基于背景热点话题的微博内容对转发行为的影响</vt:lpstr>
      <vt:lpstr>2.4 基于背景热点话题的微博内容对转发行为的影响</vt:lpstr>
      <vt:lpstr>提 纲</vt:lpstr>
      <vt:lpstr>3.1 实验设计的基本思路及评价指标</vt:lpstr>
      <vt:lpstr>3.2 特征提取</vt:lpstr>
      <vt:lpstr>3.3 基于用户特征和微博特征的微博转发预测</vt:lpstr>
      <vt:lpstr>3.4 基于背景热点的特征的微博转发预测</vt:lpstr>
      <vt:lpstr>3.5 多特征融合的微博转发预测 </vt:lpstr>
      <vt:lpstr>提 纲</vt:lpstr>
      <vt:lpstr>4. 实验结果及分析</vt:lpstr>
      <vt:lpstr>4. 实验结果及分析（增加单个特征）</vt:lpstr>
      <vt:lpstr>4. 实验结果及分析（逐个增加特征）</vt:lpstr>
      <vt:lpstr>4. 实验结果及分析</vt:lpstr>
      <vt:lpstr>提 纲</vt:lpstr>
      <vt:lpstr>5. 系统设计</vt:lpstr>
      <vt:lpstr>提 纲</vt:lpstr>
      <vt:lpstr>6. 总结与展望</vt:lpstr>
      <vt:lpstr>7. 研究成果</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陈江</cp:lastModifiedBy>
  <cp:revision>4645</cp:revision>
  <dcterms:created xsi:type="dcterms:W3CDTF">1601-01-01T00:00:00Z</dcterms:created>
  <dcterms:modified xsi:type="dcterms:W3CDTF">2015-12-20T23:52:45Z</dcterms:modified>
</cp:coreProperties>
</file>