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江" initials="陈江" lastIdx="1" clrIdx="0">
    <p:extLst>
      <p:ext uri="{19B8F6BF-5375-455C-9EA6-DF929625EA0E}">
        <p15:presenceInfo xmlns:p15="http://schemas.microsoft.com/office/powerpoint/2012/main" userId="985ca5722a4573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notesViewPr>
    <p:cSldViewPr snapToGrid="0">
      <p:cViewPr varScale="1">
        <p:scale>
          <a:sx n="60" d="100"/>
          <a:sy n="60" d="100"/>
        </p:scale>
        <p:origin x="276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30T21:33:27.641"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8-30T21:33:27.641"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571CA-0C76-4C92-A302-71848334A12F}" type="datetimeFigureOut">
              <a:rPr lang="en-US" smtClean="0"/>
              <a:t>8/31/2015</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31DA7-534B-4592-AAAE-B99861666CFD}" type="slidenum">
              <a:rPr lang="en-US" smtClean="0"/>
              <a:t>‹#›</a:t>
            </a:fld>
            <a:endParaRPr lang="en-US"/>
          </a:p>
        </p:txBody>
      </p:sp>
    </p:spTree>
    <p:extLst>
      <p:ext uri="{BB962C8B-B14F-4D97-AF65-F5344CB8AC3E}">
        <p14:creationId xmlns:p14="http://schemas.microsoft.com/office/powerpoint/2010/main" val="1648151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91A31DA7-534B-4592-AAAE-B99861666CFD}" type="slidenum">
              <a:rPr lang="en-US" smtClean="0"/>
              <a:t>1</a:t>
            </a:fld>
            <a:endParaRPr lang="en-US"/>
          </a:p>
        </p:txBody>
      </p:sp>
    </p:spTree>
    <p:extLst>
      <p:ext uri="{BB962C8B-B14F-4D97-AF65-F5344CB8AC3E}">
        <p14:creationId xmlns:p14="http://schemas.microsoft.com/office/powerpoint/2010/main" val="3274267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91A31DA7-534B-4592-AAAE-B99861666CFD}" type="slidenum">
              <a:rPr lang="en-US" smtClean="0"/>
              <a:t>2</a:t>
            </a:fld>
            <a:endParaRPr lang="en-US"/>
          </a:p>
        </p:txBody>
      </p:sp>
    </p:spTree>
    <p:extLst>
      <p:ext uri="{BB962C8B-B14F-4D97-AF65-F5344CB8AC3E}">
        <p14:creationId xmlns:p14="http://schemas.microsoft.com/office/powerpoint/2010/main" val="291672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91A31DA7-534B-4592-AAAE-B99861666CFD}" type="slidenum">
              <a:rPr lang="en-US" smtClean="0"/>
              <a:t>3</a:t>
            </a:fld>
            <a:endParaRPr lang="en-US"/>
          </a:p>
        </p:txBody>
      </p:sp>
    </p:spTree>
    <p:extLst>
      <p:ext uri="{BB962C8B-B14F-4D97-AF65-F5344CB8AC3E}">
        <p14:creationId xmlns:p14="http://schemas.microsoft.com/office/powerpoint/2010/main" val="148748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研究目录">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lvl1pPr algn="l">
              <a:lnSpc>
                <a:spcPct val="150000"/>
              </a:lnSpc>
              <a:defRPr/>
            </a:lvl1pPr>
          </a:lstStyle>
          <a:p>
            <a:r>
              <a:rPr lang="zh-CN" altLang="en-US" dirty="0" smtClean="0"/>
              <a:t>单击此处编辑母版标题样式</a:t>
            </a:r>
            <a:endParaRPr lang="en-US" dirty="0"/>
          </a:p>
        </p:txBody>
      </p:sp>
      <p:sp>
        <p:nvSpPr>
          <p:cNvPr id="3" name="Content Placeholder 2"/>
          <p:cNvSpPr>
            <a:spLocks noGrp="1"/>
          </p:cNvSpPr>
          <p:nvPr>
            <p:ph idx="1" hasCustomPrompt="1"/>
          </p:nvPr>
        </p:nvSpPr>
        <p:spPr>
          <a:xfrm>
            <a:off x="2589212" y="2133600"/>
            <a:ext cx="8915400" cy="3777622"/>
          </a:xfrm>
        </p:spPr>
        <p:txBody>
          <a:bodyPr>
            <a:normAutofit/>
          </a:bodyPr>
          <a:lstStyle>
            <a:lvl1pPr>
              <a:defRPr sz="2400"/>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一快叫快乐圣诞节</a:t>
            </a:r>
            <a:endParaRPr lang="en-US" altLang="zh-CN" dirty="0" smtClean="0"/>
          </a:p>
          <a:p>
            <a:pPr lvl="0"/>
            <a:r>
              <a:rPr lang="zh-CN" altLang="en-US" dirty="0" smtClean="0"/>
              <a:t>二</a:t>
            </a:r>
            <a:endParaRPr lang="en-US" altLang="zh-CN" dirty="0" smtClean="0"/>
          </a:p>
          <a:p>
            <a:pPr lvl="0"/>
            <a:r>
              <a:rPr lang="zh-CN" altLang="en-US" dirty="0" smtClean="0"/>
              <a:t>三</a:t>
            </a:r>
            <a:endParaRPr lang="en-US" altLang="zh-CN" dirty="0" smtClean="0"/>
          </a:p>
          <a:p>
            <a:pPr lvl="0"/>
            <a:r>
              <a:rPr lang="en-US" altLang="zh-CN" dirty="0" smtClean="0"/>
              <a:t>…</a:t>
            </a:r>
          </a:p>
          <a:p>
            <a:pPr lvl="0"/>
            <a:endParaRPr lang="zh-CN" altLang="en-US" dirty="0" smtClean="0"/>
          </a:p>
        </p:txBody>
      </p:sp>
      <p:sp>
        <p:nvSpPr>
          <p:cNvPr id="4" name="Date Placeholder 3"/>
          <p:cNvSpPr>
            <a:spLocks noGrp="1"/>
          </p:cNvSpPr>
          <p:nvPr>
            <p:ph type="dt" sz="half" idx="10"/>
          </p:nvPr>
        </p:nvSpPr>
        <p:spPr/>
        <p:txBody>
          <a:bodyPr/>
          <a:lstStyle/>
          <a:p>
            <a:fld id="{D50A98C3-8DDC-4141-9BBD-5938424A80A2}" type="datetime2">
              <a:rPr lang="zh-CN" altLang="en-US" smtClean="0"/>
              <a:t>2015年8月31日</a:t>
            </a:fld>
            <a:endParaRPr lang="en-US"/>
          </a:p>
        </p:txBody>
      </p:sp>
      <p:sp>
        <p:nvSpPr>
          <p:cNvPr id="5" name="Footer Placeholder 4"/>
          <p:cNvSpPr>
            <a:spLocks noGrp="1"/>
          </p:cNvSpPr>
          <p:nvPr>
            <p:ph type="ftr" sz="quarter" idx="11"/>
          </p:nvPr>
        </p:nvSpPr>
        <p:spPr/>
        <p:txBody>
          <a:bodyPr/>
          <a:lstStyle>
            <a:lvl1pPr>
              <a:defRPr sz="1800"/>
            </a:lvl1pPr>
          </a:lstStyle>
          <a:p>
            <a:r>
              <a:rPr lang="zh-CN" altLang="en-US" smtClean="0"/>
              <a:t>指导老师：王丽宏、巢文涵</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FC8FA34C-DBE7-4D0A-8F12-25BC8BA94D81}" type="slidenum">
              <a:rPr lang="en-US" smtClean="0"/>
              <a:t>‹#›</a:t>
            </a:fld>
            <a:endParaRPr lang="en-US" dirty="0"/>
          </a:p>
        </p:txBody>
      </p:sp>
    </p:spTree>
    <p:extLst>
      <p:ext uri="{BB962C8B-B14F-4D97-AF65-F5344CB8AC3E}">
        <p14:creationId xmlns:p14="http://schemas.microsoft.com/office/powerpoint/2010/main" val="6883161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日期占位符 5"/>
          <p:cNvSpPr>
            <a:spLocks noGrp="1"/>
          </p:cNvSpPr>
          <p:nvPr>
            <p:ph type="dt" sz="half" idx="10"/>
          </p:nvPr>
        </p:nvSpPr>
        <p:spPr/>
        <p:txBody>
          <a:bodyPr/>
          <a:lstStyle/>
          <a:p>
            <a:fld id="{B31F0E46-7E2A-4ADF-B977-077D0AC14620}" type="datetime2">
              <a:rPr lang="zh-CN" altLang="en-US" smtClean="0"/>
              <a:t>2015年8月31日</a:t>
            </a:fld>
            <a:endParaRPr lang="en-US" dirty="0"/>
          </a:p>
        </p:txBody>
      </p:sp>
      <p:sp>
        <p:nvSpPr>
          <p:cNvPr id="8" name="页脚占位符 7"/>
          <p:cNvSpPr>
            <a:spLocks noGrp="1"/>
          </p:cNvSpPr>
          <p:nvPr>
            <p:ph type="ftr" sz="quarter" idx="11"/>
          </p:nvPr>
        </p:nvSpPr>
        <p:spPr/>
        <p:txBody>
          <a:bodyPr/>
          <a:lstStyle/>
          <a:p>
            <a:r>
              <a:rPr lang="zh-CN" altLang="en-US" smtClean="0"/>
              <a:t>指导老师：王丽宏、巢文涵</a:t>
            </a:r>
            <a:endParaRPr lang="en-US" altLang="zh-CN" dirty="0" smtClean="0"/>
          </a:p>
        </p:txBody>
      </p:sp>
    </p:spTree>
    <p:extLst>
      <p:ext uri="{BB962C8B-B14F-4D97-AF65-F5344CB8AC3E}">
        <p14:creationId xmlns:p14="http://schemas.microsoft.com/office/powerpoint/2010/main" val="6569397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10EC898-0289-4A2A-B8E6-A9EE990BBDCF}" type="datetime2">
              <a:rPr lang="zh-CN" altLang="en-US" smtClean="0"/>
              <a:t>2015年8月31日</a:t>
            </a:fld>
            <a:endParaRPr lang="en-US"/>
          </a:p>
        </p:txBody>
      </p:sp>
      <p:sp>
        <p:nvSpPr>
          <p:cNvPr id="6" name="Footer Placeholder 5"/>
          <p:cNvSpPr>
            <a:spLocks noGrp="1"/>
          </p:cNvSpPr>
          <p:nvPr>
            <p:ph type="ftr" sz="quarter" idx="11"/>
          </p:nvPr>
        </p:nvSpPr>
        <p:spPr/>
        <p:txBody>
          <a:bodyPr/>
          <a:lstStyle/>
          <a:p>
            <a:r>
              <a:rPr lang="zh-CN" altLang="en-US" smtClean="0"/>
              <a:t>指导老师：王丽宏、巢文涵</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787782"/>
            <a:ext cx="779767" cy="365125"/>
          </a:xfrm>
          <a:prstGeom prst="rect">
            <a:avLst/>
          </a:prstGeom>
        </p:spPr>
        <p:txBody>
          <a:bodyPr/>
          <a:lstStyle/>
          <a:p>
            <a:fld id="{FC8FA34C-DBE7-4D0A-8F12-25BC8BA94D81}" type="slidenum">
              <a:rPr lang="en-US" smtClean="0"/>
              <a:t>‹#›</a:t>
            </a:fld>
            <a:endParaRPr lang="en-US"/>
          </a:p>
        </p:txBody>
      </p:sp>
    </p:spTree>
    <p:extLst>
      <p:ext uri="{BB962C8B-B14F-4D97-AF65-F5344CB8AC3E}">
        <p14:creationId xmlns:p14="http://schemas.microsoft.com/office/powerpoint/2010/main" val="550193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A42D51E-BF7E-41E0-80ED-D4F6CD9E3503}" type="datetime2">
              <a:rPr lang="zh-CN" altLang="en-US" smtClean="0"/>
              <a:t>2015年8月31日</a:t>
            </a:fld>
            <a:endParaRPr lang="en-US"/>
          </a:p>
        </p:txBody>
      </p:sp>
      <p:sp>
        <p:nvSpPr>
          <p:cNvPr id="6" name="Footer Placeholder 5"/>
          <p:cNvSpPr>
            <a:spLocks noGrp="1"/>
          </p:cNvSpPr>
          <p:nvPr>
            <p:ph type="ftr" sz="quarter" idx="11"/>
          </p:nvPr>
        </p:nvSpPr>
        <p:spPr/>
        <p:txBody>
          <a:bodyPr/>
          <a:lstStyle/>
          <a:p>
            <a:r>
              <a:rPr lang="zh-CN" altLang="en-US" smtClean="0"/>
              <a:t>指导老师：王丽宏、巢文涵</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FC8FA34C-DBE7-4D0A-8F12-25BC8BA94D81}" type="slidenum">
              <a:rPr lang="en-US" smtClean="0"/>
              <a:t>‹#›</a:t>
            </a:fld>
            <a:endParaRPr lang="en-US"/>
          </a:p>
        </p:txBody>
      </p:sp>
    </p:spTree>
    <p:extLst>
      <p:ext uri="{BB962C8B-B14F-4D97-AF65-F5344CB8AC3E}">
        <p14:creationId xmlns:p14="http://schemas.microsoft.com/office/powerpoint/2010/main" val="3331529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0B8F45D-925A-4957-A33D-ABEB7D33769F}" type="datetime2">
              <a:rPr lang="zh-CN" altLang="en-US" smtClean="0"/>
              <a:t>2015年8月31日</a:t>
            </a:fld>
            <a:endParaRPr lang="en-US"/>
          </a:p>
        </p:txBody>
      </p:sp>
      <p:sp>
        <p:nvSpPr>
          <p:cNvPr id="5" name="Footer Placeholder 4"/>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r>
              <a:rPr lang="zh-CN" altLang="en-US" smtClean="0"/>
              <a:t>报告人：陈江</a:t>
            </a:r>
            <a:endParaRPr lang="en-US" dirty="0"/>
          </a:p>
        </p:txBody>
      </p:sp>
    </p:spTree>
    <p:extLst>
      <p:ext uri="{BB962C8B-B14F-4D97-AF65-F5344CB8AC3E}">
        <p14:creationId xmlns:p14="http://schemas.microsoft.com/office/powerpoint/2010/main" val="188119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C4206AA-8855-4282-A00F-DA8ABB6D4ED5}" type="datetime2">
              <a:rPr lang="zh-CN" altLang="en-US" smtClean="0"/>
              <a:t>2015年8月31日</a:t>
            </a:fld>
            <a:endParaRPr lang="en-US"/>
          </a:p>
        </p:txBody>
      </p:sp>
      <p:sp>
        <p:nvSpPr>
          <p:cNvPr id="5" name="Footer Placeholder 4"/>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r>
              <a:rPr lang="zh-CN" altLang="en-US" smtClean="0"/>
              <a:t>报告人：陈江</a:t>
            </a:r>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7913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13A6BB50-7543-4A05-8D52-A66F9C9A32A4}" type="datetime2">
              <a:rPr lang="zh-CN" altLang="en-US" smtClean="0"/>
              <a:t>2015年8月31日</a:t>
            </a:fld>
            <a:endParaRPr lang="en-US"/>
          </a:p>
        </p:txBody>
      </p:sp>
      <p:sp>
        <p:nvSpPr>
          <p:cNvPr id="6" name="Footer Placeholder 5"/>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r>
              <a:rPr lang="zh-CN" altLang="en-US" smtClean="0"/>
              <a:t>报告人：陈江</a:t>
            </a:r>
            <a:endParaRPr lang="en-US" dirty="0"/>
          </a:p>
        </p:txBody>
      </p:sp>
    </p:spTree>
    <p:extLst>
      <p:ext uri="{BB962C8B-B14F-4D97-AF65-F5344CB8AC3E}">
        <p14:creationId xmlns:p14="http://schemas.microsoft.com/office/powerpoint/2010/main" val="943144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A67B8202-50C2-4111-BED9-4672F251D7F5}" type="datetime2">
              <a:rPr lang="zh-CN" altLang="en-US" smtClean="0"/>
              <a:t>2015年8月31日</a:t>
            </a:fld>
            <a:endParaRPr lang="en-US"/>
          </a:p>
        </p:txBody>
      </p:sp>
      <p:sp>
        <p:nvSpPr>
          <p:cNvPr id="6" name="Footer Placeholder 5"/>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r>
              <a:rPr lang="zh-CN" altLang="en-US" smtClean="0"/>
              <a:t>报告人：陈江</a:t>
            </a:r>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1116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18C576C3-3F4D-4DE1-B96E-ACF080E1F647}" type="datetime2">
              <a:rPr lang="zh-CN" altLang="en-US" smtClean="0"/>
              <a:t>2015年8月31日</a:t>
            </a:fld>
            <a:endParaRPr lang="en-US"/>
          </a:p>
        </p:txBody>
      </p:sp>
      <p:sp>
        <p:nvSpPr>
          <p:cNvPr id="6" name="Footer Placeholder 5"/>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r>
              <a:rPr lang="zh-CN" altLang="en-US" smtClean="0"/>
              <a:t>报告人：陈江</a:t>
            </a:r>
            <a:endParaRPr lang="en-US" dirty="0"/>
          </a:p>
        </p:txBody>
      </p:sp>
    </p:spTree>
    <p:extLst>
      <p:ext uri="{BB962C8B-B14F-4D97-AF65-F5344CB8AC3E}">
        <p14:creationId xmlns:p14="http://schemas.microsoft.com/office/powerpoint/2010/main" val="3346873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F2F74B0-41EF-4A29-BEDE-C7894012DEEF}" type="datetime2">
              <a:rPr lang="zh-CN" altLang="en-US" smtClean="0"/>
              <a:t>2015年8月31日</a:t>
            </a:fld>
            <a:endParaRPr lang="en-US"/>
          </a:p>
        </p:txBody>
      </p:sp>
      <p:sp>
        <p:nvSpPr>
          <p:cNvPr id="5" name="Footer Placeholder 4"/>
          <p:cNvSpPr>
            <a:spLocks noGrp="1"/>
          </p:cNvSpPr>
          <p:nvPr>
            <p:ph type="ftr" sz="quarter" idx="11"/>
          </p:nvPr>
        </p:nvSpPr>
        <p:spPr/>
        <p:txBody>
          <a:bodyPr/>
          <a:lstStyle/>
          <a:p>
            <a:r>
              <a:rPr lang="zh-CN" altLang="en-US" smtClean="0"/>
              <a:t>指导老师：王丽宏、巢文涵</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FC8FA34C-DBE7-4D0A-8F12-25BC8BA94D81}" type="slidenum">
              <a:rPr lang="en-US" smtClean="0"/>
              <a:t>‹#›</a:t>
            </a:fld>
            <a:endParaRPr lang="en-US"/>
          </a:p>
        </p:txBody>
      </p:sp>
    </p:spTree>
    <p:extLst>
      <p:ext uri="{BB962C8B-B14F-4D97-AF65-F5344CB8AC3E}">
        <p14:creationId xmlns:p14="http://schemas.microsoft.com/office/powerpoint/2010/main" val="5730525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BA305D0-B267-45B1-A7C1-35512B7DF970}" type="datetime2">
              <a:rPr lang="zh-CN" altLang="en-US" smtClean="0"/>
              <a:t>2015年8月31日</a:t>
            </a:fld>
            <a:endParaRPr lang="en-US"/>
          </a:p>
        </p:txBody>
      </p:sp>
      <p:sp>
        <p:nvSpPr>
          <p:cNvPr id="5" name="Footer Placeholder 4"/>
          <p:cNvSpPr>
            <a:spLocks noGrp="1"/>
          </p:cNvSpPr>
          <p:nvPr>
            <p:ph type="ftr" sz="quarter" idx="11"/>
          </p:nvPr>
        </p:nvSpPr>
        <p:spPr/>
        <p:txBody>
          <a:bodyPr/>
          <a:lstStyle/>
          <a:p>
            <a:r>
              <a:rPr lang="zh-CN" altLang="en-US" smtClean="0"/>
              <a:t>指导老师：王丽宏、巢文涵</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FC8FA34C-DBE7-4D0A-8F12-25BC8BA94D81}" type="slidenum">
              <a:rPr lang="en-US" smtClean="0"/>
              <a:t>‹#›</a:t>
            </a:fld>
            <a:endParaRPr lang="en-US"/>
          </a:p>
        </p:txBody>
      </p:sp>
    </p:spTree>
    <p:extLst>
      <p:ext uri="{BB962C8B-B14F-4D97-AF65-F5344CB8AC3E}">
        <p14:creationId xmlns:p14="http://schemas.microsoft.com/office/powerpoint/2010/main" val="311599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小节概要或导航">
    <p:spTree>
      <p:nvGrpSpPr>
        <p:cNvPr id="1" name=""/>
        <p:cNvGrpSpPr/>
        <p:nvPr/>
      </p:nvGrpSpPr>
      <p:grpSpPr>
        <a:xfrm>
          <a:off x="0" y="0"/>
          <a:ext cx="0" cy="0"/>
          <a:chOff x="0" y="0"/>
          <a:chExt cx="0" cy="0"/>
        </a:xfrm>
      </p:grpSpPr>
      <p:sp>
        <p:nvSpPr>
          <p:cNvPr id="2" name="标题 1"/>
          <p:cNvSpPr>
            <a:spLocks noGrp="1"/>
          </p:cNvSpPr>
          <p:nvPr>
            <p:ph type="title"/>
          </p:nvPr>
        </p:nvSpPr>
        <p:spPr>
          <a:xfrm>
            <a:off x="2039471" y="328598"/>
            <a:ext cx="8911687" cy="771553"/>
          </a:xfrm>
        </p:spPr>
        <p:txBody>
          <a:bodyPr/>
          <a:lstStyle/>
          <a:p>
            <a:r>
              <a:rPr lang="zh-CN" altLang="en-US" dirty="0" smtClean="0"/>
              <a:t>单击此处编辑母版标题样式</a:t>
            </a:r>
            <a:endParaRPr lang="en-US"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lvl1pPr>
              <a:defRPr sz="1800"/>
            </a:lvl1pPr>
          </a:lstStyle>
          <a:p>
            <a:r>
              <a:rPr lang="zh-CN" altLang="en-US" smtClean="0"/>
              <a:t>指导老师：王丽宏、巢文涵</a:t>
            </a:r>
            <a:endParaRPr lang="en-US" altLang="zh-CN" dirty="0" smtClean="0"/>
          </a:p>
        </p:txBody>
      </p:sp>
      <p:sp>
        <p:nvSpPr>
          <p:cNvPr id="5" name="Freeform 11"/>
          <p:cNvSpPr/>
          <p:nvPr userDrawn="1"/>
        </p:nvSpPr>
        <p:spPr bwMode="auto">
          <a:xfrm flipV="1">
            <a:off x="0" y="460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文本占位符 10"/>
          <p:cNvSpPr>
            <a:spLocks noGrp="1"/>
          </p:cNvSpPr>
          <p:nvPr>
            <p:ph type="body" sz="quarter" idx="12"/>
          </p:nvPr>
        </p:nvSpPr>
        <p:spPr>
          <a:xfrm>
            <a:off x="2039471" y="1900988"/>
            <a:ext cx="7453445" cy="3128211"/>
          </a:xfrm>
        </p:spPr>
        <p:txBody>
          <a:bodyPr>
            <a:normAutofit/>
          </a:bodyPr>
          <a:lstStyle>
            <a:lvl1pPr>
              <a:lnSpc>
                <a:spcPct val="150000"/>
              </a:lnSpc>
              <a:defRPr sz="2400"/>
            </a:lvl1pPr>
          </a:lstStyle>
          <a:p>
            <a:pPr lvl="0"/>
            <a:r>
              <a:rPr lang="zh-CN" altLang="en-US" dirty="0" smtClean="0"/>
              <a:t>单击此处编辑母版文本样</a:t>
            </a:r>
            <a:endParaRPr lang="en-US" altLang="zh-CN" dirty="0" smtClean="0"/>
          </a:p>
          <a:p>
            <a:pPr lvl="0"/>
            <a:r>
              <a:rPr lang="zh-CN" altLang="en-US" dirty="0" smtClean="0"/>
              <a:t>就快了</a:t>
            </a:r>
            <a:endParaRPr lang="en-US" altLang="zh-CN" dirty="0" smtClean="0"/>
          </a:p>
          <a:p>
            <a:pPr lvl="0"/>
            <a:r>
              <a:rPr lang="zh-CN" altLang="en-US" dirty="0" smtClean="0"/>
              <a:t>路口的境况</a:t>
            </a:r>
            <a:endParaRPr lang="en-US" altLang="zh-CN" dirty="0" smtClean="0"/>
          </a:p>
          <a:p>
            <a:pPr lvl="0"/>
            <a:r>
              <a:rPr lang="zh-CN" altLang="en-US" dirty="0" smtClean="0"/>
              <a:t>了的空间</a:t>
            </a:r>
          </a:p>
        </p:txBody>
      </p:sp>
    </p:spTree>
    <p:extLst>
      <p:ext uri="{BB962C8B-B14F-4D97-AF65-F5344CB8AC3E}">
        <p14:creationId xmlns:p14="http://schemas.microsoft.com/office/powerpoint/2010/main" val="892670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小标题+内容">
    <p:spTree>
      <p:nvGrpSpPr>
        <p:cNvPr id="1" name=""/>
        <p:cNvGrpSpPr/>
        <p:nvPr/>
      </p:nvGrpSpPr>
      <p:grpSpPr>
        <a:xfrm>
          <a:off x="0" y="0"/>
          <a:ext cx="0" cy="0"/>
          <a:chOff x="0" y="0"/>
          <a:chExt cx="0" cy="0"/>
        </a:xfrm>
      </p:grpSpPr>
      <p:sp>
        <p:nvSpPr>
          <p:cNvPr id="2" name="标题 1"/>
          <p:cNvSpPr>
            <a:spLocks noGrp="1"/>
          </p:cNvSpPr>
          <p:nvPr>
            <p:ph type="title"/>
          </p:nvPr>
        </p:nvSpPr>
        <p:spPr>
          <a:xfrm>
            <a:off x="2207914" y="419573"/>
            <a:ext cx="8911687" cy="711395"/>
          </a:xfrm>
        </p:spPr>
        <p:txBody>
          <a:bodyPr/>
          <a:lstStyle/>
          <a:p>
            <a:r>
              <a:rPr lang="zh-CN" altLang="en-US" dirty="0" smtClean="0"/>
              <a:t>单击此处编辑母版标题样式</a:t>
            </a:r>
            <a:endParaRPr lang="en-US"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lvl1pPr>
              <a:defRPr sz="1800"/>
            </a:lvl1pPr>
          </a:lstStyle>
          <a:p>
            <a:r>
              <a:rPr lang="zh-CN" altLang="en-US" smtClean="0"/>
              <a:t>指导老师：王丽宏、巢文涵</a:t>
            </a:r>
            <a:endParaRPr lang="en-US" altLang="zh-CN" dirty="0" smtClean="0"/>
          </a:p>
        </p:txBody>
      </p:sp>
      <p:sp>
        <p:nvSpPr>
          <p:cNvPr id="5" name="Freeform 11"/>
          <p:cNvSpPr/>
          <p:nvPr userDrawn="1"/>
        </p:nvSpPr>
        <p:spPr bwMode="auto">
          <a:xfrm flipV="1">
            <a:off x="0" y="460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 name="文本占位符 9"/>
          <p:cNvSpPr>
            <a:spLocks noGrp="1"/>
          </p:cNvSpPr>
          <p:nvPr>
            <p:ph type="body" sz="quarter" idx="12" hasCustomPrompt="1"/>
          </p:nvPr>
        </p:nvSpPr>
        <p:spPr>
          <a:xfrm>
            <a:off x="215899" y="0"/>
            <a:ext cx="7580563" cy="409575"/>
          </a:xfrm>
        </p:spPr>
        <p:txBody>
          <a:bodyPr>
            <a:norm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单机此处添加内容</a:t>
            </a:r>
          </a:p>
        </p:txBody>
      </p:sp>
    </p:spTree>
    <p:extLst>
      <p:ext uri="{BB962C8B-B14F-4D97-AF65-F5344CB8AC3E}">
        <p14:creationId xmlns:p14="http://schemas.microsoft.com/office/powerpoint/2010/main" val="3901925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谢谢">
    <p:spTree>
      <p:nvGrpSpPr>
        <p:cNvPr id="1" name=""/>
        <p:cNvGrpSpPr/>
        <p:nvPr/>
      </p:nvGrpSpPr>
      <p:grpSpPr>
        <a:xfrm>
          <a:off x="0" y="0"/>
          <a:ext cx="0" cy="0"/>
          <a:chOff x="0" y="0"/>
          <a:chExt cx="0" cy="0"/>
        </a:xfrm>
      </p:grpSpPr>
      <p:sp>
        <p:nvSpPr>
          <p:cNvPr id="5" name="文本框 4"/>
          <p:cNvSpPr txBox="1"/>
          <p:nvPr userDrawn="1"/>
        </p:nvSpPr>
        <p:spPr>
          <a:xfrm>
            <a:off x="4391526" y="2634915"/>
            <a:ext cx="3583032" cy="1107996"/>
          </a:xfrm>
          <a:prstGeom prst="rect">
            <a:avLst/>
          </a:prstGeom>
          <a:noFill/>
        </p:spPr>
        <p:txBody>
          <a:bodyPr wrap="none" rtlCol="0">
            <a:spAutoFit/>
          </a:bodyPr>
          <a:lstStyle/>
          <a:p>
            <a:r>
              <a:rPr lang="zh-CN" altLang="en-US" sz="6600" b="1" dirty="0" smtClean="0">
                <a:latin typeface="KaiTi" panose="02010609060101010101" pitchFamily="49" charset="-122"/>
                <a:ea typeface="KaiTi" panose="02010609060101010101" pitchFamily="49" charset="-122"/>
              </a:rPr>
              <a:t>谢谢！！</a:t>
            </a:r>
            <a:endParaRPr lang="en-US" sz="6600" b="1"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242682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167CD1D-4A1E-42C3-8463-E6E35732120D}" type="datetime2">
              <a:rPr lang="zh-CN" altLang="en-US" smtClean="0"/>
              <a:t>2015年8月31日</a:t>
            </a:fld>
            <a:endParaRPr lang="en-US"/>
          </a:p>
        </p:txBody>
      </p:sp>
      <p:sp>
        <p:nvSpPr>
          <p:cNvPr id="5" name="Footer Placeholder 4"/>
          <p:cNvSpPr>
            <a:spLocks noGrp="1"/>
          </p:cNvSpPr>
          <p:nvPr>
            <p:ph type="ftr" sz="quarter" idx="11"/>
          </p:nvPr>
        </p:nvSpPr>
        <p:spPr/>
        <p:txBody>
          <a:bodyPr/>
          <a:lstStyle/>
          <a:p>
            <a:r>
              <a:rPr lang="zh-CN" altLang="en-US" smtClean="0"/>
              <a:t>指导老师：王丽宏、巢文涵</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a:prstGeom prst="rect">
            <a:avLst/>
          </a:prstGeom>
        </p:spPr>
        <p:txBody>
          <a:bodyPr/>
          <a:lstStyle/>
          <a:p>
            <a:fld id="{FC8FA34C-DBE7-4D0A-8F12-25BC8BA94D81}" type="slidenum">
              <a:rPr lang="en-US" smtClean="0"/>
              <a:t>‹#›</a:t>
            </a:fld>
            <a:endParaRPr lang="en-US"/>
          </a:p>
        </p:txBody>
      </p:sp>
    </p:spTree>
    <p:extLst>
      <p:ext uri="{BB962C8B-B14F-4D97-AF65-F5344CB8AC3E}">
        <p14:creationId xmlns:p14="http://schemas.microsoft.com/office/powerpoint/2010/main" val="6960108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1937084"/>
            <a:ext cx="8915400" cy="3974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50A98C3-8DDC-4141-9BBD-5938424A80A2}" type="datetime2">
              <a:rPr lang="zh-CN" altLang="en-US" smtClean="0"/>
              <a:t>2015年8月31日</a:t>
            </a:fld>
            <a:endParaRPr lang="en-US"/>
          </a:p>
        </p:txBody>
      </p:sp>
      <p:sp>
        <p:nvSpPr>
          <p:cNvPr id="5" name="Footer Placeholder 4"/>
          <p:cNvSpPr>
            <a:spLocks noGrp="1"/>
          </p:cNvSpPr>
          <p:nvPr>
            <p:ph type="ftr" sz="quarter" idx="11"/>
          </p:nvPr>
        </p:nvSpPr>
        <p:spPr/>
        <p:txBody>
          <a:bodyPr/>
          <a:lstStyle/>
          <a:p>
            <a:r>
              <a:rPr lang="zh-CN" altLang="en-US" smtClean="0"/>
              <a:t>指导老师：王丽宏、巢文涵</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FC8FA34C-DBE7-4D0A-8F12-25BC8BA94D81}" type="slidenum">
              <a:rPr lang="en-US" smtClean="0"/>
              <a:t>‹#›</a:t>
            </a:fld>
            <a:endParaRPr lang="en-US"/>
          </a:p>
        </p:txBody>
      </p:sp>
    </p:spTree>
    <p:extLst>
      <p:ext uri="{BB962C8B-B14F-4D97-AF65-F5344CB8AC3E}">
        <p14:creationId xmlns:p14="http://schemas.microsoft.com/office/powerpoint/2010/main" val="24935689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440F668-1F81-489A-B621-A8817143AFC7}" type="datetime2">
              <a:rPr lang="zh-CN" altLang="en-US" smtClean="0"/>
              <a:t>2015年8月31日</a:t>
            </a:fld>
            <a:endParaRPr lang="en-US"/>
          </a:p>
        </p:txBody>
      </p:sp>
      <p:sp>
        <p:nvSpPr>
          <p:cNvPr id="5" name="Footer Placeholder 4"/>
          <p:cNvSpPr>
            <a:spLocks noGrp="1"/>
          </p:cNvSpPr>
          <p:nvPr>
            <p:ph type="ftr" sz="quarter" idx="11"/>
          </p:nvPr>
        </p:nvSpPr>
        <p:spPr/>
        <p:txBody>
          <a:bodyPr/>
          <a:lstStyle>
            <a:lvl1pPr>
              <a:defRPr sz="1800"/>
            </a:lvl1pPr>
          </a:lstStyle>
          <a:p>
            <a:r>
              <a:rPr lang="zh-CN" altLang="en-US" smtClean="0"/>
              <a:t>指导老师：王丽宏、巢文涵</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FC8FA34C-DBE7-4D0A-8F12-25BC8BA94D81}" type="slidenum">
              <a:rPr lang="en-US" smtClean="0"/>
              <a:t>‹#›</a:t>
            </a:fld>
            <a:endParaRPr lang="en-US"/>
          </a:p>
        </p:txBody>
      </p:sp>
    </p:spTree>
    <p:extLst>
      <p:ext uri="{BB962C8B-B14F-4D97-AF65-F5344CB8AC3E}">
        <p14:creationId xmlns:p14="http://schemas.microsoft.com/office/powerpoint/2010/main" val="10212587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2592924" y="624110"/>
            <a:ext cx="8911687" cy="831711"/>
          </a:xfrm>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1915444" y="2085473"/>
            <a:ext cx="4313864" cy="3777622"/>
          </a:xfrm>
        </p:spPr>
        <p:txBody>
          <a:bodyPr>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516979" y="2078095"/>
            <a:ext cx="4313864" cy="3777622"/>
          </a:xfrm>
        </p:spPr>
        <p:txBody>
          <a:bodyPr>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5F8CB763-7C56-4045-8BAF-EE4F7AE5F8D8}" type="datetime2">
              <a:rPr lang="zh-CN" altLang="en-US" smtClean="0"/>
              <a:t>2015年8月31日</a:t>
            </a:fld>
            <a:endParaRPr lang="en-US"/>
          </a:p>
        </p:txBody>
      </p:sp>
      <p:sp>
        <p:nvSpPr>
          <p:cNvPr id="6" name="Footer Placeholder 5"/>
          <p:cNvSpPr>
            <a:spLocks noGrp="1"/>
          </p:cNvSpPr>
          <p:nvPr>
            <p:ph type="ftr" sz="quarter" idx="11"/>
          </p:nvPr>
        </p:nvSpPr>
        <p:spPr/>
        <p:txBody>
          <a:bodyPr/>
          <a:lstStyle>
            <a:lvl1pPr>
              <a:defRPr sz="1800"/>
            </a:lvl1pPr>
          </a:lstStyle>
          <a:p>
            <a:r>
              <a:rPr lang="zh-CN" altLang="en-US" smtClean="0"/>
              <a:t>指导老师：王丽宏、巢文涵</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a:prstGeom prst="rect">
            <a:avLst/>
          </a:prstGeom>
        </p:spPr>
        <p:txBody>
          <a:bodyPr/>
          <a:lstStyle/>
          <a:p>
            <a:fld id="{FC8FA34C-DBE7-4D0A-8F12-25BC8BA94D81}" type="slidenum">
              <a:rPr lang="en-US" smtClean="0"/>
              <a:t>‹#›</a:t>
            </a:fld>
            <a:endParaRPr lang="en-US"/>
          </a:p>
        </p:txBody>
      </p:sp>
    </p:spTree>
    <p:extLst>
      <p:ext uri="{BB962C8B-B14F-4D97-AF65-F5344CB8AC3E}">
        <p14:creationId xmlns:p14="http://schemas.microsoft.com/office/powerpoint/2010/main" val="320354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4947717-48BB-49BE-A254-2678D2B9493E}" type="datetime2">
              <a:rPr lang="zh-CN" altLang="en-US" smtClean="0"/>
              <a:t>2015年8月31日</a:t>
            </a:fld>
            <a:endParaRPr lang="en-US"/>
          </a:p>
        </p:txBody>
      </p:sp>
      <p:sp>
        <p:nvSpPr>
          <p:cNvPr id="8" name="Footer Placeholder 7"/>
          <p:cNvSpPr>
            <a:spLocks noGrp="1"/>
          </p:cNvSpPr>
          <p:nvPr>
            <p:ph type="ftr" sz="quarter" idx="11"/>
          </p:nvPr>
        </p:nvSpPr>
        <p:spPr/>
        <p:txBody>
          <a:bodyPr/>
          <a:lstStyle/>
          <a:p>
            <a:r>
              <a:rPr lang="zh-CN" altLang="en-US" smtClean="0"/>
              <a:t>指导老师：王丽宏、巢文涵</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a:prstGeom prst="rect">
            <a:avLst/>
          </a:prstGeom>
        </p:spPr>
        <p:txBody>
          <a:bodyPr/>
          <a:lstStyle/>
          <a:p>
            <a:fld id="{FC8FA34C-DBE7-4D0A-8F12-25BC8BA94D81}" type="slidenum">
              <a:rPr lang="en-US" smtClean="0"/>
              <a:t>‹#›</a:t>
            </a:fld>
            <a:endParaRPr lang="en-US"/>
          </a:p>
        </p:txBody>
      </p:sp>
    </p:spTree>
    <p:extLst>
      <p:ext uri="{BB962C8B-B14F-4D97-AF65-F5344CB8AC3E}">
        <p14:creationId xmlns:p14="http://schemas.microsoft.com/office/powerpoint/2010/main" val="4858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9853863" y="6130437"/>
            <a:ext cx="1654033" cy="370396"/>
          </a:xfrm>
          <a:prstGeom prst="rect">
            <a:avLst/>
          </a:prstGeom>
        </p:spPr>
        <p:txBody>
          <a:bodyPr vert="horz" lIns="91440" tIns="45720" rIns="91440" bIns="45720" rtlCol="0" anchor="ctr"/>
          <a:lstStyle>
            <a:lvl1pPr algn="r">
              <a:defRPr sz="1400">
                <a:solidFill>
                  <a:schemeClr val="tx1">
                    <a:tint val="75000"/>
                  </a:schemeClr>
                </a:solidFill>
              </a:defRPr>
            </a:lvl1pPr>
          </a:lstStyle>
          <a:p>
            <a:fld id="{85CDD772-F087-4B52-AAF4-D8063C54BD00}" type="datetime2">
              <a:rPr lang="zh-CN" altLang="en-US" smtClean="0"/>
              <a:pPr/>
              <a:t>2015年8月31日</a:t>
            </a:fld>
            <a:endParaRPr lang="en-US" dirty="0"/>
          </a:p>
        </p:txBody>
      </p:sp>
      <p:sp>
        <p:nvSpPr>
          <p:cNvPr id="5" name="Footer Placeholder 4"/>
          <p:cNvSpPr>
            <a:spLocks noGrp="1"/>
          </p:cNvSpPr>
          <p:nvPr>
            <p:ph type="ftr" sz="quarter" idx="3"/>
          </p:nvPr>
        </p:nvSpPr>
        <p:spPr>
          <a:xfrm>
            <a:off x="2589213" y="6135808"/>
            <a:ext cx="7011988" cy="365125"/>
          </a:xfrm>
          <a:prstGeom prst="rect">
            <a:avLst/>
          </a:prstGeom>
        </p:spPr>
        <p:txBody>
          <a:bodyPr vert="horz" lIns="91440" tIns="45720" rIns="91440" bIns="45720" rtlCol="0" anchor="ctr"/>
          <a:lstStyle>
            <a:lvl1pPr algn="l">
              <a:defRPr sz="2800">
                <a:solidFill>
                  <a:schemeClr val="tx1">
                    <a:tint val="75000"/>
                  </a:schemeClr>
                </a:solidFill>
              </a:defRPr>
            </a:lvl1pPr>
          </a:lstStyle>
          <a:p>
            <a:r>
              <a:rPr lang="zh-CN" altLang="en-US" smtClean="0"/>
              <a:t>指导老师：王丽宏、巢文涵</a:t>
            </a:r>
            <a:endParaRPr lang="en-US" altLang="zh-CN" dirty="0" smtClean="0"/>
          </a:p>
        </p:txBody>
      </p:sp>
    </p:spTree>
    <p:extLst>
      <p:ext uri="{BB962C8B-B14F-4D97-AF65-F5344CB8AC3E}">
        <p14:creationId xmlns:p14="http://schemas.microsoft.com/office/powerpoint/2010/main" val="2411683582"/>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03" r:id="rId5"/>
    <p:sldLayoutId id="2147483904" r:id="rId6"/>
    <p:sldLayoutId id="2147483905" r:id="rId7"/>
    <p:sldLayoutId id="2147483906" r:id="rId8"/>
    <p:sldLayoutId id="2147483907" r:id="rId9"/>
    <p:sldLayoutId id="2147483908" r:id="rId10"/>
    <p:sldLayoutId id="2147483910" r:id="rId11"/>
    <p:sldLayoutId id="2147483911" r:id="rId12"/>
    <p:sldLayoutId id="2147483912" r:id="rId13"/>
    <p:sldLayoutId id="2147483913" r:id="rId14"/>
    <p:sldLayoutId id="2147483914" r:id="rId15"/>
    <p:sldLayoutId id="2147483915" r:id="rId16"/>
    <p:sldLayoutId id="2147483916" r:id="rId17"/>
    <p:sldLayoutId id="2147483917" r:id="rId18"/>
    <p:sldLayoutId id="2147483918" r:id="rId19"/>
  </p:sldLayoutIdLst>
  <p:timing>
    <p:tnLst>
      <p:par>
        <p:cTn id="1" dur="indefinite" restart="never" nodeType="tmRoot"/>
      </p:par>
    </p:tnLst>
  </p:timing>
  <p:hf sldNum="0"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Visio___1.vsdx"/></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pPr algn="ctr">
              <a:lnSpc>
                <a:spcPct val="300000"/>
              </a:lnSpc>
            </a:pPr>
            <a:r>
              <a:rPr lang="zh-CN" altLang="en-US" dirty="0" smtClean="0"/>
              <a:t>基于背景热点的微博转发预测研究</a:t>
            </a:r>
            <a:endParaRPr lang="en-US" dirty="0"/>
          </a:p>
        </p:txBody>
      </p:sp>
      <p:sp>
        <p:nvSpPr>
          <p:cNvPr id="8" name="文本占位符 7"/>
          <p:cNvSpPr>
            <a:spLocks noGrp="1"/>
          </p:cNvSpPr>
          <p:nvPr>
            <p:ph type="body" idx="1"/>
          </p:nvPr>
        </p:nvSpPr>
        <p:spPr/>
        <p:txBody>
          <a:bodyPr/>
          <a:lstStyle/>
          <a:p>
            <a:pPr algn="r">
              <a:lnSpc>
                <a:spcPct val="200000"/>
              </a:lnSpc>
            </a:pPr>
            <a:r>
              <a:rPr lang="en-US" altLang="zh-CN" dirty="0" smtClean="0"/>
              <a:t>----</a:t>
            </a:r>
            <a:r>
              <a:rPr lang="zh-CN" altLang="en-US" dirty="0" smtClean="0"/>
              <a:t>中期报告</a:t>
            </a:r>
            <a:endParaRPr lang="en-US" dirty="0"/>
          </a:p>
        </p:txBody>
      </p:sp>
      <p:sp>
        <p:nvSpPr>
          <p:cNvPr id="3" name="日期占位符 2"/>
          <p:cNvSpPr>
            <a:spLocks noGrp="1"/>
          </p:cNvSpPr>
          <p:nvPr>
            <p:ph type="dt" sz="half" idx="10"/>
          </p:nvPr>
        </p:nvSpPr>
        <p:spPr/>
        <p:txBody>
          <a:bodyPr/>
          <a:lstStyle/>
          <a:p>
            <a:fld id="{887C0D8A-10F2-49A8-A3C6-92ED071814D9}" type="datetime2">
              <a:rPr lang="zh-CN" altLang="en-US" smtClean="0"/>
              <a:t>2015年8月31日</a:t>
            </a:fld>
            <a:endParaRPr lang="en-US" dirty="0"/>
          </a:p>
        </p:txBody>
      </p:sp>
      <p:sp>
        <p:nvSpPr>
          <p:cNvPr id="4" name="页脚占位符 3"/>
          <p:cNvSpPr>
            <a:spLocks noGrp="1"/>
          </p:cNvSpPr>
          <p:nvPr>
            <p:ph type="ftr" sz="quarter" idx="11"/>
          </p:nvPr>
        </p:nvSpPr>
        <p:spPr/>
        <p:txBody>
          <a:bodyPr/>
          <a:lstStyle/>
          <a:p>
            <a:r>
              <a:rPr lang="zh-CN" altLang="en-US" dirty="0" smtClean="0"/>
              <a:t>指导老师：王丽宏、巢文涵</a:t>
            </a:r>
            <a:endParaRPr lang="en-US" altLang="zh-CN" dirty="0" smtClean="0"/>
          </a:p>
        </p:txBody>
      </p:sp>
    </p:spTree>
    <p:extLst>
      <p:ext uri="{BB962C8B-B14F-4D97-AF65-F5344CB8AC3E}">
        <p14:creationId xmlns:p14="http://schemas.microsoft.com/office/powerpoint/2010/main" val="2895560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融合热点话题的微博转发预测研究</a:t>
            </a:r>
            <a:endParaRPr lang="en-US"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5" name="文本占位符 4"/>
          <p:cNvSpPr>
            <a:spLocks noGrp="1"/>
          </p:cNvSpPr>
          <p:nvPr>
            <p:ph type="body" sz="quarter" idx="12"/>
          </p:nvPr>
        </p:nvSpPr>
        <p:spPr/>
        <p:txBody>
          <a:bodyPr/>
          <a:lstStyle/>
          <a:p>
            <a:r>
              <a:rPr lang="zh-CN" altLang="en-US" dirty="0" smtClean="0"/>
              <a:t>已完成工作</a:t>
            </a:r>
            <a:endParaRPr lang="en-US" dirty="0"/>
          </a:p>
        </p:txBody>
      </p:sp>
      <p:sp>
        <p:nvSpPr>
          <p:cNvPr id="6" name="文本框 5"/>
          <p:cNvSpPr txBox="1"/>
          <p:nvPr/>
        </p:nvSpPr>
        <p:spPr>
          <a:xfrm>
            <a:off x="9652180" y="980119"/>
            <a:ext cx="1569660" cy="369332"/>
          </a:xfrm>
          <a:prstGeom prst="rect">
            <a:avLst/>
          </a:prstGeom>
          <a:noFill/>
        </p:spPr>
        <p:txBody>
          <a:bodyPr wrap="none" rtlCol="0">
            <a:spAutoFit/>
          </a:bodyPr>
          <a:lstStyle/>
          <a:p>
            <a:r>
              <a:rPr lang="en-US" altLang="zh-CN" dirty="0"/>
              <a:t>——</a:t>
            </a:r>
            <a:r>
              <a:rPr lang="zh-CN" altLang="en-US" dirty="0" smtClean="0"/>
              <a:t>工作概述</a:t>
            </a:r>
            <a:endParaRPr lang="en-US" dirty="0"/>
          </a:p>
        </p:txBody>
      </p:sp>
      <p:grpSp>
        <p:nvGrpSpPr>
          <p:cNvPr id="18" name="组合 17"/>
          <p:cNvGrpSpPr/>
          <p:nvPr/>
        </p:nvGrpSpPr>
        <p:grpSpPr>
          <a:xfrm>
            <a:off x="960398" y="1967468"/>
            <a:ext cx="3931305" cy="2261632"/>
            <a:chOff x="960398" y="1967468"/>
            <a:chExt cx="3931305" cy="2261632"/>
          </a:xfrm>
        </p:grpSpPr>
        <p:sp>
          <p:nvSpPr>
            <p:cNvPr id="7" name="文本框 6"/>
            <p:cNvSpPr txBox="1"/>
            <p:nvPr/>
          </p:nvSpPr>
          <p:spPr>
            <a:xfrm>
              <a:off x="960398" y="2278102"/>
              <a:ext cx="1015663" cy="1477328"/>
            </a:xfrm>
            <a:prstGeom prst="rect">
              <a:avLst/>
            </a:prstGeom>
            <a:noFill/>
          </p:spPr>
          <p:txBody>
            <a:bodyPr vert="eaVert" wrap="none" rtlCol="0">
              <a:spAutoFit/>
            </a:bodyPr>
            <a:lstStyle/>
            <a:p>
              <a:r>
                <a:rPr lang="zh-CN" altLang="en-US" sz="5400" dirty="0" smtClean="0"/>
                <a:t>分析</a:t>
              </a:r>
              <a:endParaRPr lang="en-US" sz="5400" dirty="0"/>
            </a:p>
          </p:txBody>
        </p:sp>
        <p:grpSp>
          <p:nvGrpSpPr>
            <p:cNvPr id="17" name="组合 16"/>
            <p:cNvGrpSpPr/>
            <p:nvPr/>
          </p:nvGrpSpPr>
          <p:grpSpPr>
            <a:xfrm>
              <a:off x="2398713" y="1967468"/>
              <a:ext cx="2492990" cy="2261632"/>
              <a:chOff x="2398713" y="1967468"/>
              <a:chExt cx="2492990" cy="2261632"/>
            </a:xfrm>
          </p:grpSpPr>
          <p:sp>
            <p:nvSpPr>
              <p:cNvPr id="8" name="文本框 7"/>
              <p:cNvSpPr txBox="1"/>
              <p:nvPr/>
            </p:nvSpPr>
            <p:spPr>
              <a:xfrm>
                <a:off x="2398713" y="1967468"/>
                <a:ext cx="2031325" cy="369332"/>
              </a:xfrm>
              <a:prstGeom prst="rect">
                <a:avLst/>
              </a:prstGeom>
              <a:noFill/>
            </p:spPr>
            <p:txBody>
              <a:bodyPr wrap="none" rtlCol="0">
                <a:spAutoFit/>
              </a:bodyPr>
              <a:lstStyle/>
              <a:p>
                <a:r>
                  <a:rPr lang="zh-CN" altLang="en-US" dirty="0"/>
                  <a:t>背景</a:t>
                </a:r>
                <a:r>
                  <a:rPr lang="zh-CN" altLang="en-US" dirty="0" smtClean="0"/>
                  <a:t>热点话题内容</a:t>
                </a:r>
                <a:endParaRPr lang="en-US" altLang="zh-CN" dirty="0" smtClean="0"/>
              </a:p>
            </p:txBody>
          </p:sp>
          <p:sp>
            <p:nvSpPr>
              <p:cNvPr id="9" name="文本框 8"/>
              <p:cNvSpPr txBox="1"/>
              <p:nvPr/>
            </p:nvSpPr>
            <p:spPr>
              <a:xfrm>
                <a:off x="2398713" y="2826266"/>
                <a:ext cx="2031325" cy="369332"/>
              </a:xfrm>
              <a:prstGeom prst="rect">
                <a:avLst/>
              </a:prstGeom>
              <a:noFill/>
            </p:spPr>
            <p:txBody>
              <a:bodyPr wrap="none" rtlCol="0">
                <a:spAutoFit/>
              </a:bodyPr>
              <a:lstStyle/>
              <a:p>
                <a:r>
                  <a:rPr lang="zh-CN" altLang="en-US" dirty="0" smtClean="0"/>
                  <a:t>热点话题传播趋势</a:t>
                </a:r>
                <a:endParaRPr lang="en-US" altLang="zh-CN" dirty="0" smtClean="0"/>
              </a:p>
            </p:txBody>
          </p:sp>
          <p:sp>
            <p:nvSpPr>
              <p:cNvPr id="10" name="文本框 9"/>
              <p:cNvSpPr txBox="1"/>
              <p:nvPr/>
            </p:nvSpPr>
            <p:spPr>
              <a:xfrm>
                <a:off x="2398713" y="3859768"/>
                <a:ext cx="2492990" cy="369332"/>
              </a:xfrm>
              <a:prstGeom prst="rect">
                <a:avLst/>
              </a:prstGeom>
              <a:noFill/>
            </p:spPr>
            <p:txBody>
              <a:bodyPr wrap="none" rtlCol="0">
                <a:spAutoFit/>
              </a:bodyPr>
              <a:lstStyle/>
              <a:p>
                <a:r>
                  <a:rPr lang="zh-CN" altLang="en-US" dirty="0" smtClean="0"/>
                  <a:t>对用户转发行为的影响</a:t>
                </a:r>
                <a:endParaRPr lang="en-US" dirty="0"/>
              </a:p>
            </p:txBody>
          </p:sp>
        </p:grpSp>
      </p:grpSp>
      <p:grpSp>
        <p:nvGrpSpPr>
          <p:cNvPr id="16" name="组合 15"/>
          <p:cNvGrpSpPr/>
          <p:nvPr/>
        </p:nvGrpSpPr>
        <p:grpSpPr>
          <a:xfrm>
            <a:off x="6921500" y="1937266"/>
            <a:ext cx="4446696" cy="2147332"/>
            <a:chOff x="7061200" y="2081768"/>
            <a:chExt cx="4446696" cy="2147332"/>
          </a:xfrm>
        </p:grpSpPr>
        <p:sp>
          <p:nvSpPr>
            <p:cNvPr id="11" name="矩形 10"/>
            <p:cNvSpPr/>
            <p:nvPr/>
          </p:nvSpPr>
          <p:spPr>
            <a:xfrm>
              <a:off x="7099300" y="2451100"/>
              <a:ext cx="4408596" cy="177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椭圆 11"/>
            <p:cNvSpPr/>
            <p:nvPr/>
          </p:nvSpPr>
          <p:spPr>
            <a:xfrm>
              <a:off x="7340600" y="2527300"/>
              <a:ext cx="1143000" cy="9440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转发兴趣</a:t>
              </a:r>
              <a:endParaRPr lang="en-US" dirty="0"/>
            </a:p>
          </p:txBody>
        </p:sp>
        <p:sp>
          <p:nvSpPr>
            <p:cNvPr id="13" name="椭圆 12"/>
            <p:cNvSpPr/>
            <p:nvPr/>
          </p:nvSpPr>
          <p:spPr>
            <a:xfrm>
              <a:off x="8664960" y="3100419"/>
              <a:ext cx="1382944" cy="92548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转发活跃度</a:t>
              </a:r>
              <a:endParaRPr lang="en-US" dirty="0"/>
            </a:p>
          </p:txBody>
        </p:sp>
        <p:sp>
          <p:nvSpPr>
            <p:cNvPr id="14" name="椭圆 13"/>
            <p:cNvSpPr/>
            <p:nvPr/>
          </p:nvSpPr>
          <p:spPr>
            <a:xfrm>
              <a:off x="10136804" y="2538924"/>
              <a:ext cx="1143000" cy="9440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行为模式</a:t>
              </a:r>
              <a:endParaRPr lang="en-US" dirty="0"/>
            </a:p>
          </p:txBody>
        </p:sp>
        <p:sp>
          <p:nvSpPr>
            <p:cNvPr id="15" name="文本框 14"/>
            <p:cNvSpPr txBox="1"/>
            <p:nvPr/>
          </p:nvSpPr>
          <p:spPr>
            <a:xfrm>
              <a:off x="7061200" y="2081768"/>
              <a:ext cx="2031325" cy="369332"/>
            </a:xfrm>
            <a:prstGeom prst="rect">
              <a:avLst/>
            </a:prstGeom>
            <a:noFill/>
          </p:spPr>
          <p:txBody>
            <a:bodyPr wrap="none" rtlCol="0">
              <a:spAutoFit/>
            </a:bodyPr>
            <a:lstStyle/>
            <a:p>
              <a:r>
                <a:rPr lang="zh-CN" altLang="en-US" dirty="0" smtClean="0"/>
                <a:t>融合背景热点信息</a:t>
              </a:r>
              <a:endParaRPr lang="en-US" dirty="0"/>
            </a:p>
          </p:txBody>
        </p:sp>
      </p:grpSp>
      <p:sp>
        <p:nvSpPr>
          <p:cNvPr id="19" name="燕尾形 18"/>
          <p:cNvSpPr/>
          <p:nvPr/>
        </p:nvSpPr>
        <p:spPr>
          <a:xfrm>
            <a:off x="5587094" y="2694757"/>
            <a:ext cx="406400" cy="723900"/>
          </a:xfrm>
          <a:prstGeom prst="chevr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2638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融合热点话题的微博转发预测研究</a:t>
            </a:r>
            <a:endParaRPr lang="en-US"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5" name="文本占位符 4"/>
          <p:cNvSpPr>
            <a:spLocks noGrp="1"/>
          </p:cNvSpPr>
          <p:nvPr>
            <p:ph type="body" sz="quarter" idx="12"/>
          </p:nvPr>
        </p:nvSpPr>
        <p:spPr/>
        <p:txBody>
          <a:bodyPr/>
          <a:lstStyle/>
          <a:p>
            <a:r>
              <a:rPr lang="zh-CN" altLang="en-US" dirty="0" smtClean="0"/>
              <a:t>已完成工作</a:t>
            </a:r>
            <a:endParaRPr lang="en-US" dirty="0"/>
          </a:p>
        </p:txBody>
      </p:sp>
      <p:sp>
        <p:nvSpPr>
          <p:cNvPr id="6" name="文本框 5"/>
          <p:cNvSpPr txBox="1"/>
          <p:nvPr/>
        </p:nvSpPr>
        <p:spPr>
          <a:xfrm>
            <a:off x="10011465" y="956300"/>
            <a:ext cx="1800493" cy="369332"/>
          </a:xfrm>
          <a:prstGeom prst="rect">
            <a:avLst/>
          </a:prstGeom>
          <a:noFill/>
        </p:spPr>
        <p:txBody>
          <a:bodyPr wrap="none" rtlCol="0">
            <a:spAutoFit/>
          </a:bodyPr>
          <a:lstStyle/>
          <a:p>
            <a:r>
              <a:rPr lang="en-US" altLang="zh-CN" dirty="0"/>
              <a:t>——</a:t>
            </a:r>
            <a:r>
              <a:rPr lang="zh-CN" altLang="en-US" dirty="0" smtClean="0"/>
              <a:t>数据集准备</a:t>
            </a:r>
            <a:endParaRPr lang="en-US" dirty="0"/>
          </a:p>
        </p:txBody>
      </p:sp>
      <p:sp>
        <p:nvSpPr>
          <p:cNvPr id="17" name="椭圆 16"/>
          <p:cNvSpPr/>
          <p:nvPr/>
        </p:nvSpPr>
        <p:spPr>
          <a:xfrm>
            <a:off x="2133679" y="2980324"/>
            <a:ext cx="1716087" cy="171608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用户</a:t>
            </a:r>
            <a:r>
              <a:rPr lang="en-US" altLang="zh-CN" dirty="0" smtClean="0"/>
              <a:t>1725</a:t>
            </a:r>
            <a:endParaRPr lang="en-US" dirty="0"/>
          </a:p>
        </p:txBody>
      </p:sp>
      <p:sp>
        <p:nvSpPr>
          <p:cNvPr id="18" name="矩形 17"/>
          <p:cNvSpPr/>
          <p:nvPr/>
        </p:nvSpPr>
        <p:spPr>
          <a:xfrm>
            <a:off x="5867401" y="2095500"/>
            <a:ext cx="4112636" cy="16832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9" name="文本框 18"/>
          <p:cNvSpPr txBox="1"/>
          <p:nvPr/>
        </p:nvSpPr>
        <p:spPr>
          <a:xfrm>
            <a:off x="6817633" y="2397309"/>
            <a:ext cx="2108269" cy="369332"/>
          </a:xfrm>
          <a:prstGeom prst="rect">
            <a:avLst/>
          </a:prstGeom>
          <a:noFill/>
        </p:spPr>
        <p:txBody>
          <a:bodyPr wrap="none" rtlCol="0">
            <a:spAutoFit/>
          </a:bodyPr>
          <a:lstStyle/>
          <a:p>
            <a:r>
              <a:rPr lang="zh-CN" altLang="en-US" dirty="0" smtClean="0"/>
              <a:t>训练数据：</a:t>
            </a:r>
            <a:r>
              <a:rPr lang="en-US" altLang="zh-CN" dirty="0" smtClean="0"/>
              <a:t>895552</a:t>
            </a:r>
            <a:endParaRPr lang="en-US" dirty="0"/>
          </a:p>
        </p:txBody>
      </p:sp>
      <p:sp>
        <p:nvSpPr>
          <p:cNvPr id="20" name="文本框 19"/>
          <p:cNvSpPr txBox="1"/>
          <p:nvPr/>
        </p:nvSpPr>
        <p:spPr>
          <a:xfrm>
            <a:off x="6046282" y="2853206"/>
            <a:ext cx="1877437" cy="369332"/>
          </a:xfrm>
          <a:prstGeom prst="rect">
            <a:avLst/>
          </a:prstGeom>
          <a:noFill/>
        </p:spPr>
        <p:txBody>
          <a:bodyPr wrap="none" rtlCol="0">
            <a:spAutoFit/>
          </a:bodyPr>
          <a:lstStyle/>
          <a:p>
            <a:r>
              <a:rPr lang="zh-CN" altLang="en-US" dirty="0" smtClean="0"/>
              <a:t>正</a:t>
            </a:r>
            <a:r>
              <a:rPr lang="zh-CN" altLang="en-US" dirty="0"/>
              <a:t>样例</a:t>
            </a:r>
            <a:r>
              <a:rPr lang="zh-CN" altLang="en-US" dirty="0" smtClean="0"/>
              <a:t>：</a:t>
            </a:r>
            <a:r>
              <a:rPr lang="en-US" altLang="zh-CN" dirty="0" smtClean="0"/>
              <a:t>682324</a:t>
            </a:r>
            <a:endParaRPr lang="en-US" dirty="0"/>
          </a:p>
        </p:txBody>
      </p:sp>
      <p:sp>
        <p:nvSpPr>
          <p:cNvPr id="21" name="文本框 20"/>
          <p:cNvSpPr txBox="1"/>
          <p:nvPr/>
        </p:nvSpPr>
        <p:spPr>
          <a:xfrm>
            <a:off x="7987184" y="2836512"/>
            <a:ext cx="1877437" cy="369332"/>
          </a:xfrm>
          <a:prstGeom prst="rect">
            <a:avLst/>
          </a:prstGeom>
          <a:noFill/>
        </p:spPr>
        <p:txBody>
          <a:bodyPr wrap="none" rtlCol="0">
            <a:spAutoFit/>
          </a:bodyPr>
          <a:lstStyle/>
          <a:p>
            <a:r>
              <a:rPr lang="zh-CN" altLang="en-US" dirty="0" smtClean="0"/>
              <a:t>负样例：</a:t>
            </a:r>
            <a:r>
              <a:rPr lang="en-US" altLang="zh-CN" dirty="0" smtClean="0"/>
              <a:t>213228</a:t>
            </a:r>
            <a:endParaRPr lang="en-US" dirty="0"/>
          </a:p>
        </p:txBody>
      </p:sp>
      <p:sp>
        <p:nvSpPr>
          <p:cNvPr id="22" name="矩形 21"/>
          <p:cNvSpPr/>
          <p:nvPr/>
        </p:nvSpPr>
        <p:spPr>
          <a:xfrm>
            <a:off x="5867401" y="3934252"/>
            <a:ext cx="4112636" cy="16832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3" name="文本框 22"/>
          <p:cNvSpPr txBox="1"/>
          <p:nvPr/>
        </p:nvSpPr>
        <p:spPr>
          <a:xfrm>
            <a:off x="6817633" y="4236061"/>
            <a:ext cx="2108269" cy="369332"/>
          </a:xfrm>
          <a:prstGeom prst="rect">
            <a:avLst/>
          </a:prstGeom>
          <a:noFill/>
        </p:spPr>
        <p:txBody>
          <a:bodyPr wrap="none" rtlCol="0">
            <a:spAutoFit/>
          </a:bodyPr>
          <a:lstStyle/>
          <a:p>
            <a:r>
              <a:rPr lang="zh-CN" altLang="en-US" dirty="0"/>
              <a:t>测试</a:t>
            </a:r>
            <a:r>
              <a:rPr lang="zh-CN" altLang="en-US" dirty="0" smtClean="0"/>
              <a:t>数据：</a:t>
            </a:r>
            <a:r>
              <a:rPr lang="en-US" altLang="zh-CN" dirty="0" smtClean="0"/>
              <a:t>315258</a:t>
            </a:r>
            <a:endParaRPr lang="en-US" dirty="0"/>
          </a:p>
        </p:txBody>
      </p:sp>
      <p:sp>
        <p:nvSpPr>
          <p:cNvPr id="24" name="文本框 23"/>
          <p:cNvSpPr txBox="1"/>
          <p:nvPr/>
        </p:nvSpPr>
        <p:spPr>
          <a:xfrm>
            <a:off x="6046281" y="4650426"/>
            <a:ext cx="1877437" cy="369332"/>
          </a:xfrm>
          <a:prstGeom prst="rect">
            <a:avLst/>
          </a:prstGeom>
          <a:noFill/>
        </p:spPr>
        <p:txBody>
          <a:bodyPr wrap="none" rtlCol="0">
            <a:spAutoFit/>
          </a:bodyPr>
          <a:lstStyle/>
          <a:p>
            <a:r>
              <a:rPr lang="zh-CN" altLang="en-US" dirty="0" smtClean="0"/>
              <a:t>正</a:t>
            </a:r>
            <a:r>
              <a:rPr lang="zh-CN" altLang="en-US" dirty="0"/>
              <a:t>样例</a:t>
            </a:r>
            <a:r>
              <a:rPr lang="zh-CN" altLang="en-US" dirty="0" smtClean="0"/>
              <a:t>：</a:t>
            </a:r>
            <a:r>
              <a:rPr lang="en-US" altLang="zh-CN" dirty="0" smtClean="0"/>
              <a:t>209999</a:t>
            </a:r>
            <a:endParaRPr lang="en-US" dirty="0"/>
          </a:p>
        </p:txBody>
      </p:sp>
      <p:sp>
        <p:nvSpPr>
          <p:cNvPr id="25" name="文本框 24"/>
          <p:cNvSpPr txBox="1"/>
          <p:nvPr/>
        </p:nvSpPr>
        <p:spPr>
          <a:xfrm>
            <a:off x="7990863" y="4605393"/>
            <a:ext cx="1877437" cy="369332"/>
          </a:xfrm>
          <a:prstGeom prst="rect">
            <a:avLst/>
          </a:prstGeom>
          <a:noFill/>
        </p:spPr>
        <p:txBody>
          <a:bodyPr wrap="none" rtlCol="0">
            <a:spAutoFit/>
          </a:bodyPr>
          <a:lstStyle/>
          <a:p>
            <a:r>
              <a:rPr lang="zh-CN" altLang="en-US" dirty="0" smtClean="0"/>
              <a:t>负样例：</a:t>
            </a:r>
            <a:r>
              <a:rPr lang="en-US" altLang="zh-CN" dirty="0" smtClean="0"/>
              <a:t>105259</a:t>
            </a:r>
            <a:endParaRPr lang="en-US" dirty="0"/>
          </a:p>
        </p:txBody>
      </p:sp>
      <p:sp>
        <p:nvSpPr>
          <p:cNvPr id="26" name="文本框 25"/>
          <p:cNvSpPr txBox="1"/>
          <p:nvPr/>
        </p:nvSpPr>
        <p:spPr>
          <a:xfrm>
            <a:off x="6693254" y="3408615"/>
            <a:ext cx="2460930" cy="369332"/>
          </a:xfrm>
          <a:prstGeom prst="rect">
            <a:avLst/>
          </a:prstGeom>
          <a:noFill/>
        </p:spPr>
        <p:txBody>
          <a:bodyPr wrap="none" rtlCol="0">
            <a:spAutoFit/>
          </a:bodyPr>
          <a:lstStyle/>
          <a:p>
            <a:r>
              <a:rPr lang="en-US" dirty="0" smtClean="0"/>
              <a:t>2014/5/12-2014/7/12</a:t>
            </a:r>
            <a:endParaRPr lang="en-US" dirty="0"/>
          </a:p>
        </p:txBody>
      </p:sp>
      <p:sp>
        <p:nvSpPr>
          <p:cNvPr id="27" name="文本框 26"/>
          <p:cNvSpPr txBox="1"/>
          <p:nvPr/>
        </p:nvSpPr>
        <p:spPr>
          <a:xfrm>
            <a:off x="6611841" y="5162408"/>
            <a:ext cx="2460930" cy="369332"/>
          </a:xfrm>
          <a:prstGeom prst="rect">
            <a:avLst/>
          </a:prstGeom>
          <a:noFill/>
        </p:spPr>
        <p:txBody>
          <a:bodyPr wrap="none" rtlCol="0">
            <a:spAutoFit/>
          </a:bodyPr>
          <a:lstStyle/>
          <a:p>
            <a:r>
              <a:rPr lang="en-US" dirty="0" smtClean="0"/>
              <a:t>2014/7/13-2014/8/13</a:t>
            </a:r>
            <a:endParaRPr lang="en-US" dirty="0"/>
          </a:p>
        </p:txBody>
      </p:sp>
      <p:sp>
        <p:nvSpPr>
          <p:cNvPr id="28" name="文本框 27"/>
          <p:cNvSpPr txBox="1"/>
          <p:nvPr/>
        </p:nvSpPr>
        <p:spPr>
          <a:xfrm>
            <a:off x="1616892" y="2110120"/>
            <a:ext cx="3775393" cy="523220"/>
          </a:xfrm>
          <a:prstGeom prst="rect">
            <a:avLst/>
          </a:prstGeom>
          <a:noFill/>
        </p:spPr>
        <p:txBody>
          <a:bodyPr wrap="none" rtlCol="0">
            <a:spAutoFit/>
          </a:bodyPr>
          <a:lstStyle/>
          <a:p>
            <a:r>
              <a:rPr lang="zh-CN" altLang="en-US" sz="2800" dirty="0" smtClean="0"/>
              <a:t>相关背景热点：世界杯</a:t>
            </a:r>
            <a:endParaRPr lang="en-US" sz="2800" dirty="0"/>
          </a:p>
        </p:txBody>
      </p:sp>
    </p:spTree>
    <p:extLst>
      <p:ext uri="{BB962C8B-B14F-4D97-AF65-F5344CB8AC3E}">
        <p14:creationId xmlns:p14="http://schemas.microsoft.com/office/powerpoint/2010/main" val="20570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融合热点话题的微博转发预测研究</a:t>
            </a:r>
            <a:endParaRPr lang="en-US"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p>
            <a:r>
              <a:rPr lang="zh-CN" altLang="en-US" dirty="0" smtClean="0"/>
              <a:t>指导老师：王丽宏、巢文涵</a:t>
            </a:r>
            <a:endParaRPr lang="en-US" altLang="zh-CN" dirty="0" smtClean="0"/>
          </a:p>
        </p:txBody>
      </p:sp>
      <p:sp>
        <p:nvSpPr>
          <p:cNvPr id="5" name="文本占位符 4"/>
          <p:cNvSpPr>
            <a:spLocks noGrp="1"/>
          </p:cNvSpPr>
          <p:nvPr>
            <p:ph type="body" sz="quarter" idx="12"/>
          </p:nvPr>
        </p:nvSpPr>
        <p:spPr/>
        <p:txBody>
          <a:bodyPr/>
          <a:lstStyle/>
          <a:p>
            <a:r>
              <a:rPr lang="zh-CN" altLang="en-US" dirty="0" smtClean="0"/>
              <a:t>已完成工作</a:t>
            </a:r>
            <a:endParaRPr lang="en-US" dirty="0"/>
          </a:p>
        </p:txBody>
      </p:sp>
      <p:sp>
        <p:nvSpPr>
          <p:cNvPr id="6" name="文本框 5"/>
          <p:cNvSpPr txBox="1"/>
          <p:nvPr/>
        </p:nvSpPr>
        <p:spPr>
          <a:xfrm>
            <a:off x="7203035" y="946302"/>
            <a:ext cx="5032147" cy="369332"/>
          </a:xfrm>
          <a:prstGeom prst="rect">
            <a:avLst/>
          </a:prstGeom>
          <a:noFill/>
        </p:spPr>
        <p:txBody>
          <a:bodyPr wrap="none" rtlCol="0">
            <a:spAutoFit/>
          </a:bodyPr>
          <a:lstStyle/>
          <a:p>
            <a:r>
              <a:rPr lang="en-US" altLang="zh-CN" dirty="0"/>
              <a:t>——</a:t>
            </a:r>
            <a:r>
              <a:rPr lang="zh-CN" altLang="en-US" dirty="0" smtClean="0"/>
              <a:t>数据分析：</a:t>
            </a:r>
            <a:r>
              <a:rPr lang="zh-CN" altLang="en-US" dirty="0"/>
              <a:t>热点话题对用户转发的影响研究</a:t>
            </a:r>
            <a:endParaRPr lang="en-US" dirty="0"/>
          </a:p>
        </p:txBody>
      </p:sp>
      <p:pic>
        <p:nvPicPr>
          <p:cNvPr id="2050" name="Picture 2" descr="图1-用户转发行为与背景热点关系研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776" y="1540048"/>
            <a:ext cx="4794914" cy="359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G:\chenjiang\study\毕业论文相关\FIFA统计数据\matlab\mine\黑白-用户转发行为与背景热点关系研究-图2.jpg"/>
          <p:cNvPicPr/>
          <p:nvPr/>
        </p:nvPicPr>
        <p:blipFill>
          <a:blip r:embed="rId3">
            <a:extLst>
              <a:ext uri="{28A0092B-C50C-407E-A947-70E740481C1C}">
                <a14:useLocalDpi xmlns:a14="http://schemas.microsoft.com/office/drawing/2010/main" val="0"/>
              </a:ext>
            </a:extLst>
          </a:blip>
          <a:srcRect/>
          <a:stretch>
            <a:fillRect/>
          </a:stretch>
        </p:blipFill>
        <p:spPr bwMode="auto">
          <a:xfrm>
            <a:off x="5961382" y="1540048"/>
            <a:ext cx="5036818" cy="3590752"/>
          </a:xfrm>
          <a:prstGeom prst="rect">
            <a:avLst/>
          </a:prstGeom>
          <a:noFill/>
          <a:ln>
            <a:noFill/>
          </a:ln>
        </p:spPr>
      </p:pic>
      <p:grpSp>
        <p:nvGrpSpPr>
          <p:cNvPr id="10" name="组合 9"/>
          <p:cNvGrpSpPr/>
          <p:nvPr/>
        </p:nvGrpSpPr>
        <p:grpSpPr>
          <a:xfrm>
            <a:off x="2589213" y="5325880"/>
            <a:ext cx="6835277" cy="373912"/>
            <a:chOff x="2589213" y="5186180"/>
            <a:chExt cx="6835277" cy="373912"/>
          </a:xfrm>
        </p:grpSpPr>
        <p:sp>
          <p:nvSpPr>
            <p:cNvPr id="7" name="文本框 6"/>
            <p:cNvSpPr txBox="1"/>
            <p:nvPr/>
          </p:nvSpPr>
          <p:spPr>
            <a:xfrm>
              <a:off x="2589213" y="5186180"/>
              <a:ext cx="877163" cy="369332"/>
            </a:xfrm>
            <a:prstGeom prst="rect">
              <a:avLst/>
            </a:prstGeom>
            <a:noFill/>
          </p:spPr>
          <p:txBody>
            <a:bodyPr wrap="none" rtlCol="0">
              <a:spAutoFit/>
            </a:bodyPr>
            <a:lstStyle/>
            <a:p>
              <a:r>
                <a:rPr lang="zh-CN" altLang="en-US" dirty="0" smtClean="0"/>
                <a:t>结论：</a:t>
              </a:r>
              <a:endParaRPr lang="en-US" dirty="0"/>
            </a:p>
          </p:txBody>
        </p:sp>
        <p:sp>
          <p:nvSpPr>
            <p:cNvPr id="9" name="文本框 8"/>
            <p:cNvSpPr txBox="1"/>
            <p:nvPr/>
          </p:nvSpPr>
          <p:spPr>
            <a:xfrm>
              <a:off x="3903023" y="5190760"/>
              <a:ext cx="5521467" cy="369332"/>
            </a:xfrm>
            <a:prstGeom prst="rect">
              <a:avLst/>
            </a:prstGeom>
            <a:noFill/>
          </p:spPr>
          <p:txBody>
            <a:bodyPr wrap="square" rtlCol="0">
              <a:spAutoFit/>
            </a:bodyPr>
            <a:lstStyle/>
            <a:p>
              <a:r>
                <a:rPr lang="zh-CN" altLang="en-US" dirty="0"/>
                <a:t>用户的转发行为会受到当前社会热点话题的</a:t>
              </a:r>
              <a:r>
                <a:rPr lang="zh-CN" altLang="en-US" dirty="0" smtClean="0"/>
                <a:t>影响</a:t>
              </a:r>
              <a:endParaRPr lang="en-US" dirty="0"/>
            </a:p>
          </p:txBody>
        </p:sp>
      </p:grpSp>
    </p:spTree>
    <p:extLst>
      <p:ext uri="{BB962C8B-B14F-4D97-AF65-F5344CB8AC3E}">
        <p14:creationId xmlns:p14="http://schemas.microsoft.com/office/powerpoint/2010/main" val="10758229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融合热点话题的微博转发预测研究</a:t>
            </a:r>
            <a:endParaRPr lang="en-US"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5" name="文本占位符 4"/>
          <p:cNvSpPr>
            <a:spLocks noGrp="1"/>
          </p:cNvSpPr>
          <p:nvPr>
            <p:ph type="body" sz="quarter" idx="12"/>
          </p:nvPr>
        </p:nvSpPr>
        <p:spPr/>
        <p:txBody>
          <a:bodyPr/>
          <a:lstStyle/>
          <a:p>
            <a:r>
              <a:rPr lang="zh-CN" altLang="en-US" dirty="0" smtClean="0"/>
              <a:t>已完成工作</a:t>
            </a:r>
            <a:endParaRPr lang="en-US" dirty="0"/>
          </a:p>
        </p:txBody>
      </p:sp>
      <p:sp>
        <p:nvSpPr>
          <p:cNvPr id="6" name="文本框 5"/>
          <p:cNvSpPr txBox="1"/>
          <p:nvPr/>
        </p:nvSpPr>
        <p:spPr>
          <a:xfrm>
            <a:off x="6969710" y="978670"/>
            <a:ext cx="5262979" cy="369332"/>
          </a:xfrm>
          <a:prstGeom prst="rect">
            <a:avLst/>
          </a:prstGeom>
          <a:noFill/>
        </p:spPr>
        <p:txBody>
          <a:bodyPr wrap="none" rtlCol="0">
            <a:spAutoFit/>
          </a:bodyPr>
          <a:lstStyle/>
          <a:p>
            <a:r>
              <a:rPr lang="en-US" altLang="zh-CN" dirty="0"/>
              <a:t>——</a:t>
            </a:r>
            <a:r>
              <a:rPr lang="zh-CN" altLang="en-US" dirty="0" smtClean="0"/>
              <a:t>数据分析：融合热点话题的用户转发兴趣特征</a:t>
            </a:r>
            <a:endParaRPr lang="en-US" dirty="0"/>
          </a:p>
        </p:txBody>
      </p:sp>
      <p:pic>
        <p:nvPicPr>
          <p:cNvPr id="7" name="图片 6" descr="G:\chenjiang\study\毕业论文相关\FIFA统计数据\matlab\mine\黑白-图3-基于背景热点的用户兴趣与转发的关系.jpg"/>
          <p:cNvPicPr/>
          <p:nvPr/>
        </p:nvPicPr>
        <p:blipFill>
          <a:blip r:embed="rId2">
            <a:extLst>
              <a:ext uri="{28A0092B-C50C-407E-A947-70E740481C1C}">
                <a14:useLocalDpi xmlns:a14="http://schemas.microsoft.com/office/drawing/2010/main" val="0"/>
              </a:ext>
            </a:extLst>
          </a:blip>
          <a:srcRect/>
          <a:stretch>
            <a:fillRect/>
          </a:stretch>
        </p:blipFill>
        <p:spPr bwMode="auto">
          <a:xfrm>
            <a:off x="7255669" y="1612900"/>
            <a:ext cx="4691063" cy="4103444"/>
          </a:xfrm>
          <a:prstGeom prst="rect">
            <a:avLst/>
          </a:prstGeom>
          <a:noFill/>
          <a:ln>
            <a:noFill/>
          </a:ln>
        </p:spPr>
      </p:pic>
      <p:grpSp>
        <p:nvGrpSpPr>
          <p:cNvPr id="10" name="组合 9"/>
          <p:cNvGrpSpPr/>
          <p:nvPr/>
        </p:nvGrpSpPr>
        <p:grpSpPr>
          <a:xfrm>
            <a:off x="365032" y="2286430"/>
            <a:ext cx="6095525" cy="2522762"/>
            <a:chOff x="568232" y="2311830"/>
            <a:chExt cx="6095525" cy="2522762"/>
          </a:xfrm>
        </p:grpSpPr>
        <mc:AlternateContent xmlns:mc="http://schemas.openxmlformats.org/markup-compatibility/2006" xmlns:a14="http://schemas.microsoft.com/office/drawing/2010/main">
          <mc:Choice Requires="a14">
            <p:sp>
              <p:nvSpPr>
                <p:cNvPr id="8" name="文本框 7"/>
                <p:cNvSpPr txBox="1"/>
                <p:nvPr/>
              </p:nvSpPr>
              <p:spPr>
                <a:xfrm>
                  <a:off x="1006814" y="2895600"/>
                  <a:ext cx="5656943" cy="1938992"/>
                </a:xfrm>
                <a:prstGeom prst="rect">
                  <a:avLst/>
                </a:prstGeom>
                <a:noFill/>
              </p:spPr>
              <p:txBody>
                <a:bodyPr wrap="square" rtlCol="0">
                  <a:spAutoFit/>
                </a:bodyPr>
                <a:lstStyle/>
                <a:p>
                  <a:pPr>
                    <a:lnSpc>
                      <a:spcPct val="150000"/>
                    </a:lnSpc>
                  </a:pPr>
                  <a:r>
                    <a:rPr lang="zh-CN" altLang="en-US" sz="2000" dirty="0"/>
                    <a:t>用户转发兴趣与背景热点话题之间的匹配程度越高（</a:t>
                  </a:r>
                  <a14:m>
                    <m:oMath xmlns:m="http://schemas.openxmlformats.org/officeDocument/2006/math">
                      <m:r>
                        <a:rPr lang="en-US" sz="2000" i="1">
                          <a:latin typeface="Cambria Math" panose="02040503050406030204" pitchFamily="18" charset="0"/>
                        </a:rPr>
                        <m:t>𝐶𝑂</m:t>
                      </m:r>
                    </m:oMath>
                  </a14:m>
                  <a:r>
                    <a:rPr lang="zh-CN" altLang="en-US" sz="2000" dirty="0"/>
                    <a:t>越大），则用户所转发与背景热点话题相关微博的数量越多，表明融合背景热点话题的用户转发兴趣能够有效预测用户的转发行为</a:t>
                  </a:r>
                  <a:endParaRPr lang="en-US" sz="2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006814" y="2895600"/>
                  <a:ext cx="5656943" cy="1938992"/>
                </a:xfrm>
                <a:prstGeom prst="rect">
                  <a:avLst/>
                </a:prstGeom>
                <a:blipFill rotWithShape="0">
                  <a:blip r:embed="rId3"/>
                  <a:stretch>
                    <a:fillRect l="-1185" b="-943"/>
                  </a:stretch>
                </a:blipFill>
              </p:spPr>
              <p:txBody>
                <a:bodyPr/>
                <a:lstStyle/>
                <a:p>
                  <a:r>
                    <a:rPr lang="en-US">
                      <a:noFill/>
                    </a:rPr>
                    <a:t> </a:t>
                  </a:r>
                </a:p>
              </p:txBody>
            </p:sp>
          </mc:Fallback>
        </mc:AlternateContent>
        <p:sp>
          <p:nvSpPr>
            <p:cNvPr id="9" name="文本框 8"/>
            <p:cNvSpPr txBox="1"/>
            <p:nvPr/>
          </p:nvSpPr>
          <p:spPr>
            <a:xfrm>
              <a:off x="568232" y="2311830"/>
              <a:ext cx="877163" cy="369332"/>
            </a:xfrm>
            <a:prstGeom prst="rect">
              <a:avLst/>
            </a:prstGeom>
            <a:noFill/>
          </p:spPr>
          <p:txBody>
            <a:bodyPr wrap="none" rtlCol="0">
              <a:spAutoFit/>
            </a:bodyPr>
            <a:lstStyle/>
            <a:p>
              <a:r>
                <a:rPr lang="zh-CN" altLang="en-US" dirty="0" smtClean="0"/>
                <a:t>结论：</a:t>
              </a:r>
              <a:endParaRPr lang="en-US" dirty="0"/>
            </a:p>
          </p:txBody>
        </p:sp>
      </p:grpSp>
    </p:spTree>
    <p:extLst>
      <p:ext uri="{BB962C8B-B14F-4D97-AF65-F5344CB8AC3E}">
        <p14:creationId xmlns:p14="http://schemas.microsoft.com/office/powerpoint/2010/main" val="2035712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融合热点话题的微博转发预测研究</a:t>
            </a:r>
            <a:endParaRPr lang="en-US"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5" name="文本占位符 4"/>
          <p:cNvSpPr>
            <a:spLocks noGrp="1"/>
          </p:cNvSpPr>
          <p:nvPr>
            <p:ph type="body" sz="quarter" idx="12"/>
          </p:nvPr>
        </p:nvSpPr>
        <p:spPr/>
        <p:txBody>
          <a:bodyPr/>
          <a:lstStyle/>
          <a:p>
            <a:r>
              <a:rPr lang="zh-CN" altLang="en-US" dirty="0" smtClean="0"/>
              <a:t>已完成工作</a:t>
            </a:r>
            <a:endParaRPr lang="en-US" dirty="0"/>
          </a:p>
        </p:txBody>
      </p:sp>
      <p:sp>
        <p:nvSpPr>
          <p:cNvPr id="6" name="文本框 5"/>
          <p:cNvSpPr txBox="1"/>
          <p:nvPr/>
        </p:nvSpPr>
        <p:spPr>
          <a:xfrm>
            <a:off x="6929021" y="963238"/>
            <a:ext cx="5262979" cy="369332"/>
          </a:xfrm>
          <a:prstGeom prst="rect">
            <a:avLst/>
          </a:prstGeom>
          <a:noFill/>
        </p:spPr>
        <p:txBody>
          <a:bodyPr wrap="none" rtlCol="0">
            <a:spAutoFit/>
          </a:bodyPr>
          <a:lstStyle/>
          <a:p>
            <a:r>
              <a:rPr lang="en-US" altLang="zh-CN" dirty="0"/>
              <a:t>——</a:t>
            </a:r>
            <a:r>
              <a:rPr lang="zh-CN" altLang="en-US" dirty="0" smtClean="0"/>
              <a:t>数据分析：</a:t>
            </a:r>
            <a:r>
              <a:rPr lang="zh-CN" altLang="en-US" dirty="0"/>
              <a:t>融合热点话题的用户转发行为特征</a:t>
            </a:r>
            <a:endParaRPr lang="en-US" dirty="0"/>
          </a:p>
        </p:txBody>
      </p:sp>
      <p:pic>
        <p:nvPicPr>
          <p:cNvPr id="8" name="图片 7" descr="G:\chenjiang\study\毕业论文相关\FIFA统计数据\matlab\mine\黑白-图4-用户行为与背景热点发展趋势的关系.jpg"/>
          <p:cNvPicPr/>
          <p:nvPr/>
        </p:nvPicPr>
        <p:blipFill>
          <a:blip r:embed="rId2">
            <a:extLst>
              <a:ext uri="{28A0092B-C50C-407E-A947-70E740481C1C}">
                <a14:useLocalDpi xmlns:a14="http://schemas.microsoft.com/office/drawing/2010/main" val="0"/>
              </a:ext>
            </a:extLst>
          </a:blip>
          <a:srcRect/>
          <a:stretch>
            <a:fillRect/>
          </a:stretch>
        </p:blipFill>
        <p:spPr bwMode="auto">
          <a:xfrm>
            <a:off x="6974138" y="1734607"/>
            <a:ext cx="5103562" cy="4395830"/>
          </a:xfrm>
          <a:prstGeom prst="rect">
            <a:avLst/>
          </a:prstGeom>
          <a:noFill/>
          <a:ln>
            <a:noFill/>
          </a:ln>
        </p:spPr>
      </p:pic>
      <p:grpSp>
        <p:nvGrpSpPr>
          <p:cNvPr id="10" name="组合 9"/>
          <p:cNvGrpSpPr/>
          <p:nvPr/>
        </p:nvGrpSpPr>
        <p:grpSpPr>
          <a:xfrm>
            <a:off x="419100" y="2095500"/>
            <a:ext cx="6635080" cy="2866902"/>
            <a:chOff x="419100" y="2095500"/>
            <a:chExt cx="6635080" cy="2866902"/>
          </a:xfrm>
        </p:grpSpPr>
        <p:sp>
          <p:nvSpPr>
            <p:cNvPr id="7" name="矩形 6"/>
            <p:cNvSpPr/>
            <p:nvPr/>
          </p:nvSpPr>
          <p:spPr>
            <a:xfrm>
              <a:off x="958180" y="2622723"/>
              <a:ext cx="6096000" cy="2339679"/>
            </a:xfrm>
            <a:prstGeom prst="rect">
              <a:avLst/>
            </a:prstGeom>
          </p:spPr>
          <p:txBody>
            <a:bodyPr>
              <a:spAutoFit/>
            </a:bodyPr>
            <a:lstStyle/>
            <a:p>
              <a:pPr marL="342900" indent="-342900">
                <a:lnSpc>
                  <a:spcPct val="150000"/>
                </a:lnSpc>
                <a:buFont typeface="Arial" panose="020B0604020202020204" pitchFamily="34" charset="0"/>
                <a:buChar char="•"/>
              </a:pPr>
              <a:r>
                <a:rPr lang="zh-CN" altLang="en-US" sz="2000" dirty="0"/>
                <a:t>持续关注某一背景热点话题的微博用户对该背景热点话题具有更高的转发</a:t>
              </a:r>
              <a:r>
                <a:rPr lang="zh-CN" altLang="en-US" sz="2000" dirty="0" smtClean="0"/>
                <a:t>兴趣</a:t>
              </a:r>
              <a:endParaRPr lang="en-US" altLang="zh-CN" sz="2000" dirty="0" smtClean="0"/>
            </a:p>
            <a:p>
              <a:pPr marL="342900" indent="-342900">
                <a:lnSpc>
                  <a:spcPct val="150000"/>
                </a:lnSpc>
                <a:buFont typeface="Arial" panose="020B0604020202020204" pitchFamily="34" charset="0"/>
                <a:buChar char="•"/>
              </a:pPr>
              <a:r>
                <a:rPr lang="zh-CN" altLang="en-US" sz="2000" dirty="0" smtClean="0"/>
                <a:t>融合</a:t>
              </a:r>
              <a:r>
                <a:rPr lang="zh-CN" altLang="en-US" sz="2000" dirty="0"/>
                <a:t>背景热点话题的用户行为一致性特征能够有效检测出热点话题的持续关注用户，同时避免因其总发帖量不高而被忽略的问题</a:t>
              </a:r>
              <a:endParaRPr lang="en-US" sz="2000" dirty="0"/>
            </a:p>
          </p:txBody>
        </p:sp>
        <p:sp>
          <p:nvSpPr>
            <p:cNvPr id="9" name="文本框 8"/>
            <p:cNvSpPr txBox="1"/>
            <p:nvPr/>
          </p:nvSpPr>
          <p:spPr>
            <a:xfrm>
              <a:off x="419100" y="2095500"/>
              <a:ext cx="877163" cy="369332"/>
            </a:xfrm>
            <a:prstGeom prst="rect">
              <a:avLst/>
            </a:prstGeom>
            <a:noFill/>
          </p:spPr>
          <p:txBody>
            <a:bodyPr wrap="none" rtlCol="0">
              <a:spAutoFit/>
            </a:bodyPr>
            <a:lstStyle/>
            <a:p>
              <a:r>
                <a:rPr lang="zh-CN" altLang="en-US" dirty="0" smtClean="0"/>
                <a:t>结论：</a:t>
              </a:r>
              <a:endParaRPr lang="en-US" dirty="0"/>
            </a:p>
          </p:txBody>
        </p:sp>
      </p:grpSp>
    </p:spTree>
    <p:extLst>
      <p:ext uri="{BB962C8B-B14F-4D97-AF65-F5344CB8AC3E}">
        <p14:creationId xmlns:p14="http://schemas.microsoft.com/office/powerpoint/2010/main" val="111421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融合热点话题的微博转发预测研究</a:t>
            </a:r>
            <a:endParaRPr lang="en-US"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5" name="文本占位符 4"/>
          <p:cNvSpPr>
            <a:spLocks noGrp="1"/>
          </p:cNvSpPr>
          <p:nvPr>
            <p:ph type="body" sz="quarter" idx="12"/>
          </p:nvPr>
        </p:nvSpPr>
        <p:spPr/>
        <p:txBody>
          <a:bodyPr/>
          <a:lstStyle/>
          <a:p>
            <a:r>
              <a:rPr lang="zh-CN" altLang="en-US" dirty="0" smtClean="0"/>
              <a:t>已完成工作</a:t>
            </a:r>
            <a:endParaRPr lang="en-US" dirty="0"/>
          </a:p>
        </p:txBody>
      </p:sp>
      <p:sp>
        <p:nvSpPr>
          <p:cNvPr id="6" name="文本框 5"/>
          <p:cNvSpPr txBox="1"/>
          <p:nvPr/>
        </p:nvSpPr>
        <p:spPr>
          <a:xfrm>
            <a:off x="7200544" y="1060998"/>
            <a:ext cx="4801314" cy="369332"/>
          </a:xfrm>
          <a:prstGeom prst="rect">
            <a:avLst/>
          </a:prstGeom>
          <a:noFill/>
        </p:spPr>
        <p:txBody>
          <a:bodyPr wrap="none" rtlCol="0">
            <a:spAutoFit/>
          </a:bodyPr>
          <a:lstStyle/>
          <a:p>
            <a:r>
              <a:rPr lang="en-US" altLang="zh-CN" dirty="0"/>
              <a:t>——</a:t>
            </a:r>
            <a:r>
              <a:rPr lang="zh-CN" altLang="en-US" dirty="0" smtClean="0"/>
              <a:t>数据分析：</a:t>
            </a:r>
            <a:r>
              <a:rPr lang="zh-CN" altLang="en-US" dirty="0"/>
              <a:t>融合热点话题的微博内容特征</a:t>
            </a:r>
            <a:endParaRPr lang="en-US" dirty="0"/>
          </a:p>
        </p:txBody>
      </p:sp>
      <p:pic>
        <p:nvPicPr>
          <p:cNvPr id="7" name="图片 6" descr="G:\chenjiang\study\毕业论文相关\FIFA统计数据\matlab\mine\黑白-图5-微博内容与背景热点相关性.jpg"/>
          <p:cNvPicPr/>
          <p:nvPr/>
        </p:nvPicPr>
        <p:blipFill>
          <a:blip r:embed="rId2">
            <a:extLst>
              <a:ext uri="{28A0092B-C50C-407E-A947-70E740481C1C}">
                <a14:useLocalDpi xmlns:a14="http://schemas.microsoft.com/office/drawing/2010/main" val="0"/>
              </a:ext>
            </a:extLst>
          </a:blip>
          <a:srcRect/>
          <a:stretch>
            <a:fillRect/>
          </a:stretch>
        </p:blipFill>
        <p:spPr bwMode="auto">
          <a:xfrm>
            <a:off x="272378" y="1140966"/>
            <a:ext cx="5722021" cy="4777234"/>
          </a:xfrm>
          <a:prstGeom prst="rect">
            <a:avLst/>
          </a:prstGeom>
          <a:noFill/>
          <a:ln>
            <a:noFill/>
          </a:ln>
        </p:spPr>
      </p:pic>
      <p:sp>
        <p:nvSpPr>
          <p:cNvPr id="8" name="文本框 7"/>
          <p:cNvSpPr txBox="1"/>
          <p:nvPr/>
        </p:nvSpPr>
        <p:spPr>
          <a:xfrm>
            <a:off x="6260307" y="2259575"/>
            <a:ext cx="5536567"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微博转发总量随微博内容与背景热点话题相似性的增大而</a:t>
            </a:r>
            <a:r>
              <a:rPr lang="zh-CN" altLang="en-US" sz="2000" dirty="0" smtClean="0"/>
              <a:t>减少</a:t>
            </a:r>
            <a:endParaRPr lang="en-US" altLang="zh-CN" sz="2000" dirty="0" smtClean="0"/>
          </a:p>
          <a:p>
            <a:pPr marL="285750" indent="-285750">
              <a:lnSpc>
                <a:spcPct val="150000"/>
              </a:lnSpc>
              <a:buFont typeface="Arial" panose="020B0604020202020204" pitchFamily="34" charset="0"/>
              <a:buChar char="•"/>
            </a:pPr>
            <a:r>
              <a:rPr lang="zh-CN" altLang="en-US" sz="2000" dirty="0"/>
              <a:t>微博内容与热点话题越相似，越容易受到</a:t>
            </a:r>
            <a:r>
              <a:rPr lang="zh-CN" altLang="en-US" sz="2000" dirty="0" smtClean="0"/>
              <a:t>转发</a:t>
            </a:r>
            <a:endParaRPr lang="en-US" altLang="zh-CN" sz="2000" dirty="0" smtClean="0"/>
          </a:p>
          <a:p>
            <a:pPr marL="285750" indent="-285750">
              <a:lnSpc>
                <a:spcPct val="150000"/>
              </a:lnSpc>
              <a:buFont typeface="Arial" panose="020B0604020202020204" pitchFamily="34" charset="0"/>
              <a:buChar char="•"/>
            </a:pPr>
            <a:r>
              <a:rPr lang="zh-CN" altLang="en-US" sz="2000" dirty="0"/>
              <a:t>融合热点话题的微博内容特征能够有效区分微博转发行为</a:t>
            </a:r>
            <a:endParaRPr lang="en-US" sz="2000" dirty="0"/>
          </a:p>
        </p:txBody>
      </p:sp>
    </p:spTree>
    <p:extLst>
      <p:ext uri="{BB962C8B-B14F-4D97-AF65-F5344CB8AC3E}">
        <p14:creationId xmlns:p14="http://schemas.microsoft.com/office/powerpoint/2010/main" val="3079406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融合热点话题的微博转发预测研究</a:t>
            </a:r>
            <a:endParaRPr lang="en-US"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5" name="文本占位符 4"/>
          <p:cNvSpPr>
            <a:spLocks noGrp="1"/>
          </p:cNvSpPr>
          <p:nvPr>
            <p:ph type="body" sz="quarter" idx="12"/>
          </p:nvPr>
        </p:nvSpPr>
        <p:spPr/>
        <p:txBody>
          <a:bodyPr/>
          <a:lstStyle/>
          <a:p>
            <a:r>
              <a:rPr lang="zh-CN" altLang="en-US" dirty="0" smtClean="0"/>
              <a:t>已完成工作</a:t>
            </a:r>
            <a:endParaRPr lang="en-US" dirty="0"/>
          </a:p>
        </p:txBody>
      </p:sp>
      <p:sp>
        <p:nvSpPr>
          <p:cNvPr id="6" name="文本框 5"/>
          <p:cNvSpPr txBox="1"/>
          <p:nvPr/>
        </p:nvSpPr>
        <p:spPr>
          <a:xfrm>
            <a:off x="9336277" y="956300"/>
            <a:ext cx="1569660" cy="369332"/>
          </a:xfrm>
          <a:prstGeom prst="rect">
            <a:avLst/>
          </a:prstGeom>
          <a:noFill/>
        </p:spPr>
        <p:txBody>
          <a:bodyPr wrap="none" rtlCol="0">
            <a:spAutoFit/>
          </a:bodyPr>
          <a:lstStyle/>
          <a:p>
            <a:r>
              <a:rPr lang="en-US" altLang="zh-CN" dirty="0"/>
              <a:t>——</a:t>
            </a:r>
            <a:r>
              <a:rPr lang="zh-CN" altLang="en-US" dirty="0" smtClean="0"/>
              <a:t>特征选择</a:t>
            </a:r>
            <a:endParaRPr lang="en-US" dirty="0"/>
          </a:p>
        </p:txBody>
      </p:sp>
      <p:graphicFrame>
        <p:nvGraphicFramePr>
          <p:cNvPr id="7" name="表格 6"/>
          <p:cNvGraphicFramePr>
            <a:graphicFrameLocks noGrp="1"/>
          </p:cNvGraphicFramePr>
          <p:nvPr>
            <p:extLst>
              <p:ext uri="{D42A27DB-BD31-4B8C-83A1-F6EECF244321}">
                <p14:modId xmlns:p14="http://schemas.microsoft.com/office/powerpoint/2010/main" val="1220313600"/>
              </p:ext>
            </p:extLst>
          </p:nvPr>
        </p:nvGraphicFramePr>
        <p:xfrm>
          <a:off x="2069307" y="1971900"/>
          <a:ext cx="8051800" cy="3703320"/>
        </p:xfrm>
        <a:graphic>
          <a:graphicData uri="http://schemas.openxmlformats.org/drawingml/2006/table">
            <a:tbl>
              <a:tblPr firstRow="1" firstCol="1" bandRow="1">
                <a:tableStyleId>{5C22544A-7EE6-4342-B048-85BDC9FD1C3A}</a:tableStyleId>
              </a:tblPr>
              <a:tblGrid>
                <a:gridCol w="1333501"/>
                <a:gridCol w="6718299"/>
              </a:tblGrid>
              <a:tr h="394217">
                <a:tc>
                  <a:txBody>
                    <a:bodyPr/>
                    <a:lstStyle/>
                    <a:p>
                      <a:pPr marL="0" marR="0" algn="ctr">
                        <a:lnSpc>
                          <a:spcPct val="150000"/>
                        </a:lnSpc>
                        <a:spcBef>
                          <a:spcPts val="0"/>
                        </a:spcBef>
                        <a:spcAft>
                          <a:spcPts val="0"/>
                        </a:spcAft>
                      </a:pPr>
                      <a:r>
                        <a:rPr lang="zh-CN" sz="1800" kern="100" dirty="0">
                          <a:solidFill>
                            <a:schemeClr val="bg1"/>
                          </a:solidFill>
                          <a:effectLst/>
                        </a:rPr>
                        <a:t>序号</a:t>
                      </a:r>
                      <a:endParaRPr lang="en-US" sz="1800" kern="100" dirty="0">
                        <a:solidFill>
                          <a:schemeClr val="bg1"/>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zh-CN" sz="1800" kern="100">
                          <a:effectLst/>
                        </a:rPr>
                        <a:t>特征含义</a:t>
                      </a:r>
                      <a:endParaRPr lang="en-US" sz="1800" kern="100">
                        <a:effectLst/>
                        <a:latin typeface="Times New Roman" panose="02020603050405020304" pitchFamily="18" charset="0"/>
                        <a:ea typeface="SimSun" panose="02010600030101010101" pitchFamily="2" charset="-122"/>
                      </a:endParaRPr>
                    </a:p>
                  </a:txBody>
                  <a:tcPr marL="68580" marR="68580" marT="0" marB="0"/>
                </a:tc>
              </a:tr>
              <a:tr h="394217">
                <a:tc>
                  <a:txBody>
                    <a:bodyPr/>
                    <a:lstStyle/>
                    <a:p>
                      <a:pPr marL="0" marR="0" algn="ctr">
                        <a:lnSpc>
                          <a:spcPct val="150000"/>
                        </a:lnSpc>
                        <a:spcBef>
                          <a:spcPts val="0"/>
                        </a:spcBef>
                        <a:spcAft>
                          <a:spcPts val="0"/>
                        </a:spcAft>
                      </a:pPr>
                      <a:r>
                        <a:rPr lang="en-US" sz="1800" kern="100" dirty="0">
                          <a:solidFill>
                            <a:schemeClr val="bg1"/>
                          </a:solidFill>
                          <a:effectLst/>
                        </a:rPr>
                        <a:t>1</a:t>
                      </a:r>
                      <a:endParaRPr lang="en-US" sz="1800" kern="100" dirty="0">
                        <a:solidFill>
                          <a:schemeClr val="bg1"/>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lnSpc>
                          <a:spcPct val="150000"/>
                        </a:lnSpc>
                        <a:spcBef>
                          <a:spcPts val="0"/>
                        </a:spcBef>
                        <a:spcAft>
                          <a:spcPts val="0"/>
                        </a:spcAft>
                      </a:pPr>
                      <a:r>
                        <a:rPr lang="zh-CN" sz="1800" kern="100" dirty="0">
                          <a:effectLst/>
                        </a:rPr>
                        <a:t>融合热点话题的用户转发兴趣特征</a:t>
                      </a:r>
                      <a:endParaRPr lang="en-US" sz="1800" kern="100" dirty="0">
                        <a:effectLst/>
                        <a:latin typeface="Times New Roman" panose="02020603050405020304" pitchFamily="18" charset="0"/>
                        <a:ea typeface="SimSun" panose="02010600030101010101" pitchFamily="2" charset="-122"/>
                      </a:endParaRPr>
                    </a:p>
                  </a:txBody>
                  <a:tcPr marL="68580" marR="68580" marT="0" marB="0"/>
                </a:tc>
              </a:tr>
              <a:tr h="394217">
                <a:tc>
                  <a:txBody>
                    <a:bodyPr/>
                    <a:lstStyle/>
                    <a:p>
                      <a:pPr marL="0" marR="0" algn="ctr">
                        <a:lnSpc>
                          <a:spcPct val="150000"/>
                        </a:lnSpc>
                        <a:spcBef>
                          <a:spcPts val="0"/>
                        </a:spcBef>
                        <a:spcAft>
                          <a:spcPts val="0"/>
                        </a:spcAft>
                      </a:pPr>
                      <a:r>
                        <a:rPr lang="en-US" sz="1800" kern="100" dirty="0">
                          <a:solidFill>
                            <a:schemeClr val="bg1"/>
                          </a:solidFill>
                          <a:effectLst/>
                        </a:rPr>
                        <a:t>2</a:t>
                      </a:r>
                      <a:endParaRPr lang="en-US" sz="1800" kern="100" dirty="0">
                        <a:solidFill>
                          <a:schemeClr val="bg1"/>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lnSpc>
                          <a:spcPct val="150000"/>
                        </a:lnSpc>
                        <a:spcBef>
                          <a:spcPts val="0"/>
                        </a:spcBef>
                        <a:spcAft>
                          <a:spcPts val="0"/>
                        </a:spcAft>
                      </a:pPr>
                      <a:r>
                        <a:rPr lang="zh-CN" sz="1800" kern="100" dirty="0">
                          <a:effectLst/>
                        </a:rPr>
                        <a:t>融合热点话题的用户活跃度</a:t>
                      </a:r>
                      <a:endParaRPr lang="en-US" sz="1800" kern="100" dirty="0">
                        <a:effectLst/>
                        <a:latin typeface="Times New Roman" panose="02020603050405020304" pitchFamily="18" charset="0"/>
                        <a:ea typeface="SimSun" panose="02010600030101010101" pitchFamily="2" charset="-122"/>
                      </a:endParaRPr>
                    </a:p>
                  </a:txBody>
                  <a:tcPr marL="68580" marR="68580" marT="0" marB="0"/>
                </a:tc>
              </a:tr>
              <a:tr h="394217">
                <a:tc>
                  <a:txBody>
                    <a:bodyPr/>
                    <a:lstStyle/>
                    <a:p>
                      <a:pPr marL="0" marR="0" algn="ctr">
                        <a:lnSpc>
                          <a:spcPct val="150000"/>
                        </a:lnSpc>
                        <a:spcBef>
                          <a:spcPts val="0"/>
                        </a:spcBef>
                        <a:spcAft>
                          <a:spcPts val="0"/>
                        </a:spcAft>
                      </a:pPr>
                      <a:r>
                        <a:rPr lang="en-US" sz="1800" kern="100" dirty="0">
                          <a:solidFill>
                            <a:schemeClr val="bg1"/>
                          </a:solidFill>
                          <a:effectLst/>
                        </a:rPr>
                        <a:t>3</a:t>
                      </a:r>
                      <a:endParaRPr lang="en-US" sz="1800" kern="100" dirty="0">
                        <a:solidFill>
                          <a:schemeClr val="bg1"/>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lnSpc>
                          <a:spcPct val="150000"/>
                        </a:lnSpc>
                        <a:spcBef>
                          <a:spcPts val="0"/>
                        </a:spcBef>
                        <a:spcAft>
                          <a:spcPts val="0"/>
                        </a:spcAft>
                      </a:pPr>
                      <a:r>
                        <a:rPr lang="zh-CN" sz="1800" kern="100">
                          <a:effectLst/>
                        </a:rPr>
                        <a:t>融合热点话题的用户行为一致性</a:t>
                      </a:r>
                      <a:endParaRPr lang="en-US" sz="1800" kern="100">
                        <a:effectLst/>
                        <a:latin typeface="Times New Roman" panose="02020603050405020304" pitchFamily="18" charset="0"/>
                        <a:ea typeface="SimSun" panose="02010600030101010101" pitchFamily="2" charset="-122"/>
                      </a:endParaRPr>
                    </a:p>
                  </a:txBody>
                  <a:tcPr marL="68580" marR="68580" marT="0" marB="0"/>
                </a:tc>
              </a:tr>
              <a:tr h="394217">
                <a:tc>
                  <a:txBody>
                    <a:bodyPr/>
                    <a:lstStyle/>
                    <a:p>
                      <a:pPr marL="0" marR="0" algn="ctr">
                        <a:lnSpc>
                          <a:spcPct val="150000"/>
                        </a:lnSpc>
                        <a:spcBef>
                          <a:spcPts val="0"/>
                        </a:spcBef>
                        <a:spcAft>
                          <a:spcPts val="0"/>
                        </a:spcAft>
                      </a:pPr>
                      <a:r>
                        <a:rPr lang="en-US" sz="1800" kern="100" dirty="0">
                          <a:solidFill>
                            <a:schemeClr val="bg1"/>
                          </a:solidFill>
                          <a:effectLst/>
                        </a:rPr>
                        <a:t>4</a:t>
                      </a:r>
                      <a:endParaRPr lang="en-US" sz="1800" kern="100" dirty="0">
                        <a:solidFill>
                          <a:schemeClr val="bg1"/>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lnSpc>
                          <a:spcPct val="150000"/>
                        </a:lnSpc>
                        <a:spcBef>
                          <a:spcPts val="0"/>
                        </a:spcBef>
                        <a:spcAft>
                          <a:spcPts val="0"/>
                        </a:spcAft>
                      </a:pPr>
                      <a:r>
                        <a:rPr lang="zh-CN" sz="1800" kern="100">
                          <a:effectLst/>
                        </a:rPr>
                        <a:t>融合热点话题的微博内容特征</a:t>
                      </a:r>
                      <a:endParaRPr lang="en-US" sz="1800" kern="100">
                        <a:effectLst/>
                        <a:latin typeface="Times New Roman" panose="02020603050405020304" pitchFamily="18" charset="0"/>
                        <a:ea typeface="SimSun" panose="02010600030101010101" pitchFamily="2" charset="-122"/>
                      </a:endParaRPr>
                    </a:p>
                  </a:txBody>
                  <a:tcPr marL="68580" marR="68580" marT="0" marB="0"/>
                </a:tc>
              </a:tr>
              <a:tr h="394217">
                <a:tc>
                  <a:txBody>
                    <a:bodyPr/>
                    <a:lstStyle/>
                    <a:p>
                      <a:pPr marL="0" marR="0" algn="ctr">
                        <a:lnSpc>
                          <a:spcPct val="150000"/>
                        </a:lnSpc>
                        <a:spcBef>
                          <a:spcPts val="0"/>
                        </a:spcBef>
                        <a:spcAft>
                          <a:spcPts val="0"/>
                        </a:spcAft>
                      </a:pPr>
                      <a:r>
                        <a:rPr lang="en-US" sz="1800" kern="100" dirty="0">
                          <a:solidFill>
                            <a:schemeClr val="bg1"/>
                          </a:solidFill>
                          <a:effectLst/>
                        </a:rPr>
                        <a:t>5</a:t>
                      </a:r>
                      <a:endParaRPr lang="en-US" sz="1800" kern="100" dirty="0">
                        <a:solidFill>
                          <a:schemeClr val="bg1"/>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lnSpc>
                          <a:spcPct val="150000"/>
                        </a:lnSpc>
                        <a:spcBef>
                          <a:spcPts val="0"/>
                        </a:spcBef>
                        <a:spcAft>
                          <a:spcPts val="0"/>
                        </a:spcAft>
                      </a:pPr>
                      <a:r>
                        <a:rPr lang="zh-CN" sz="1800" kern="100">
                          <a:effectLst/>
                        </a:rPr>
                        <a:t>发布用户影响力（用户粉丝数）</a:t>
                      </a:r>
                      <a:endParaRPr lang="en-US" sz="1800" kern="100">
                        <a:effectLst/>
                        <a:latin typeface="Times New Roman" panose="02020603050405020304" pitchFamily="18" charset="0"/>
                        <a:ea typeface="SimSun" panose="02010600030101010101" pitchFamily="2" charset="-122"/>
                      </a:endParaRPr>
                    </a:p>
                  </a:txBody>
                  <a:tcPr marL="68580" marR="68580" marT="0" marB="0"/>
                </a:tc>
              </a:tr>
              <a:tr h="394217">
                <a:tc>
                  <a:txBody>
                    <a:bodyPr/>
                    <a:lstStyle/>
                    <a:p>
                      <a:pPr marL="0" marR="0" algn="ctr">
                        <a:lnSpc>
                          <a:spcPct val="150000"/>
                        </a:lnSpc>
                        <a:spcBef>
                          <a:spcPts val="0"/>
                        </a:spcBef>
                        <a:spcAft>
                          <a:spcPts val="0"/>
                        </a:spcAft>
                      </a:pPr>
                      <a:r>
                        <a:rPr lang="en-US" sz="1800" kern="100" dirty="0">
                          <a:solidFill>
                            <a:schemeClr val="bg1"/>
                          </a:solidFill>
                          <a:effectLst/>
                        </a:rPr>
                        <a:t>6</a:t>
                      </a:r>
                      <a:endParaRPr lang="en-US" sz="1800" kern="100" dirty="0">
                        <a:solidFill>
                          <a:schemeClr val="bg1"/>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lnSpc>
                          <a:spcPct val="150000"/>
                        </a:lnSpc>
                        <a:spcBef>
                          <a:spcPts val="0"/>
                        </a:spcBef>
                        <a:spcAft>
                          <a:spcPts val="0"/>
                        </a:spcAft>
                      </a:pPr>
                      <a:r>
                        <a:rPr lang="zh-CN" sz="1800" kern="100">
                          <a:effectLst/>
                        </a:rPr>
                        <a:t>用户转发活跃度</a:t>
                      </a:r>
                      <a:endParaRPr lang="en-US" sz="1800" kern="100">
                        <a:effectLst/>
                        <a:latin typeface="Times New Roman" panose="02020603050405020304" pitchFamily="18" charset="0"/>
                        <a:ea typeface="SimSun" panose="02010600030101010101" pitchFamily="2" charset="-122"/>
                      </a:endParaRPr>
                    </a:p>
                  </a:txBody>
                  <a:tcPr marL="68580" marR="68580" marT="0" marB="0"/>
                </a:tc>
              </a:tr>
              <a:tr h="394217">
                <a:tc>
                  <a:txBody>
                    <a:bodyPr/>
                    <a:lstStyle/>
                    <a:p>
                      <a:pPr marL="0" marR="0" algn="ctr">
                        <a:lnSpc>
                          <a:spcPct val="150000"/>
                        </a:lnSpc>
                        <a:spcBef>
                          <a:spcPts val="0"/>
                        </a:spcBef>
                        <a:spcAft>
                          <a:spcPts val="0"/>
                        </a:spcAft>
                      </a:pPr>
                      <a:r>
                        <a:rPr lang="en-US" sz="1800" kern="100" dirty="0">
                          <a:solidFill>
                            <a:schemeClr val="bg1"/>
                          </a:solidFill>
                          <a:effectLst/>
                        </a:rPr>
                        <a:t>7</a:t>
                      </a:r>
                      <a:endParaRPr lang="en-US" sz="1800" kern="100" dirty="0">
                        <a:solidFill>
                          <a:schemeClr val="bg1"/>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lnSpc>
                          <a:spcPct val="150000"/>
                        </a:lnSpc>
                        <a:spcBef>
                          <a:spcPts val="0"/>
                        </a:spcBef>
                        <a:spcAft>
                          <a:spcPts val="0"/>
                        </a:spcAft>
                      </a:pPr>
                      <a:r>
                        <a:rPr lang="zh-CN" sz="1800" kern="100">
                          <a:effectLst/>
                        </a:rPr>
                        <a:t>用户发布活跃度</a:t>
                      </a:r>
                      <a:endParaRPr lang="en-US" sz="1800" kern="100">
                        <a:effectLst/>
                        <a:latin typeface="Times New Roman" panose="02020603050405020304" pitchFamily="18" charset="0"/>
                        <a:ea typeface="SimSun" panose="02010600030101010101" pitchFamily="2" charset="-122"/>
                      </a:endParaRPr>
                    </a:p>
                  </a:txBody>
                  <a:tcPr marL="68580" marR="68580" marT="0" marB="0"/>
                </a:tc>
              </a:tr>
              <a:tr h="394217">
                <a:tc>
                  <a:txBody>
                    <a:bodyPr/>
                    <a:lstStyle/>
                    <a:p>
                      <a:pPr marL="0" marR="0" algn="ctr">
                        <a:lnSpc>
                          <a:spcPct val="150000"/>
                        </a:lnSpc>
                        <a:spcBef>
                          <a:spcPts val="0"/>
                        </a:spcBef>
                        <a:spcAft>
                          <a:spcPts val="0"/>
                        </a:spcAft>
                      </a:pPr>
                      <a:r>
                        <a:rPr lang="en-US" sz="1800" kern="100" dirty="0">
                          <a:solidFill>
                            <a:schemeClr val="bg1"/>
                          </a:solidFill>
                          <a:effectLst/>
                        </a:rPr>
                        <a:t>8</a:t>
                      </a:r>
                      <a:endParaRPr lang="en-US" sz="1800" kern="100" dirty="0">
                        <a:solidFill>
                          <a:schemeClr val="bg1"/>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lnSpc>
                          <a:spcPct val="150000"/>
                        </a:lnSpc>
                        <a:spcBef>
                          <a:spcPts val="0"/>
                        </a:spcBef>
                        <a:spcAft>
                          <a:spcPts val="0"/>
                        </a:spcAft>
                      </a:pPr>
                      <a:r>
                        <a:rPr lang="zh-CN" sz="1800" kern="100" dirty="0">
                          <a:effectLst/>
                        </a:rPr>
                        <a:t>用户兴趣与微博相似度</a:t>
                      </a:r>
                      <a:endParaRPr lang="en-US" sz="1800" kern="100" dirty="0">
                        <a:effectLst/>
                        <a:latin typeface="Times New Roman" panose="02020603050405020304" pitchFamily="18" charset="0"/>
                        <a:ea typeface="SimSun"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3924741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融合热点话题的微博转发预测研究</a:t>
            </a:r>
            <a:endParaRPr lang="en-US"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5" name="文本占位符 4"/>
          <p:cNvSpPr>
            <a:spLocks noGrp="1"/>
          </p:cNvSpPr>
          <p:nvPr>
            <p:ph type="body" sz="quarter" idx="12"/>
          </p:nvPr>
        </p:nvSpPr>
        <p:spPr/>
        <p:txBody>
          <a:bodyPr/>
          <a:lstStyle/>
          <a:p>
            <a:r>
              <a:rPr lang="zh-CN" altLang="en-US" dirty="0" smtClean="0"/>
              <a:t>已完成工作</a:t>
            </a:r>
            <a:endParaRPr lang="en-US" dirty="0"/>
          </a:p>
        </p:txBody>
      </p:sp>
      <p:sp>
        <p:nvSpPr>
          <p:cNvPr id="6" name="文本框 5"/>
          <p:cNvSpPr txBox="1"/>
          <p:nvPr/>
        </p:nvSpPr>
        <p:spPr>
          <a:xfrm>
            <a:off x="9067800" y="946302"/>
            <a:ext cx="2262158" cy="369332"/>
          </a:xfrm>
          <a:prstGeom prst="rect">
            <a:avLst/>
          </a:prstGeom>
          <a:noFill/>
        </p:spPr>
        <p:txBody>
          <a:bodyPr wrap="none" rtlCol="0">
            <a:spAutoFit/>
          </a:bodyPr>
          <a:lstStyle/>
          <a:p>
            <a:r>
              <a:rPr lang="en-US" altLang="zh-CN" dirty="0"/>
              <a:t>——</a:t>
            </a:r>
            <a:r>
              <a:rPr lang="zh-CN" altLang="en-US" dirty="0" smtClean="0"/>
              <a:t>实验结果及分析</a:t>
            </a:r>
            <a:endParaRPr lang="en-US" dirty="0"/>
          </a:p>
        </p:txBody>
      </p:sp>
      <p:graphicFrame>
        <p:nvGraphicFramePr>
          <p:cNvPr id="7" name="表格 6"/>
          <p:cNvGraphicFramePr>
            <a:graphicFrameLocks noGrp="1"/>
          </p:cNvGraphicFramePr>
          <p:nvPr>
            <p:extLst>
              <p:ext uri="{D42A27DB-BD31-4B8C-83A1-F6EECF244321}">
                <p14:modId xmlns:p14="http://schemas.microsoft.com/office/powerpoint/2010/main" val="2152790535"/>
              </p:ext>
            </p:extLst>
          </p:nvPr>
        </p:nvGraphicFramePr>
        <p:xfrm>
          <a:off x="1688301" y="2119230"/>
          <a:ext cx="9158020" cy="2742386"/>
        </p:xfrm>
        <a:graphic>
          <a:graphicData uri="http://schemas.openxmlformats.org/drawingml/2006/table">
            <a:tbl>
              <a:tblPr firstRow="1" firstCol="1" bandRow="1">
                <a:tableStyleId>{5C22544A-7EE6-4342-B048-85BDC9FD1C3A}</a:tableStyleId>
              </a:tblPr>
              <a:tblGrid>
                <a:gridCol w="915802"/>
                <a:gridCol w="915802"/>
                <a:gridCol w="915802"/>
                <a:gridCol w="915802"/>
                <a:gridCol w="915802"/>
                <a:gridCol w="915802"/>
                <a:gridCol w="915802"/>
                <a:gridCol w="915802"/>
                <a:gridCol w="915802"/>
                <a:gridCol w="915802"/>
              </a:tblGrid>
              <a:tr h="446770">
                <a:tc rowSpan="2">
                  <a:txBody>
                    <a:bodyPr/>
                    <a:lstStyle/>
                    <a:p>
                      <a:pPr marL="0" marR="0" algn="ctr">
                        <a:lnSpc>
                          <a:spcPts val="2000"/>
                        </a:lnSpc>
                        <a:spcBef>
                          <a:spcPts val="0"/>
                        </a:spcBef>
                        <a:spcAft>
                          <a:spcPts val="0"/>
                        </a:spcAft>
                      </a:pPr>
                      <a:r>
                        <a:rPr lang="en-US" sz="1200" kern="0" dirty="0">
                          <a:effectLst/>
                        </a:rPr>
                        <a:t>classifiers</a:t>
                      </a:r>
                      <a:endParaRPr lang="en-US" sz="1200" kern="100" dirty="0">
                        <a:effectLst/>
                        <a:latin typeface="Times New Roman" panose="02020603050405020304" pitchFamily="18" charset="0"/>
                        <a:ea typeface="SimSun" panose="02010600030101010101" pitchFamily="2" charset="-122"/>
                      </a:endParaRPr>
                    </a:p>
                  </a:txBody>
                  <a:tcPr marL="68580" marR="68580" marT="0" marB="0" anchor="ctr"/>
                </a:tc>
                <a:tc gridSpan="3">
                  <a:txBody>
                    <a:bodyPr/>
                    <a:lstStyle/>
                    <a:p>
                      <a:pPr marL="0" marR="0" algn="ctr">
                        <a:lnSpc>
                          <a:spcPts val="2000"/>
                        </a:lnSpc>
                        <a:spcBef>
                          <a:spcPts val="0"/>
                        </a:spcBef>
                        <a:spcAft>
                          <a:spcPts val="0"/>
                        </a:spcAft>
                      </a:pPr>
                      <a:r>
                        <a:rPr lang="en-US" sz="1200" kern="0">
                          <a:effectLst/>
                        </a:rPr>
                        <a:t>Precision</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marL="0" marR="0" algn="ctr">
                        <a:lnSpc>
                          <a:spcPts val="2000"/>
                        </a:lnSpc>
                        <a:spcBef>
                          <a:spcPts val="0"/>
                        </a:spcBef>
                        <a:spcAft>
                          <a:spcPts val="0"/>
                        </a:spcAft>
                      </a:pPr>
                      <a:r>
                        <a:rPr lang="en-US" sz="1200" kern="0">
                          <a:effectLst/>
                        </a:rPr>
                        <a:t>Recall</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marL="0" marR="0" algn="ctr">
                        <a:lnSpc>
                          <a:spcPts val="2000"/>
                        </a:lnSpc>
                        <a:spcBef>
                          <a:spcPts val="0"/>
                        </a:spcBef>
                        <a:spcAft>
                          <a:spcPts val="0"/>
                        </a:spcAft>
                      </a:pPr>
                      <a:r>
                        <a:rPr lang="en-US" sz="1200" kern="0">
                          <a:effectLst/>
                        </a:rPr>
                        <a:t>F-Measure</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en-US"/>
                    </a:p>
                  </a:txBody>
                  <a:tcPr/>
                </a:tc>
                <a:tc hMerge="1">
                  <a:txBody>
                    <a:bodyPr/>
                    <a:lstStyle/>
                    <a:p>
                      <a:endParaRPr lang="en-US"/>
                    </a:p>
                  </a:txBody>
                  <a:tcPr/>
                </a:tc>
              </a:tr>
              <a:tr h="446904">
                <a:tc vMerge="1">
                  <a:txBody>
                    <a:bodyPr/>
                    <a:lstStyle/>
                    <a:p>
                      <a:endParaRPr lang="en-US"/>
                    </a:p>
                  </a:txBody>
                  <a:tcPr/>
                </a:tc>
                <a:tc>
                  <a:txBody>
                    <a:bodyPr/>
                    <a:lstStyle/>
                    <a:p>
                      <a:pPr marL="0" marR="0" algn="ctr">
                        <a:lnSpc>
                          <a:spcPts val="2000"/>
                        </a:lnSpc>
                        <a:spcBef>
                          <a:spcPts val="0"/>
                        </a:spcBef>
                        <a:spcAft>
                          <a:spcPts val="0"/>
                        </a:spcAft>
                      </a:pPr>
                      <a:r>
                        <a:rPr lang="en-US" sz="1200" kern="0">
                          <a:effectLst/>
                        </a:rPr>
                        <a:t>baseline</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Ours</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Combine</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baseline</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Ours</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Combine</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baseline</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Ours</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Combine</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r>
              <a:tr h="446904">
                <a:tc>
                  <a:txBody>
                    <a:bodyPr/>
                    <a:lstStyle/>
                    <a:p>
                      <a:pPr marL="0" marR="0" algn="ctr">
                        <a:lnSpc>
                          <a:spcPts val="2000"/>
                        </a:lnSpc>
                        <a:spcBef>
                          <a:spcPts val="0"/>
                        </a:spcBef>
                        <a:spcAft>
                          <a:spcPts val="0"/>
                        </a:spcAft>
                      </a:pPr>
                      <a:r>
                        <a:rPr lang="en-US" sz="1200" kern="0">
                          <a:effectLst/>
                        </a:rPr>
                        <a:t>BayesNet</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0.877</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0.938</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0.94</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0.867</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0.937</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0.939</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0.869</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0.936</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0.938</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r>
              <a:tr h="446904">
                <a:tc>
                  <a:txBody>
                    <a:bodyPr/>
                    <a:lstStyle/>
                    <a:p>
                      <a:pPr marL="0" marR="0" algn="ctr">
                        <a:lnSpc>
                          <a:spcPts val="2000"/>
                        </a:lnSpc>
                        <a:spcBef>
                          <a:spcPts val="0"/>
                        </a:spcBef>
                        <a:spcAft>
                          <a:spcPts val="0"/>
                        </a:spcAft>
                      </a:pPr>
                      <a:r>
                        <a:rPr lang="en-US" sz="1200" kern="0">
                          <a:effectLst/>
                        </a:rPr>
                        <a:t>NaiveBayes</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0.802</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0.756</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0.813</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0.736</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0.714</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0.784</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0.74</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0.643</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0.789</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r>
              <a:tr h="446904">
                <a:tc>
                  <a:txBody>
                    <a:bodyPr/>
                    <a:lstStyle/>
                    <a:p>
                      <a:pPr marL="0" marR="0" algn="ctr">
                        <a:lnSpc>
                          <a:spcPts val="2000"/>
                        </a:lnSpc>
                        <a:spcBef>
                          <a:spcPts val="0"/>
                        </a:spcBef>
                        <a:spcAft>
                          <a:spcPts val="0"/>
                        </a:spcAft>
                      </a:pPr>
                      <a:r>
                        <a:rPr lang="en-US" sz="1200" kern="0">
                          <a:effectLst/>
                        </a:rPr>
                        <a:t>C4.5</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0.886</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0.951</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0.953</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0.883</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0.948</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dirty="0">
                          <a:effectLst/>
                        </a:rPr>
                        <a:t>0.951</a:t>
                      </a:r>
                      <a:endParaRPr lang="en-US" sz="1200" kern="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0.884</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0.947</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0.966</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r>
              <a:tr h="446904">
                <a:tc>
                  <a:txBody>
                    <a:bodyPr/>
                    <a:lstStyle/>
                    <a:p>
                      <a:pPr marL="0" marR="0" algn="ctr">
                        <a:lnSpc>
                          <a:spcPts val="2000"/>
                        </a:lnSpc>
                        <a:spcBef>
                          <a:spcPts val="0"/>
                        </a:spcBef>
                        <a:spcAft>
                          <a:spcPts val="0"/>
                        </a:spcAft>
                      </a:pPr>
                      <a:r>
                        <a:rPr lang="en-US" sz="1200" kern="0">
                          <a:effectLst/>
                        </a:rPr>
                        <a:t>LibSvm</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0.839</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0.942</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0.947</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0.841</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0.938</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0.943</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0.84</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a:effectLst/>
                        </a:rPr>
                        <a:t>0.936</a:t>
                      </a:r>
                      <a:endParaRPr lang="en-US" sz="12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lnSpc>
                          <a:spcPts val="2000"/>
                        </a:lnSpc>
                        <a:spcBef>
                          <a:spcPts val="0"/>
                        </a:spcBef>
                        <a:spcAft>
                          <a:spcPts val="0"/>
                        </a:spcAft>
                      </a:pPr>
                      <a:r>
                        <a:rPr lang="en-US" sz="1200" kern="0" dirty="0">
                          <a:effectLst/>
                        </a:rPr>
                        <a:t>0.942</a:t>
                      </a:r>
                      <a:endParaRPr lang="en-US" sz="1200" kern="100" dirty="0">
                        <a:effectLst/>
                        <a:latin typeface="Times New Roman" panose="02020603050405020304" pitchFamily="18" charset="0"/>
                        <a:ea typeface="SimSun" panose="02010600030101010101" pitchFamily="2" charset="-122"/>
                      </a:endParaRPr>
                    </a:p>
                  </a:txBody>
                  <a:tcPr marL="68580" marR="68580" marT="0" marB="0" anchor="ctr"/>
                </a:tc>
              </a:tr>
            </a:tbl>
          </a:graphicData>
        </a:graphic>
      </p:graphicFrame>
      <p:sp>
        <p:nvSpPr>
          <p:cNvPr id="8" name="文本框 7"/>
          <p:cNvSpPr txBox="1"/>
          <p:nvPr/>
        </p:nvSpPr>
        <p:spPr>
          <a:xfrm>
            <a:off x="635000" y="5435600"/>
            <a:ext cx="11264622" cy="369332"/>
          </a:xfrm>
          <a:prstGeom prst="rect">
            <a:avLst/>
          </a:prstGeom>
          <a:noFill/>
        </p:spPr>
        <p:txBody>
          <a:bodyPr wrap="none" rtlCol="0">
            <a:spAutoFit/>
          </a:bodyPr>
          <a:lstStyle/>
          <a:p>
            <a:r>
              <a:rPr lang="zh-CN" altLang="en-US" dirty="0"/>
              <a:t>引入外部热点话题并融合其内容和传播趋势对用户转发行为的影响因素，能够有效提升转发行为的预测准确性</a:t>
            </a:r>
            <a:endParaRPr lang="en-US" dirty="0"/>
          </a:p>
        </p:txBody>
      </p:sp>
    </p:spTree>
    <p:extLst>
      <p:ext uri="{BB962C8B-B14F-4D97-AF65-F5344CB8AC3E}">
        <p14:creationId xmlns:p14="http://schemas.microsoft.com/office/powerpoint/2010/main" val="560498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关键技术和难点</a:t>
            </a:r>
            <a:endParaRPr lang="en-US" dirty="0"/>
          </a:p>
        </p:txBody>
      </p:sp>
      <p:sp>
        <p:nvSpPr>
          <p:cNvPr id="6" name="内容占位符 5"/>
          <p:cNvSpPr>
            <a:spLocks noGrp="1"/>
          </p:cNvSpPr>
          <p:nvPr>
            <p:ph sz="half" idx="1"/>
          </p:nvPr>
        </p:nvSpPr>
        <p:spPr/>
        <p:txBody>
          <a:bodyPr>
            <a:normAutofit/>
          </a:bodyPr>
          <a:lstStyle/>
          <a:p>
            <a:pPr marL="342900" lvl="1" indent="-342900">
              <a:lnSpc>
                <a:spcPct val="150000"/>
              </a:lnSpc>
            </a:pPr>
            <a:r>
              <a:rPr lang="zh-CN" altLang="en-US" sz="2000" b="1" dirty="0"/>
              <a:t>融合热点话题</a:t>
            </a:r>
            <a:r>
              <a:rPr lang="zh-CN" altLang="en-US" sz="2000" b="1" dirty="0" smtClean="0"/>
              <a:t>的用户</a:t>
            </a:r>
            <a:r>
              <a:rPr lang="zh-CN" altLang="en-US" sz="2000" b="1" dirty="0"/>
              <a:t>转发兴趣</a:t>
            </a:r>
            <a:r>
              <a:rPr lang="zh-CN" altLang="en-US" sz="2000" b="1" dirty="0" smtClean="0"/>
              <a:t>特征</a:t>
            </a:r>
            <a:endParaRPr lang="en-US" altLang="zh-CN" sz="2000" b="1" dirty="0" smtClean="0"/>
          </a:p>
          <a:p>
            <a:pPr lvl="1">
              <a:lnSpc>
                <a:spcPct val="150000"/>
              </a:lnSpc>
            </a:pPr>
            <a:r>
              <a:rPr lang="zh-CN" altLang="en-US" sz="2000" dirty="0"/>
              <a:t>背景热点话题对用户转发兴趣的</a:t>
            </a:r>
            <a:r>
              <a:rPr lang="zh-CN" altLang="en-US" sz="2000" dirty="0" smtClean="0"/>
              <a:t>影响</a:t>
            </a:r>
            <a:endParaRPr lang="en-US" sz="2000" dirty="0"/>
          </a:p>
          <a:p>
            <a:pPr lvl="1">
              <a:lnSpc>
                <a:spcPct val="150000"/>
              </a:lnSpc>
            </a:pPr>
            <a:r>
              <a:rPr lang="zh-CN" altLang="en-US" sz="2000" dirty="0"/>
              <a:t>融合背景热点的用户转发兴趣特征的</a:t>
            </a:r>
            <a:r>
              <a:rPr lang="zh-CN" altLang="en-US" sz="2000" dirty="0" smtClean="0"/>
              <a:t>提取</a:t>
            </a:r>
            <a:endParaRPr lang="en-US" sz="2000" dirty="0"/>
          </a:p>
        </p:txBody>
      </p:sp>
      <p:sp>
        <p:nvSpPr>
          <p:cNvPr id="7" name="内容占位符 6"/>
          <p:cNvSpPr>
            <a:spLocks noGrp="1"/>
          </p:cNvSpPr>
          <p:nvPr>
            <p:ph sz="half" idx="2"/>
          </p:nvPr>
        </p:nvSpPr>
        <p:spPr/>
        <p:txBody>
          <a:bodyPr>
            <a:noAutofit/>
          </a:bodyPr>
          <a:lstStyle/>
          <a:p>
            <a:pPr marL="342900" lvl="1" indent="-342900">
              <a:lnSpc>
                <a:spcPct val="150000"/>
              </a:lnSpc>
            </a:pPr>
            <a:r>
              <a:rPr lang="zh-CN" altLang="en-US" b="1" dirty="0"/>
              <a:t>微博转发预测模型</a:t>
            </a:r>
            <a:r>
              <a:rPr lang="zh-CN" altLang="en-US" b="1" dirty="0" smtClean="0"/>
              <a:t>构建</a:t>
            </a:r>
            <a:endParaRPr lang="en-US" altLang="zh-CN" b="1" dirty="0" smtClean="0"/>
          </a:p>
          <a:p>
            <a:pPr lvl="1">
              <a:lnSpc>
                <a:spcPct val="150000"/>
              </a:lnSpc>
            </a:pPr>
            <a:r>
              <a:rPr lang="zh-CN" altLang="en-US" dirty="0"/>
              <a:t>确定热点话题对用户转发行为的影响</a:t>
            </a:r>
            <a:endParaRPr lang="en-US" dirty="0"/>
          </a:p>
          <a:p>
            <a:pPr lvl="1">
              <a:lnSpc>
                <a:spcPct val="150000"/>
              </a:lnSpc>
            </a:pPr>
            <a:r>
              <a:rPr lang="zh-CN" altLang="en-US" dirty="0"/>
              <a:t>融合背景热点话题的用户转发行为特征的提取</a:t>
            </a:r>
            <a:endParaRPr lang="en-US" dirty="0"/>
          </a:p>
          <a:p>
            <a:pPr lvl="1">
              <a:lnSpc>
                <a:spcPct val="150000"/>
              </a:lnSpc>
            </a:pPr>
            <a:r>
              <a:rPr lang="zh-CN" altLang="en-US" dirty="0"/>
              <a:t>融合背景热点话题的微博内容特征</a:t>
            </a:r>
            <a:endParaRPr lang="en-US" dirty="0"/>
          </a:p>
          <a:p>
            <a:pPr lvl="1">
              <a:lnSpc>
                <a:spcPct val="150000"/>
              </a:lnSpc>
            </a:pPr>
            <a:r>
              <a:rPr lang="zh-CN" altLang="en-US" dirty="0"/>
              <a:t>基本预测模型构建</a:t>
            </a:r>
            <a:endParaRPr lang="en-US" dirty="0"/>
          </a:p>
          <a:p>
            <a:pPr lvl="1">
              <a:lnSpc>
                <a:spcPct val="150000"/>
              </a:lnSpc>
            </a:pPr>
            <a:r>
              <a:rPr lang="zh-CN" altLang="en-US" dirty="0"/>
              <a:t>同一数据集上多种方法的</a:t>
            </a:r>
            <a:r>
              <a:rPr lang="zh-CN" altLang="en-US" dirty="0" smtClean="0"/>
              <a:t>比较</a:t>
            </a:r>
            <a:endParaRPr lang="en-US" b="1" dirty="0"/>
          </a:p>
          <a:p>
            <a:pPr marL="0" indent="0">
              <a:lnSpc>
                <a:spcPct val="150000"/>
              </a:lnSpc>
              <a:buNone/>
            </a:pPr>
            <a:endParaRPr lang="en-US" sz="1600"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p>
            <a:r>
              <a:rPr lang="zh-CN" altLang="en-US" smtClean="0"/>
              <a:t>指导老师：王丽宏、巢文涵</a:t>
            </a:r>
            <a:endParaRPr lang="en-US" altLang="zh-CN" dirty="0" smtClean="0"/>
          </a:p>
        </p:txBody>
      </p:sp>
    </p:spTree>
    <p:extLst>
      <p:ext uri="{BB962C8B-B14F-4D97-AF65-F5344CB8AC3E}">
        <p14:creationId xmlns:p14="http://schemas.microsoft.com/office/powerpoint/2010/main" val="1931560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下一阶段工作</a:t>
            </a:r>
            <a:endParaRPr lang="en-US" dirty="0"/>
          </a:p>
        </p:txBody>
      </p:sp>
      <p:sp>
        <p:nvSpPr>
          <p:cNvPr id="3" name="内容占位符 2"/>
          <p:cNvSpPr>
            <a:spLocks noGrp="1"/>
          </p:cNvSpPr>
          <p:nvPr>
            <p:ph sz="half" idx="1"/>
          </p:nvPr>
        </p:nvSpPr>
        <p:spPr/>
        <p:txBody>
          <a:bodyPr>
            <a:normAutofit/>
          </a:bodyPr>
          <a:lstStyle/>
          <a:p>
            <a:pPr>
              <a:lnSpc>
                <a:spcPct val="150000"/>
              </a:lnSpc>
            </a:pPr>
            <a:r>
              <a:rPr lang="zh-CN" altLang="en-US" sz="2000" dirty="0" smtClean="0"/>
              <a:t>存在的问题</a:t>
            </a:r>
            <a:endParaRPr lang="en-US" altLang="zh-CN" sz="2000" dirty="0" smtClean="0"/>
          </a:p>
          <a:p>
            <a:pPr lvl="1">
              <a:lnSpc>
                <a:spcPct val="150000"/>
              </a:lnSpc>
            </a:pPr>
            <a:r>
              <a:rPr lang="zh-CN" altLang="en-US" sz="2000" dirty="0"/>
              <a:t>词序</a:t>
            </a:r>
            <a:r>
              <a:rPr lang="zh-CN" altLang="en-US" sz="2000" dirty="0" smtClean="0"/>
              <a:t>列表示用户兴趣，不合理</a:t>
            </a:r>
            <a:endParaRPr lang="en-US" altLang="zh-CN" sz="2000" dirty="0" smtClean="0"/>
          </a:p>
          <a:p>
            <a:pPr lvl="1">
              <a:lnSpc>
                <a:spcPct val="150000"/>
              </a:lnSpc>
            </a:pPr>
            <a:r>
              <a:rPr lang="zh-CN" altLang="en-US" sz="2000" dirty="0" smtClean="0"/>
              <a:t>词序列稀疏和不聚合</a:t>
            </a:r>
            <a:endParaRPr lang="en-US" sz="2000" dirty="0"/>
          </a:p>
        </p:txBody>
      </p:sp>
      <p:sp>
        <p:nvSpPr>
          <p:cNvPr id="4" name="内容占位符 3"/>
          <p:cNvSpPr>
            <a:spLocks noGrp="1"/>
          </p:cNvSpPr>
          <p:nvPr>
            <p:ph sz="half" idx="2"/>
          </p:nvPr>
        </p:nvSpPr>
        <p:spPr/>
        <p:txBody>
          <a:bodyPr>
            <a:normAutofit/>
          </a:bodyPr>
          <a:lstStyle/>
          <a:p>
            <a:pPr>
              <a:lnSpc>
                <a:spcPct val="150000"/>
              </a:lnSpc>
            </a:pPr>
            <a:r>
              <a:rPr lang="zh-CN" altLang="en-US" sz="2000" dirty="0" smtClean="0"/>
              <a:t>尚未完成的工作</a:t>
            </a:r>
            <a:endParaRPr lang="en-US" altLang="zh-CN" sz="2000" dirty="0" smtClean="0"/>
          </a:p>
          <a:p>
            <a:pPr lvl="1">
              <a:lnSpc>
                <a:spcPct val="150000"/>
              </a:lnSpc>
            </a:pPr>
            <a:r>
              <a:rPr lang="zh-CN" altLang="en-US" sz="2000" dirty="0"/>
              <a:t>多</a:t>
            </a:r>
            <a:r>
              <a:rPr lang="zh-CN" altLang="en-US" sz="2000" dirty="0" smtClean="0"/>
              <a:t>通道背景热点的表示和提取方法</a:t>
            </a:r>
            <a:endParaRPr lang="en-US" altLang="zh-CN" sz="2000" dirty="0" smtClean="0"/>
          </a:p>
          <a:p>
            <a:pPr lvl="1">
              <a:lnSpc>
                <a:spcPct val="150000"/>
              </a:lnSpc>
            </a:pPr>
            <a:r>
              <a:rPr lang="zh-CN" altLang="en-US" sz="2000" dirty="0" smtClean="0"/>
              <a:t>基于背景热点的微博转发预测系统的设计与实现</a:t>
            </a:r>
            <a:endParaRPr lang="en-US" sz="2000" dirty="0"/>
          </a:p>
        </p:txBody>
      </p:sp>
      <p:sp>
        <p:nvSpPr>
          <p:cNvPr id="5" name="日期占位符 4"/>
          <p:cNvSpPr>
            <a:spLocks noGrp="1"/>
          </p:cNvSpPr>
          <p:nvPr>
            <p:ph type="dt" sz="half" idx="10"/>
          </p:nvPr>
        </p:nvSpPr>
        <p:spPr/>
        <p:txBody>
          <a:bodyPr/>
          <a:lstStyle/>
          <a:p>
            <a:fld id="{5F8CB763-7C56-4045-8BAF-EE4F7AE5F8D8}" type="datetime2">
              <a:rPr lang="zh-CN" altLang="en-US" smtClean="0"/>
              <a:t>2015年8月31日</a:t>
            </a:fld>
            <a:endParaRPr lang="en-US"/>
          </a:p>
        </p:txBody>
      </p:sp>
      <p:sp>
        <p:nvSpPr>
          <p:cNvPr id="6" name="页脚占位符 5"/>
          <p:cNvSpPr>
            <a:spLocks noGrp="1"/>
          </p:cNvSpPr>
          <p:nvPr>
            <p:ph type="ftr" sz="quarter" idx="11"/>
          </p:nvPr>
        </p:nvSpPr>
        <p:spPr/>
        <p:txBody>
          <a:bodyPr/>
          <a:lstStyle/>
          <a:p>
            <a:r>
              <a:rPr lang="zh-CN" altLang="en-US" smtClean="0"/>
              <a:t>指导老师：王丽宏、巢文涵</a:t>
            </a:r>
            <a:endParaRPr lang="en-US"/>
          </a:p>
        </p:txBody>
      </p:sp>
    </p:spTree>
    <p:extLst>
      <p:ext uri="{BB962C8B-B14F-4D97-AF65-F5344CB8AC3E}">
        <p14:creationId xmlns:p14="http://schemas.microsoft.com/office/powerpoint/2010/main" val="3630370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en-US" dirty="0"/>
          </a:p>
        </p:txBody>
      </p:sp>
      <p:sp>
        <p:nvSpPr>
          <p:cNvPr id="5" name="内容占位符 4"/>
          <p:cNvSpPr>
            <a:spLocks noGrp="1"/>
          </p:cNvSpPr>
          <p:nvPr>
            <p:ph idx="1"/>
          </p:nvPr>
        </p:nvSpPr>
        <p:spPr/>
        <p:txBody>
          <a:bodyPr/>
          <a:lstStyle/>
          <a:p>
            <a:r>
              <a:rPr lang="zh-CN" altLang="en-US" dirty="0" smtClean="0"/>
              <a:t>论文研究目标</a:t>
            </a:r>
            <a:endParaRPr lang="en-US" altLang="zh-CN" dirty="0" smtClean="0"/>
          </a:p>
          <a:p>
            <a:r>
              <a:rPr lang="zh-CN" altLang="en-US" dirty="0" smtClean="0"/>
              <a:t>论文主要研究内容</a:t>
            </a:r>
            <a:endParaRPr lang="en-US" altLang="zh-CN" dirty="0" smtClean="0"/>
          </a:p>
          <a:p>
            <a:r>
              <a:rPr lang="zh-CN" altLang="en-US" dirty="0"/>
              <a:t>已</a:t>
            </a:r>
            <a:r>
              <a:rPr lang="zh-CN" altLang="en-US" dirty="0" smtClean="0"/>
              <a:t>完成工作</a:t>
            </a:r>
            <a:endParaRPr lang="en-US" altLang="zh-CN" dirty="0" smtClean="0"/>
          </a:p>
          <a:p>
            <a:r>
              <a:rPr lang="zh-CN" altLang="en-US" dirty="0" smtClean="0"/>
              <a:t>关键技术或难点</a:t>
            </a:r>
            <a:endParaRPr lang="en-US" altLang="zh-CN" dirty="0" smtClean="0"/>
          </a:p>
          <a:p>
            <a:r>
              <a:rPr lang="zh-CN" altLang="en-US" dirty="0"/>
              <a:t>下一</a:t>
            </a:r>
            <a:r>
              <a:rPr lang="zh-CN" altLang="en-US" smtClean="0"/>
              <a:t>阶段</a:t>
            </a:r>
            <a:r>
              <a:rPr lang="zh-CN" altLang="en-US" smtClean="0"/>
              <a:t>工作</a:t>
            </a:r>
            <a:endParaRPr lang="en-US" altLang="zh-CN" dirty="0" smtClean="0"/>
          </a:p>
        </p:txBody>
      </p:sp>
      <p:sp>
        <p:nvSpPr>
          <p:cNvPr id="3" name="日期占位符 2"/>
          <p:cNvSpPr>
            <a:spLocks noGrp="1"/>
          </p:cNvSpPr>
          <p:nvPr>
            <p:ph type="dt" sz="half" idx="10"/>
          </p:nvPr>
        </p:nvSpPr>
        <p:spPr/>
        <p:txBody>
          <a:bodyPr/>
          <a:lstStyle/>
          <a:p>
            <a:fld id="{2B361EF7-901E-4E36-BC31-7D08284B91D2}" type="datetime2">
              <a:rPr lang="zh-CN" altLang="en-US" smtClean="0"/>
              <a:t>2015年8月31日</a:t>
            </a:fld>
            <a:endParaRPr lang="en-US" dirty="0"/>
          </a:p>
        </p:txBody>
      </p:sp>
      <p:sp>
        <p:nvSpPr>
          <p:cNvPr id="4" name="页脚占位符 3"/>
          <p:cNvSpPr>
            <a:spLocks noGrp="1"/>
          </p:cNvSpPr>
          <p:nvPr>
            <p:ph type="ftr" sz="quarter" idx="11"/>
          </p:nvPr>
        </p:nvSpPr>
        <p:spPr/>
        <p:txBody>
          <a:bodyPr/>
          <a:lstStyle/>
          <a:p>
            <a:r>
              <a:rPr lang="zh-CN" altLang="en-US" dirty="0" smtClean="0"/>
              <a:t>指导老师：王丽宏、巢文涵</a:t>
            </a:r>
            <a:endParaRPr lang="en-US" altLang="zh-CN" dirty="0" smtClean="0"/>
          </a:p>
        </p:txBody>
      </p:sp>
    </p:spTree>
    <p:extLst>
      <p:ext uri="{BB962C8B-B14F-4D97-AF65-F5344CB8AC3E}">
        <p14:creationId xmlns:p14="http://schemas.microsoft.com/office/powerpoint/2010/main" val="3015735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下一阶段工作</a:t>
            </a:r>
            <a:endParaRPr lang="en-US" dirty="0"/>
          </a:p>
        </p:txBody>
      </p:sp>
      <p:sp>
        <p:nvSpPr>
          <p:cNvPr id="3" name="内容占位符 2"/>
          <p:cNvSpPr>
            <a:spLocks noGrp="1"/>
          </p:cNvSpPr>
          <p:nvPr>
            <p:ph sz="half" idx="1"/>
          </p:nvPr>
        </p:nvSpPr>
        <p:spPr/>
        <p:txBody>
          <a:bodyPr>
            <a:normAutofit/>
          </a:bodyPr>
          <a:lstStyle/>
          <a:p>
            <a:pPr>
              <a:lnSpc>
                <a:spcPct val="150000"/>
              </a:lnSpc>
            </a:pPr>
            <a:r>
              <a:rPr lang="zh-CN" altLang="en-US" sz="2000" dirty="0" smtClean="0"/>
              <a:t>解决问题的技术思路或措施</a:t>
            </a:r>
            <a:endParaRPr lang="en-US" altLang="zh-CN" sz="2000" dirty="0" smtClean="0"/>
          </a:p>
          <a:p>
            <a:pPr lvl="1">
              <a:lnSpc>
                <a:spcPct val="150000"/>
              </a:lnSpc>
            </a:pPr>
            <a:r>
              <a:rPr lang="zh-CN" altLang="en-US" sz="2000" dirty="0" smtClean="0"/>
              <a:t>根据背景热点扩展微博短文本</a:t>
            </a:r>
            <a:endParaRPr lang="en-US" altLang="zh-CN" sz="2000" dirty="0" smtClean="0"/>
          </a:p>
          <a:p>
            <a:pPr lvl="1">
              <a:lnSpc>
                <a:spcPct val="150000"/>
              </a:lnSpc>
            </a:pPr>
            <a:r>
              <a:rPr lang="zh-CN" altLang="en-US" sz="2000" dirty="0" smtClean="0"/>
              <a:t>语义层面挖掘用户转发兴趣及其与背景热点的关系</a:t>
            </a:r>
            <a:endParaRPr lang="en-US" sz="2000" dirty="0"/>
          </a:p>
        </p:txBody>
      </p:sp>
      <p:sp>
        <p:nvSpPr>
          <p:cNvPr id="4" name="内容占位符 3"/>
          <p:cNvSpPr>
            <a:spLocks noGrp="1"/>
          </p:cNvSpPr>
          <p:nvPr>
            <p:ph sz="half" idx="2"/>
          </p:nvPr>
        </p:nvSpPr>
        <p:spPr/>
        <p:txBody>
          <a:bodyPr>
            <a:normAutofit/>
          </a:bodyPr>
          <a:lstStyle/>
          <a:p>
            <a:pPr>
              <a:lnSpc>
                <a:spcPct val="150000"/>
              </a:lnSpc>
            </a:pPr>
            <a:r>
              <a:rPr lang="zh-CN" altLang="en-US" sz="2000" dirty="0"/>
              <a:t>下一</a:t>
            </a:r>
            <a:r>
              <a:rPr lang="zh-CN" altLang="en-US" sz="2000" dirty="0" smtClean="0"/>
              <a:t>阶段计划</a:t>
            </a:r>
            <a:endParaRPr lang="en-US" altLang="zh-CN" sz="2000" dirty="0" smtClean="0"/>
          </a:p>
          <a:p>
            <a:pPr lvl="1">
              <a:lnSpc>
                <a:spcPct val="150000"/>
              </a:lnSpc>
            </a:pPr>
            <a:r>
              <a:rPr lang="zh-CN" altLang="en-US" sz="2000" dirty="0" smtClean="0"/>
              <a:t>基于</a:t>
            </a:r>
            <a:r>
              <a:rPr lang="en-US" altLang="zh-CN" sz="2000" dirty="0" smtClean="0"/>
              <a:t>LDA</a:t>
            </a:r>
            <a:r>
              <a:rPr lang="zh-CN" altLang="en-US" sz="2000" dirty="0" smtClean="0"/>
              <a:t>的短文本用户兴趣提取</a:t>
            </a:r>
            <a:endParaRPr lang="en-US" altLang="zh-CN" sz="2000" dirty="0" smtClean="0"/>
          </a:p>
          <a:p>
            <a:pPr lvl="1">
              <a:lnSpc>
                <a:spcPct val="150000"/>
              </a:lnSpc>
            </a:pPr>
            <a:r>
              <a:rPr lang="zh-CN" altLang="en-US" sz="2000" dirty="0"/>
              <a:t>短文</a:t>
            </a:r>
            <a:r>
              <a:rPr lang="zh-CN" altLang="en-US" sz="2000" dirty="0" smtClean="0"/>
              <a:t>本语义分析与表示</a:t>
            </a:r>
            <a:endParaRPr lang="en-US" sz="2000" dirty="0"/>
          </a:p>
        </p:txBody>
      </p:sp>
      <p:sp>
        <p:nvSpPr>
          <p:cNvPr id="5" name="日期占位符 4"/>
          <p:cNvSpPr>
            <a:spLocks noGrp="1"/>
          </p:cNvSpPr>
          <p:nvPr>
            <p:ph type="dt" sz="half" idx="10"/>
          </p:nvPr>
        </p:nvSpPr>
        <p:spPr/>
        <p:txBody>
          <a:bodyPr/>
          <a:lstStyle/>
          <a:p>
            <a:fld id="{5F8CB763-7C56-4045-8BAF-EE4F7AE5F8D8}" type="datetime2">
              <a:rPr lang="zh-CN" altLang="en-US" smtClean="0"/>
              <a:t>2015年8月31日</a:t>
            </a:fld>
            <a:endParaRPr lang="en-US"/>
          </a:p>
        </p:txBody>
      </p:sp>
      <p:sp>
        <p:nvSpPr>
          <p:cNvPr id="6" name="页脚占位符 5"/>
          <p:cNvSpPr>
            <a:spLocks noGrp="1"/>
          </p:cNvSpPr>
          <p:nvPr>
            <p:ph type="ftr" sz="quarter" idx="11"/>
          </p:nvPr>
        </p:nvSpPr>
        <p:spPr/>
        <p:txBody>
          <a:bodyPr/>
          <a:lstStyle/>
          <a:p>
            <a:r>
              <a:rPr lang="zh-CN" altLang="en-US" smtClean="0"/>
              <a:t>指导老师：王丽宏、巢文涵</a:t>
            </a:r>
            <a:endParaRPr lang="en-US"/>
          </a:p>
        </p:txBody>
      </p:sp>
    </p:spTree>
    <p:extLst>
      <p:ext uri="{BB962C8B-B14F-4D97-AF65-F5344CB8AC3E}">
        <p14:creationId xmlns:p14="http://schemas.microsoft.com/office/powerpoint/2010/main" val="208378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4294967295"/>
          </p:nvPr>
        </p:nvSpPr>
        <p:spPr>
          <a:xfrm>
            <a:off x="10537825" y="6130925"/>
            <a:ext cx="1654175" cy="369888"/>
          </a:xfrm>
        </p:spPr>
        <p:txBody>
          <a:bodyPr/>
          <a:lstStyle/>
          <a:p>
            <a:fld id="{5F8CB763-7C56-4045-8BAF-EE4F7AE5F8D8}" type="datetime2">
              <a:rPr lang="zh-CN" altLang="en-US" smtClean="0"/>
              <a:t>2015年8月31日</a:t>
            </a:fld>
            <a:endParaRPr lang="en-US"/>
          </a:p>
        </p:txBody>
      </p:sp>
    </p:spTree>
    <p:extLst>
      <p:ext uri="{BB962C8B-B14F-4D97-AF65-F5344CB8AC3E}">
        <p14:creationId xmlns:p14="http://schemas.microsoft.com/office/powerpoint/2010/main" val="247398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t>论文研究目标</a:t>
            </a:r>
            <a:endParaRPr lang="en-US" dirty="0"/>
          </a:p>
        </p:txBody>
      </p:sp>
      <p:sp>
        <p:nvSpPr>
          <p:cNvPr id="3" name="日期占位符 2"/>
          <p:cNvSpPr>
            <a:spLocks noGrp="1"/>
          </p:cNvSpPr>
          <p:nvPr>
            <p:ph type="dt" sz="half" idx="10"/>
          </p:nvPr>
        </p:nvSpPr>
        <p:spPr/>
        <p:txBody>
          <a:bodyPr/>
          <a:lstStyle/>
          <a:p>
            <a:fld id="{041EBE6A-7A2F-4972-A6E5-FB0707D06CB4}" type="datetime2">
              <a:rPr lang="zh-CN" altLang="en-US" smtClean="0"/>
              <a:t>2015年8月31日</a:t>
            </a:fld>
            <a:endParaRPr lang="en-US" dirty="0"/>
          </a:p>
        </p:txBody>
      </p:sp>
      <p:sp>
        <p:nvSpPr>
          <p:cNvPr id="4" name="页脚占位符 3"/>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12" name="文本占位符 11"/>
          <p:cNvSpPr>
            <a:spLocks noGrp="1"/>
          </p:cNvSpPr>
          <p:nvPr>
            <p:ph type="body" sz="quarter" idx="12"/>
          </p:nvPr>
        </p:nvSpPr>
        <p:spPr/>
        <p:txBody>
          <a:bodyPr/>
          <a:lstStyle/>
          <a:p>
            <a:r>
              <a:rPr lang="zh-CN" altLang="en-US" dirty="0" smtClean="0"/>
              <a:t>分析背景热点对微博转发的影响</a:t>
            </a:r>
            <a:endParaRPr lang="en-US" altLang="zh-CN" dirty="0" smtClean="0"/>
          </a:p>
          <a:p>
            <a:r>
              <a:rPr lang="zh-CN" altLang="en-US" dirty="0" smtClean="0"/>
              <a:t>基于背景热点构建微博转发模型</a:t>
            </a:r>
            <a:endParaRPr lang="en-US" altLang="zh-CN" dirty="0" smtClean="0"/>
          </a:p>
          <a:p>
            <a:r>
              <a:rPr lang="zh-CN" altLang="en-US" dirty="0" smtClean="0"/>
              <a:t>预测微博转发行为</a:t>
            </a:r>
            <a:endParaRPr lang="en-US" dirty="0"/>
          </a:p>
        </p:txBody>
      </p:sp>
    </p:spTree>
    <p:extLst>
      <p:ext uri="{BB962C8B-B14F-4D97-AF65-F5344CB8AC3E}">
        <p14:creationId xmlns:p14="http://schemas.microsoft.com/office/powerpoint/2010/main" val="2331233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论文主要研究内容</a:t>
            </a:r>
            <a:endParaRPr lang="en-US"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7" name="文本占位符 6"/>
          <p:cNvSpPr>
            <a:spLocks noGrp="1"/>
          </p:cNvSpPr>
          <p:nvPr>
            <p:ph type="body" sz="quarter" idx="12"/>
          </p:nvPr>
        </p:nvSpPr>
        <p:spPr/>
        <p:txBody>
          <a:bodyPr/>
          <a:lstStyle/>
          <a:p>
            <a:r>
              <a:rPr lang="zh-CN" altLang="en-US" dirty="0" smtClean="0"/>
              <a:t>多通道背景热点表示和融合方法</a:t>
            </a:r>
            <a:endParaRPr lang="en-US" altLang="zh-CN" dirty="0" smtClean="0"/>
          </a:p>
          <a:p>
            <a:r>
              <a:rPr lang="zh-CN" altLang="en-US" dirty="0"/>
              <a:t>时序</a:t>
            </a:r>
            <a:r>
              <a:rPr lang="zh-CN" altLang="en-US" dirty="0" smtClean="0"/>
              <a:t>化微博用户兴趣提取</a:t>
            </a:r>
            <a:endParaRPr lang="en-US" altLang="zh-CN" dirty="0" smtClean="0"/>
          </a:p>
          <a:p>
            <a:r>
              <a:rPr lang="zh-CN" altLang="en-US" dirty="0" smtClean="0"/>
              <a:t>融合背景热点和微博用户兴趣的微博转发预测模型</a:t>
            </a:r>
            <a:endParaRPr lang="en-US" altLang="zh-CN" dirty="0" smtClean="0"/>
          </a:p>
          <a:p>
            <a:r>
              <a:rPr lang="zh-CN" altLang="en-US" dirty="0" smtClean="0"/>
              <a:t>基于背景热点的微博转发预测系统设计与实现方案</a:t>
            </a:r>
            <a:endParaRPr lang="en-US" dirty="0"/>
          </a:p>
        </p:txBody>
      </p:sp>
    </p:spTree>
    <p:extLst>
      <p:ext uri="{BB962C8B-B14F-4D97-AF65-F5344CB8AC3E}">
        <p14:creationId xmlns:p14="http://schemas.microsoft.com/office/powerpoint/2010/main" val="2125610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多通道背景热点表示和融合方法</a:t>
            </a:r>
            <a:endParaRPr lang="en-US"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p>
            <a:r>
              <a:rPr lang="zh-CN" altLang="en-US" dirty="0" smtClean="0"/>
              <a:t>指导老师：王丽宏、巢文涵</a:t>
            </a:r>
            <a:endParaRPr lang="en-US" altLang="zh-CN" dirty="0" smtClean="0"/>
          </a:p>
        </p:txBody>
      </p:sp>
      <p:sp>
        <p:nvSpPr>
          <p:cNvPr id="9" name="文本占位符 8"/>
          <p:cNvSpPr>
            <a:spLocks noGrp="1"/>
          </p:cNvSpPr>
          <p:nvPr>
            <p:ph type="body" sz="quarter" idx="12"/>
          </p:nvPr>
        </p:nvSpPr>
        <p:spPr/>
        <p:txBody>
          <a:bodyPr/>
          <a:lstStyle/>
          <a:p>
            <a:r>
              <a:rPr lang="zh-CN" altLang="en-US" dirty="0" smtClean="0"/>
              <a:t>论文主要研究内容</a:t>
            </a:r>
            <a:endParaRPr lang="en-US" dirty="0"/>
          </a:p>
        </p:txBody>
      </p:sp>
      <p:sp>
        <p:nvSpPr>
          <p:cNvPr id="10" name="椭圆 9"/>
          <p:cNvSpPr/>
          <p:nvPr/>
        </p:nvSpPr>
        <p:spPr>
          <a:xfrm>
            <a:off x="2930750" y="1815223"/>
            <a:ext cx="1094086" cy="109408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搜索热点</a:t>
            </a:r>
            <a:endParaRPr lang="en-US" dirty="0"/>
          </a:p>
        </p:txBody>
      </p:sp>
      <p:sp>
        <p:nvSpPr>
          <p:cNvPr id="11" name="椭圆 10"/>
          <p:cNvSpPr/>
          <p:nvPr/>
        </p:nvSpPr>
        <p:spPr>
          <a:xfrm>
            <a:off x="7427219" y="1815223"/>
            <a:ext cx="1094086" cy="109408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新闻</a:t>
            </a:r>
            <a:r>
              <a:rPr lang="zh-CN" altLang="en-US" dirty="0" smtClean="0"/>
              <a:t>热点</a:t>
            </a:r>
            <a:endParaRPr lang="en-US" dirty="0"/>
          </a:p>
        </p:txBody>
      </p:sp>
      <p:sp>
        <p:nvSpPr>
          <p:cNvPr id="12" name="椭圆 11"/>
          <p:cNvSpPr/>
          <p:nvPr/>
        </p:nvSpPr>
        <p:spPr>
          <a:xfrm>
            <a:off x="5117970" y="4639409"/>
            <a:ext cx="1094086" cy="109408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微博</a:t>
            </a:r>
            <a:r>
              <a:rPr lang="zh-CN" altLang="en-US" dirty="0" smtClean="0"/>
              <a:t>热点</a:t>
            </a:r>
            <a:endParaRPr lang="en-US" dirty="0"/>
          </a:p>
        </p:txBody>
      </p:sp>
      <p:sp>
        <p:nvSpPr>
          <p:cNvPr id="13" name="椭圆 12"/>
          <p:cNvSpPr/>
          <p:nvPr/>
        </p:nvSpPr>
        <p:spPr>
          <a:xfrm>
            <a:off x="4793542" y="2268441"/>
            <a:ext cx="1729880" cy="172988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微博</a:t>
            </a:r>
            <a:r>
              <a:rPr lang="zh-CN" altLang="en-US" dirty="0" smtClean="0"/>
              <a:t>热点</a:t>
            </a:r>
            <a:endParaRPr lang="en-US" dirty="0"/>
          </a:p>
        </p:txBody>
      </p:sp>
      <p:cxnSp>
        <p:nvCxnSpPr>
          <p:cNvPr id="7" name="直接箭头连接符 6"/>
          <p:cNvCxnSpPr/>
          <p:nvPr/>
        </p:nvCxnSpPr>
        <p:spPr>
          <a:xfrm>
            <a:off x="4103501" y="2567417"/>
            <a:ext cx="703476" cy="341892"/>
          </a:xfrm>
          <a:prstGeom prst="straightConnector1">
            <a:avLst/>
          </a:prstGeom>
          <a:ln w="76200">
            <a:solidFill>
              <a:schemeClr val="accent6">
                <a:lumMod val="60000"/>
                <a:lumOff val="4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22" name="直接箭头连接符 21"/>
          <p:cNvCxnSpPr>
            <a:stCxn id="12" idx="0"/>
            <a:endCxn id="13" idx="4"/>
          </p:cNvCxnSpPr>
          <p:nvPr/>
        </p:nvCxnSpPr>
        <p:spPr>
          <a:xfrm flipH="1" flipV="1">
            <a:off x="5658482" y="3998321"/>
            <a:ext cx="6531" cy="641088"/>
          </a:xfrm>
          <a:prstGeom prst="straightConnector1">
            <a:avLst/>
          </a:prstGeom>
          <a:ln w="76200">
            <a:solidFill>
              <a:schemeClr val="accent6">
                <a:lumMod val="60000"/>
                <a:lumOff val="4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23" name="直接箭头连接符 22"/>
          <p:cNvCxnSpPr/>
          <p:nvPr/>
        </p:nvCxnSpPr>
        <p:spPr>
          <a:xfrm flipH="1">
            <a:off x="6526531" y="2738363"/>
            <a:ext cx="765597" cy="303210"/>
          </a:xfrm>
          <a:prstGeom prst="straightConnector1">
            <a:avLst/>
          </a:prstGeom>
          <a:ln w="76200">
            <a:solidFill>
              <a:schemeClr val="accent6">
                <a:lumMod val="60000"/>
                <a:lumOff val="40000"/>
              </a:schemeClr>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480513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时序化微博用户兴趣提取</a:t>
            </a:r>
            <a:endParaRPr lang="en-US"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5" name="文本占位符 4"/>
          <p:cNvSpPr>
            <a:spLocks noGrp="1"/>
          </p:cNvSpPr>
          <p:nvPr>
            <p:ph type="body" sz="quarter" idx="12"/>
          </p:nvPr>
        </p:nvSpPr>
        <p:spPr/>
        <p:txBody>
          <a:bodyPr/>
          <a:lstStyle/>
          <a:p>
            <a:r>
              <a:rPr lang="zh-CN" altLang="en-US" dirty="0" smtClean="0"/>
              <a:t>论文主要研究内容</a:t>
            </a:r>
            <a:endParaRPr lang="en-US" dirty="0"/>
          </a:p>
        </p:txBody>
      </p:sp>
      <p:cxnSp>
        <p:nvCxnSpPr>
          <p:cNvPr id="7" name="直接连接符 6"/>
          <p:cNvCxnSpPr/>
          <p:nvPr/>
        </p:nvCxnSpPr>
        <p:spPr>
          <a:xfrm>
            <a:off x="2207914" y="2286000"/>
            <a:ext cx="7480300" cy="12700"/>
          </a:xfrm>
          <a:prstGeom prst="line">
            <a:avLst/>
          </a:prstGeom>
        </p:spPr>
        <p:style>
          <a:lnRef idx="3">
            <a:schemeClr val="accent3"/>
          </a:lnRef>
          <a:fillRef idx="0">
            <a:schemeClr val="accent3"/>
          </a:fillRef>
          <a:effectRef idx="2">
            <a:schemeClr val="accent3"/>
          </a:effectRef>
          <a:fontRef idx="minor">
            <a:schemeClr val="tx1"/>
          </a:fontRef>
        </p:style>
      </p:cxnSp>
      <p:grpSp>
        <p:nvGrpSpPr>
          <p:cNvPr id="15" name="组合 14"/>
          <p:cNvGrpSpPr/>
          <p:nvPr/>
        </p:nvGrpSpPr>
        <p:grpSpPr>
          <a:xfrm>
            <a:off x="1859100" y="1916668"/>
            <a:ext cx="7154944" cy="382032"/>
            <a:chOff x="1859100" y="1916668"/>
            <a:chExt cx="7154944" cy="382032"/>
          </a:xfrm>
        </p:grpSpPr>
        <p:sp>
          <p:nvSpPr>
            <p:cNvPr id="10" name="文本框 9"/>
            <p:cNvSpPr txBox="1"/>
            <p:nvPr/>
          </p:nvSpPr>
          <p:spPr>
            <a:xfrm>
              <a:off x="2936662" y="1916668"/>
              <a:ext cx="646331" cy="369332"/>
            </a:xfrm>
            <a:prstGeom prst="rect">
              <a:avLst/>
            </a:prstGeom>
            <a:noFill/>
          </p:spPr>
          <p:txBody>
            <a:bodyPr wrap="none" rtlCol="0">
              <a:spAutoFit/>
            </a:bodyPr>
            <a:lstStyle/>
            <a:p>
              <a:r>
                <a:rPr lang="en-US" dirty="0" smtClean="0"/>
                <a:t>……</a:t>
              </a:r>
              <a:endParaRPr lang="en-US" dirty="0"/>
            </a:p>
          </p:txBody>
        </p:sp>
        <p:sp>
          <p:nvSpPr>
            <p:cNvPr id="11" name="文本框 10"/>
            <p:cNvSpPr txBox="1"/>
            <p:nvPr/>
          </p:nvSpPr>
          <p:spPr>
            <a:xfrm>
              <a:off x="8367713" y="1916668"/>
              <a:ext cx="646331" cy="369332"/>
            </a:xfrm>
            <a:prstGeom prst="rect">
              <a:avLst/>
            </a:prstGeom>
            <a:noFill/>
          </p:spPr>
          <p:txBody>
            <a:bodyPr wrap="none" rtlCol="0">
              <a:spAutoFit/>
            </a:bodyPr>
            <a:lstStyle/>
            <a:p>
              <a:r>
                <a:rPr lang="en-US" dirty="0" smtClean="0"/>
                <a:t>……</a:t>
              </a:r>
              <a:endParaRPr lang="en-US" dirty="0"/>
            </a:p>
          </p:txBody>
        </p:sp>
        <p:sp>
          <p:nvSpPr>
            <p:cNvPr id="12" name="文本框 11"/>
            <p:cNvSpPr txBox="1"/>
            <p:nvPr/>
          </p:nvSpPr>
          <p:spPr>
            <a:xfrm>
              <a:off x="1859100" y="1929368"/>
              <a:ext cx="697627" cy="369332"/>
            </a:xfrm>
            <a:prstGeom prst="rect">
              <a:avLst/>
            </a:prstGeom>
            <a:noFill/>
          </p:spPr>
          <p:txBody>
            <a:bodyPr wrap="none" rtlCol="0">
              <a:spAutoFit/>
            </a:bodyPr>
            <a:lstStyle/>
            <a:p>
              <a:r>
                <a:rPr lang="en-US" dirty="0" smtClean="0"/>
                <a:t>2009</a:t>
              </a:r>
              <a:endParaRPr lang="en-US" dirty="0"/>
            </a:p>
          </p:txBody>
        </p:sp>
        <p:sp>
          <p:nvSpPr>
            <p:cNvPr id="13" name="文本框 12"/>
            <p:cNvSpPr txBox="1"/>
            <p:nvPr/>
          </p:nvSpPr>
          <p:spPr>
            <a:xfrm>
              <a:off x="7447648" y="1929368"/>
              <a:ext cx="697627" cy="369332"/>
            </a:xfrm>
            <a:prstGeom prst="rect">
              <a:avLst/>
            </a:prstGeom>
            <a:noFill/>
          </p:spPr>
          <p:txBody>
            <a:bodyPr wrap="none" rtlCol="0">
              <a:spAutoFit/>
            </a:bodyPr>
            <a:lstStyle/>
            <a:p>
              <a:r>
                <a:rPr lang="en-US" dirty="0" smtClean="0"/>
                <a:t>2015</a:t>
              </a:r>
              <a:endParaRPr lang="en-US" dirty="0"/>
            </a:p>
          </p:txBody>
        </p:sp>
        <p:sp>
          <p:nvSpPr>
            <p:cNvPr id="14" name="文本框 13"/>
            <p:cNvSpPr txBox="1"/>
            <p:nvPr/>
          </p:nvSpPr>
          <p:spPr>
            <a:xfrm>
              <a:off x="5166507" y="1929368"/>
              <a:ext cx="697627" cy="369332"/>
            </a:xfrm>
            <a:prstGeom prst="rect">
              <a:avLst/>
            </a:prstGeom>
            <a:noFill/>
          </p:spPr>
          <p:txBody>
            <a:bodyPr wrap="none" rtlCol="0">
              <a:spAutoFit/>
            </a:bodyPr>
            <a:lstStyle/>
            <a:p>
              <a:r>
                <a:rPr lang="en-US" dirty="0" smtClean="0"/>
                <a:t>2013</a:t>
              </a:r>
              <a:endParaRPr lang="en-US" dirty="0"/>
            </a:p>
          </p:txBody>
        </p:sp>
      </p:grpSp>
      <p:sp>
        <p:nvSpPr>
          <p:cNvPr id="17" name="文本框 16"/>
          <p:cNvSpPr txBox="1"/>
          <p:nvPr/>
        </p:nvSpPr>
        <p:spPr>
          <a:xfrm>
            <a:off x="4987210" y="4085942"/>
            <a:ext cx="877163" cy="369332"/>
          </a:xfrm>
          <a:prstGeom prst="rect">
            <a:avLst/>
          </a:prstGeom>
          <a:noFill/>
        </p:spPr>
        <p:txBody>
          <a:bodyPr wrap="none" rtlCol="0">
            <a:spAutoFit/>
          </a:bodyPr>
          <a:lstStyle/>
          <a:p>
            <a:r>
              <a:rPr lang="zh-CN" altLang="en-US" dirty="0" smtClean="0"/>
              <a:t>词序列</a:t>
            </a:r>
            <a:endParaRPr lang="en-US" dirty="0"/>
          </a:p>
        </p:txBody>
      </p:sp>
      <p:sp>
        <p:nvSpPr>
          <p:cNvPr id="18" name="文本框 17"/>
          <p:cNvSpPr txBox="1"/>
          <p:nvPr/>
        </p:nvSpPr>
        <p:spPr>
          <a:xfrm>
            <a:off x="4871794" y="5240598"/>
            <a:ext cx="1107996" cy="369332"/>
          </a:xfrm>
          <a:prstGeom prst="rect">
            <a:avLst/>
          </a:prstGeom>
          <a:noFill/>
        </p:spPr>
        <p:txBody>
          <a:bodyPr wrap="none" rtlCol="0">
            <a:spAutoFit/>
          </a:bodyPr>
          <a:lstStyle/>
          <a:p>
            <a:r>
              <a:rPr lang="zh-CN" altLang="en-US" dirty="0" smtClean="0"/>
              <a:t>用户兴趣</a:t>
            </a:r>
            <a:endParaRPr lang="en-US" dirty="0"/>
          </a:p>
        </p:txBody>
      </p:sp>
      <p:grpSp>
        <p:nvGrpSpPr>
          <p:cNvPr id="6" name="组合 5"/>
          <p:cNvGrpSpPr/>
          <p:nvPr/>
        </p:nvGrpSpPr>
        <p:grpSpPr>
          <a:xfrm>
            <a:off x="2382664" y="2626836"/>
            <a:ext cx="5920267" cy="369332"/>
            <a:chOff x="2382664" y="2626836"/>
            <a:chExt cx="5920267" cy="369332"/>
          </a:xfrm>
        </p:grpSpPr>
        <p:sp>
          <p:nvSpPr>
            <p:cNvPr id="16" name="文本框 15"/>
            <p:cNvSpPr txBox="1"/>
            <p:nvPr/>
          </p:nvSpPr>
          <p:spPr>
            <a:xfrm>
              <a:off x="4961322" y="2626836"/>
              <a:ext cx="1107996" cy="369332"/>
            </a:xfrm>
            <a:prstGeom prst="rect">
              <a:avLst/>
            </a:prstGeom>
            <a:noFill/>
          </p:spPr>
          <p:txBody>
            <a:bodyPr wrap="none" rtlCol="0">
              <a:spAutoFit/>
            </a:bodyPr>
            <a:lstStyle/>
            <a:p>
              <a:r>
                <a:rPr lang="zh-CN" altLang="en-US" dirty="0" smtClean="0"/>
                <a:t>历史微博</a:t>
              </a:r>
              <a:endParaRPr lang="en-US" dirty="0"/>
            </a:p>
          </p:txBody>
        </p:sp>
        <p:sp>
          <p:nvSpPr>
            <p:cNvPr id="19" name="文本框 18"/>
            <p:cNvSpPr txBox="1"/>
            <p:nvPr/>
          </p:nvSpPr>
          <p:spPr>
            <a:xfrm>
              <a:off x="2382664" y="2626836"/>
              <a:ext cx="1107996" cy="369332"/>
            </a:xfrm>
            <a:prstGeom prst="rect">
              <a:avLst/>
            </a:prstGeom>
            <a:noFill/>
          </p:spPr>
          <p:txBody>
            <a:bodyPr wrap="none" rtlCol="0">
              <a:spAutoFit/>
            </a:bodyPr>
            <a:lstStyle/>
            <a:p>
              <a:r>
                <a:rPr lang="zh-CN" altLang="en-US" dirty="0" smtClean="0"/>
                <a:t>历史微博</a:t>
              </a:r>
              <a:endParaRPr lang="en-US" dirty="0"/>
            </a:p>
          </p:txBody>
        </p:sp>
        <p:sp>
          <p:nvSpPr>
            <p:cNvPr id="20" name="文本框 19"/>
            <p:cNvSpPr txBox="1"/>
            <p:nvPr/>
          </p:nvSpPr>
          <p:spPr>
            <a:xfrm>
              <a:off x="7194935" y="2626836"/>
              <a:ext cx="1107996" cy="369332"/>
            </a:xfrm>
            <a:prstGeom prst="rect">
              <a:avLst/>
            </a:prstGeom>
            <a:noFill/>
          </p:spPr>
          <p:txBody>
            <a:bodyPr wrap="none" rtlCol="0">
              <a:spAutoFit/>
            </a:bodyPr>
            <a:lstStyle/>
            <a:p>
              <a:r>
                <a:rPr lang="zh-CN" altLang="en-US" dirty="0" smtClean="0"/>
                <a:t>历史微博</a:t>
              </a:r>
              <a:endParaRPr lang="en-US" dirty="0"/>
            </a:p>
          </p:txBody>
        </p:sp>
      </p:grpSp>
      <p:sp>
        <p:nvSpPr>
          <p:cNvPr id="8" name="燕尾形 7"/>
          <p:cNvSpPr/>
          <p:nvPr/>
        </p:nvSpPr>
        <p:spPr>
          <a:xfrm rot="5400000">
            <a:off x="5121682" y="3228296"/>
            <a:ext cx="608218" cy="669834"/>
          </a:xfrm>
          <a:prstGeom prst="chevr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22" name="燕尾形 21"/>
          <p:cNvSpPr/>
          <p:nvPr/>
        </p:nvSpPr>
        <p:spPr>
          <a:xfrm rot="5400000">
            <a:off x="5121682" y="4536396"/>
            <a:ext cx="608218" cy="669834"/>
          </a:xfrm>
          <a:prstGeom prst="chevr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22516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7914" y="419573"/>
            <a:ext cx="9437986" cy="711395"/>
          </a:xfrm>
        </p:spPr>
        <p:txBody>
          <a:bodyPr>
            <a:normAutofit fontScale="90000"/>
          </a:bodyPr>
          <a:lstStyle/>
          <a:p>
            <a:r>
              <a:rPr lang="zh-CN" altLang="en-US" dirty="0" smtClean="0"/>
              <a:t>融合背景热点和微博用户兴趣的微博转发预测模型</a:t>
            </a:r>
            <a:endParaRPr lang="en-US"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5" name="文本占位符 4"/>
          <p:cNvSpPr>
            <a:spLocks noGrp="1"/>
          </p:cNvSpPr>
          <p:nvPr>
            <p:ph type="body" sz="quarter" idx="12"/>
          </p:nvPr>
        </p:nvSpPr>
        <p:spPr/>
        <p:txBody>
          <a:bodyPr/>
          <a:lstStyle/>
          <a:p>
            <a:r>
              <a:rPr lang="zh-CN" altLang="en-US" dirty="0" smtClean="0"/>
              <a:t>论文主要研究内容</a:t>
            </a:r>
            <a:endParaRPr lang="en-US" dirty="0"/>
          </a:p>
        </p:txBody>
      </p:sp>
      <p:sp>
        <p:nvSpPr>
          <p:cNvPr id="6" name="文本框 5"/>
          <p:cNvSpPr txBox="1"/>
          <p:nvPr/>
        </p:nvSpPr>
        <p:spPr>
          <a:xfrm>
            <a:off x="2324100" y="2717436"/>
            <a:ext cx="1107996" cy="369332"/>
          </a:xfrm>
          <a:prstGeom prst="rect">
            <a:avLst/>
          </a:prstGeom>
          <a:noFill/>
        </p:spPr>
        <p:txBody>
          <a:bodyPr wrap="none" rtlCol="0">
            <a:spAutoFit/>
          </a:bodyPr>
          <a:lstStyle/>
          <a:p>
            <a:r>
              <a:rPr lang="zh-CN" altLang="en-US" dirty="0" smtClean="0"/>
              <a:t>用户兴趣</a:t>
            </a:r>
            <a:endParaRPr lang="en-US" dirty="0"/>
          </a:p>
        </p:txBody>
      </p:sp>
      <p:sp>
        <p:nvSpPr>
          <p:cNvPr id="7" name="文本框 6"/>
          <p:cNvSpPr txBox="1"/>
          <p:nvPr/>
        </p:nvSpPr>
        <p:spPr>
          <a:xfrm>
            <a:off x="2324100" y="3904370"/>
            <a:ext cx="1107996" cy="369332"/>
          </a:xfrm>
          <a:prstGeom prst="rect">
            <a:avLst/>
          </a:prstGeom>
          <a:noFill/>
        </p:spPr>
        <p:txBody>
          <a:bodyPr wrap="none" rtlCol="0">
            <a:spAutoFit/>
          </a:bodyPr>
          <a:lstStyle/>
          <a:p>
            <a:r>
              <a:rPr lang="zh-CN" altLang="en-US" dirty="0" smtClean="0"/>
              <a:t>背景热点</a:t>
            </a:r>
            <a:endParaRPr lang="en-US" dirty="0"/>
          </a:p>
        </p:txBody>
      </p:sp>
      <p:sp>
        <p:nvSpPr>
          <p:cNvPr id="8" name="椭圆 7"/>
          <p:cNvSpPr/>
          <p:nvPr/>
        </p:nvSpPr>
        <p:spPr>
          <a:xfrm>
            <a:off x="5283200" y="2598159"/>
            <a:ext cx="1663700" cy="16637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微</a:t>
            </a:r>
            <a:r>
              <a:rPr lang="zh-CN" altLang="en-US" dirty="0" smtClean="0"/>
              <a:t>博转发模型</a:t>
            </a:r>
            <a:endParaRPr lang="en-US" dirty="0"/>
          </a:p>
        </p:txBody>
      </p:sp>
      <p:sp>
        <p:nvSpPr>
          <p:cNvPr id="9" name="矩形 8"/>
          <p:cNvSpPr/>
          <p:nvPr/>
        </p:nvSpPr>
        <p:spPr>
          <a:xfrm>
            <a:off x="8470900" y="3183120"/>
            <a:ext cx="1562101" cy="4683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预测</a:t>
            </a:r>
            <a:endParaRPr lang="en-US" dirty="0"/>
          </a:p>
        </p:txBody>
      </p:sp>
      <p:grpSp>
        <p:nvGrpSpPr>
          <p:cNvPr id="20" name="组合 19"/>
          <p:cNvGrpSpPr/>
          <p:nvPr/>
        </p:nvGrpSpPr>
        <p:grpSpPr>
          <a:xfrm>
            <a:off x="3432096" y="2902102"/>
            <a:ext cx="1851104" cy="1186934"/>
            <a:chOff x="3432096" y="2902102"/>
            <a:chExt cx="1851104" cy="1186934"/>
          </a:xfrm>
        </p:grpSpPr>
        <p:cxnSp>
          <p:nvCxnSpPr>
            <p:cNvPr id="11" name="直接连接符 10"/>
            <p:cNvCxnSpPr>
              <a:stCxn id="6" idx="3"/>
            </p:cNvCxnSpPr>
            <p:nvPr/>
          </p:nvCxnSpPr>
          <p:spPr>
            <a:xfrm>
              <a:off x="3432096" y="2902102"/>
              <a:ext cx="517604" cy="539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3"/>
            </p:cNvCxnSpPr>
            <p:nvPr/>
          </p:nvCxnSpPr>
          <p:spPr>
            <a:xfrm flipV="1">
              <a:off x="3432096" y="3441700"/>
              <a:ext cx="517604" cy="647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8" idx="2"/>
            </p:cNvCxnSpPr>
            <p:nvPr/>
          </p:nvCxnSpPr>
          <p:spPr>
            <a:xfrm flipV="1">
              <a:off x="3949700" y="3430009"/>
              <a:ext cx="1333500" cy="11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2" name="直接箭头连接符 21"/>
          <p:cNvCxnSpPr>
            <a:stCxn id="8" idx="6"/>
            <a:endCxn id="9" idx="1"/>
          </p:cNvCxnSpPr>
          <p:nvPr/>
        </p:nvCxnSpPr>
        <p:spPr>
          <a:xfrm flipV="1">
            <a:off x="6946900" y="3417309"/>
            <a:ext cx="15240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2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7914" y="419573"/>
            <a:ext cx="9196686" cy="711395"/>
          </a:xfrm>
        </p:spPr>
        <p:txBody>
          <a:bodyPr>
            <a:normAutofit fontScale="90000"/>
          </a:bodyPr>
          <a:lstStyle/>
          <a:p>
            <a:r>
              <a:rPr lang="zh-CN" altLang="en-US" dirty="0" smtClean="0"/>
              <a:t>基于背景热点的微博转发预测系统设计与实现方案</a:t>
            </a:r>
            <a:endParaRPr lang="en-US"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5" name="文本占位符 4"/>
          <p:cNvSpPr>
            <a:spLocks noGrp="1"/>
          </p:cNvSpPr>
          <p:nvPr>
            <p:ph type="body" sz="quarter" idx="12"/>
          </p:nvPr>
        </p:nvSpPr>
        <p:spPr/>
        <p:txBody>
          <a:bodyPr/>
          <a:lstStyle/>
          <a:p>
            <a:r>
              <a:rPr lang="zh-CN" altLang="en-US" dirty="0" smtClean="0"/>
              <a:t>论文主要研究内容</a:t>
            </a:r>
            <a:endParaRPr 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2233913936"/>
              </p:ext>
            </p:extLst>
          </p:nvPr>
        </p:nvGraphicFramePr>
        <p:xfrm>
          <a:off x="4273425" y="1130968"/>
          <a:ext cx="5327776" cy="4713554"/>
        </p:xfrm>
        <a:graphic>
          <a:graphicData uri="http://schemas.openxmlformats.org/presentationml/2006/ole">
            <mc:AlternateContent xmlns:mc="http://schemas.openxmlformats.org/markup-compatibility/2006">
              <mc:Choice xmlns:v="urn:schemas-microsoft-com:vml" Requires="v">
                <p:oleObj spid="_x0000_s1104" name="Visio" r:id="rId4" imgW="4962556" imgH="6420026" progId="Visio.Drawing.15">
                  <p:embed/>
                </p:oleObj>
              </mc:Choice>
              <mc:Fallback>
                <p:oleObj name="Visio" r:id="rId4" imgW="4962556" imgH="6420026" progId="Visio.Drawing.15">
                  <p:embed/>
                  <p:pic>
                    <p:nvPicPr>
                      <p:cNvPr id="0" name=""/>
                      <p:cNvPicPr/>
                      <p:nvPr/>
                    </p:nvPicPr>
                    <p:blipFill>
                      <a:blip r:embed="rId5"/>
                      <a:stretch>
                        <a:fillRect/>
                      </a:stretch>
                    </p:blipFill>
                    <p:spPr>
                      <a:xfrm>
                        <a:off x="4273425" y="1130968"/>
                        <a:ext cx="5327776" cy="4713554"/>
                      </a:xfrm>
                      <a:prstGeom prst="rect">
                        <a:avLst/>
                      </a:prstGeom>
                    </p:spPr>
                  </p:pic>
                </p:oleObj>
              </mc:Fallback>
            </mc:AlternateContent>
          </a:graphicData>
        </a:graphic>
      </p:graphicFrame>
    </p:spTree>
    <p:extLst>
      <p:ext uri="{BB962C8B-B14F-4D97-AF65-F5344CB8AC3E}">
        <p14:creationId xmlns:p14="http://schemas.microsoft.com/office/powerpoint/2010/main" val="11486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融合热点话题的用户转发模型</a:t>
            </a:r>
            <a:endParaRPr lang="en-US" dirty="0"/>
          </a:p>
        </p:txBody>
      </p:sp>
      <p:sp>
        <p:nvSpPr>
          <p:cNvPr id="3" name="日期占位符 2"/>
          <p:cNvSpPr>
            <a:spLocks noGrp="1"/>
          </p:cNvSpPr>
          <p:nvPr>
            <p:ph type="dt" sz="half" idx="10"/>
          </p:nvPr>
        </p:nvSpPr>
        <p:spPr/>
        <p:txBody>
          <a:bodyPr/>
          <a:lstStyle/>
          <a:p>
            <a:fld id="{85CDD772-F087-4B52-AAF4-D8063C54BD00}" type="datetime2">
              <a:rPr lang="zh-CN" altLang="en-US" smtClean="0"/>
              <a:pPr/>
              <a:t>2015年8月31日</a:t>
            </a:fld>
            <a:endParaRPr lang="en-US" dirty="0"/>
          </a:p>
        </p:txBody>
      </p:sp>
      <p:sp>
        <p:nvSpPr>
          <p:cNvPr id="4" name="页脚占位符 3"/>
          <p:cNvSpPr>
            <a:spLocks noGrp="1"/>
          </p:cNvSpPr>
          <p:nvPr>
            <p:ph type="ftr" sz="quarter" idx="11"/>
          </p:nvPr>
        </p:nvSpPr>
        <p:spPr/>
        <p:txBody>
          <a:bodyPr/>
          <a:lstStyle/>
          <a:p>
            <a:r>
              <a:rPr lang="zh-CN" altLang="en-US" smtClean="0"/>
              <a:t>指导老师：王丽宏、巢文涵</a:t>
            </a:r>
            <a:endParaRPr lang="en-US" altLang="zh-CN" dirty="0" smtClean="0"/>
          </a:p>
        </p:txBody>
      </p:sp>
      <p:sp>
        <p:nvSpPr>
          <p:cNvPr id="5" name="文本占位符 4"/>
          <p:cNvSpPr>
            <a:spLocks noGrp="1"/>
          </p:cNvSpPr>
          <p:nvPr>
            <p:ph type="body" sz="quarter" idx="12"/>
          </p:nvPr>
        </p:nvSpPr>
        <p:spPr/>
        <p:txBody>
          <a:bodyPr/>
          <a:lstStyle/>
          <a:p>
            <a:r>
              <a:rPr lang="zh-CN" altLang="en-US" dirty="0" smtClean="0"/>
              <a:t>已完成工作</a:t>
            </a:r>
            <a:endParaRPr lang="en-US" dirty="0"/>
          </a:p>
        </p:txBody>
      </p:sp>
      <p:grpSp>
        <p:nvGrpSpPr>
          <p:cNvPr id="14" name="组合 13"/>
          <p:cNvGrpSpPr/>
          <p:nvPr/>
        </p:nvGrpSpPr>
        <p:grpSpPr>
          <a:xfrm>
            <a:off x="1130300" y="1687066"/>
            <a:ext cx="6969675" cy="824862"/>
            <a:chOff x="1130300" y="1217166"/>
            <a:chExt cx="6969675" cy="824862"/>
          </a:xfrm>
        </p:grpSpPr>
        <p:sp>
          <p:nvSpPr>
            <p:cNvPr id="6" name="文本框 5"/>
            <p:cNvSpPr txBox="1"/>
            <p:nvPr/>
          </p:nvSpPr>
          <p:spPr>
            <a:xfrm>
              <a:off x="1130300" y="1473200"/>
              <a:ext cx="2031325" cy="369332"/>
            </a:xfrm>
            <a:prstGeom prst="rect">
              <a:avLst/>
            </a:prstGeom>
            <a:noFill/>
          </p:spPr>
          <p:txBody>
            <a:bodyPr wrap="none" rtlCol="0">
              <a:spAutoFit/>
            </a:bodyPr>
            <a:lstStyle/>
            <a:p>
              <a:r>
                <a:rPr lang="zh-CN" altLang="en-US" dirty="0" smtClean="0"/>
                <a:t>热点话题内容表示</a:t>
              </a:r>
              <a:endParaRPr lang="en-US" dirty="0"/>
            </a:p>
          </p:txBody>
        </p:sp>
        <mc:AlternateContent xmlns:mc="http://schemas.openxmlformats.org/markup-compatibility/2006" xmlns:a14="http://schemas.microsoft.com/office/drawing/2010/main">
          <mc:Choice Requires="a14">
            <p:sp>
              <p:nvSpPr>
                <p:cNvPr id="7" name="文本框 6"/>
                <p:cNvSpPr txBox="1"/>
                <p:nvPr/>
              </p:nvSpPr>
              <p:spPr>
                <a:xfrm>
                  <a:off x="4445000" y="1217166"/>
                  <a:ext cx="3537956" cy="369332"/>
                </a:xfrm>
                <a:prstGeom prst="rect">
                  <a:avLst/>
                </a:prstGeom>
                <a:noFill/>
              </p:spPr>
              <p:txBody>
                <a:bodyPr wrap="none" rtlCol="0">
                  <a:spAutoFit/>
                </a:bodyPr>
                <a:lstStyle/>
                <a:p>
                  <a:r>
                    <a:rPr lang="zh-CN" altLang="en-US" dirty="0" smtClean="0"/>
                    <a:t>文档级：</a:t>
                  </a:r>
                  <a14:m>
                    <m:oMath xmlns:m="http://schemas.openxmlformats.org/officeDocument/2006/math">
                      <m:r>
                        <a:rPr lang="en-US" i="1">
                          <a:latin typeface="Cambria Math" panose="02040503050406030204" pitchFamily="18" charset="0"/>
                        </a:rPr>
                        <m:t>𝐷</m:t>
                      </m:r>
                      <m:r>
                        <a:rPr lang="en-US" i="1">
                          <a:latin typeface="Cambria Math" panose="02040503050406030204" pitchFamily="18" charset="0"/>
                        </a:rPr>
                        <m:t>_</m:t>
                      </m:r>
                      <m:r>
                        <a:rPr lang="en-US" i="1">
                          <a:latin typeface="Cambria Math" panose="02040503050406030204" pitchFamily="18" charset="0"/>
                        </a:rPr>
                        <m:t>𝑡𝑜𝑝𝑖𝑐</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𝑛</m:t>
                          </m:r>
                        </m:sub>
                      </m:sSub>
                      <m:r>
                        <a:rPr lang="en-US">
                          <a:latin typeface="Cambria Math" panose="02040503050406030204" pitchFamily="18" charset="0"/>
                        </a:rPr>
                        <m:t>}</m:t>
                      </m:r>
                    </m:oMath>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4445000" y="1217166"/>
                  <a:ext cx="3537956" cy="369332"/>
                </a:xfrm>
                <a:prstGeom prst="rect">
                  <a:avLst/>
                </a:prstGeom>
                <a:blipFill rotWithShape="0">
                  <a:blip r:embed="rId2"/>
                  <a:stretch>
                    <a:fillRect l="-1377" t="-13333"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445000" y="1672696"/>
                  <a:ext cx="3654975" cy="369332"/>
                </a:xfrm>
                <a:prstGeom prst="rect">
                  <a:avLst/>
                </a:prstGeom>
                <a:noFill/>
              </p:spPr>
              <p:txBody>
                <a:bodyPr wrap="none" rtlCol="0">
                  <a:spAutoFit/>
                </a:bodyPr>
                <a:lstStyle/>
                <a:p>
                  <a:r>
                    <a:rPr lang="zh-CN" altLang="en-US" dirty="0" smtClean="0"/>
                    <a:t>词语级：</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_</m:t>
                      </m:r>
                      <m:r>
                        <a:rPr lang="en-US" i="1">
                          <a:latin typeface="Cambria Math" panose="02040503050406030204" pitchFamily="18" charset="0"/>
                        </a:rPr>
                        <m:t>𝑡𝑜𝑝𝑖𝑐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𝑚</m:t>
                          </m:r>
                        </m:sub>
                      </m:sSub>
                      <m:r>
                        <a:rPr lang="en-US" i="1">
                          <a:latin typeface="Cambria Math" panose="02040503050406030204" pitchFamily="18" charset="0"/>
                        </a:rPr>
                        <m:t>}</m:t>
                      </m:r>
                    </m:oMath>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4445000" y="1672696"/>
                  <a:ext cx="3654975" cy="369332"/>
                </a:xfrm>
                <a:prstGeom prst="rect">
                  <a:avLst/>
                </a:prstGeom>
                <a:blipFill rotWithShape="0">
                  <a:blip r:embed="rId3"/>
                  <a:stretch>
                    <a:fillRect l="-1333" t="-11475" b="-21311"/>
                  </a:stretch>
                </a:blipFill>
              </p:spPr>
              <p:txBody>
                <a:bodyPr/>
                <a:lstStyle/>
                <a:p>
                  <a:r>
                    <a:rPr lang="en-US">
                      <a:noFill/>
                    </a:rPr>
                    <a:t> </a:t>
                  </a:r>
                </a:p>
              </p:txBody>
            </p:sp>
          </mc:Fallback>
        </mc:AlternateContent>
      </p:grpSp>
      <p:grpSp>
        <p:nvGrpSpPr>
          <p:cNvPr id="13" name="组合 12"/>
          <p:cNvGrpSpPr/>
          <p:nvPr/>
        </p:nvGrpSpPr>
        <p:grpSpPr>
          <a:xfrm>
            <a:off x="1130299" y="3038564"/>
            <a:ext cx="8470901" cy="1023204"/>
            <a:chOff x="1130300" y="2492464"/>
            <a:chExt cx="6852656" cy="1023204"/>
          </a:xfrm>
        </p:grpSpPr>
        <p:sp>
          <p:nvSpPr>
            <p:cNvPr id="9" name="文本框 8"/>
            <p:cNvSpPr txBox="1"/>
            <p:nvPr/>
          </p:nvSpPr>
          <p:spPr>
            <a:xfrm>
              <a:off x="1130300" y="2781300"/>
              <a:ext cx="2031325" cy="369332"/>
            </a:xfrm>
            <a:prstGeom prst="rect">
              <a:avLst/>
            </a:prstGeom>
            <a:noFill/>
          </p:spPr>
          <p:txBody>
            <a:bodyPr wrap="none" rtlCol="0">
              <a:spAutoFit/>
            </a:bodyPr>
            <a:lstStyle/>
            <a:p>
              <a:r>
                <a:rPr lang="zh-CN" altLang="en-US" dirty="0" smtClean="0"/>
                <a:t>用户转发兴趣表示</a:t>
              </a:r>
              <a:endParaRPr lang="en-US" dirty="0"/>
            </a:p>
          </p:txBody>
        </p:sp>
        <mc:AlternateContent xmlns:mc="http://schemas.openxmlformats.org/markup-compatibility/2006" xmlns:a14="http://schemas.microsoft.com/office/drawing/2010/main">
          <mc:Choice Requires="a14">
            <p:sp>
              <p:nvSpPr>
                <p:cNvPr id="10" name="文本框 9"/>
                <p:cNvSpPr txBox="1"/>
                <p:nvPr/>
              </p:nvSpPr>
              <p:spPr>
                <a:xfrm>
                  <a:off x="3811814" y="2492464"/>
                  <a:ext cx="4171142" cy="369332"/>
                </a:xfrm>
                <a:prstGeom prst="rect">
                  <a:avLst/>
                </a:prstGeom>
                <a:noFill/>
              </p:spPr>
              <p:txBody>
                <a:bodyPr wrap="none" rtlCol="0">
                  <a:spAutoFit/>
                </a:bodyPr>
                <a:lstStyle/>
                <a:p>
                  <a:r>
                    <a:rPr lang="zh-CN" altLang="en-US" dirty="0" smtClean="0"/>
                    <a:t>历史转发微博：</a:t>
                  </a:r>
                  <a14:m>
                    <m:oMath xmlns:m="http://schemas.openxmlformats.org/officeDocument/2006/math">
                      <m:r>
                        <a:rPr lang="en-US" i="1">
                          <a:latin typeface="Cambria Math" panose="02040503050406030204" pitchFamily="18" charset="0"/>
                        </a:rPr>
                        <m:t>𝐷</m:t>
                      </m:r>
                      <m:r>
                        <a:rPr lang="en-US" i="1">
                          <a:latin typeface="Cambria Math" panose="02040503050406030204" pitchFamily="18" charset="0"/>
                        </a:rPr>
                        <m:t>_</m:t>
                      </m:r>
                      <m:r>
                        <a:rPr lang="en-US" i="1">
                          <a:latin typeface="Cambria Math" panose="02040503050406030204" pitchFamily="18" charset="0"/>
                        </a:rPr>
                        <m:t>𝑢𝑠𝑒𝑟</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𝑛</m:t>
                          </m:r>
                        </m:sub>
                      </m:sSub>
                      <m:r>
                        <a:rPr lang="en-US">
                          <a:latin typeface="Cambria Math" panose="02040503050406030204" pitchFamily="18" charset="0"/>
                        </a:rPr>
                        <m:t>}</m:t>
                      </m:r>
                    </m:oMath>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811814" y="2492464"/>
                  <a:ext cx="4171142" cy="369332"/>
                </a:xfrm>
                <a:prstGeom prst="rect">
                  <a:avLst/>
                </a:prstGeom>
                <a:blipFill rotWithShape="0">
                  <a:blip r:embed="rId4"/>
                  <a:stretch>
                    <a:fillRect l="-1168" t="-13333"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3811814" y="3146336"/>
                  <a:ext cx="3562001" cy="369332"/>
                </a:xfrm>
                <a:prstGeom prst="rect">
                  <a:avLst/>
                </a:prstGeom>
                <a:noFill/>
              </p:spPr>
              <p:txBody>
                <a:bodyPr wrap="none" rtlCol="0">
                  <a:spAutoFit/>
                </a:bodyPr>
                <a:lstStyle/>
                <a:p>
                  <a:r>
                    <a:rPr lang="zh-CN" altLang="en-US" dirty="0" smtClean="0"/>
                    <a:t>词语级：</a:t>
                  </a:r>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_</m:t>
                      </m:r>
                      <m:r>
                        <a:rPr lang="en-US" i="1">
                          <a:latin typeface="Cambria Math" panose="02040503050406030204" pitchFamily="18" charset="0"/>
                        </a:rPr>
                        <m:t>𝑢𝑠𝑒𝑟</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𝑚</m:t>
                          </m:r>
                        </m:sub>
                      </m:sSub>
                      <m:r>
                        <a:rPr lang="en-US">
                          <a:latin typeface="Cambria Math" panose="02040503050406030204" pitchFamily="18" charset="0"/>
                        </a:rPr>
                        <m:t>}</m:t>
                      </m:r>
                    </m:oMath>
                  </a14:m>
                  <a:endParaRPr 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811814" y="3146336"/>
                  <a:ext cx="3562001" cy="369332"/>
                </a:xfrm>
                <a:prstGeom prst="rect">
                  <a:avLst/>
                </a:prstGeom>
                <a:blipFill rotWithShape="0">
                  <a:blip r:embed="rId5"/>
                  <a:stretch>
                    <a:fillRect l="-1368" t="-11475" b="-2131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 name="文本框 11"/>
              <p:cNvSpPr txBox="1"/>
              <p:nvPr/>
            </p:nvSpPr>
            <p:spPr>
              <a:xfrm>
                <a:off x="1130300" y="5143500"/>
                <a:ext cx="6707285" cy="369332"/>
              </a:xfrm>
              <a:prstGeom prst="rect">
                <a:avLst/>
              </a:prstGeom>
              <a:noFill/>
            </p:spPr>
            <p:txBody>
              <a:bodyPr wrap="none" rtlCol="0">
                <a:spAutoFit/>
              </a:bodyPr>
              <a:lstStyle/>
              <a:p>
                <a:r>
                  <a:rPr lang="zh-CN" altLang="en-US" dirty="0" smtClean="0"/>
                  <a:t>融合热点话题的用户转发兴趣特征技术：</a:t>
                </a:r>
                <a14:m>
                  <m:oMath xmlns:m="http://schemas.openxmlformats.org/officeDocument/2006/math">
                    <m:r>
                      <a:rPr lang="en-US" i="1">
                        <a:latin typeface="Cambria Math" panose="02040503050406030204" pitchFamily="18" charset="0"/>
                      </a:rPr>
                      <m:t>𝐶𝑂</m:t>
                    </m:r>
                    <m:r>
                      <a:rPr lang="en-US" i="1">
                        <a:latin typeface="Cambria Math" panose="02040503050406030204" pitchFamily="18" charset="0"/>
                      </a:rPr>
                      <m:t>=|</m:t>
                    </m:r>
                    <m:r>
                      <a:rPr lang="en-US" i="1">
                        <a:latin typeface="Cambria Math" panose="02040503050406030204" pitchFamily="18" charset="0"/>
                      </a:rPr>
                      <m:t>𝐼</m:t>
                    </m:r>
                    <m:r>
                      <a:rPr lang="en-US" i="1">
                        <a:latin typeface="Cambria Math" panose="02040503050406030204" pitchFamily="18" charset="0"/>
                      </a:rPr>
                      <m:t>_</m:t>
                    </m:r>
                    <m:r>
                      <a:rPr lang="en-US" i="1">
                        <a:latin typeface="Cambria Math" panose="02040503050406030204" pitchFamily="18" charset="0"/>
                      </a:rPr>
                      <m:t>𝑢𝑠𝑒𝑟</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_</m:t>
                    </m:r>
                    <m:r>
                      <a:rPr lang="en-US" i="1">
                        <a:latin typeface="Cambria Math" panose="02040503050406030204" pitchFamily="18" charset="0"/>
                      </a:rPr>
                      <m:t>𝑡𝑜𝑝𝑖𝑐</m:t>
                    </m:r>
                    <m:r>
                      <a:rPr lang="en-US" i="1">
                        <a:latin typeface="Cambria Math" panose="02040503050406030204" pitchFamily="18" charset="0"/>
                      </a:rPr>
                      <m:t>|</m:t>
                    </m:r>
                  </m:oMath>
                </a14:m>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130300" y="5143500"/>
                <a:ext cx="6707285" cy="369332"/>
              </a:xfrm>
              <a:prstGeom prst="rect">
                <a:avLst/>
              </a:prstGeom>
              <a:blipFill rotWithShape="0">
                <a:blip r:embed="rId6"/>
                <a:stretch>
                  <a:fillRect l="-727" t="-13333" b="-23333"/>
                </a:stretch>
              </a:blipFill>
            </p:spPr>
            <p:txBody>
              <a:bodyPr/>
              <a:lstStyle/>
              <a:p>
                <a:r>
                  <a:rPr lang="en-US">
                    <a:noFill/>
                  </a:rPr>
                  <a:t> </a:t>
                </a:r>
              </a:p>
            </p:txBody>
          </p:sp>
        </mc:Fallback>
      </mc:AlternateContent>
    </p:spTree>
    <p:extLst>
      <p:ext uri="{BB962C8B-B14F-4D97-AF65-F5344CB8AC3E}">
        <p14:creationId xmlns:p14="http://schemas.microsoft.com/office/powerpoint/2010/main" val="3203428612"/>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429</TotalTime>
  <Words>1153</Words>
  <Application>Microsoft Office PowerPoint</Application>
  <PresentationFormat>宽屏</PresentationFormat>
  <Paragraphs>244</Paragraphs>
  <Slides>21</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3" baseType="lpstr">
      <vt:lpstr>KaiTi</vt:lpstr>
      <vt:lpstr>SimSun</vt:lpstr>
      <vt:lpstr>SimSun</vt:lpstr>
      <vt:lpstr>幼圆</vt:lpstr>
      <vt:lpstr>Arial</vt:lpstr>
      <vt:lpstr>Calibri</vt:lpstr>
      <vt:lpstr>Cambria Math</vt:lpstr>
      <vt:lpstr>Century Gothic</vt:lpstr>
      <vt:lpstr>Times New Roman</vt:lpstr>
      <vt:lpstr>Wingdings 3</vt:lpstr>
      <vt:lpstr>丝状</vt:lpstr>
      <vt:lpstr>Visio</vt:lpstr>
      <vt:lpstr>基于背景热点的微博转发预测研究</vt:lpstr>
      <vt:lpstr>目录</vt:lpstr>
      <vt:lpstr>论文研究目标</vt:lpstr>
      <vt:lpstr>论文主要研究内容</vt:lpstr>
      <vt:lpstr>多通道背景热点表示和融合方法</vt:lpstr>
      <vt:lpstr>时序化微博用户兴趣提取</vt:lpstr>
      <vt:lpstr>融合背景热点和微博用户兴趣的微博转发预测模型</vt:lpstr>
      <vt:lpstr>基于背景热点的微博转发预测系统设计与实现方案</vt:lpstr>
      <vt:lpstr>融合热点话题的用户转发模型</vt:lpstr>
      <vt:lpstr>融合热点话题的微博转发预测研究</vt:lpstr>
      <vt:lpstr>融合热点话题的微博转发预测研究</vt:lpstr>
      <vt:lpstr>融合热点话题的微博转发预测研究</vt:lpstr>
      <vt:lpstr>融合热点话题的微博转发预测研究</vt:lpstr>
      <vt:lpstr>融合热点话题的微博转发预测研究</vt:lpstr>
      <vt:lpstr>融合热点话题的微博转发预测研究</vt:lpstr>
      <vt:lpstr>融合热点话题的微博转发预测研究</vt:lpstr>
      <vt:lpstr>融合热点话题的微博转发预测研究</vt:lpstr>
      <vt:lpstr>关键技术和难点</vt:lpstr>
      <vt:lpstr>下一阶段工作</vt:lpstr>
      <vt:lpstr>下一阶段工作</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陈江</dc:creator>
  <cp:lastModifiedBy>陈江</cp:lastModifiedBy>
  <cp:revision>155</cp:revision>
  <dcterms:created xsi:type="dcterms:W3CDTF">2015-08-27T14:31:32Z</dcterms:created>
  <dcterms:modified xsi:type="dcterms:W3CDTF">2015-08-31T00:11:51Z</dcterms:modified>
</cp:coreProperties>
</file>