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8" r:id="rId2"/>
    <p:sldId id="349" r:id="rId3"/>
    <p:sldId id="371" r:id="rId4"/>
    <p:sldId id="337" r:id="rId5"/>
    <p:sldId id="338" r:id="rId6"/>
    <p:sldId id="350" r:id="rId7"/>
    <p:sldId id="358" r:id="rId8"/>
    <p:sldId id="363" r:id="rId9"/>
    <p:sldId id="351" r:id="rId10"/>
    <p:sldId id="365" r:id="rId11"/>
    <p:sldId id="364" r:id="rId12"/>
    <p:sldId id="352" r:id="rId13"/>
    <p:sldId id="367" r:id="rId14"/>
    <p:sldId id="368" r:id="rId15"/>
    <p:sldId id="369" r:id="rId16"/>
    <p:sldId id="370" r:id="rId17"/>
    <p:sldId id="362" r:id="rId18"/>
    <p:sldId id="353" r:id="rId19"/>
    <p:sldId id="346" r:id="rId20"/>
    <p:sldId id="354" r:id="rId21"/>
    <p:sldId id="347" r:id="rId22"/>
    <p:sldId id="355" r:id="rId23"/>
  </p:sldIdLst>
  <p:sldSz cx="9144000" cy="6858000" type="screen4x3"/>
  <p:notesSz cx="6797675" cy="98742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D2D2"/>
    <a:srgbClr val="B787BF"/>
    <a:srgbClr val="C3B4D0"/>
    <a:srgbClr val="C3BDC7"/>
    <a:srgbClr val="3366FF"/>
    <a:srgbClr val="FF0000"/>
    <a:srgbClr val="009999"/>
    <a:srgbClr val="94C800"/>
    <a:srgbClr val="97CC00"/>
    <a:srgbClr val="F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7" autoAdjust="0"/>
    <p:restoredTop sz="88134" autoAdjust="0"/>
  </p:normalViewPr>
  <p:slideViewPr>
    <p:cSldViewPr>
      <p:cViewPr varScale="1">
        <p:scale>
          <a:sx n="102" d="100"/>
          <a:sy n="102" d="100"/>
        </p:scale>
        <p:origin x="16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微博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网民占比</c:v>
                </c:pt>
                <c:pt idx="1">
                  <c:v>使用占比</c:v>
                </c:pt>
                <c:pt idx="2">
                  <c:v>常访问占比</c:v>
                </c:pt>
                <c:pt idx="3">
                  <c:v>新闻/热点关注度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0.436</c:v>
                </c:pt>
                <c:pt idx="1">
                  <c:v>0.28399999999999997</c:v>
                </c:pt>
                <c:pt idx="2">
                  <c:v>0.217</c:v>
                </c:pt>
                <c:pt idx="3">
                  <c:v>0.68100000000000005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其他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网民占比</c:v>
                </c:pt>
                <c:pt idx="1">
                  <c:v>使用占比</c:v>
                </c:pt>
                <c:pt idx="2">
                  <c:v>常访问占比</c:v>
                </c:pt>
                <c:pt idx="3">
                  <c:v>新闻/热点关注度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0.66500000000000004</c:v>
                </c:pt>
                <c:pt idx="1">
                  <c:v>0.71599999999999997</c:v>
                </c:pt>
                <c:pt idx="2">
                  <c:v>0.78300000000000003</c:v>
                </c:pt>
                <c:pt idx="3">
                  <c:v>0.31900000000000001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20912048"/>
        <c:axId val="220912608"/>
        <c:axId val="0"/>
      </c:bar3DChart>
      <c:catAx>
        <c:axId val="220912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0912608"/>
        <c:crosses val="autoZero"/>
        <c:auto val="1"/>
        <c:lblAlgn val="ctr"/>
        <c:lblOffset val="100"/>
        <c:noMultiLvlLbl val="0"/>
      </c:catAx>
      <c:valAx>
        <c:axId val="2209126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20912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CFF1118D-F053-462D-9087-51EA0A1284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0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88A3A89-97C3-4400-BEC8-CE90DC248BC0}" type="slidenum">
              <a:rPr lang="en-US" altLang="zh-CN" sz="1200" b="0"/>
              <a:pPr eaLnBrk="1" hangingPunct="1"/>
              <a:t>1</a:t>
            </a:fld>
            <a:endParaRPr lang="en-US" altLang="zh-CN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1169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69CA2E-48AA-430B-A1DC-2F201DC326F7}" type="slidenum">
              <a:rPr lang="en-US" altLang="zh-CN" sz="1200" b="0"/>
              <a:pPr eaLnBrk="1" hangingPunct="1"/>
              <a:t>10</a:t>
            </a:fld>
            <a:endParaRPr lang="en-US" altLang="zh-CN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>
                <a:ea typeface="宋体" pitchFamily="2" charset="-122"/>
              </a:rPr>
              <a:t>本文的研究目标是分析背景热点对微博转发的影响，构建基于背景热点的微博转发模型，在此基础上，对微博转发进行预测。</a:t>
            </a:r>
            <a:endParaRPr lang="zh-CN" altLang="en-US" b="0" dirty="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267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8DBE66C-6663-41B9-9EDB-FD9FFCA8B403}" type="slidenum">
              <a:rPr lang="en-US" altLang="zh-CN" sz="1200" b="0"/>
              <a:pPr eaLnBrk="1" hangingPunct="1"/>
              <a:t>11</a:t>
            </a:fld>
            <a:endParaRPr lang="en-US" altLang="zh-CN" sz="12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15406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C88ED1-38E3-4652-8191-DCDFE789CD2D}" type="slidenum">
              <a:rPr lang="en-US" altLang="zh-CN" sz="1200" b="0"/>
              <a:pPr eaLnBrk="1" hangingPunct="1"/>
              <a:t>12</a:t>
            </a:fld>
            <a:endParaRPr lang="en-US" altLang="zh-CN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z="16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946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7890971-584E-4C5B-9406-93103B0EF9E2}" type="slidenum">
              <a:rPr lang="en-US" altLang="zh-CN" sz="1200" b="0"/>
              <a:pPr eaLnBrk="1" hangingPunct="1"/>
              <a:t>13</a:t>
            </a:fld>
            <a:endParaRPr lang="en-US" altLang="zh-CN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7924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09D6BDB-9F24-42B8-984A-EEAA77AE22C7}" type="slidenum">
              <a:rPr lang="en-US" altLang="zh-CN" sz="1200" b="0"/>
              <a:pPr eaLnBrk="1" hangingPunct="1"/>
              <a:t>14</a:t>
            </a:fld>
            <a:endParaRPr lang="en-US" altLang="zh-CN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39327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0BBF4E-CCFA-45D0-8E8C-A57A377B2DCB}" type="slidenum">
              <a:rPr lang="en-US" altLang="zh-CN" sz="1200" b="0"/>
              <a:pPr eaLnBrk="1" hangingPunct="1"/>
              <a:t>15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42723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E06703-74A5-46CA-A062-9B0FDF6503A3}" type="slidenum">
              <a:rPr lang="en-US" altLang="zh-CN" sz="1200" b="0"/>
              <a:pPr eaLnBrk="1" hangingPunct="1"/>
              <a:t>16</a:t>
            </a:fld>
            <a:endParaRPr lang="en-US" altLang="zh-CN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z="16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209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DCA77D-C61F-4578-BA28-DC0BF9E80106}" type="slidenum">
              <a:rPr lang="en-US" altLang="zh-CN" sz="1200" b="0"/>
              <a:pPr eaLnBrk="1" hangingPunct="1"/>
              <a:t>17</a:t>
            </a:fld>
            <a:endParaRPr lang="en-US" altLang="zh-CN" sz="1200" b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05583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CF59AB-4FBF-46F5-9B9D-F50476C502E1}" type="slidenum">
              <a:rPr lang="en-US" altLang="zh-CN" sz="1200" b="0"/>
              <a:pPr eaLnBrk="1" hangingPunct="1"/>
              <a:t>18</a:t>
            </a:fld>
            <a:endParaRPr lang="en-US" altLang="zh-CN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z="16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04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1469189-8E14-4DE6-85A5-AADC234252EF}" type="slidenum">
              <a:rPr lang="en-US" altLang="zh-CN" sz="1200" b="0"/>
              <a:pPr eaLnBrk="1" hangingPunct="1"/>
              <a:t>19</a:t>
            </a:fld>
            <a:endParaRPr lang="en-US" altLang="zh-CN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3538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66E6BC-96EC-479D-9470-2570FA424078}" type="slidenum">
              <a:rPr lang="en-US" altLang="zh-CN" sz="1200" b="0"/>
              <a:pPr eaLnBrk="1" hangingPunct="1"/>
              <a:t>2</a:t>
            </a:fld>
            <a:endParaRPr lang="en-US" altLang="zh-CN" sz="1200" b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z="16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02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E43B1A-5D45-4281-87FF-C637FA9988A3}" type="slidenum">
              <a:rPr lang="en-US" altLang="zh-CN" sz="1200" b="0"/>
              <a:pPr eaLnBrk="1" hangingPunct="1"/>
              <a:t>20</a:t>
            </a:fld>
            <a:endParaRPr lang="en-US" altLang="zh-CN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z="16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870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5222B4-CCF6-46F0-9F24-E6C2243FAA7C}" type="slidenum">
              <a:rPr lang="en-US" altLang="zh-CN" sz="1200" b="0"/>
              <a:pPr eaLnBrk="1" hangingPunct="1"/>
              <a:t>21</a:t>
            </a:fld>
            <a:endParaRPr lang="en-US" altLang="zh-CN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10586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765DEC-C070-4516-9B3E-978DD2CD2996}" type="slidenum">
              <a:rPr lang="en-US" altLang="zh-CN" sz="1200" b="0"/>
              <a:pPr eaLnBrk="1" hangingPunct="1"/>
              <a:t>22</a:t>
            </a:fld>
            <a:endParaRPr lang="en-US" altLang="zh-CN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3445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66E6BC-96EC-479D-9470-2570FA424078}" type="slidenum">
              <a:rPr lang="en-US" altLang="zh-CN" sz="1200" b="0"/>
              <a:pPr eaLnBrk="1" hangingPunct="1"/>
              <a:t>3</a:t>
            </a:fld>
            <a:endParaRPr lang="en-US" altLang="zh-CN" sz="1200" b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z="16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06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094F5B7-9EB6-4BC6-B83C-F645EAB5F343}" type="slidenum">
              <a:rPr lang="en-US" altLang="zh-CN" sz="1200" b="0"/>
              <a:pPr eaLnBrk="1" hangingPunct="1"/>
              <a:t>4</a:t>
            </a:fld>
            <a:endParaRPr lang="en-US" altLang="zh-CN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网民占比：使用过微博的网民：</a:t>
            </a:r>
            <a:r>
              <a:rPr lang="en-US" altLang="zh-CN" b="1" dirty="0" smtClean="0"/>
              <a:t>43.6%</a:t>
            </a:r>
          </a:p>
          <a:p>
            <a:pPr eaLnBrk="1" hangingPunct="1"/>
            <a:r>
              <a:rPr lang="zh-CN" altLang="en-US" b="1" dirty="0" smtClean="0"/>
              <a:t>使用占比：使用过新浪微博的网民：</a:t>
            </a:r>
            <a:r>
              <a:rPr lang="en-US" altLang="zh-CN" b="1" dirty="0" smtClean="0"/>
              <a:t>28.4%</a:t>
            </a:r>
          </a:p>
          <a:p>
            <a:pPr eaLnBrk="1" hangingPunct="1"/>
            <a:r>
              <a:rPr lang="zh-CN" altLang="en-US" b="1" dirty="0" smtClean="0"/>
              <a:t>常访问占比：经常访问新浪微博：</a:t>
            </a:r>
            <a:r>
              <a:rPr lang="en-US" altLang="zh-CN" b="1" dirty="0" smtClean="0"/>
              <a:t>21.7%</a:t>
            </a:r>
          </a:p>
          <a:p>
            <a:pPr eaLnBrk="1" hangingPunct="1"/>
            <a:r>
              <a:rPr lang="zh-CN" altLang="en-US" b="1" dirty="0" smtClean="0"/>
              <a:t>新闻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热点关注度：新浪微博用户通过新浪微博关注新闻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热点话题：</a:t>
            </a:r>
            <a:r>
              <a:rPr lang="en-US" altLang="zh-CN" b="1" dirty="0" smtClean="0"/>
              <a:t>80.35%</a:t>
            </a:r>
            <a:endParaRPr lang="zh-CN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84099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851F82F-2027-4EBE-A988-15A8BFCD0D27}" type="slidenum">
              <a:rPr lang="en-US" altLang="zh-CN" sz="1200" b="0"/>
              <a:pPr eaLnBrk="1" hangingPunct="1"/>
              <a:t>5</a:t>
            </a:fld>
            <a:endParaRPr lang="en-US" altLang="zh-CN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此处解释热点对微博转发的影响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11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8042903-193C-4CB7-B131-B2EA685505A8}" type="slidenum">
              <a:rPr lang="en-US" altLang="zh-CN" sz="1200" b="0"/>
              <a:pPr eaLnBrk="1" hangingPunct="1"/>
              <a:t>6</a:t>
            </a:fld>
            <a:endParaRPr lang="en-US" altLang="zh-CN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z="16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14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03DD1E9-64F7-47B0-A224-FF5C2CE1A636}" type="slidenum">
              <a:rPr lang="en-US" altLang="zh-CN" sz="1200" b="0"/>
              <a:pPr eaLnBrk="1" hangingPunct="1"/>
              <a:t>7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5247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90FDA0F-2DFB-4E92-9373-6E554FE86012}" type="slidenum">
              <a:rPr lang="en-US" altLang="zh-CN" sz="1200" b="0"/>
              <a:pPr eaLnBrk="1" hangingPunct="1"/>
              <a:t>8</a:t>
            </a:fld>
            <a:endParaRPr lang="en-US" altLang="zh-CN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5678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241A68-7653-4753-B2E4-D0609C70C037}" type="slidenum">
              <a:rPr lang="en-US" altLang="zh-CN" sz="1200" b="0"/>
              <a:pPr eaLnBrk="1" hangingPunct="1"/>
              <a:t>9</a:t>
            </a:fld>
            <a:endParaRPr lang="en-US" altLang="zh-CN" sz="12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z="16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07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19400"/>
            <a:ext cx="6019800" cy="917575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657600"/>
            <a:ext cx="6019800" cy="1066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626225"/>
            <a:ext cx="2133600" cy="231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133600" y="6626225"/>
            <a:ext cx="2895600" cy="231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16825" y="6575425"/>
            <a:ext cx="1439863" cy="2413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12D7D4-3B85-41E9-97FB-12A7D3927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2316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5FFE9-C344-411F-B94F-1B3F5428C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35517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8A459-6C9C-49A0-9D64-6D6C2DFDA3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0873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47800"/>
            <a:ext cx="7467600" cy="5410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A72D8-56B6-4524-9216-ADB0AFCB05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1398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39C89-3940-4439-86C2-52B1133D6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1284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F2FDA-677E-4ADE-A35C-95F2E26CB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9121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657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447800"/>
            <a:ext cx="3657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5F519-4B00-4EA7-A780-6CE3164D8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73403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ABE27-00EE-4854-8F2F-1715A2F4A8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2474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E2AE8-5D7F-4A0E-AA47-211892B15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9926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ADF61-DEA8-489D-AB8C-0023529DA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443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F8EB0-63D4-4C5F-B83A-1F1E6628A5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3871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F3A3E-EAE7-4292-A076-387B82927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0301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467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WordArt 7"/>
          <p:cNvSpPr>
            <a:spLocks noChangeArrowheads="1" noChangeShapeType="1" noTextEdit="1"/>
          </p:cNvSpPr>
          <p:nvPr/>
        </p:nvSpPr>
        <p:spPr bwMode="auto">
          <a:xfrm>
            <a:off x="7315200" y="1219200"/>
            <a:ext cx="1752600" cy="190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硕士学位开题答辩</a:t>
            </a:r>
          </a:p>
        </p:txBody>
      </p:sp>
      <p:sp>
        <p:nvSpPr>
          <p:cNvPr id="1025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1113" y="6575425"/>
            <a:ext cx="14398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1" smtClean="0"/>
            </a:lvl1pPr>
          </a:lstStyle>
          <a:p>
            <a:pPr>
              <a:defRPr/>
            </a:pPr>
            <a:fld id="{BBFE0A09-D834-4061-94C7-C31E57742E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p"/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4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4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4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4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__2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__3.vsdx"/><Relationship Id="rId13" Type="http://schemas.openxmlformats.org/officeDocument/2006/relationships/package" Target="../embeddings/Microsoft_Visio___40.vsdx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png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package" Target="../embeddings/Microsoft_Visio___4.vsdx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9.emf"/><Relationship Id="rId1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Visio_2003-2010___1.vsd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__5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__6.vsd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ED23622-1EEE-4A16-8CAD-4C857FD926D4}" type="slidenum">
              <a:rPr lang="en-US" altLang="zh-CN" sz="1400">
                <a:solidFill>
                  <a:schemeClr val="bg1"/>
                </a:solidFill>
              </a:rPr>
              <a:pPr eaLnBrk="1" hangingPunct="1"/>
              <a:t>1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8686800" cy="1752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sz="3600" smtClean="0">
                <a:ea typeface="宋体" pitchFamily="2" charset="-122"/>
              </a:rPr>
              <a:t>基于背景热点的微博转发预测研究</a:t>
            </a:r>
            <a:endParaRPr lang="zh-CN" altLang="en-US" sz="3600" smtClean="0">
              <a:ea typeface="宋体" pitchFamily="2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667000" y="4800600"/>
            <a:ext cx="3602038" cy="15128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p"/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Ø"/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600" b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研 究 生：陈  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中心导师：王丽宏</a:t>
            </a:r>
            <a:endParaRPr lang="en-US" altLang="zh-CN" sz="1600" b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北航导师：巢文涵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学科专业：计算机应用技术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培养院系：计算机学院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514600" y="6278563"/>
            <a:ext cx="3962400" cy="5032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2014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年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11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月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27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日</a:t>
            </a:r>
          </a:p>
        </p:txBody>
      </p:sp>
    </p:spTree>
  </p:cSld>
  <p:clrMapOvr>
    <a:masterClrMapping/>
  </p:clrMapOvr>
  <p:transition advTm="896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F85C0D-D7C4-456F-85CD-3D562BDEE74C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研究目标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66999" y="1981200"/>
                <a:ext cx="2530757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9" y="1981200"/>
                <a:ext cx="2530757" cy="496674"/>
              </a:xfrm>
              <a:prstGeom prst="rect">
                <a:avLst/>
              </a:prstGeom>
              <a:blipFill rotWithShape="1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85402" y="3048000"/>
                <a:ext cx="3893951" cy="1604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：原博主相关特征；</a:t>
                </a:r>
                <a:endParaRPr lang="en-US" altLang="zh-CN" i="1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：转发用户相关特征</a:t>
                </a:r>
                <a:r>
                  <a:rPr lang="zh-CN" altLang="zh-CN" dirty="0" smtClean="0"/>
                  <a:t>；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w</a:t>
                </a:r>
                <a:r>
                  <a:rPr lang="zh-CN" altLang="zh-CN" dirty="0" smtClean="0"/>
                  <a:t>：</a:t>
                </a:r>
                <a:r>
                  <a:rPr lang="zh-CN" altLang="zh-CN" dirty="0"/>
                  <a:t>微博内容相关特征</a:t>
                </a:r>
                <a:r>
                  <a:rPr lang="zh-CN" altLang="zh-CN" dirty="0" smtClean="0"/>
                  <a:t>；</a:t>
                </a:r>
                <a:endParaRPr lang="en-US" altLang="zh-CN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h</a:t>
                </a:r>
                <a:r>
                  <a:rPr lang="zh-CN" altLang="zh-CN" dirty="0"/>
                  <a:t>：背景热点</a:t>
                </a:r>
                <a:r>
                  <a:rPr lang="zh-CN" altLang="zh-CN" dirty="0" smtClean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02" y="3048000"/>
                <a:ext cx="3893951" cy="1604670"/>
              </a:xfrm>
              <a:prstGeom prst="rect">
                <a:avLst/>
              </a:prstGeom>
              <a:blipFill rotWithShape="1">
                <a:blip r:embed="rId4"/>
                <a:stretch>
                  <a:fillRect l="-2194" t="-4183" r="-2038" b="-8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920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D3FC2A-C2F0-425B-BD2F-D932AB88AC1B}" type="slidenum">
              <a:rPr lang="en-US" altLang="zh-CN" sz="1400"/>
              <a:pPr eaLnBrk="1" hangingPunct="1"/>
              <a:t>11</a:t>
            </a:fld>
            <a:endParaRPr lang="en-US" altLang="zh-CN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主要研究内容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71600" y="14226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52400" y="14226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218761"/>
              </p:ext>
            </p:extLst>
          </p:nvPr>
        </p:nvGraphicFramePr>
        <p:xfrm>
          <a:off x="152400" y="1572135"/>
          <a:ext cx="362902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name="Visio" r:id="rId4" imgW="5419677" imgH="4667220" progId="Visio.Drawing.15">
                  <p:embed/>
                </p:oleObj>
              </mc:Choice>
              <mc:Fallback>
                <p:oleObj name="Visio" r:id="rId4" imgW="5419677" imgH="466722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72135"/>
                        <a:ext cx="3629025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905000" y="341658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73488" y="337542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73463" y="2486583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8030" y="1707084"/>
            <a:ext cx="33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65438" y="1852099"/>
            <a:ext cx="2930517" cy="2119662"/>
            <a:chOff x="4953000" y="2133600"/>
            <a:chExt cx="2930517" cy="2119662"/>
          </a:xfrm>
        </p:grpSpPr>
        <p:grpSp>
          <p:nvGrpSpPr>
            <p:cNvPr id="18" name="组合 17"/>
            <p:cNvGrpSpPr/>
            <p:nvPr/>
          </p:nvGrpSpPr>
          <p:grpSpPr>
            <a:xfrm>
              <a:off x="4953000" y="2133600"/>
              <a:ext cx="2587824" cy="898267"/>
              <a:chOff x="4953000" y="2133600"/>
              <a:chExt cx="2587824" cy="89826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4953000" y="2133600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搜索热点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426416" y="2133600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00" dirty="0" smtClean="0"/>
                  <a:t>新闻热点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5791200" y="2662535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00" dirty="0" smtClean="0"/>
                  <a:t>微博热点</a:t>
                </a:r>
                <a:endParaRPr lang="zh-CN" altLang="en-US" sz="1800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223815" y="3291301"/>
              <a:ext cx="2659702" cy="961961"/>
              <a:chOff x="5223815" y="3291301"/>
              <a:chExt cx="2659702" cy="96196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331162" y="3302118"/>
                <a:ext cx="803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简洁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307583" y="3291301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信息量大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5223815" y="3791597"/>
                <a:ext cx="2659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词语之间互信息大</a:t>
                </a:r>
                <a:endParaRPr lang="zh-CN" altLang="en-US" dirty="0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011547" y="5224868"/>
            <a:ext cx="2472965" cy="995667"/>
            <a:chOff x="4565889" y="5047497"/>
            <a:chExt cx="2472965" cy="995667"/>
          </a:xfrm>
        </p:grpSpPr>
        <p:sp>
          <p:nvSpPr>
            <p:cNvPr id="25" name="文本框 24"/>
            <p:cNvSpPr txBox="1"/>
            <p:nvPr/>
          </p:nvSpPr>
          <p:spPr>
            <a:xfrm>
              <a:off x="4565889" y="5047497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用户标签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07290" y="5581499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时序化兴趣</a:t>
              </a:r>
              <a:endParaRPr lang="zh-CN" altLang="en-US" dirty="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212307" y="4378273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815658" y="4280102"/>
            <a:ext cx="1676478" cy="1485932"/>
            <a:chOff x="4815658" y="4280102"/>
            <a:chExt cx="1676478" cy="1485932"/>
          </a:xfrm>
        </p:grpSpPr>
        <p:sp>
          <p:nvSpPr>
            <p:cNvPr id="37" name="加号 36"/>
            <p:cNvSpPr/>
            <p:nvPr/>
          </p:nvSpPr>
          <p:spPr bwMode="auto">
            <a:xfrm>
              <a:off x="5181600" y="4655315"/>
              <a:ext cx="914400" cy="914400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燕尾形 37"/>
            <p:cNvSpPr/>
            <p:nvPr/>
          </p:nvSpPr>
          <p:spPr bwMode="auto">
            <a:xfrm rot="6774278">
              <a:off x="5843803" y="4280102"/>
              <a:ext cx="484632" cy="484632"/>
            </a:xfrm>
            <a:prstGeom prst="chevr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燕尾形 41"/>
            <p:cNvSpPr/>
            <p:nvPr/>
          </p:nvSpPr>
          <p:spPr bwMode="auto">
            <a:xfrm rot="20657920">
              <a:off x="4815658" y="5281402"/>
              <a:ext cx="484632" cy="484632"/>
            </a:xfrm>
            <a:prstGeom prst="chevr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燕尾形 42"/>
            <p:cNvSpPr/>
            <p:nvPr/>
          </p:nvSpPr>
          <p:spPr bwMode="auto">
            <a:xfrm rot="2335878">
              <a:off x="5005440" y="4520628"/>
              <a:ext cx="484632" cy="484632"/>
            </a:xfrm>
            <a:prstGeom prst="chevr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燕尾形 44"/>
            <p:cNvSpPr/>
            <p:nvPr/>
          </p:nvSpPr>
          <p:spPr bwMode="auto">
            <a:xfrm>
              <a:off x="6007504" y="4888784"/>
              <a:ext cx="484632" cy="484632"/>
            </a:xfrm>
            <a:prstGeom prst="chevr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6987622" y="491742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微博转发模型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6248400" y="593913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预测系统实现</a:t>
            </a:r>
            <a:endParaRPr lang="zh-CN" altLang="en-US" dirty="0"/>
          </a:p>
        </p:txBody>
      </p:sp>
    </p:spTree>
  </p:cSld>
  <p:clrMapOvr>
    <a:masterClrMapping/>
  </p:clrMapOvr>
  <p:transition advTm="192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7" grpId="0"/>
      <p:bldP spid="39" grpId="0"/>
      <p:bldP spid="40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0043556-5F36-482C-94F6-75B94E35CB81}" type="slidenum">
              <a:rPr lang="en-US" altLang="zh-CN" sz="1400"/>
              <a:pPr eaLnBrk="1" hangingPunct="1"/>
              <a:t>12</a:t>
            </a:fld>
            <a:endParaRPr lang="en-US" altLang="zh-CN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报告内容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81000" y="1416050"/>
            <a:ext cx="64008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spcBef>
                <a:spcPct val="20000"/>
              </a:spcBef>
              <a:buFont typeface="Wingdings" pitchFamily="2" charset="2"/>
              <a:buChar char="l"/>
              <a:tabLst>
                <a:tab pos="37655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1322388" indent="-533400" eaLnBrk="0" hangingPunct="0">
              <a:spcBef>
                <a:spcPct val="20000"/>
              </a:spcBef>
              <a:buFont typeface="Wingdings" pitchFamily="2" charset="2"/>
              <a:buChar char="n"/>
              <a:tabLst>
                <a:tab pos="3765550" algn="l"/>
              </a:tabLst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487488" indent="-457200" eaLnBrk="0" hangingPunct="0">
              <a:spcBef>
                <a:spcPct val="20000"/>
              </a:spcBef>
              <a:buFont typeface="Wingdings" pitchFamily="2" charset="2"/>
              <a:buChar char="p"/>
              <a:tabLst>
                <a:tab pos="37655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828800" indent="-398463" eaLnBrk="0" hangingPunct="0">
              <a:spcBef>
                <a:spcPct val="20000"/>
              </a:spcBef>
              <a:buFont typeface="Wingdings" pitchFamily="2" charset="2"/>
              <a:buChar char="ü"/>
              <a:tabLst>
                <a:tab pos="3765550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227263" indent="-396875" eaLnBrk="0" hangingPunct="0">
              <a:spcBef>
                <a:spcPct val="20000"/>
              </a:spcBef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6844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31416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5988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40560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课题来源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选题背景和意义</a:t>
            </a:r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国内外研究现状</a:t>
            </a:r>
            <a:endParaRPr lang="zh-CN" altLang="en-US" sz="2800" b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研究目标和研究内容</a:t>
            </a:r>
          </a:p>
          <a:p>
            <a:pPr eaLnBrk="1" hangingPunct="1"/>
            <a:r>
              <a:rPr kumimoji="1" lang="zh-CN" altLang="en-US" sz="2800" b="0">
                <a:latin typeface="黑体" pitchFamily="49" charset="-122"/>
                <a:ea typeface="黑体" pitchFamily="49" charset="-122"/>
              </a:rPr>
              <a:t>拟采取的技术方案</a:t>
            </a:r>
            <a:endParaRPr lang="zh-CN" altLang="en-US" sz="2800" b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关键技术及难点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预期成果 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论文研究计划</a:t>
            </a:r>
            <a:r>
              <a:rPr lang="zh-CN" altLang="en-US" b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 advTm="73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77008F-8024-4F7C-AC4C-11B462791D83}" type="slidenum">
              <a:rPr lang="en-US" altLang="zh-CN" sz="1400"/>
              <a:pPr eaLnBrk="1" hangingPunct="1"/>
              <a:t>13</a:t>
            </a:fld>
            <a:endParaRPr lang="en-US" altLang="zh-CN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拟采取的技术方案（一）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822075" y="2999206"/>
            <a:ext cx="3420488" cy="1301916"/>
            <a:chOff x="5257799" y="2976397"/>
            <a:chExt cx="3420488" cy="1301916"/>
          </a:xfrm>
        </p:grpSpPr>
        <p:sp>
          <p:nvSpPr>
            <p:cNvPr id="5" name="文本框 4"/>
            <p:cNvSpPr txBox="1"/>
            <p:nvPr/>
          </p:nvSpPr>
          <p:spPr>
            <a:xfrm>
              <a:off x="6124383" y="2976397"/>
              <a:ext cx="2553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新浪开发</a:t>
              </a:r>
              <a:r>
                <a:rPr lang="en-US" altLang="zh-CN" dirty="0" smtClean="0"/>
                <a:t>API</a:t>
              </a:r>
              <a:r>
                <a:rPr lang="zh-CN" altLang="en-US" dirty="0" smtClean="0"/>
                <a:t>采集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57799" y="3878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网页爬虫采集</a:t>
              </a:r>
              <a:endParaRPr lang="zh-CN" altLang="en-US" sz="2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02379" y="1851704"/>
            <a:ext cx="4191597" cy="4159789"/>
            <a:chOff x="5121998" y="2029964"/>
            <a:chExt cx="4191597" cy="4159789"/>
          </a:xfrm>
        </p:grpSpPr>
        <p:grpSp>
          <p:nvGrpSpPr>
            <p:cNvPr id="9" name="组合 8"/>
            <p:cNvGrpSpPr/>
            <p:nvPr/>
          </p:nvGrpSpPr>
          <p:grpSpPr>
            <a:xfrm>
              <a:off x="6127367" y="2029964"/>
              <a:ext cx="1503746" cy="822697"/>
              <a:chOff x="5108186" y="3557598"/>
              <a:chExt cx="1503746" cy="82269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108186" y="3557598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TF</a:t>
                </a:r>
                <a:endParaRPr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016897" y="3581400"/>
                <a:ext cx="595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DF</a:t>
                </a:r>
                <a:endParaRPr lang="zh-CN" alt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510537" y="3918630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IDF</a:t>
                </a:r>
                <a:endParaRPr lang="zh-CN" altLang="en-US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121998" y="2936567"/>
              <a:ext cx="4191597" cy="1805049"/>
              <a:chOff x="4896391" y="4170792"/>
              <a:chExt cx="4191597" cy="18050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5215079" y="4170792"/>
                    <a:ext cx="3352800" cy="4817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200" i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𝑡𝑓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func>
                                    <m:func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200" i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5079" y="4170792"/>
                    <a:ext cx="3352800" cy="4817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63291" r="-5818" b="-506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896391" y="4759354"/>
                    <a:ext cx="4191597" cy="12164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l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𝑡𝑓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zh-CN" sz="1400" dirty="0"/>
                      <a:t>为词的频率；</a:t>
                    </a:r>
                    <a:endParaRPr lang="en-US" altLang="zh-CN" sz="1400" i="1" dirty="0" smtClean="0"/>
                  </a:p>
                  <a:p>
                    <a:pPr marL="342900" indent="-342900">
                      <a:buFont typeface="Wingdings" panose="05000000000000000000" pitchFamily="2" charset="2"/>
                      <a:buChar char="l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zh-CN" sz="1400" dirty="0"/>
                      <a:t>表示在整体样本数据中出现词</a:t>
                    </a:r>
                    <a:r>
                      <a:rPr lang="en-US" altLang="zh-CN" sz="1400" dirty="0" err="1"/>
                      <a:t>i</a:t>
                    </a:r>
                    <a:r>
                      <a:rPr lang="zh-CN" altLang="zh-CN" sz="1400" dirty="0"/>
                      <a:t>的文档数目</a:t>
                    </a:r>
                    <a:r>
                      <a:rPr lang="zh-CN" altLang="zh-CN" sz="1400" dirty="0" smtClean="0"/>
                      <a:t>；</a:t>
                    </a:r>
                    <a:endParaRPr lang="en-US" altLang="zh-CN" sz="1400" dirty="0" smtClean="0"/>
                  </a:p>
                  <a:p>
                    <a:pPr marL="342900" indent="-342900">
                      <a:buFont typeface="Wingdings" panose="05000000000000000000" pitchFamily="2" charset="2"/>
                      <a:buChar char="l"/>
                    </a:pPr>
                    <a:r>
                      <a:rPr lang="en-US" altLang="zh-CN" sz="1400" dirty="0" smtClean="0"/>
                      <a:t>M</a:t>
                    </a:r>
                    <a:r>
                      <a:rPr lang="zh-CN" altLang="zh-CN" sz="1400" dirty="0"/>
                      <a:t>表示所有文档数目</a:t>
                    </a:r>
                    <a:r>
                      <a:rPr lang="zh-CN" altLang="zh-CN" sz="1400" dirty="0" smtClean="0"/>
                      <a:t>；</a:t>
                    </a:r>
                    <a:endParaRPr lang="en-US" altLang="zh-CN" sz="1400" dirty="0" smtClean="0"/>
                  </a:p>
                  <a:p>
                    <a:pPr marL="342900" indent="-342900">
                      <a:buFont typeface="Wingdings" panose="05000000000000000000" pitchFamily="2" charset="2"/>
                      <a:buChar char="l"/>
                    </a:pPr>
                    <a:r>
                      <a:rPr lang="en-US" altLang="zh-CN" sz="1400" dirty="0" smtClean="0"/>
                      <a:t>|</a:t>
                    </a:r>
                    <a:r>
                      <a:rPr lang="en-US" altLang="zh-CN" sz="1400" dirty="0"/>
                      <a:t>d|</a:t>
                    </a:r>
                    <a:r>
                      <a:rPr lang="zh-CN" altLang="zh-CN" sz="1400" dirty="0"/>
                      <a:t>表示文档向量的长度；</a:t>
                    </a:r>
                    <a:endParaRPr lang="en-US" altLang="zh-CN" sz="1400" dirty="0" smtClean="0"/>
                  </a:p>
                  <a:p>
                    <a:pPr marL="342900" indent="-342900">
                      <a:buFont typeface="Wingdings" panose="05000000000000000000" pitchFamily="2" charset="2"/>
                      <a:buChar char="l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zh-CN" sz="1400" dirty="0"/>
                      <a:t>用来对命名实体赋予不同权重。</a:t>
                    </a:r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391" y="4759354"/>
                    <a:ext cx="4191597" cy="121648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91" t="-2010" b="-15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组合 16"/>
            <p:cNvGrpSpPr/>
            <p:nvPr/>
          </p:nvGrpSpPr>
          <p:grpSpPr>
            <a:xfrm>
              <a:off x="5440686" y="5388915"/>
              <a:ext cx="2846228" cy="800838"/>
              <a:chOff x="6629400" y="4329878"/>
              <a:chExt cx="2846228" cy="8008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6960121" y="4329878"/>
                    <a:ext cx="1955279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zh-CN" altLang="en-US" sz="12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tf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df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21" y="4329878"/>
                    <a:ext cx="195527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6629400" y="4876800"/>
                    <a:ext cx="2846228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zh-CN" sz="1050" dirty="0"/>
                      <a:t>其中，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altLang="zh-CN" sz="105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050">
                            <a:latin typeface="Cambria Math" panose="02040503050406030204" pitchFamily="18" charset="0"/>
                            <a:hlinkClick r:id="" action="ppaction://noaction"/>
                          </a:rPr>
                          <m:t>β</m:t>
                        </m:r>
                        <m:r>
                          <a:rPr lang="en-US" altLang="zh-CN" sz="105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05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sz="105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a14:m>
                    <a:r>
                      <a:rPr lang="en-US" altLang="zh-CN" sz="1050" dirty="0"/>
                      <a:t> </a:t>
                    </a:r>
                    <a:r>
                      <a:rPr lang="zh-CN" altLang="zh-CN" sz="1050" dirty="0"/>
                      <a:t>，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altLang="zh-CN" sz="105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m:rPr>
                            <m:sty m:val="p"/>
                          </m:rPr>
                          <a:rPr lang="en-US" altLang="zh-CN" sz="105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altLang="zh-CN" sz="105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050">
                            <a:latin typeface="Cambria Math" panose="02040503050406030204" pitchFamily="18" charset="0"/>
                          </a:rPr>
                          <m:t>γ</m:t>
                        </m:r>
                      </m:oMath>
                    </a14:m>
                    <a:r>
                      <a:rPr lang="zh-CN" altLang="zh-CN" sz="1050" dirty="0"/>
                      <a:t>设定为经验值。</a:t>
                    </a:r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4876800"/>
                    <a:ext cx="2846228" cy="25391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0" name="Rectangle 81"/>
          <p:cNvSpPr>
            <a:spLocks noChangeArrowheads="1"/>
          </p:cNvSpPr>
          <p:nvPr/>
        </p:nvSpPr>
        <p:spPr bwMode="auto">
          <a:xfrm>
            <a:off x="5495508" y="5260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75551"/>
              </p:ext>
            </p:extLst>
          </p:nvPr>
        </p:nvGraphicFramePr>
        <p:xfrm>
          <a:off x="0" y="1915204"/>
          <a:ext cx="4069567" cy="347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name="Visio" r:id="rId8" imgW="6257900" imgH="5324400" progId="Visio.Drawing.15">
                  <p:embed/>
                </p:oleObj>
              </mc:Choice>
              <mc:Fallback>
                <p:oleObj name="Visio" r:id="rId8" imgW="6257900" imgH="5324400" progId="Visio.Drawing.15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15204"/>
                        <a:ext cx="4069567" cy="34737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219199" y="2104741"/>
            <a:ext cx="615874" cy="724571"/>
            <a:chOff x="1219199" y="2104741"/>
            <a:chExt cx="615874" cy="724571"/>
          </a:xfrm>
        </p:grpSpPr>
        <p:sp>
          <p:nvSpPr>
            <p:cNvPr id="24" name="矩形 23"/>
            <p:cNvSpPr/>
            <p:nvPr/>
          </p:nvSpPr>
          <p:spPr>
            <a:xfrm>
              <a:off x="1219199" y="2104741"/>
              <a:ext cx="6158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zh-CN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 rot="16200000">
              <a:off x="988657" y="2510479"/>
              <a:ext cx="549376" cy="8829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936101" y="2335573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33600" y="2743200"/>
            <a:ext cx="6544688" cy="2838450"/>
            <a:chOff x="2133600" y="2743200"/>
            <a:chExt cx="6544688" cy="28384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4102805" y="2743200"/>
                  <a:ext cx="4575483" cy="6762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兴趣词</m:t>
                            </m:r>
                          </m:e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微博</m:t>
                            </m:r>
                          </m:e>
                        </m:d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主题</m:t>
                            </m:r>
                          </m:sub>
                          <m:sup/>
                          <m:e>
                            <m:d>
                              <m:dPr>
                                <m:begChr m:val=""/>
                                <m:ctrlP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兴趣词</m:t>
                                </m:r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兴趣</m:t>
                                </m:r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)×</m:t>
                                </m:r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兴趣</m:t>
                                </m:r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微博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805" y="2743200"/>
                  <a:ext cx="4575483" cy="67621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05405" r="-6525" b="-1423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对象 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98644022"/>
                    </p:ext>
                  </p:extLst>
                </p:nvPr>
              </p:nvGraphicFramePr>
              <p:xfrm>
                <a:off x="3926576" y="4267200"/>
                <a:ext cx="4505325" cy="13144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565" name="Visio" r:id="rId11" imgW="6724689" imgH="1971810" progId="Visio.Drawing.15">
                        <p:embed/>
                      </p:oleObj>
                    </mc:Choice>
                    <mc:Fallback>
                      <p:oleObj name="Visio" r:id="rId11" imgW="6724689" imgH="1971810" progId="Visio.Drawing.15">
                        <p:embed/>
                        <p:pic>
                          <p:nvPicPr>
                            <p:cNvPr id="0" name="Object 8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6576" y="4267200"/>
                              <a:ext cx="4505325" cy="13144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1" name="对象 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98644022"/>
                    </p:ext>
                  </p:extLst>
                </p:nvPr>
              </p:nvGraphicFramePr>
              <p:xfrm>
                <a:off x="3926576" y="4267200"/>
                <a:ext cx="4505325" cy="13144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495" name="Visio" r:id="rId13" imgW="6724689" imgH="1971810" progId="Visio.Drawing.15">
                        <p:embed/>
                      </p:oleObj>
                    </mc:Choice>
                    <mc:Fallback>
                      <p:oleObj name="Visio" r:id="rId13" imgW="6724689" imgH="1971810" progId="Visio.Drawing.15">
                        <p:embed/>
                        <p:pic>
                          <p:nvPicPr>
                            <p:cNvPr id="0" name="Object 8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6576" y="4267200"/>
                              <a:ext cx="4505325" cy="13144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27" name="矩形 26"/>
            <p:cNvSpPr/>
            <p:nvPr/>
          </p:nvSpPr>
          <p:spPr>
            <a:xfrm>
              <a:off x="2133600" y="3262349"/>
              <a:ext cx="6158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zh-CN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advTm="47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013FE63-0495-4EF7-8FFC-16A3114217BB}" type="slidenum">
              <a:rPr lang="en-US" altLang="zh-CN" sz="1400"/>
              <a:pPr eaLnBrk="1" hangingPunct="1"/>
              <a:t>14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拟采取的技术方案（二）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0" y="163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195571"/>
              </p:ext>
            </p:extLst>
          </p:nvPr>
        </p:nvGraphicFramePr>
        <p:xfrm>
          <a:off x="121433" y="1915204"/>
          <a:ext cx="4069567" cy="347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Visio" r:id="rId4" imgW="6257900" imgH="5324400" progId="Visio.Drawing.15">
                  <p:embed/>
                </p:oleObj>
              </mc:Choice>
              <mc:Fallback>
                <p:oleObj name="Visio" r:id="rId4" imgW="6257900" imgH="53244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33" y="1915204"/>
                        <a:ext cx="4069567" cy="34737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726971" y="2719269"/>
            <a:ext cx="6114019" cy="1700331"/>
            <a:chOff x="2726971" y="2719269"/>
            <a:chExt cx="6114019" cy="1700331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3465290"/>
                </p:ext>
              </p:extLst>
            </p:nvPr>
          </p:nvGraphicFramePr>
          <p:xfrm>
            <a:off x="4724400" y="2719269"/>
            <a:ext cx="4116590" cy="1700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6" name="Visio" r:id="rId6" imgW="5981824" imgH="2476440" progId="Visio.Drawing.11">
                    <p:embed/>
                  </p:oleObj>
                </mc:Choice>
                <mc:Fallback>
                  <p:oleObj name="Visio" r:id="rId6" imgW="5981824" imgH="2476440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2719269"/>
                          <a:ext cx="4116590" cy="17003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椭圆 10"/>
            <p:cNvSpPr/>
            <p:nvPr/>
          </p:nvSpPr>
          <p:spPr bwMode="auto">
            <a:xfrm rot="20068673">
              <a:off x="2726971" y="3916102"/>
              <a:ext cx="804341" cy="106831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422998" y="3652059"/>
              <a:ext cx="6158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zh-CN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advTm="47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5690565-1AE5-45EF-92B1-89766C6D2351}" type="slidenum">
              <a:rPr lang="en-US" altLang="zh-CN" sz="1400"/>
              <a:pPr eaLnBrk="1" hangingPunct="1"/>
              <a:t>15</a:t>
            </a:fld>
            <a:endParaRPr lang="en-US" altLang="zh-CN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拟采取的技术方案（三）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0" y="163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160305"/>
              </p:ext>
            </p:extLst>
          </p:nvPr>
        </p:nvGraphicFramePr>
        <p:xfrm>
          <a:off x="83725" y="2241289"/>
          <a:ext cx="4069567" cy="347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Visio" r:id="rId4" imgW="6257900" imgH="5324400" progId="Visio.Drawing.15">
                  <p:embed/>
                </p:oleObj>
              </mc:Choice>
              <mc:Fallback>
                <p:oleObj name="Visio" r:id="rId4" imgW="6257900" imgH="53244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5" y="2241289"/>
                        <a:ext cx="4069567" cy="34737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733800" y="1676400"/>
            <a:ext cx="5073157" cy="4233796"/>
            <a:chOff x="3733800" y="2438400"/>
            <a:chExt cx="5073157" cy="4233796"/>
          </a:xfrm>
        </p:grpSpPr>
        <p:sp>
          <p:nvSpPr>
            <p:cNvPr id="3" name="矩形 2"/>
            <p:cNvSpPr/>
            <p:nvPr/>
          </p:nvSpPr>
          <p:spPr>
            <a:xfrm>
              <a:off x="3733800" y="5410200"/>
              <a:ext cx="6158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buFont typeface="Wingdings" panose="05000000000000000000" pitchFamily="2" charset="2"/>
                <a:buChar char="ü"/>
              </a:pPr>
              <a:r>
                <a:rPr lang="en-US" altLang="zh-CN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105400" y="2438400"/>
              <a:ext cx="3701557" cy="383895"/>
              <a:chOff x="5257800" y="2859614"/>
              <a:chExt cx="3701557" cy="3838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/>
                  <p:cNvSpPr/>
                  <p:nvPr/>
                </p:nvSpPr>
                <p:spPr>
                  <a:xfrm>
                    <a:off x="7379181" y="2859614"/>
                    <a:ext cx="158017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∈{−1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4" name="矩形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9181" y="2859614"/>
                    <a:ext cx="1580176" cy="33855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107143" r="-26923" b="-1696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/>
                  <p:cNvSpPr/>
                  <p:nvPr/>
                </p:nvSpPr>
                <p:spPr>
                  <a:xfrm>
                    <a:off x="5257800" y="2867509"/>
                    <a:ext cx="1776512" cy="3760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5" name="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800" y="2867509"/>
                    <a:ext cx="1776512" cy="3760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140323" r="-30241" b="-21290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文本框 9"/>
            <p:cNvSpPr txBox="1"/>
            <p:nvPr/>
          </p:nvSpPr>
          <p:spPr>
            <a:xfrm>
              <a:off x="4840438" y="3429000"/>
              <a:ext cx="3762568" cy="3243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304800"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1050" kern="100" dirty="0">
                  <a:latin typeface="Times New Roman" panose="02020603050405020304" pitchFamily="18" charset="0"/>
                </a:rPr>
                <a:t>本文拟考虑的特征有： 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eriod"/>
              </a:pPr>
              <a:r>
                <a:rPr lang="zh-CN" altLang="zh-CN" sz="1050" kern="100" dirty="0">
                  <a:latin typeface="Times New Roman" panose="02020603050405020304" pitchFamily="18" charset="0"/>
                </a:rPr>
                <a:t>基于内容的特征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"/>
              </a:pPr>
              <a:r>
                <a:rPr lang="zh-CN" altLang="zh-CN" sz="1050" kern="100" dirty="0">
                  <a:latin typeface="Times New Roman" panose="02020603050405020304" pitchFamily="18" charset="0"/>
                </a:rPr>
                <a:t>微博用户兴趣：由用户历史微博体现出来的用户特征；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"/>
              </a:pPr>
              <a:r>
                <a:rPr lang="zh-CN" altLang="zh-CN" sz="1050" kern="100" dirty="0">
                  <a:latin typeface="Times New Roman" panose="02020603050405020304" pitchFamily="18" charset="0"/>
                </a:rPr>
                <a:t>背景热点：来自搜索、新闻、微博的多通道热点；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"/>
              </a:pPr>
              <a:r>
                <a:rPr lang="zh-CN" altLang="zh-CN" sz="1050" kern="100" dirty="0">
                  <a:latin typeface="Times New Roman" panose="02020603050405020304" pitchFamily="18" charset="0"/>
                </a:rPr>
                <a:t>微博是否含有链接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eriod"/>
              </a:pPr>
              <a:r>
                <a:rPr lang="zh-CN" altLang="zh-CN" sz="1050" kern="100" dirty="0">
                  <a:latin typeface="Times New Roman" panose="02020603050405020304" pitchFamily="18" charset="0"/>
                </a:rPr>
                <a:t>基于被转发用户特征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"/>
              </a:pPr>
              <a:r>
                <a:rPr lang="zh-CN" altLang="zh-CN" sz="1050" kern="100" dirty="0">
                  <a:latin typeface="Times New Roman" panose="02020603050405020304" pitchFamily="18" charset="0"/>
                </a:rPr>
                <a:t>粉丝数、关注数、发博量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"/>
              </a:pPr>
              <a:r>
                <a:rPr lang="zh-CN" altLang="zh-CN" sz="1050" kern="100" dirty="0">
                  <a:latin typeface="Times New Roman" panose="02020603050405020304" pitchFamily="18" charset="0"/>
                </a:rPr>
                <a:t>活跃度：一定时间范围内发微博数量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"/>
              </a:pPr>
              <a:r>
                <a:rPr lang="zh-CN" altLang="zh-CN" sz="1050" kern="100" dirty="0">
                  <a:latin typeface="Times New Roman" panose="02020603050405020304" pitchFamily="18" charset="0"/>
                </a:rPr>
                <a:t>用户性别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eriod"/>
              </a:pPr>
              <a:r>
                <a:rPr lang="zh-CN" altLang="zh-CN" sz="1050" kern="100" dirty="0">
                  <a:latin typeface="Times New Roman" panose="02020603050405020304" pitchFamily="18" charset="0"/>
                </a:rPr>
                <a:t>基于转发用户特征、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"/>
              </a:pPr>
              <a:r>
                <a:rPr lang="zh-CN" altLang="zh-CN" sz="1050" kern="100" dirty="0">
                  <a:latin typeface="Times New Roman" panose="02020603050405020304" pitchFamily="18" charset="0"/>
                </a:rPr>
                <a:t>粉丝数、关注数、发博量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"/>
              </a:pPr>
              <a:r>
                <a:rPr lang="zh-CN" altLang="zh-CN" sz="1050" kern="100" dirty="0">
                  <a:latin typeface="Times New Roman" panose="02020603050405020304" pitchFamily="18" charset="0"/>
                </a:rPr>
                <a:t>活跃度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"/>
              </a:pPr>
              <a:r>
                <a:rPr lang="zh-CN" altLang="zh-CN" sz="1050" kern="100" dirty="0">
                  <a:latin typeface="Times New Roman" panose="02020603050405020304" pitchFamily="18" charset="0"/>
                </a:rPr>
                <a:t>用户</a:t>
              </a:r>
              <a:r>
                <a:rPr lang="zh-CN" altLang="zh-CN" sz="1050" kern="100" dirty="0" smtClean="0">
                  <a:latin typeface="Times New Roman" panose="02020603050405020304" pitchFamily="18" charset="0"/>
                </a:rPr>
                <a:t>性别</a:t>
              </a:r>
              <a:endParaRPr lang="zh-CN" altLang="zh-CN" sz="1050" kern="1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advTm="47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E7578B-A396-4917-A44B-F04BA88A4AC3}" type="slidenum">
              <a:rPr lang="en-US" altLang="zh-CN" sz="1400"/>
              <a:pPr eaLnBrk="1" hangingPunct="1"/>
              <a:t>16</a:t>
            </a:fld>
            <a:endParaRPr lang="en-US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报告内容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81000" y="1416050"/>
            <a:ext cx="64008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spcBef>
                <a:spcPct val="20000"/>
              </a:spcBef>
              <a:buFont typeface="Wingdings" pitchFamily="2" charset="2"/>
              <a:buChar char="l"/>
              <a:tabLst>
                <a:tab pos="37655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1322388" indent="-533400" eaLnBrk="0" hangingPunct="0">
              <a:spcBef>
                <a:spcPct val="20000"/>
              </a:spcBef>
              <a:buFont typeface="Wingdings" pitchFamily="2" charset="2"/>
              <a:buChar char="n"/>
              <a:tabLst>
                <a:tab pos="3765550" algn="l"/>
              </a:tabLst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487488" indent="-457200" eaLnBrk="0" hangingPunct="0">
              <a:spcBef>
                <a:spcPct val="20000"/>
              </a:spcBef>
              <a:buFont typeface="Wingdings" pitchFamily="2" charset="2"/>
              <a:buChar char="p"/>
              <a:tabLst>
                <a:tab pos="37655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828800" indent="-398463" eaLnBrk="0" hangingPunct="0">
              <a:spcBef>
                <a:spcPct val="20000"/>
              </a:spcBef>
              <a:buFont typeface="Wingdings" pitchFamily="2" charset="2"/>
              <a:buChar char="ü"/>
              <a:tabLst>
                <a:tab pos="3765550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227263" indent="-396875" eaLnBrk="0" hangingPunct="0">
              <a:spcBef>
                <a:spcPct val="20000"/>
              </a:spcBef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6844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31416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5988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40560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课题来源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选题背景和意义</a:t>
            </a:r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国内外研究现状</a:t>
            </a:r>
            <a:endParaRPr lang="zh-CN" altLang="en-US" sz="2800" b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研究目标和研究内容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拟采取的技术方案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关键技术及难点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预期成果 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论文研究计划</a:t>
            </a:r>
            <a:r>
              <a:rPr lang="zh-CN" altLang="en-US" b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 advTm="737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48ED85-942A-463E-BDB5-80941400BD75}" type="slidenum">
              <a:rPr lang="en-US" altLang="zh-CN" sz="1400"/>
              <a:pPr eaLnBrk="1" hangingPunct="1"/>
              <a:t>17</a:t>
            </a:fld>
            <a:endParaRPr lang="en-US" altLang="zh-CN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关键技术或难点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228600" y="2534722"/>
            <a:ext cx="23214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？</a:t>
            </a:r>
            <a:endParaRPr lang="zh-CN" altLang="en-US" sz="16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4769" y="2346031"/>
            <a:ext cx="6636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多通道背景热点表示和提取：不同通道热点有融合有差异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54769" y="4724400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兴趣提取：微博短文本、内容碎片化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354769" y="3472086"/>
            <a:ext cx="6120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模型构建：合适的特征、合适的模型、融入背景热点</a:t>
            </a:r>
          </a:p>
        </p:txBody>
      </p:sp>
    </p:spTree>
  </p:cSld>
  <p:clrMapOvr>
    <a:masterClrMapping/>
  </p:clrMapOvr>
  <p:transition advTm="219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BB24BF-7304-4324-85E5-9CF26835BC8E}" type="slidenum">
              <a:rPr lang="en-US" altLang="zh-CN" sz="1400"/>
              <a:pPr eaLnBrk="1" hangingPunct="1"/>
              <a:t>18</a:t>
            </a:fld>
            <a:endParaRPr lang="en-US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报告内容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381000" y="1416050"/>
            <a:ext cx="640080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spcBef>
                <a:spcPct val="20000"/>
              </a:spcBef>
              <a:buFont typeface="Wingdings" pitchFamily="2" charset="2"/>
              <a:buChar char="l"/>
              <a:tabLst>
                <a:tab pos="37655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1322388" indent="-533400" eaLnBrk="0" hangingPunct="0">
              <a:spcBef>
                <a:spcPct val="20000"/>
              </a:spcBef>
              <a:buFont typeface="Wingdings" pitchFamily="2" charset="2"/>
              <a:buChar char="n"/>
              <a:tabLst>
                <a:tab pos="3765550" algn="l"/>
              </a:tabLst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487488" indent="-457200" eaLnBrk="0" hangingPunct="0">
              <a:spcBef>
                <a:spcPct val="20000"/>
              </a:spcBef>
              <a:buFont typeface="Wingdings" pitchFamily="2" charset="2"/>
              <a:buChar char="p"/>
              <a:tabLst>
                <a:tab pos="37655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828800" indent="-398463" eaLnBrk="0" hangingPunct="0">
              <a:spcBef>
                <a:spcPct val="20000"/>
              </a:spcBef>
              <a:buFont typeface="Wingdings" pitchFamily="2" charset="2"/>
              <a:buChar char="ü"/>
              <a:tabLst>
                <a:tab pos="3765550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227263" indent="-396875" eaLnBrk="0" hangingPunct="0">
              <a:spcBef>
                <a:spcPct val="20000"/>
              </a:spcBef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6844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31416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5988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40560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课题来源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选题背景和意义</a:t>
            </a:r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国内外研究现状及发展动态</a:t>
            </a:r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研究目标和研究内容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关键技术及难点 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预期成果 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论文研究计划</a:t>
            </a:r>
            <a:r>
              <a:rPr lang="zh-CN" altLang="en-US" b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 advTm="1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4E21C2A-755E-4B96-8B46-ACF805ECBA25}" type="slidenum">
              <a:rPr lang="en-US" altLang="zh-CN" sz="1400"/>
              <a:pPr eaLnBrk="1" hangingPunct="1"/>
              <a:t>19</a:t>
            </a:fld>
            <a:endParaRPr lang="en-US" altLang="zh-CN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预期成果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6800" y="2117217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多通道融合背景热点提取算法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66800" y="3027152"/>
            <a:ext cx="576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LDA</a:t>
            </a:r>
            <a:r>
              <a:rPr lang="zh-CN" altLang="en-US" dirty="0" smtClean="0"/>
              <a:t>的微博用户兴趣模型的构建算法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66800" y="3941552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基于背景热点及用户兴趣的微博转发模型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6800" y="4855952"/>
            <a:ext cx="637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基于背景热点的微博转发预测系统设计与实现</a:t>
            </a:r>
            <a:endParaRPr lang="zh-CN" altLang="en-US" dirty="0"/>
          </a:p>
        </p:txBody>
      </p:sp>
    </p:spTree>
  </p:cSld>
  <p:clrMapOvr>
    <a:masterClrMapping/>
  </p:clrMapOvr>
  <p:transition advTm="1685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76D9EE-8A70-43CD-BCCC-1F5E1C9EFD2B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报告内容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381000" y="1416050"/>
            <a:ext cx="6400800" cy="414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spcBef>
                <a:spcPct val="20000"/>
              </a:spcBef>
              <a:buFont typeface="Wingdings" pitchFamily="2" charset="2"/>
              <a:buChar char="l"/>
              <a:tabLst>
                <a:tab pos="37655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1322388" indent="-533400" eaLnBrk="0" hangingPunct="0">
              <a:spcBef>
                <a:spcPct val="20000"/>
              </a:spcBef>
              <a:buFont typeface="Wingdings" pitchFamily="2" charset="2"/>
              <a:buChar char="n"/>
              <a:tabLst>
                <a:tab pos="3765550" algn="l"/>
              </a:tabLst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487488" indent="-457200" eaLnBrk="0" hangingPunct="0">
              <a:spcBef>
                <a:spcPct val="20000"/>
              </a:spcBef>
              <a:buFont typeface="Wingdings" pitchFamily="2" charset="2"/>
              <a:buChar char="p"/>
              <a:tabLst>
                <a:tab pos="37655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828800" indent="-398463" eaLnBrk="0" hangingPunct="0">
              <a:spcBef>
                <a:spcPct val="20000"/>
              </a:spcBef>
              <a:buFont typeface="Wingdings" pitchFamily="2" charset="2"/>
              <a:buChar char="ü"/>
              <a:tabLst>
                <a:tab pos="3765550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227263" indent="-396875" eaLnBrk="0" hangingPunct="0">
              <a:spcBef>
                <a:spcPct val="20000"/>
              </a:spcBef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6844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31416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5988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40560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课题来源</a:t>
            </a:r>
            <a:endParaRPr lang="en-US" altLang="zh-CN" sz="2800" b="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0" dirty="0">
                <a:latin typeface="黑体" pitchFamily="49" charset="-122"/>
                <a:ea typeface="黑体" pitchFamily="49" charset="-122"/>
              </a:rPr>
              <a:t>选题背景及</a:t>
            </a:r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意义</a:t>
            </a:r>
            <a:endParaRPr lang="en-US" altLang="zh-CN" sz="2800" b="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国内外</a:t>
            </a:r>
            <a:r>
              <a:rPr lang="zh-CN" altLang="en-US" sz="2800" b="0" dirty="0">
                <a:latin typeface="黑体" pitchFamily="49" charset="-122"/>
                <a:ea typeface="黑体" pitchFamily="49" charset="-122"/>
              </a:rPr>
              <a:t>研究现状</a:t>
            </a:r>
          </a:p>
          <a:p>
            <a:pPr eaLnBrk="1" hangingPunct="1"/>
            <a:r>
              <a:rPr kumimoji="1" lang="zh-CN" altLang="en-US" sz="2800" b="0" dirty="0">
                <a:latin typeface="黑体" pitchFamily="49" charset="-122"/>
                <a:ea typeface="黑体" pitchFamily="49" charset="-122"/>
              </a:rPr>
              <a:t>研究目标和研究内容</a:t>
            </a:r>
          </a:p>
          <a:p>
            <a:pPr eaLnBrk="1" hangingPunct="1"/>
            <a:r>
              <a:rPr kumimoji="1" lang="zh-CN" altLang="en-US" sz="2800" b="0" dirty="0">
                <a:latin typeface="黑体" pitchFamily="49" charset="-122"/>
                <a:ea typeface="黑体" pitchFamily="49" charset="-122"/>
              </a:rPr>
              <a:t>拟采取的技术方案</a:t>
            </a:r>
            <a:endParaRPr lang="zh-CN" altLang="en-US" sz="2800" b="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0" dirty="0">
                <a:latin typeface="黑体" pitchFamily="49" charset="-122"/>
                <a:ea typeface="黑体" pitchFamily="49" charset="-122"/>
              </a:rPr>
              <a:t>关键技术及难点</a:t>
            </a:r>
          </a:p>
          <a:p>
            <a:pPr eaLnBrk="1" hangingPunct="1"/>
            <a:r>
              <a:rPr lang="zh-CN" altLang="en-US" sz="2800" b="0" dirty="0">
                <a:latin typeface="黑体" pitchFamily="49" charset="-122"/>
                <a:ea typeface="黑体" pitchFamily="49" charset="-122"/>
              </a:rPr>
              <a:t>预期成果 </a:t>
            </a:r>
          </a:p>
          <a:p>
            <a:pPr eaLnBrk="1" hangingPunct="1"/>
            <a:r>
              <a:rPr lang="zh-CN" altLang="en-US" sz="2800" b="0" dirty="0">
                <a:latin typeface="黑体" pitchFamily="49" charset="-122"/>
                <a:ea typeface="黑体" pitchFamily="49" charset="-122"/>
              </a:rPr>
              <a:t>论文研究计划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 advTm="28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2AA22A-92C1-4A43-8419-C7FD35D6810B}" type="slidenum">
              <a:rPr lang="en-US" altLang="zh-CN" sz="1400"/>
              <a:pPr eaLnBrk="1" hangingPunct="1"/>
              <a:t>20</a:t>
            </a:fld>
            <a:endParaRPr lang="en-US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报告内容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81000" y="1416050"/>
            <a:ext cx="640080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spcBef>
                <a:spcPct val="20000"/>
              </a:spcBef>
              <a:buFont typeface="Wingdings" pitchFamily="2" charset="2"/>
              <a:buChar char="l"/>
              <a:tabLst>
                <a:tab pos="37655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1322388" indent="-533400" eaLnBrk="0" hangingPunct="0">
              <a:spcBef>
                <a:spcPct val="20000"/>
              </a:spcBef>
              <a:buFont typeface="Wingdings" pitchFamily="2" charset="2"/>
              <a:buChar char="n"/>
              <a:tabLst>
                <a:tab pos="3765550" algn="l"/>
              </a:tabLst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487488" indent="-457200" eaLnBrk="0" hangingPunct="0">
              <a:spcBef>
                <a:spcPct val="20000"/>
              </a:spcBef>
              <a:buFont typeface="Wingdings" pitchFamily="2" charset="2"/>
              <a:buChar char="p"/>
              <a:tabLst>
                <a:tab pos="37655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828800" indent="-398463" eaLnBrk="0" hangingPunct="0">
              <a:spcBef>
                <a:spcPct val="20000"/>
              </a:spcBef>
              <a:buFont typeface="Wingdings" pitchFamily="2" charset="2"/>
              <a:buChar char="ü"/>
              <a:tabLst>
                <a:tab pos="3765550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227263" indent="-396875" eaLnBrk="0" hangingPunct="0">
              <a:spcBef>
                <a:spcPct val="20000"/>
              </a:spcBef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6844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31416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5988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40560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课题来源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选题背景和意义</a:t>
            </a:r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国内外研究现状及发展动态</a:t>
            </a:r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研究目标和研究内容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关键技术及难点 </a:t>
            </a:r>
            <a:endParaRPr lang="zh-CN" altLang="en-US" sz="2800" b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预期成果</a:t>
            </a:r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论文研究计划</a:t>
            </a:r>
            <a:r>
              <a:rPr lang="zh-CN" altLang="en-US" b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 advTm="1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F461A82-842F-4A9C-BDF5-D993CB25F37F}" type="slidenum">
              <a:rPr lang="en-US" altLang="zh-CN" sz="1400"/>
              <a:pPr eaLnBrk="1" hangingPunct="1"/>
              <a:t>21</a:t>
            </a:fld>
            <a:endParaRPr lang="en-US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论文研究计划</a:t>
            </a:r>
          </a:p>
        </p:txBody>
      </p:sp>
      <p:sp>
        <p:nvSpPr>
          <p:cNvPr id="22532" name="Rectangle 139"/>
          <p:cNvSpPr>
            <a:spLocks noChangeArrowheads="1"/>
          </p:cNvSpPr>
          <p:nvPr/>
        </p:nvSpPr>
        <p:spPr bwMode="auto">
          <a:xfrm>
            <a:off x="33338" y="1066800"/>
            <a:ext cx="91106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p"/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Ø"/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fr-FR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68625"/>
              </p:ext>
            </p:extLst>
          </p:nvPr>
        </p:nvGraphicFramePr>
        <p:xfrm>
          <a:off x="1352232" y="1893570"/>
          <a:ext cx="6439536" cy="3070860"/>
        </p:xfrm>
        <a:graphic>
          <a:graphicData uri="http://schemas.openxmlformats.org/drawingml/2006/table">
            <a:tbl>
              <a:tblPr firstRow="1" firstCol="1" bandRow="1"/>
              <a:tblGrid>
                <a:gridCol w="3219768"/>
                <a:gridCol w="3219768"/>
              </a:tblGrid>
              <a:tr h="5118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2014.11 — 2014.12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学习相关资料和技术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2015.01 — 2015.03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系统概要设计，技术尝试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2015.03 — 2015.05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系统详细设计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2015.05 — 2015.09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编码实现，撰写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篇小论文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2015.09 — 2015.11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系统完善，文档整理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2015.11 — 2015.12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撰写毕业论文，答辩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Tm="10812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91CC13-22AA-4668-982F-182C7E119002}" type="slidenum">
              <a:rPr lang="en-US" altLang="zh-CN" sz="1400"/>
              <a:pPr eaLnBrk="1" hangingPunct="1"/>
              <a:t>22</a:t>
            </a:fld>
            <a:endParaRPr lang="en-US" altLang="zh-CN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altLang="zh-CN" smtClean="0">
              <a:ea typeface="宋体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848600" cy="299085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sz="6600" b="0" smtClean="0">
                <a:ea typeface="黑体" pitchFamily="49" charset="-122"/>
              </a:rPr>
              <a:t>谢谢！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5400" b="0" smtClean="0">
                <a:ea typeface="黑体" pitchFamily="49" charset="-122"/>
              </a:rPr>
              <a:t>敬请各位老师批评指正！</a:t>
            </a:r>
            <a:r>
              <a:rPr lang="zh-CN" altLang="en-US" sz="6600" b="0" smtClean="0">
                <a:ea typeface="宋体" pitchFamily="2" charset="-122"/>
              </a:rPr>
              <a:t>              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zh-CN" sz="6600" b="0" smtClean="0">
              <a:ea typeface="宋体" pitchFamily="2" charset="-122"/>
            </a:endParaRPr>
          </a:p>
        </p:txBody>
      </p:sp>
    </p:spTree>
  </p:cSld>
  <p:clrMapOvr>
    <a:masterClrMapping/>
  </p:clrMapOvr>
  <p:transition advTm="376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76D9EE-8A70-43CD-BCCC-1F5E1C9EFD2B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课题来源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4400" y="3344802"/>
            <a:ext cx="7763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/>
              <a:t>本课题来源于国家科技支撑</a:t>
            </a:r>
            <a:r>
              <a:rPr lang="zh-CN" altLang="zh-CN" sz="2000" dirty="0" smtClean="0"/>
              <a:t>计划和国家自然科学基金（</a:t>
            </a:r>
            <a:r>
              <a:rPr lang="en-US" altLang="zh-CN" sz="2000" dirty="0"/>
              <a:t>61170230</a:t>
            </a:r>
            <a:r>
              <a:rPr lang="zh-CN" altLang="zh-CN" sz="2000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109366"/>
      </p:ext>
    </p:extLst>
  </p:cSld>
  <p:clrMapOvr>
    <a:masterClrMapping/>
  </p:clrMapOvr>
  <p:transition advTm="284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D9A776-4135-4DD0-BEB8-D577208093AE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选题背景及意义（一）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566445948"/>
              </p:ext>
            </p:extLst>
          </p:nvPr>
        </p:nvGraphicFramePr>
        <p:xfrm>
          <a:off x="76200" y="1066800"/>
          <a:ext cx="4419600" cy="322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054713" y="2535942"/>
            <a:ext cx="3739761" cy="1600200"/>
            <a:chOff x="5054713" y="2535942"/>
            <a:chExt cx="3739761" cy="1600200"/>
          </a:xfrm>
        </p:grpSpPr>
        <p:grpSp>
          <p:nvGrpSpPr>
            <p:cNvPr id="9" name="组合 8"/>
            <p:cNvGrpSpPr/>
            <p:nvPr/>
          </p:nvGrpSpPr>
          <p:grpSpPr>
            <a:xfrm>
              <a:off x="5791200" y="2535942"/>
              <a:ext cx="3003274" cy="1600200"/>
              <a:chOff x="3778525" y="3124200"/>
              <a:chExt cx="3003274" cy="16002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431476" y="3124200"/>
                <a:ext cx="2350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“房姐”龚爱爱</a:t>
                </a:r>
                <a:endParaRPr lang="zh-CN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64877" y="4385846"/>
                <a:ext cx="12835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大兴摔童案</a:t>
                </a:r>
                <a:endParaRPr lang="zh-CN" altLang="en-US" sz="16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778525" y="3810000"/>
                <a:ext cx="2044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00" dirty="0" smtClean="0"/>
                  <a:t>沈阳摊贩杀死城管</a:t>
                </a:r>
                <a:endParaRPr lang="zh-CN" altLang="en-US" sz="18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 rot="19132086">
              <a:off x="5054713" y="2660630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司法公正监督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16754" y="4592608"/>
            <a:ext cx="2692138" cy="1264612"/>
            <a:chOff x="2216754" y="4592608"/>
            <a:chExt cx="2692138" cy="126461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16754" y="4863644"/>
              <a:ext cx="2384175" cy="993576"/>
              <a:chOff x="1530955" y="4678978"/>
              <a:chExt cx="2384175" cy="99357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811943" y="5015358"/>
                <a:ext cx="1103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@</a:t>
                </a:r>
                <a:r>
                  <a:rPr lang="zh-CN" altLang="en-US" dirty="0" smtClean="0"/>
                  <a:t>京东</a:t>
                </a:r>
                <a:endParaRPr lang="zh-CN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43540" y="4678978"/>
                <a:ext cx="110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00" dirty="0" smtClean="0"/>
                  <a:t>@</a:t>
                </a:r>
                <a:r>
                  <a:rPr lang="zh-CN" altLang="en-US" sz="1800" dirty="0" smtClean="0"/>
                  <a:t>致青春</a:t>
                </a:r>
                <a:endParaRPr lang="zh-CN" altLang="en-US" sz="1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30955" y="5334000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@</a:t>
                </a:r>
                <a:r>
                  <a:rPr lang="zh-CN" altLang="en-US" sz="1600" dirty="0" smtClean="0"/>
                  <a:t>我是将小白</a:t>
                </a:r>
                <a:endParaRPr lang="zh-CN" altLang="en-US" sz="16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 rot="1513566">
              <a:off x="3691892" y="4592608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商业营销</a:t>
              </a:r>
              <a:endParaRPr lang="zh-CN" altLang="en-US" sz="20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62857" y="4738359"/>
            <a:ext cx="2258879" cy="1422232"/>
            <a:chOff x="6462857" y="4738359"/>
            <a:chExt cx="2258879" cy="1422232"/>
          </a:xfrm>
        </p:grpSpPr>
        <p:sp>
          <p:nvSpPr>
            <p:cNvPr id="19" name="TextBox 18"/>
            <p:cNvSpPr txBox="1"/>
            <p:nvPr/>
          </p:nvSpPr>
          <p:spPr>
            <a:xfrm>
              <a:off x="6733746" y="4738359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民生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62857" y="5698926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吏治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5200024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舆情监督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21517" y="56989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</p:grpSp>
    </p:spTree>
  </p:cSld>
  <p:clrMapOvr>
    <a:masterClrMapping/>
  </p:clrMapOvr>
  <p:transition advTm="481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E50878B-4BE4-4F36-AD0D-F8DB07E1ED3C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选题背景及意义（二）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61685"/>
            <a:ext cx="4801859" cy="248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219200" y="5867400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人的转发行为一定程度上受热点影响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718192"/>
            <a:ext cx="4937829" cy="2748009"/>
          </a:xfrm>
          <a:prstGeom prst="rect">
            <a:avLst/>
          </a:prstGeom>
        </p:spPr>
      </p:pic>
    </p:spTree>
  </p:cSld>
  <p:clrMapOvr>
    <a:masterClrMapping/>
  </p:clrMapOvr>
  <p:transition advTm="191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B891F14-E975-4F88-9146-DD059AD8BD13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报告内容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381000" y="1416050"/>
            <a:ext cx="64008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spcBef>
                <a:spcPct val="20000"/>
              </a:spcBef>
              <a:buFont typeface="Wingdings" pitchFamily="2" charset="2"/>
              <a:buChar char="l"/>
              <a:tabLst>
                <a:tab pos="37655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1322388" indent="-533400" eaLnBrk="0" hangingPunct="0">
              <a:spcBef>
                <a:spcPct val="20000"/>
              </a:spcBef>
              <a:buFont typeface="Wingdings" pitchFamily="2" charset="2"/>
              <a:buChar char="n"/>
              <a:tabLst>
                <a:tab pos="3765550" algn="l"/>
              </a:tabLst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487488" indent="-457200" eaLnBrk="0" hangingPunct="0">
              <a:spcBef>
                <a:spcPct val="20000"/>
              </a:spcBef>
              <a:buFont typeface="Wingdings" pitchFamily="2" charset="2"/>
              <a:buChar char="p"/>
              <a:tabLst>
                <a:tab pos="37655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828800" indent="-398463" eaLnBrk="0" hangingPunct="0">
              <a:spcBef>
                <a:spcPct val="20000"/>
              </a:spcBef>
              <a:buFont typeface="Wingdings" pitchFamily="2" charset="2"/>
              <a:buChar char="ü"/>
              <a:tabLst>
                <a:tab pos="3765550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227263" indent="-396875" eaLnBrk="0" hangingPunct="0">
              <a:spcBef>
                <a:spcPct val="20000"/>
              </a:spcBef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6844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31416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5988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40560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课题来源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选题背景和意义</a:t>
            </a:r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国内外研究现状</a:t>
            </a:r>
          </a:p>
          <a:p>
            <a:pPr eaLnBrk="1" hangingPunct="1"/>
            <a:r>
              <a:rPr kumimoji="1" lang="zh-CN" altLang="en-US" sz="2800" b="0">
                <a:latin typeface="黑体" pitchFamily="49" charset="-122"/>
                <a:ea typeface="黑体" pitchFamily="49" charset="-122"/>
              </a:rPr>
              <a:t>研究目标和研究内容</a:t>
            </a:r>
          </a:p>
          <a:p>
            <a:pPr eaLnBrk="1" hangingPunct="1"/>
            <a:r>
              <a:rPr kumimoji="1" lang="zh-CN" altLang="en-US" sz="2800" b="0">
                <a:latin typeface="黑体" pitchFamily="49" charset="-122"/>
                <a:ea typeface="黑体" pitchFamily="49" charset="-122"/>
              </a:rPr>
              <a:t>拟采取的技术方案</a:t>
            </a:r>
            <a:endParaRPr lang="zh-CN" altLang="en-US" sz="2800" b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关键技术及难点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预期成果 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论文研究计划</a:t>
            </a:r>
            <a:r>
              <a:rPr lang="zh-CN" altLang="en-US" b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 advTm="1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5437FC-72FA-4CD6-933F-14C308500A31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国内外研究现状（一）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86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微博中信息传播特点及效果研究：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b="0" dirty="0" smtClean="0">
                <a:latin typeface="黑体" pitchFamily="49" charset="-122"/>
                <a:ea typeface="黑体" pitchFamily="49" charset="-122"/>
              </a:rPr>
              <a:t>Gomez</a:t>
            </a:r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基于社交网络中邻近节点之间的互感染，提出</a:t>
            </a:r>
            <a:r>
              <a:rPr lang="en-US" altLang="zh-CN" b="0" dirty="0" smtClean="0">
                <a:latin typeface="黑体" pitchFamily="49" charset="-122"/>
                <a:ea typeface="黑体" pitchFamily="49" charset="-122"/>
              </a:rPr>
              <a:t>NETINE</a:t>
            </a:r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算法</a:t>
            </a:r>
            <a:r>
              <a:rPr lang="en-US" altLang="zh-CN" b="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基于模函数最优化来发现级联传播路径；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b="0" dirty="0" smtClean="0">
                <a:latin typeface="黑体" pitchFamily="49" charset="-122"/>
                <a:ea typeface="黑体" pitchFamily="49" charset="-122"/>
              </a:rPr>
              <a:t>NETRATE</a:t>
            </a:r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算法通过解决凸最大似然问题，计算出了点对之间的传播概率以及传播图谱；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1800" b="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微博转发预测研究：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罗知林等提出基于特征的随机森林微博转发预测算法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张旸等提出了基于特征加权的预测模型</a:t>
            </a:r>
            <a:endParaRPr lang="en-US" altLang="zh-CN" b="0" dirty="0" smtClean="0"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b="0" dirty="0" smtClean="0">
                <a:latin typeface="黑体" pitchFamily="49" charset="-122"/>
                <a:ea typeface="黑体" pitchFamily="49" charset="-122"/>
              </a:rPr>
              <a:t>Goldenberg</a:t>
            </a:r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等基于有向图理论的传播预测模型：</a:t>
            </a:r>
            <a:r>
              <a:rPr lang="en-US" altLang="zh-CN" b="0" dirty="0" smtClean="0">
                <a:latin typeface="黑体" pitchFamily="49" charset="-122"/>
                <a:ea typeface="黑体" pitchFamily="49" charset="-122"/>
              </a:rPr>
              <a:t>independent cascades(IC)</a:t>
            </a:r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b="0" dirty="0" smtClean="0">
                <a:latin typeface="黑体" pitchFamily="49" charset="-122"/>
                <a:ea typeface="黑体" pitchFamily="49" charset="-122"/>
              </a:rPr>
              <a:t>linear threshold(LT)</a:t>
            </a:r>
            <a:endParaRPr lang="zh-CN" altLang="en-US" b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advTm="11126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F162C0D-A7AF-4A02-A93D-66BB288F79D7}" type="slidenum">
              <a:rPr lang="en-US" altLang="zh-CN" sz="1400"/>
              <a:pPr eaLnBrk="1" hangingPunct="1"/>
              <a:t>8</a:t>
            </a:fld>
            <a:endParaRPr lang="en-US" altLang="zh-CN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国内外研究现状（二）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9675"/>
            <a:ext cx="3162300" cy="5191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1502"/>
            <a:ext cx="9007311" cy="1180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417" y="2305337"/>
            <a:ext cx="5231358" cy="184616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698066" y="4233752"/>
            <a:ext cx="1262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6000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endParaRPr lang="zh-CN" altLang="en-US" sz="6000" dirty="0">
              <a:solidFill>
                <a:srgbClr val="C0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77716" y="5119108"/>
            <a:ext cx="1262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6000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endParaRPr lang="zh-CN" altLang="en-US" sz="6000" dirty="0">
              <a:solidFill>
                <a:srgbClr val="C0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96000" y="2463507"/>
            <a:ext cx="1262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6000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endParaRPr lang="zh-CN" altLang="en-US" sz="6000" dirty="0">
              <a:solidFill>
                <a:srgbClr val="C0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1758" y="5634335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不同渠道的热点相互促进</a:t>
            </a:r>
            <a:endParaRPr lang="zh-CN" altLang="en-US" dirty="0"/>
          </a:p>
        </p:txBody>
      </p:sp>
    </p:spTree>
  </p:cSld>
  <p:clrMapOvr>
    <a:masterClrMapping/>
  </p:clrMapOvr>
  <p:transition advTm="111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F6FA33-E4A2-418A-8477-E3AB7812FA49}" type="slidenum">
              <a:rPr lang="en-US" altLang="zh-CN" sz="1400"/>
              <a:pPr eaLnBrk="1" hangingPunct="1"/>
              <a:t>9</a:t>
            </a:fld>
            <a:endParaRPr lang="en-US" altLang="zh-CN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报告内容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381000" y="1416050"/>
            <a:ext cx="64008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spcBef>
                <a:spcPct val="20000"/>
              </a:spcBef>
              <a:buFont typeface="Wingdings" pitchFamily="2" charset="2"/>
              <a:buChar char="l"/>
              <a:tabLst>
                <a:tab pos="37655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1322388" indent="-533400" eaLnBrk="0" hangingPunct="0">
              <a:spcBef>
                <a:spcPct val="20000"/>
              </a:spcBef>
              <a:buFont typeface="Wingdings" pitchFamily="2" charset="2"/>
              <a:buChar char="n"/>
              <a:tabLst>
                <a:tab pos="3765550" algn="l"/>
              </a:tabLst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487488" indent="-457200" eaLnBrk="0" hangingPunct="0">
              <a:spcBef>
                <a:spcPct val="20000"/>
              </a:spcBef>
              <a:buFont typeface="Wingdings" pitchFamily="2" charset="2"/>
              <a:buChar char="p"/>
              <a:tabLst>
                <a:tab pos="37655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828800" indent="-398463" eaLnBrk="0" hangingPunct="0">
              <a:spcBef>
                <a:spcPct val="20000"/>
              </a:spcBef>
              <a:buFont typeface="Wingdings" pitchFamily="2" charset="2"/>
              <a:buChar char="ü"/>
              <a:tabLst>
                <a:tab pos="3765550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227263" indent="-396875" eaLnBrk="0" hangingPunct="0">
              <a:spcBef>
                <a:spcPct val="20000"/>
              </a:spcBef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6844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31416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5988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4056063" indent="-3968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3765550" algn="l"/>
              </a:tabLs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课题来源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选题背景和意义</a:t>
            </a:r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/>
            <a:r>
              <a:rPr lang="zh-CN" altLang="en-US" sz="2800" b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国内外研究现状</a:t>
            </a:r>
            <a:endParaRPr lang="zh-CN" altLang="en-US" sz="2800" b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kumimoji="1" lang="zh-CN" altLang="en-US" sz="2800" b="0">
                <a:latin typeface="黑体" pitchFamily="49" charset="-122"/>
                <a:ea typeface="黑体" pitchFamily="49" charset="-122"/>
              </a:rPr>
              <a:t>研究目标和研究内容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拟采取的技术方案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关键技术及难点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预期成果 </a:t>
            </a:r>
          </a:p>
          <a:p>
            <a:pPr eaLnBrk="1" hangingPunct="1"/>
            <a:r>
              <a:rPr lang="zh-CN" altLang="en-US" sz="2800" b="0">
                <a:latin typeface="黑体" pitchFamily="49" charset="-122"/>
                <a:ea typeface="黑体" pitchFamily="49" charset="-122"/>
              </a:rPr>
              <a:t>论文研究计划</a:t>
            </a:r>
            <a:r>
              <a:rPr lang="zh-CN" altLang="en-US" b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 advTm="22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_business">
  <a:themeElements>
    <a:clrScheme name="e_busin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_business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folHlink">
                <a:gamma/>
                <a:shade val="46275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46275"/>
                <a:invGamma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folHlink">
                <a:gamma/>
                <a:shade val="46275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46275"/>
                <a:invGamma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_busin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busines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busines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busines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busines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busines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_busines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_busines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_busines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_busines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_busines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_busines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9260</TotalTime>
  <Words>1049</Words>
  <Application>Microsoft Office PowerPoint</Application>
  <PresentationFormat>全屏显示(4:3)</PresentationFormat>
  <Paragraphs>232</Paragraphs>
  <Slides>22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黑体</vt:lpstr>
      <vt:lpstr>华文彩云</vt:lpstr>
      <vt:lpstr>宋体</vt:lpstr>
      <vt:lpstr>Arial</vt:lpstr>
      <vt:lpstr>Calibri</vt:lpstr>
      <vt:lpstr>Cambria Math</vt:lpstr>
      <vt:lpstr>Times</vt:lpstr>
      <vt:lpstr>Times New Roman</vt:lpstr>
      <vt:lpstr>Wingdings</vt:lpstr>
      <vt:lpstr>e_business</vt:lpstr>
      <vt:lpstr>Visio</vt:lpstr>
      <vt:lpstr>基于背景热点的微博转发预测研究</vt:lpstr>
      <vt:lpstr>报告内容</vt:lpstr>
      <vt:lpstr>课题来源</vt:lpstr>
      <vt:lpstr>选题背景及意义（一）</vt:lpstr>
      <vt:lpstr>选题背景及意义（二）</vt:lpstr>
      <vt:lpstr>报告内容</vt:lpstr>
      <vt:lpstr>国内外研究现状（一）</vt:lpstr>
      <vt:lpstr>国内外研究现状（二）</vt:lpstr>
      <vt:lpstr>报告内容</vt:lpstr>
      <vt:lpstr>研究目标</vt:lpstr>
      <vt:lpstr>主要研究内容</vt:lpstr>
      <vt:lpstr>报告内容</vt:lpstr>
      <vt:lpstr>拟采取的技术方案（一）</vt:lpstr>
      <vt:lpstr>拟采取的技术方案（二）</vt:lpstr>
      <vt:lpstr>拟采取的技术方案（三）</vt:lpstr>
      <vt:lpstr>报告内容</vt:lpstr>
      <vt:lpstr>关键技术或难点</vt:lpstr>
      <vt:lpstr>报告内容</vt:lpstr>
      <vt:lpstr>预期成果</vt:lpstr>
      <vt:lpstr>报告内容</vt:lpstr>
      <vt:lpstr>论文研究计划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开题答辩-杨小琼-SY0906617</dc:title>
  <dc:subject>开题答辩PPT</dc:subject>
  <dc:creator>杨小琼</dc:creator>
  <cp:lastModifiedBy>admin</cp:lastModifiedBy>
  <cp:revision>1094</cp:revision>
  <cp:lastPrinted>1601-01-01T00:00:00Z</cp:lastPrinted>
  <dcterms:created xsi:type="dcterms:W3CDTF">1601-01-01T00:00:00Z</dcterms:created>
  <dcterms:modified xsi:type="dcterms:W3CDTF">2014-12-04T00:10:09Z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