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7" r:id="rId3"/>
    <p:sldId id="292" r:id="rId4"/>
    <p:sldId id="258" r:id="rId5"/>
    <p:sldId id="260" r:id="rId6"/>
    <p:sldId id="293" r:id="rId7"/>
    <p:sldId id="294" r:id="rId8"/>
    <p:sldId id="296" r:id="rId9"/>
    <p:sldId id="295" r:id="rId10"/>
    <p:sldId id="298" r:id="rId11"/>
    <p:sldId id="277" r:id="rId12"/>
    <p:sldId id="299" r:id="rId13"/>
    <p:sldId id="300" r:id="rId14"/>
    <p:sldId id="301" r:id="rId15"/>
    <p:sldId id="284" r:id="rId16"/>
    <p:sldId id="308" r:id="rId17"/>
    <p:sldId id="306" r:id="rId18"/>
    <p:sldId id="291" r:id="rId19"/>
    <p:sldId id="279" r:id="rId20"/>
    <p:sldId id="304" r:id="rId21"/>
    <p:sldId id="30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F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11" autoAdjust="0"/>
  </p:normalViewPr>
  <p:slideViewPr>
    <p:cSldViewPr snapToGrid="0" snapToObjects="1">
      <p:cViewPr varScale="1">
        <p:scale>
          <a:sx n="88" d="100"/>
          <a:sy n="88" d="100"/>
        </p:scale>
        <p:origin x="-1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7C1A-9766-0049-B0BB-DF87974C4CAC}" type="datetimeFigureOut">
              <a:rPr kumimoji="1" lang="ja-JP" altLang="en-US" smtClean="0"/>
              <a:t>18/11/26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02F0D-DD27-CA4B-A602-863C8D96A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65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02F0D-DD27-CA4B-A602-863C8D96A57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https://</a:t>
            </a:r>
            <a:r>
              <a:rPr kumimoji="1" lang="en-US" altLang="ja-JP" dirty="0" err="1" smtClean="0"/>
              <a:t>www.traina.ai</a:t>
            </a:r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02F0D-DD27-CA4B-A602-863C8D96A57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81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02F0D-DD27-CA4B-A602-863C8D96A57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8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18/11/26</a:t>
            </a:fld>
            <a:endParaRPr lang="en-US" dirty="0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円/楕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18/11/26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18/11/26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18/11/26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正方形/長方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18/11/26</a:t>
            </a:fld>
            <a:endParaRPr 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円/楕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円/楕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4CF3C7-6809-4F39-BD67-A75817BDDE0A}" type="datetime1">
              <a:rPr lang="en-US" smtClean="0"/>
              <a:t>18/11/26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正方形/長方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正方形/長方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18/11/26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コンテンツ プレースホルダー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円/楕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円/楕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18/11/26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18/11/26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コンテンツ プレースホルダー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円/楕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円/楕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正方形/長方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18/11/26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コネクタ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正方形/長方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C3B8377-21E3-4835-B75D-4E2847E2750F}" type="datetime1">
              <a:rPr lang="en-US" smtClean="0"/>
              <a:t>18/11/26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0C4986D-6BE9-4264-908F-02DB36FD8D6C}" type="datetime1">
              <a:rPr lang="en-US" smtClean="0"/>
              <a:t>18/11/26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1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tiff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7755021" cy="6276474"/>
          </a:xfrm>
        </p:spPr>
        <p:txBody>
          <a:bodyPr/>
          <a:lstStyle/>
          <a:p>
            <a:pPr algn="l"/>
            <a:endParaRPr kumimoji="1" lang="en-US" altLang="ja-JP" b="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3200" b="0" dirty="0" smtClean="0">
                <a:solidFill>
                  <a:schemeClr val="tx1"/>
                </a:solidFill>
                <a:latin typeface="+mn-ea"/>
              </a:rPr>
              <a:t>　楽しい自然言語処理　</a:t>
            </a:r>
            <a:r>
              <a:rPr kumimoji="1" lang="en-US" altLang="ja-JP" sz="3200" b="0" dirty="0" smtClean="0">
                <a:solidFill>
                  <a:schemeClr val="tx1"/>
                </a:solidFill>
                <a:latin typeface="+mn-ea"/>
              </a:rPr>
              <a:t>〜</a:t>
            </a:r>
            <a:r>
              <a:rPr kumimoji="1" lang="ja-JP" altLang="en-US" sz="3200" b="0" dirty="0" smtClean="0">
                <a:solidFill>
                  <a:schemeClr val="tx1"/>
                </a:solidFill>
                <a:latin typeface="+mn-ea"/>
              </a:rPr>
              <a:t>入門編</a:t>
            </a:r>
            <a:r>
              <a:rPr kumimoji="1" lang="en-US" altLang="ja-JP" sz="3200" b="0" dirty="0" smtClean="0">
                <a:solidFill>
                  <a:schemeClr val="tx1"/>
                </a:solidFill>
                <a:latin typeface="+mn-ea"/>
              </a:rPr>
              <a:t>〜</a:t>
            </a: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図 3" descr="4299879515_6e9f63c74e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79" y="1933097"/>
            <a:ext cx="6350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880" y="144302"/>
            <a:ext cx="8831925" cy="6713697"/>
          </a:xfrm>
        </p:spPr>
        <p:txBody>
          <a:bodyPr/>
          <a:lstStyle/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野村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総研の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TRAINA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の紹介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図 3" descr="sp-strong-wor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81" y="1759908"/>
            <a:ext cx="5455828" cy="43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312" y="144302"/>
            <a:ext cx="8999688" cy="6713697"/>
          </a:xfrm>
        </p:spPr>
        <p:txBody>
          <a:bodyPr/>
          <a:lstStyle/>
          <a:p>
            <a:pPr algn="l"/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TRAINA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とは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野村総研が開発した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テキストマイニングを取り入れたチャットボットシステム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企業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の応対・接客業務の効率化、コールセンターの生産性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向上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などを実現する。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某ビールメーカーでは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TRAINA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を導入し、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社内の人事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手続きに関する問い合わせ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を既に４５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%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削減して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いる。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sz="2000" dirty="0">
              <a:solidFill>
                <a:schemeClr val="tx1"/>
              </a:solidFill>
            </a:endParaRPr>
          </a:p>
          <a:p>
            <a:pPr algn="l"/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47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880" y="144302"/>
            <a:ext cx="8846357" cy="6713697"/>
          </a:xfrm>
        </p:spPr>
        <p:txBody>
          <a:bodyPr/>
          <a:lstStyle/>
          <a:p>
            <a:pPr algn="l"/>
            <a:r>
              <a:rPr lang="en-US" altLang="ja-JP" sz="2400" b="0" dirty="0" smtClean="0">
                <a:solidFill>
                  <a:schemeClr val="tx1"/>
                </a:solidFill>
              </a:rPr>
              <a:t>TRAINA</a:t>
            </a:r>
            <a:r>
              <a:rPr lang="ja-JP" altLang="en-US" sz="2400" b="0" dirty="0" smtClean="0">
                <a:solidFill>
                  <a:schemeClr val="tx1"/>
                </a:solidFill>
              </a:rPr>
              <a:t>の仕組み</a:t>
            </a:r>
            <a:endParaRPr lang="en-US" altLang="ja-JP" b="0" dirty="0">
              <a:solidFill>
                <a:schemeClr val="tx1"/>
              </a:solidFill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図 3" descr="img-train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0" y="937183"/>
            <a:ext cx="7780042" cy="54557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47410" y="6392971"/>
            <a:ext cx="416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</a:t>
            </a:r>
            <a:r>
              <a:rPr kumimoji="1" lang="en-US" altLang="ja-JP" dirty="0" err="1"/>
              <a:t>www.traina.ai</a:t>
            </a:r>
            <a:r>
              <a:rPr kumimoji="1" lang="en-US" altLang="ja-JP" dirty="0"/>
              <a:t>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25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312" y="144302"/>
            <a:ext cx="8860787" cy="6713697"/>
          </a:xfrm>
        </p:spPr>
        <p:txBody>
          <a:bodyPr/>
          <a:lstStyle/>
          <a:p>
            <a:pPr algn="l"/>
            <a:r>
              <a:rPr lang="en-US" altLang="ja-JP" sz="2400" b="0" dirty="0" smtClean="0">
                <a:solidFill>
                  <a:schemeClr val="tx1"/>
                </a:solidFill>
                <a:latin typeface="+mn-ea"/>
              </a:rPr>
              <a:t>TRAINA</a:t>
            </a:r>
            <a:r>
              <a:rPr lang="ja-JP" altLang="en-US" sz="2400" b="0" dirty="0" smtClean="0">
                <a:solidFill>
                  <a:schemeClr val="tx1"/>
                </a:solidFill>
                <a:latin typeface="+mn-ea"/>
              </a:rPr>
              <a:t>の何がすごいか</a:t>
            </a:r>
            <a:endParaRPr lang="en-US" altLang="ja-JP" b="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0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b="0" dirty="0" smtClean="0">
                <a:solidFill>
                  <a:schemeClr val="tx1"/>
                </a:solidFill>
                <a:latin typeface="+mn-ea"/>
              </a:rPr>
              <a:t>業務コンテンツから直接</a:t>
            </a:r>
            <a:r>
              <a:rPr lang="en-US" altLang="ja-JP" sz="2000" b="0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ja-JP" altLang="en-US" sz="2000" b="0" dirty="0" smtClean="0">
                <a:solidFill>
                  <a:schemeClr val="tx1"/>
                </a:solidFill>
                <a:latin typeface="+mn-ea"/>
              </a:rPr>
              <a:t>データ（想定される質問データ）</a:t>
            </a:r>
            <a:endParaRPr lang="en-US" altLang="ja-JP" sz="20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b="0" dirty="0" smtClean="0">
                <a:solidFill>
                  <a:schemeClr val="tx1"/>
                </a:solidFill>
                <a:latin typeface="+mn-ea"/>
              </a:rPr>
              <a:t>を作成している。</a:t>
            </a:r>
            <a:endParaRPr lang="en-US" altLang="ja-JP" sz="20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b="0" dirty="0" smtClean="0">
                <a:solidFill>
                  <a:schemeClr val="tx1"/>
                </a:solidFill>
                <a:latin typeface="+mn-ea"/>
              </a:rPr>
              <a:t>（テキストマイニングをここで活用）</a:t>
            </a:r>
            <a:endParaRPr lang="en-US" altLang="ja-JP" sz="20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0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b="0" dirty="0" smtClean="0">
                <a:solidFill>
                  <a:schemeClr val="tx1"/>
                </a:solidFill>
                <a:latin typeface="+mn-ea"/>
              </a:rPr>
              <a:t>元の業務データ（社内規定等）が変わっても、システム対応の必要なし</a:t>
            </a:r>
            <a:endParaRPr lang="en-US" altLang="ja-JP" sz="20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ea"/>
              </a:rPr>
              <a:t>➡︎</a:t>
            </a:r>
            <a:r>
              <a:rPr lang="ja-JP" altLang="en-US" sz="2000" b="0" dirty="0" smtClean="0">
                <a:solidFill>
                  <a:schemeClr val="tx1"/>
                </a:solidFill>
                <a:latin typeface="+mn-ea"/>
              </a:rPr>
              <a:t>元データを直せばいいだけ！</a:t>
            </a:r>
            <a:endParaRPr lang="en-US" altLang="ja-JP" sz="20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82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9144000" cy="6532869"/>
          </a:xfrm>
        </p:spPr>
        <p:txBody>
          <a:bodyPr>
            <a:normAutofit/>
          </a:bodyPr>
          <a:lstStyle/>
          <a:p>
            <a:pPr algn="l"/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</a:rPr>
              <a:t>なんで自然言語処理ができるの？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5" name="図 4" descr="はてな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84" y="2776742"/>
            <a:ext cx="2527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1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312" y="129872"/>
            <a:ext cx="8860787" cy="6565787"/>
          </a:xfrm>
        </p:spPr>
        <p:txBody>
          <a:bodyPr/>
          <a:lstStyle/>
          <a:p>
            <a:pPr algn="l"/>
            <a:r>
              <a:rPr lang="ja-JP" altLang="en-US" sz="2400" dirty="0" smtClean="0">
                <a:solidFill>
                  <a:schemeClr val="tx1"/>
                </a:solidFill>
              </a:rPr>
              <a:t>自然言語処理の仕組み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</a:rPr>
              <a:t>どうやってコンピュータに自然言語を認識させるか</a:t>
            </a:r>
            <a:endParaRPr lang="en-US" altLang="ja-JP" sz="1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dirty="0" smtClean="0">
                <a:solidFill>
                  <a:srgbClr val="FF0000"/>
                </a:solidFill>
              </a:rPr>
              <a:t>自然言語で記述されたデータを数値に直す（ベクトル化）</a:t>
            </a:r>
            <a:endParaRPr kumimoji="1" lang="en-US" altLang="ja-JP" sz="1800" dirty="0" smtClean="0">
              <a:solidFill>
                <a:srgbClr val="FF0000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3C45E4B9-DAA0-B64A-BADE-D598C758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2" y="2668887"/>
            <a:ext cx="2866571" cy="2866571"/>
          </a:xfrm>
          <a:prstGeom prst="rect">
            <a:avLst/>
          </a:prstGeom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xmlns="" id="{77879C7F-7990-4C4A-82E9-CB39FEF4D9CA}"/>
              </a:ext>
            </a:extLst>
          </p:cNvPr>
          <p:cNvSpPr/>
          <p:nvPr/>
        </p:nvSpPr>
        <p:spPr bwMode="auto">
          <a:xfrm>
            <a:off x="3087914" y="3536115"/>
            <a:ext cx="1248229" cy="1132114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6688" marR="0" indent="-166688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図 7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43" y="2668886"/>
            <a:ext cx="3416300" cy="28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0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874" y="129872"/>
            <a:ext cx="7648147" cy="6146601"/>
          </a:xfrm>
        </p:spPr>
        <p:txBody>
          <a:bodyPr/>
          <a:lstStyle/>
          <a:p>
            <a:pPr algn="l"/>
            <a:r>
              <a:rPr lang="ja-JP" altLang="en-US" sz="2400" b="0" dirty="0" smtClean="0">
                <a:solidFill>
                  <a:schemeClr val="tx1"/>
                </a:solidFill>
                <a:latin typeface="+mn-ea"/>
              </a:rPr>
              <a:t>自然言語処理の仕組み</a:t>
            </a:r>
            <a:endParaRPr lang="en-US" altLang="ja-JP" sz="2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b="0" dirty="0" smtClean="0">
                <a:solidFill>
                  <a:schemeClr val="tx1"/>
                </a:solidFill>
                <a:latin typeface="+mn-ea"/>
              </a:rPr>
              <a:t>自然言語の数値化</a:t>
            </a:r>
            <a:r>
              <a:rPr lang="en-US" altLang="ja-JP" sz="2400" b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2400" b="0" dirty="0" smtClean="0">
                <a:solidFill>
                  <a:schemeClr val="tx1"/>
                </a:solidFill>
                <a:latin typeface="+mn-ea"/>
              </a:rPr>
              <a:t>ベクトル化</a:t>
            </a:r>
            <a:r>
              <a:rPr lang="en-US" altLang="ja-JP" sz="2400" b="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ja-JP" altLang="en-US" sz="2400" b="0" dirty="0" smtClean="0">
                <a:solidFill>
                  <a:schemeClr val="tx1"/>
                </a:solidFill>
                <a:latin typeface="+mn-ea"/>
              </a:rPr>
              <a:t>の例</a:t>
            </a:r>
            <a:endParaRPr lang="en-US" altLang="ja-JP" sz="24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xmlns="" id="{9EB5CBAE-FED2-7642-9430-4983256F1A39}"/>
              </a:ext>
            </a:extLst>
          </p:cNvPr>
          <p:cNvSpPr/>
          <p:nvPr/>
        </p:nvSpPr>
        <p:spPr>
          <a:xfrm>
            <a:off x="6264797" y="5336315"/>
            <a:ext cx="2313622" cy="1506165"/>
          </a:xfrm>
          <a:prstGeom prst="wedgeRoundRectCallout">
            <a:avLst>
              <a:gd name="adj1" fmla="val -6567"/>
              <a:gd name="adj2" fmla="val -711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b="1" dirty="0" smtClean="0"/>
              <a:t>テキスト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記号列</a:t>
            </a:r>
            <a:r>
              <a:rPr kumimoji="1" lang="en-US" altLang="ja-JP" sz="1600" b="1" dirty="0" smtClean="0"/>
              <a:t>)</a:t>
            </a:r>
            <a:r>
              <a:rPr kumimoji="1" lang="ja-JP" altLang="en-US" sz="1600" dirty="0" smtClean="0"/>
              <a:t>を</a:t>
            </a:r>
            <a:r>
              <a:rPr kumimoji="1" lang="ja-JP" altLang="en-US" sz="1600" b="1" dirty="0" smtClean="0"/>
              <a:t>機械処理しやすい形式</a:t>
            </a:r>
            <a:r>
              <a:rPr kumimoji="1" lang="ja-JP" altLang="en-US" sz="1600" dirty="0" smtClean="0"/>
              <a:t>に変換する</a:t>
            </a:r>
            <a:r>
              <a:rPr kumimoji="1" lang="en-US" altLang="en-US" dirty="0" smtClean="0"/>
              <a:t>。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555" y="2645576"/>
            <a:ext cx="3466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n-ea"/>
              </a:rPr>
              <a:t>I have a pen.</a:t>
            </a:r>
          </a:p>
          <a:p>
            <a:r>
              <a:rPr kumimoji="1" lang="ja-JP" altLang="ja-JP" sz="2000" dirty="0" smtClean="0">
                <a:latin typeface="+mn-ea"/>
              </a:rPr>
              <a:t>I</a:t>
            </a:r>
            <a:r>
              <a:rPr kumimoji="1" lang="ja-JP" altLang="en-US" sz="2000" dirty="0" smtClean="0">
                <a:latin typeface="+mn-ea"/>
              </a:rPr>
              <a:t> </a:t>
            </a:r>
            <a:r>
              <a:rPr kumimoji="1" lang="en-US" altLang="ja-JP" sz="2000" dirty="0" smtClean="0">
                <a:latin typeface="+mn-ea"/>
              </a:rPr>
              <a:t>have</a:t>
            </a:r>
            <a:r>
              <a:rPr kumimoji="1" lang="ja-JP" altLang="en-US" sz="2000" dirty="0" smtClean="0">
                <a:latin typeface="+mn-ea"/>
              </a:rPr>
              <a:t> </a:t>
            </a:r>
            <a:r>
              <a:rPr kumimoji="1" lang="en-US" altLang="ja-JP" sz="2000" dirty="0" smtClean="0">
                <a:latin typeface="+mn-ea"/>
              </a:rPr>
              <a:t>an</a:t>
            </a:r>
            <a:r>
              <a:rPr kumimoji="1" lang="ja-JP" altLang="en-US" sz="2000" dirty="0" smtClean="0">
                <a:latin typeface="+mn-ea"/>
              </a:rPr>
              <a:t> </a:t>
            </a:r>
            <a:r>
              <a:rPr kumimoji="1" lang="en-US" altLang="ja-JP" sz="2000" dirty="0" smtClean="0">
                <a:latin typeface="+mn-ea"/>
              </a:rPr>
              <a:t>apple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xmlns="" id="{77879C7F-7990-4C4A-82E9-CB39FEF4D9CA}"/>
              </a:ext>
            </a:extLst>
          </p:cNvPr>
          <p:cNvSpPr/>
          <p:nvPr/>
        </p:nvSpPr>
        <p:spPr bwMode="auto">
          <a:xfrm>
            <a:off x="2057396" y="2837706"/>
            <a:ext cx="489113" cy="440712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6688" marR="0" indent="-166688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12463" y="2536966"/>
            <a:ext cx="1222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n-ea"/>
              </a:rPr>
              <a:t>[I,</a:t>
            </a:r>
          </a:p>
          <a:p>
            <a:r>
              <a:rPr kumimoji="1" lang="en-US" altLang="ja-JP" sz="2000" dirty="0">
                <a:latin typeface="+mn-ea"/>
              </a:rPr>
              <a:t>h</a:t>
            </a:r>
            <a:r>
              <a:rPr kumimoji="1" lang="en-US" altLang="ja-JP" sz="2000" dirty="0" smtClean="0">
                <a:latin typeface="+mn-ea"/>
              </a:rPr>
              <a:t>ave,</a:t>
            </a:r>
          </a:p>
          <a:p>
            <a:r>
              <a:rPr kumimoji="1" lang="en-US" altLang="ja-JP" sz="2000" dirty="0">
                <a:latin typeface="+mn-ea"/>
              </a:rPr>
              <a:t>a</a:t>
            </a:r>
            <a:r>
              <a:rPr kumimoji="1" lang="en-US" altLang="ja-JP" sz="2000" dirty="0" smtClean="0">
                <a:latin typeface="+mn-ea"/>
              </a:rPr>
              <a:t>,</a:t>
            </a:r>
          </a:p>
          <a:p>
            <a:r>
              <a:rPr kumimoji="1" lang="en-US" altLang="ja-JP" sz="2000" dirty="0">
                <a:latin typeface="+mn-ea"/>
              </a:rPr>
              <a:t>p</a:t>
            </a:r>
            <a:r>
              <a:rPr kumimoji="1" lang="en-US" altLang="ja-JP" sz="2000" dirty="0" smtClean="0">
                <a:latin typeface="+mn-ea"/>
              </a:rPr>
              <a:t>en,</a:t>
            </a:r>
          </a:p>
          <a:p>
            <a:r>
              <a:rPr kumimoji="1" lang="en-US" altLang="ja-JP" sz="2000" dirty="0">
                <a:latin typeface="+mn-ea"/>
              </a:rPr>
              <a:t>a</a:t>
            </a:r>
            <a:r>
              <a:rPr kumimoji="1" lang="en-US" altLang="ja-JP" sz="2000" dirty="0" smtClean="0">
                <a:latin typeface="+mn-ea"/>
              </a:rPr>
              <a:t>n,</a:t>
            </a:r>
          </a:p>
          <a:p>
            <a:r>
              <a:rPr kumimoji="1" lang="en-US" altLang="ja-JP" sz="2000" dirty="0">
                <a:latin typeface="+mn-ea"/>
              </a:rPr>
              <a:t>a</a:t>
            </a:r>
            <a:r>
              <a:rPr kumimoji="1" lang="en-US" altLang="ja-JP" sz="2000" dirty="0" smtClean="0">
                <a:latin typeface="+mn-ea"/>
              </a:rPr>
              <a:t>pple]</a:t>
            </a:r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xmlns="" id="{77879C7F-7990-4C4A-82E9-CB39FEF4D9CA}"/>
              </a:ext>
            </a:extLst>
          </p:cNvPr>
          <p:cNvSpPr/>
          <p:nvPr/>
        </p:nvSpPr>
        <p:spPr bwMode="auto">
          <a:xfrm>
            <a:off x="3668713" y="2837706"/>
            <a:ext cx="532762" cy="440712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6688" marR="0" indent="-166688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028018" y="2883149"/>
            <a:ext cx="1594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n-ea"/>
              </a:rPr>
              <a:t>(</a:t>
            </a:r>
          </a:p>
          <a:p>
            <a:r>
              <a:rPr kumimoji="1" lang="en-US" altLang="ja-JP" sz="2000" dirty="0" smtClean="0">
                <a:latin typeface="+mn-ea"/>
              </a:rPr>
              <a:t>0.76483,</a:t>
            </a:r>
          </a:p>
          <a:p>
            <a:r>
              <a:rPr kumimoji="1" lang="en-US" altLang="ja-JP" sz="2000" dirty="0" smtClean="0">
                <a:latin typeface="+mn-ea"/>
              </a:rPr>
              <a:t>0.45895,</a:t>
            </a:r>
          </a:p>
          <a:p>
            <a:r>
              <a:rPr kumimoji="1" lang="en-US" altLang="ja-JP" sz="2000" dirty="0" smtClean="0">
                <a:latin typeface="+mn-ea"/>
              </a:rPr>
              <a:t>0.89465,</a:t>
            </a:r>
          </a:p>
          <a:p>
            <a:r>
              <a:rPr kumimoji="1" lang="en-US" altLang="ja-JP" sz="2000" dirty="0" smtClean="0">
                <a:latin typeface="+mn-ea"/>
              </a:rPr>
              <a:t>‥‥‥</a:t>
            </a:r>
            <a:endParaRPr kumimoji="1" lang="en-US" altLang="ja-JP" sz="2000" dirty="0">
              <a:latin typeface="+mn-ea"/>
            </a:endParaRPr>
          </a:p>
          <a:p>
            <a:r>
              <a:rPr kumimoji="1" lang="en-US" altLang="ja-JP" sz="2000" dirty="0" smtClean="0">
                <a:latin typeface="+mn-ea"/>
              </a:rPr>
              <a:t>0.54673,</a:t>
            </a:r>
          </a:p>
          <a:p>
            <a:r>
              <a:rPr kumimoji="1" lang="en-US" altLang="ja-JP" sz="2000" dirty="0" smtClean="0">
                <a:latin typeface="+mn-ea"/>
              </a:rPr>
              <a:t>)</a:t>
            </a:r>
            <a:endParaRPr kumimoji="1" lang="en-US" altLang="ja-JP" sz="2000" dirty="0">
              <a:latin typeface="+mn-ea"/>
            </a:endParaRPr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xmlns="" id="{9EB5CBAE-FED2-7642-9430-4983256F1A39}"/>
              </a:ext>
            </a:extLst>
          </p:cNvPr>
          <p:cNvSpPr/>
          <p:nvPr/>
        </p:nvSpPr>
        <p:spPr>
          <a:xfrm>
            <a:off x="0" y="4159880"/>
            <a:ext cx="1986410" cy="970038"/>
          </a:xfrm>
          <a:prstGeom prst="wedgeRoundRectCallout">
            <a:avLst>
              <a:gd name="adj1" fmla="val 18990"/>
              <a:gd name="adj2" fmla="val -12730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処理対象の文章</a:t>
            </a:r>
            <a:endParaRPr kumimoji="1" lang="en-US" altLang="en-US" dirty="0" smtClean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0311B08D-7A45-6648-A2AC-1A177187F81B}"/>
              </a:ext>
            </a:extLst>
          </p:cNvPr>
          <p:cNvSpPr/>
          <p:nvPr/>
        </p:nvSpPr>
        <p:spPr bwMode="auto">
          <a:xfrm>
            <a:off x="149878" y="2645577"/>
            <a:ext cx="1685711" cy="7078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0311B08D-7A45-6648-A2AC-1A177187F81B}"/>
              </a:ext>
            </a:extLst>
          </p:cNvPr>
          <p:cNvSpPr/>
          <p:nvPr/>
        </p:nvSpPr>
        <p:spPr bwMode="auto">
          <a:xfrm>
            <a:off x="2712463" y="2517881"/>
            <a:ext cx="805486" cy="19580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6874" y="1363792"/>
            <a:ext cx="692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+mn-ea"/>
              </a:rPr>
              <a:t>分散表現で単語をベクトル化した場合</a:t>
            </a:r>
            <a:endParaRPr kumimoji="1" lang="en-US" altLang="ja-JP" sz="2400" dirty="0" smtClean="0"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28018" y="2494881"/>
            <a:ext cx="159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n-ea"/>
              </a:rPr>
              <a:t>apple</a:t>
            </a:r>
            <a:endParaRPr kumimoji="1" lang="en-US" altLang="ja-JP" sz="2000" dirty="0" smtClean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0311B08D-7A45-6648-A2AC-1A177187F81B}"/>
              </a:ext>
            </a:extLst>
          </p:cNvPr>
          <p:cNvSpPr/>
          <p:nvPr/>
        </p:nvSpPr>
        <p:spPr bwMode="auto">
          <a:xfrm>
            <a:off x="7028018" y="2494881"/>
            <a:ext cx="1223288" cy="253722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xmlns="" id="{9EB5CBAE-FED2-7642-9430-4983256F1A39}"/>
              </a:ext>
            </a:extLst>
          </p:cNvPr>
          <p:cNvSpPr/>
          <p:nvPr/>
        </p:nvSpPr>
        <p:spPr>
          <a:xfrm>
            <a:off x="2298954" y="4786291"/>
            <a:ext cx="2437990" cy="1307113"/>
          </a:xfrm>
          <a:prstGeom prst="wedgeRoundRectCallout">
            <a:avLst>
              <a:gd name="adj1" fmla="val -26221"/>
              <a:gd name="adj2" fmla="val -739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+mn-ea"/>
              </a:rPr>
              <a:t>対象文章から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単語リストを作成する。</a:t>
            </a:r>
            <a:endParaRPr kumimoji="1" lang="en-US" altLang="en-US" dirty="0" smtClean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318501" y="2468772"/>
            <a:ext cx="1792345" cy="13946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分散表現で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ベクトル化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xmlns="" id="{77879C7F-7990-4C4A-82E9-CB39FEF4D9CA}"/>
              </a:ext>
            </a:extLst>
          </p:cNvPr>
          <p:cNvSpPr/>
          <p:nvPr/>
        </p:nvSpPr>
        <p:spPr bwMode="auto">
          <a:xfrm>
            <a:off x="6264797" y="2837706"/>
            <a:ext cx="532762" cy="440712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6688" marR="0" indent="-166688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0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1303" y="144302"/>
            <a:ext cx="8550668" cy="6132171"/>
          </a:xfrm>
        </p:spPr>
        <p:txBody>
          <a:bodyPr/>
          <a:lstStyle/>
          <a:p>
            <a:pPr algn="l"/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単語を数値化するとどんないいことがあるか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→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コンピュータが単語同士の関係性を数字で理解できる。</a:t>
            </a:r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1303" y="1883770"/>
            <a:ext cx="8550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+mn-ea"/>
              </a:rPr>
              <a:t>e</a:t>
            </a:r>
            <a:r>
              <a:rPr kumimoji="1" lang="en-US" altLang="ja-JP" sz="2400" dirty="0" smtClean="0">
                <a:latin typeface="+mn-ea"/>
              </a:rPr>
              <a:t>x)apple</a:t>
            </a:r>
            <a:r>
              <a:rPr kumimoji="1" lang="ja-JP" altLang="en-US" sz="2400" dirty="0">
                <a:latin typeface="+mn-ea"/>
              </a:rPr>
              <a:t>,</a:t>
            </a:r>
            <a:r>
              <a:rPr kumimoji="1" lang="en-US" altLang="ja-JP" sz="2400" dirty="0" err="1" smtClean="0">
                <a:latin typeface="+mn-ea"/>
              </a:rPr>
              <a:t>pen,pineapple</a:t>
            </a:r>
            <a:r>
              <a:rPr kumimoji="1" lang="ja-JP" altLang="en-US" sz="2400" dirty="0" smtClean="0">
                <a:latin typeface="+mn-ea"/>
              </a:rPr>
              <a:t>の関係性を数字で表すことができる</a:t>
            </a:r>
            <a:endParaRPr kumimoji="1" lang="en-US" altLang="ja-JP" sz="2400" dirty="0" smtClean="0">
              <a:latin typeface="+mn-ea"/>
            </a:endParaRPr>
          </a:p>
          <a:p>
            <a:endParaRPr kumimoji="1" lang="en-US" altLang="ja-JP" sz="2400" dirty="0" smtClean="0">
              <a:latin typeface="+mj-ea"/>
              <a:ea typeface="+mj-ea"/>
            </a:endParaRPr>
          </a:p>
          <a:p>
            <a:endParaRPr kumimoji="1" lang="en-US" altLang="ja-JP" sz="2400" dirty="0" smtClean="0">
              <a:latin typeface="+mj-ea"/>
              <a:ea typeface="+mj-ea"/>
            </a:endParaRPr>
          </a:p>
          <a:p>
            <a:r>
              <a:rPr kumimoji="1" lang="en-US" altLang="ja-JP" sz="2400" dirty="0">
                <a:latin typeface="+mj-ea"/>
                <a:ea typeface="+mj-ea"/>
              </a:rPr>
              <a:t>a</a:t>
            </a:r>
            <a:r>
              <a:rPr kumimoji="1" lang="en-US" altLang="ja-JP" sz="2400" dirty="0" smtClean="0">
                <a:latin typeface="+mj-ea"/>
                <a:ea typeface="+mj-ea"/>
              </a:rPr>
              <a:t>pple                  pen                  pineapple</a:t>
            </a:r>
          </a:p>
          <a:p>
            <a:endParaRPr kumimoji="1" lang="en-US" altLang="ja-JP" sz="2400" dirty="0" smtClean="0">
              <a:latin typeface="+mj-ea"/>
              <a:ea typeface="+mj-ea"/>
            </a:endParaRPr>
          </a:p>
          <a:p>
            <a:endParaRPr kumimoji="1" lang="en-US" altLang="ja-JP" sz="2400" dirty="0">
              <a:latin typeface="+mj-ea"/>
              <a:ea typeface="+mj-ea"/>
            </a:endParaRPr>
          </a:p>
          <a:p>
            <a:endParaRPr kumimoji="1" lang="en-US" altLang="ja-JP" sz="2400" dirty="0" smtClean="0">
              <a:latin typeface="+mj-ea"/>
              <a:ea typeface="+mj-ea"/>
            </a:endParaRPr>
          </a:p>
          <a:p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en-US" altLang="ja-JP" sz="2400" dirty="0" smtClean="0">
                <a:latin typeface="+mj-ea"/>
                <a:ea typeface="+mj-ea"/>
              </a:rPr>
              <a:t>apple – pen                      </a:t>
            </a:r>
            <a:r>
              <a:rPr kumimoji="1" lang="ja-JP" altLang="en-US" dirty="0" smtClean="0">
                <a:latin typeface="+mj-ea"/>
                <a:ea typeface="+mj-ea"/>
              </a:rPr>
              <a:t>単語で引き算することによって、単語間の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r>
              <a:rPr kumimoji="1" lang="en-US" altLang="ja-JP" sz="2400" dirty="0">
                <a:latin typeface="+mj-ea"/>
                <a:ea typeface="+mj-ea"/>
              </a:rPr>
              <a:t>a</a:t>
            </a:r>
            <a:r>
              <a:rPr kumimoji="1" lang="en-US" altLang="ja-JP" sz="2400" dirty="0" smtClean="0">
                <a:latin typeface="+mj-ea"/>
                <a:ea typeface="+mj-ea"/>
              </a:rPr>
              <a:t>pple – pineapple</a:t>
            </a:r>
            <a:r>
              <a:rPr kumimoji="1" lang="ja-JP" altLang="en-US" sz="2400" dirty="0" smtClean="0">
                <a:latin typeface="+mj-ea"/>
                <a:ea typeface="+mj-ea"/>
              </a:rPr>
              <a:t>　　　　　　</a:t>
            </a:r>
            <a:r>
              <a:rPr kumimoji="1" lang="en-US" altLang="ja-JP" sz="2400" dirty="0" smtClean="0">
                <a:latin typeface="+mj-ea"/>
                <a:ea typeface="+mj-ea"/>
              </a:rPr>
              <a:t> </a:t>
            </a:r>
            <a:r>
              <a:rPr kumimoji="1" lang="ja-JP" altLang="en-US" dirty="0" smtClean="0">
                <a:latin typeface="+mj-ea"/>
                <a:ea typeface="+mj-ea"/>
              </a:rPr>
              <a:t>関係性がわかる。</a:t>
            </a:r>
            <a:endParaRPr kumimoji="1" lang="en-US" altLang="ja-JP" sz="2400" dirty="0" smtClean="0">
              <a:latin typeface="+mj-ea"/>
              <a:ea typeface="+mj-ea"/>
            </a:endParaRP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xmlns="" id="{77879C7F-7990-4C4A-82E9-CB39FEF4D9CA}"/>
              </a:ext>
            </a:extLst>
          </p:cNvPr>
          <p:cNvSpPr/>
          <p:nvPr/>
        </p:nvSpPr>
        <p:spPr bwMode="auto">
          <a:xfrm>
            <a:off x="2783739" y="5059506"/>
            <a:ext cx="705635" cy="440712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6688" marR="0" indent="-166688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0311B08D-7A45-6648-A2AC-1A177187F81B}"/>
              </a:ext>
            </a:extLst>
          </p:cNvPr>
          <p:cNvSpPr/>
          <p:nvPr/>
        </p:nvSpPr>
        <p:spPr bwMode="auto">
          <a:xfrm>
            <a:off x="121303" y="4711472"/>
            <a:ext cx="2404166" cy="9541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xmlns="" id="{77879C7F-7990-4C4A-82E9-CB39FEF4D9CA}"/>
              </a:ext>
            </a:extLst>
          </p:cNvPr>
          <p:cNvSpPr/>
          <p:nvPr/>
        </p:nvSpPr>
        <p:spPr bwMode="auto">
          <a:xfrm>
            <a:off x="1029960" y="3042332"/>
            <a:ext cx="705635" cy="440712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6688" marR="0" indent="-166688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35595" y="2504961"/>
            <a:ext cx="1048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0.76483,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0.45895,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0.89465,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‥</a:t>
            </a:r>
            <a:r>
              <a:rPr kumimoji="1" lang="en-US" altLang="ja-JP" sz="1400" dirty="0" smtClean="0">
                <a:latin typeface="+mj-ea"/>
              </a:rPr>
              <a:t>‥‥</a:t>
            </a:r>
            <a:endParaRPr kumimoji="1" lang="en-US" altLang="ja-JP" sz="1400" dirty="0">
              <a:latin typeface="+mj-ea"/>
            </a:endParaRP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0.54673,</a:t>
            </a:r>
          </a:p>
          <a:p>
            <a:r>
              <a:rPr kumimoji="1" lang="en-US" altLang="ja-JP" sz="1400" dirty="0" smtClean="0"/>
              <a:t>)</a:t>
            </a:r>
            <a:endParaRPr kumimoji="1" lang="en-US" altLang="ja-JP" sz="1400" dirty="0"/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xmlns="" id="{77879C7F-7990-4C4A-82E9-CB39FEF4D9CA}"/>
              </a:ext>
            </a:extLst>
          </p:cNvPr>
          <p:cNvSpPr/>
          <p:nvPr/>
        </p:nvSpPr>
        <p:spPr bwMode="auto">
          <a:xfrm>
            <a:off x="3101716" y="3042332"/>
            <a:ext cx="705635" cy="440712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6688" marR="0" indent="-166688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07351" y="2504961"/>
            <a:ext cx="1048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0.64631,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0.56255,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0.46392,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‥</a:t>
            </a:r>
            <a:r>
              <a:rPr kumimoji="1" lang="en-US" altLang="ja-JP" sz="1400" dirty="0" smtClean="0">
                <a:latin typeface="+mj-ea"/>
              </a:rPr>
              <a:t>‥‥</a:t>
            </a:r>
            <a:endParaRPr kumimoji="1" lang="en-US" altLang="ja-JP" sz="1400" dirty="0">
              <a:latin typeface="+mj-ea"/>
            </a:endParaRP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0.53343,</a:t>
            </a:r>
          </a:p>
          <a:p>
            <a:r>
              <a:rPr kumimoji="1" lang="en-US" altLang="ja-JP" sz="1400" dirty="0" smtClean="0"/>
              <a:t>)</a:t>
            </a:r>
            <a:endParaRPr kumimoji="1" lang="en-US" altLang="ja-JP" sz="1400" dirty="0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xmlns="" id="{77879C7F-7990-4C4A-82E9-CB39FEF4D9CA}"/>
              </a:ext>
            </a:extLst>
          </p:cNvPr>
          <p:cNvSpPr/>
          <p:nvPr/>
        </p:nvSpPr>
        <p:spPr bwMode="auto">
          <a:xfrm>
            <a:off x="5923897" y="3042332"/>
            <a:ext cx="705635" cy="440712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6688" marR="0" indent="-166688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29532" y="2504961"/>
            <a:ext cx="1048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0.64631,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0.56255,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0.46392,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‥</a:t>
            </a:r>
            <a:r>
              <a:rPr kumimoji="1" lang="en-US" altLang="ja-JP" sz="1400" dirty="0" smtClean="0">
                <a:latin typeface="+mj-ea"/>
              </a:rPr>
              <a:t>‥‥</a:t>
            </a:r>
            <a:endParaRPr kumimoji="1" lang="en-US" altLang="ja-JP" sz="1400" dirty="0">
              <a:latin typeface="+mj-ea"/>
            </a:endParaRP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0.53343,</a:t>
            </a:r>
          </a:p>
          <a:p>
            <a:r>
              <a:rPr kumimoji="1" lang="en-US" altLang="ja-JP" sz="1400" dirty="0" smtClean="0"/>
              <a:t>)</a:t>
            </a:r>
            <a:endParaRPr kumimoji="1" lang="en-US" altLang="ja-JP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0311B08D-7A45-6648-A2AC-1A177187F81B}"/>
              </a:ext>
            </a:extLst>
          </p:cNvPr>
          <p:cNvSpPr/>
          <p:nvPr/>
        </p:nvSpPr>
        <p:spPr bwMode="auto">
          <a:xfrm>
            <a:off x="121302" y="2565278"/>
            <a:ext cx="7686003" cy="164837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8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0" y="438544"/>
            <a:ext cx="6280950" cy="447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ja-JP" sz="20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xmlns="" id="{7BFD09FB-22EC-2446-B1E9-390B825CA363}"/>
              </a:ext>
            </a:extLst>
          </p:cNvPr>
          <p:cNvCxnSpPr/>
          <p:nvPr/>
        </p:nvCxnSpPr>
        <p:spPr bwMode="auto">
          <a:xfrm flipV="1">
            <a:off x="907773" y="1751497"/>
            <a:ext cx="0" cy="438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F7DFD31D-1DF5-944C-8072-5917279F8156}"/>
              </a:ext>
            </a:extLst>
          </p:cNvPr>
          <p:cNvCxnSpPr>
            <a:cxnSpLocks/>
          </p:cNvCxnSpPr>
          <p:nvPr/>
        </p:nvCxnSpPr>
        <p:spPr bwMode="auto">
          <a:xfrm>
            <a:off x="490330" y="5879549"/>
            <a:ext cx="69573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xmlns="" id="{1CB1634B-75BE-CA49-ADC7-DD8F1D7747F6}"/>
              </a:ext>
            </a:extLst>
          </p:cNvPr>
          <p:cNvCxnSpPr>
            <a:cxnSpLocks/>
          </p:cNvCxnSpPr>
          <p:nvPr/>
        </p:nvCxnSpPr>
        <p:spPr bwMode="auto">
          <a:xfrm flipV="1">
            <a:off x="907773" y="2075551"/>
            <a:ext cx="1063150" cy="38039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DF34DBE6-218D-7C46-A04C-32648E015173}"/>
              </a:ext>
            </a:extLst>
          </p:cNvPr>
          <p:cNvCxnSpPr>
            <a:cxnSpLocks/>
          </p:cNvCxnSpPr>
          <p:nvPr/>
        </p:nvCxnSpPr>
        <p:spPr bwMode="auto">
          <a:xfrm flipV="1">
            <a:off x="907772" y="4815975"/>
            <a:ext cx="4556769" cy="1063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xmlns="" id="{9F68B091-FD45-7840-81E0-DAD066681EA7}"/>
              </a:ext>
            </a:extLst>
          </p:cNvPr>
          <p:cNvCxnSpPr>
            <a:cxnSpLocks/>
          </p:cNvCxnSpPr>
          <p:nvPr/>
        </p:nvCxnSpPr>
        <p:spPr bwMode="auto">
          <a:xfrm flipV="1">
            <a:off x="907771" y="5589212"/>
            <a:ext cx="4591780" cy="2903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xmlns="" id="{7A7239E5-DEF6-D542-8050-C2AB2DEAB216}"/>
              </a:ext>
            </a:extLst>
          </p:cNvPr>
          <p:cNvCxnSpPr>
            <a:cxnSpLocks/>
          </p:cNvCxnSpPr>
          <p:nvPr/>
        </p:nvCxnSpPr>
        <p:spPr bwMode="auto">
          <a:xfrm flipV="1">
            <a:off x="907770" y="2699027"/>
            <a:ext cx="1154046" cy="31805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B9E8CC30-7063-3848-BED2-AD500FDE424F}"/>
              </a:ext>
            </a:extLst>
          </p:cNvPr>
          <p:cNvSpPr txBox="1"/>
          <p:nvPr/>
        </p:nvSpPr>
        <p:spPr>
          <a:xfrm>
            <a:off x="1522103" y="1767050"/>
            <a:ext cx="70724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</a:t>
            </a:r>
            <a:r>
              <a:rPr kumimoji="1" lang="en-US" altLang="ja-JP" sz="2000" baseline="-25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king</a:t>
            </a:r>
            <a:endParaRPr kumimoji="1" lang="ja-JP" altLang="en-US" sz="2000" baseline="-25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17EAB0B1-F25B-194F-83E1-47835826E185}"/>
              </a:ext>
            </a:extLst>
          </p:cNvPr>
          <p:cNvSpPr txBox="1"/>
          <p:nvPr/>
        </p:nvSpPr>
        <p:spPr>
          <a:xfrm>
            <a:off x="1876020" y="2402167"/>
            <a:ext cx="87395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</a:t>
            </a:r>
            <a:r>
              <a:rPr kumimoji="1" lang="en-US" altLang="ja-JP" sz="2000" baseline="-25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queen</a:t>
            </a:r>
            <a:endParaRPr kumimoji="1" lang="ja-JP" altLang="en-US" sz="2000" baseline="-25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D92FFD6B-0BDA-9043-8BF7-756EFF870E06}"/>
              </a:ext>
            </a:extLst>
          </p:cNvPr>
          <p:cNvSpPr txBox="1"/>
          <p:nvPr/>
        </p:nvSpPr>
        <p:spPr>
          <a:xfrm>
            <a:off x="5499551" y="4615920"/>
            <a:ext cx="72808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</a:t>
            </a:r>
            <a:r>
              <a:rPr lang="en-US" altLang="ja-JP" sz="2000" baseline="-25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</a:t>
            </a:r>
            <a:endParaRPr kumimoji="1" lang="ja-JP" altLang="en-US" sz="2000" baseline="-25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3224D505-BFBC-A148-9D44-FE09CF3480A4}"/>
              </a:ext>
            </a:extLst>
          </p:cNvPr>
          <p:cNvSpPr txBox="1"/>
          <p:nvPr/>
        </p:nvSpPr>
        <p:spPr>
          <a:xfrm>
            <a:off x="5472570" y="5420806"/>
            <a:ext cx="97174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</a:t>
            </a:r>
            <a:r>
              <a:rPr lang="en-US" altLang="ja-JP" sz="2000" baseline="-25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woman</a:t>
            </a:r>
            <a:endParaRPr kumimoji="1" lang="ja-JP" altLang="en-US" sz="2000" baseline="-25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9" name="グループ化 50">
            <a:extLst>
              <a:ext uri="{FF2B5EF4-FFF2-40B4-BE49-F238E27FC236}">
                <a16:creationId xmlns:a16="http://schemas.microsoft.com/office/drawing/2014/main" xmlns="" id="{DC93FE7F-56E8-6C4F-8D8F-B62E7495362A}"/>
              </a:ext>
            </a:extLst>
          </p:cNvPr>
          <p:cNvGrpSpPr/>
          <p:nvPr/>
        </p:nvGrpSpPr>
        <p:grpSpPr>
          <a:xfrm>
            <a:off x="2061817" y="2105577"/>
            <a:ext cx="3298687" cy="2602368"/>
            <a:chOff x="4069522" y="2328654"/>
            <a:chExt cx="3298687" cy="2602368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xmlns="" id="{194427AE-068E-D144-8344-55315FFEFF1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069522" y="2328654"/>
              <a:ext cx="3298687" cy="26023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xmlns="" id="{627AB305-9952-7F46-BA7E-3C973CCEE4B9}"/>
                </a:ext>
              </a:extLst>
            </p:cNvPr>
            <p:cNvSpPr txBox="1"/>
            <p:nvPr/>
          </p:nvSpPr>
          <p:spPr>
            <a:xfrm>
              <a:off x="5549057" y="3075688"/>
              <a:ext cx="1356718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kumimoji="1"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V</a:t>
              </a:r>
              <a:r>
                <a:rPr kumimoji="1" lang="en-US" altLang="ja-JP" sz="2000" baseline="-250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king</a:t>
              </a:r>
              <a:r>
                <a:rPr kumimoji="1"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-V</a:t>
              </a:r>
              <a:r>
                <a:rPr kumimoji="1" lang="en-US" altLang="ja-JP" sz="2000" baseline="-250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man</a:t>
              </a:r>
              <a:endParaRPr kumimoji="1" lang="ja-JP" altLang="en-US" sz="2000" baseline="-25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2" name="グループ化 51">
            <a:extLst>
              <a:ext uri="{FF2B5EF4-FFF2-40B4-BE49-F238E27FC236}">
                <a16:creationId xmlns:a16="http://schemas.microsoft.com/office/drawing/2014/main" xmlns="" id="{20E6B07B-4C54-A54E-B707-370AF56DAAF7}"/>
              </a:ext>
            </a:extLst>
          </p:cNvPr>
          <p:cNvGrpSpPr/>
          <p:nvPr/>
        </p:nvGrpSpPr>
        <p:grpSpPr>
          <a:xfrm>
            <a:off x="915803" y="2986844"/>
            <a:ext cx="2934263" cy="2887605"/>
            <a:chOff x="2923508" y="3209921"/>
            <a:chExt cx="2934263" cy="2887605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xmlns="" id="{009960C6-034E-1E4A-A5A5-40A8BEA5C8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23508" y="3209921"/>
              <a:ext cx="1236907" cy="288760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xmlns="" id="{3FEC832D-9535-004D-9E63-48DA962C0501}"/>
                </a:ext>
              </a:extLst>
            </p:cNvPr>
            <p:cNvSpPr txBox="1"/>
            <p:nvPr/>
          </p:nvSpPr>
          <p:spPr>
            <a:xfrm>
              <a:off x="3507191" y="4651697"/>
              <a:ext cx="2350580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kumimoji="1"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V</a:t>
              </a:r>
              <a:r>
                <a:rPr kumimoji="1" lang="en-US" altLang="ja-JP" sz="2000" baseline="-250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king</a:t>
              </a:r>
              <a:r>
                <a:rPr kumimoji="1"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-V</a:t>
              </a:r>
              <a:r>
                <a:rPr kumimoji="1" lang="en-US" altLang="ja-JP" sz="2000" baseline="-250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man</a:t>
              </a:r>
              <a:r>
                <a:rPr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+V</a:t>
              </a:r>
              <a:r>
                <a:rPr lang="en-US" altLang="ja-JP" sz="2000" baseline="-250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woman</a:t>
              </a:r>
              <a:endParaRPr kumimoji="1" lang="ja-JP" altLang="en-US" sz="2000" baseline="-25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xmlns="" id="{9C9BD5C5-8184-A44F-A62C-9EA42A42F95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14217" y="2986844"/>
            <a:ext cx="3298687" cy="2602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C0291F06-A399-9546-87AE-16F17187FF92}"/>
              </a:ext>
            </a:extLst>
          </p:cNvPr>
          <p:cNvSpPr txBox="1"/>
          <p:nvPr/>
        </p:nvSpPr>
        <p:spPr>
          <a:xfrm>
            <a:off x="4888943" y="1545848"/>
            <a:ext cx="3988744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king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woman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queen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</a:t>
            </a:r>
          </a:p>
          <a:p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のような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演算をすること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が可能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単語間の意味に基いて関係性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理解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することができるようになる。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970" y="438544"/>
            <a:ext cx="855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PPAP</a:t>
            </a:r>
            <a:r>
              <a:rPr kumimoji="1" lang="ja-JP" altLang="en-US" sz="2400" dirty="0" smtClean="0">
                <a:latin typeface="+mn-ea"/>
              </a:rPr>
              <a:t>の計算を応用するとこんなことも可能に</a:t>
            </a:r>
            <a:r>
              <a:rPr kumimoji="1" lang="en-US" altLang="ja-JP" sz="2400" dirty="0" smtClean="0"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99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8744" y="144302"/>
            <a:ext cx="8817493" cy="6132171"/>
          </a:xfrm>
        </p:spPr>
        <p:txBody>
          <a:bodyPr/>
          <a:lstStyle/>
          <a:p>
            <a:pPr algn="l"/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現場でやっていることの紹介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就業先：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CTC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テクノロジー様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ネットワーク機器の障害情報検索システムの検索精度向上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自社サービスで使用しているネットワーク機器のベンダーの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Web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サイトから障害情報を抜き出す。（スクレイピング）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抜き出したワードに対して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TFIDF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計算を行い、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適切な検索ワードを選定して検索精度を向上させる。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※TFIDF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に関しては後述する。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4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8744" y="173162"/>
            <a:ext cx="9144000" cy="2438401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2800" b="0" dirty="0">
                <a:solidFill>
                  <a:schemeClr val="tx1"/>
                </a:solidFill>
                <a:latin typeface="+mn-ea"/>
              </a:rPr>
              <a:t>と自然言語処理の関係</a:t>
            </a:r>
          </a:p>
          <a:p>
            <a:pPr algn="l"/>
            <a:endParaRPr lang="ja-JP" altLang="en-US" sz="28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ja-JP" sz="2800" b="0" dirty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2800" b="0" dirty="0">
                <a:solidFill>
                  <a:schemeClr val="tx1"/>
                </a:solidFill>
                <a:latin typeface="+mn-ea"/>
              </a:rPr>
              <a:t>技術の中の自然言語処理の位置付け</a:t>
            </a:r>
            <a:endParaRPr lang="en-US" altLang="ja-JP" sz="2800" b="0" dirty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86832" y="2887579"/>
            <a:ext cx="5525167" cy="3288632"/>
          </a:xfrm>
          <a:prstGeom prst="rect">
            <a:avLst/>
          </a:prstGeom>
          <a:solidFill>
            <a:srgbClr val="27FF17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画像認識　　　　　　　情報検索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　　最適化　　　　　　　　　　　音声認識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　　　　　　　　　　　　　　　　　　　　　　　　　　　　　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　　　データ分析　　　推論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　　　データマイニング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ja-JP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　　　　　　　　　　　　　　　　　　　ゲーム　　　ロボット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en-US" altLang="ja-JP" sz="2400" b="1" dirty="0" smtClean="0">
              <a:solidFill>
                <a:schemeClr val="tx1"/>
              </a:solidFill>
            </a:endParaRPr>
          </a:p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　自然言語処理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58210" y="5739381"/>
            <a:ext cx="1887912" cy="43682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xmlns="" id="{9EB5CBAE-FED2-7642-9430-4983256F1A39}"/>
              </a:ext>
            </a:extLst>
          </p:cNvPr>
          <p:cNvSpPr/>
          <p:nvPr/>
        </p:nvSpPr>
        <p:spPr>
          <a:xfrm>
            <a:off x="4150030" y="5649831"/>
            <a:ext cx="1986410" cy="970038"/>
          </a:xfrm>
          <a:prstGeom prst="wedgeRoundRectCallout">
            <a:avLst>
              <a:gd name="adj1" fmla="val -70783"/>
              <a:gd name="adj2" fmla="val -3474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en-US" sz="1600" dirty="0" smtClean="0">
                <a:latin typeface="+mj-ea"/>
                <a:ea typeface="+mj-ea"/>
              </a:rPr>
              <a:t>AI研究の1</a:t>
            </a:r>
            <a:r>
              <a:rPr kumimoji="1" lang="ja-JP" altLang="en-US" sz="1600" dirty="0" smtClean="0">
                <a:latin typeface="+mj-ea"/>
                <a:ea typeface="+mj-ea"/>
              </a:rPr>
              <a:t>ジャンル</a:t>
            </a:r>
            <a:endParaRPr kumimoji="1" lang="en-US" altLang="ja-JP" sz="1600" dirty="0" smtClean="0">
              <a:latin typeface="+mj-ea"/>
              <a:ea typeface="+mj-ea"/>
            </a:endParaRPr>
          </a:p>
          <a:p>
            <a:r>
              <a:rPr kumimoji="1" lang="ja-JP" altLang="en-US" sz="1600" dirty="0" smtClean="0">
                <a:latin typeface="+mj-ea"/>
                <a:ea typeface="+mj-ea"/>
              </a:rPr>
              <a:t>という位置付け</a:t>
            </a:r>
            <a:endParaRPr kumimoji="1" lang="en-US" altLang="en-US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984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881" y="173164"/>
            <a:ext cx="8860788" cy="6536925"/>
          </a:xfrm>
        </p:spPr>
        <p:txBody>
          <a:bodyPr/>
          <a:lstStyle/>
          <a:p>
            <a:pPr algn="l"/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TFIDF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って何？？？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例：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障害管理一覧に「障害」という単語が多く登場していてもそれは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当然。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ネットワーク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障害を特徴づけるのは「回線」、「ルータ」であって欲しい</a:t>
            </a: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ハード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障害であれば「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HDD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」、「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OS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」であって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欲しい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→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つまり、文章ごとの重要な単語を取り出そうという発想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！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en-US" dirty="0" smtClean="0">
              <a:solidFill>
                <a:schemeClr val="tx1"/>
              </a:solidFill>
            </a:endParaRPr>
          </a:p>
          <a:p>
            <a:pPr algn="l"/>
            <a:r>
              <a:rPr lang="en-US" altLang="en-US" dirty="0" smtClean="0">
                <a:solidFill>
                  <a:schemeClr val="tx1"/>
                </a:solidFill>
              </a:rPr>
              <a:t>TFIDF</a:t>
            </a:r>
            <a:r>
              <a:rPr lang="ja-JP" altLang="en-US" dirty="0" smtClean="0">
                <a:solidFill>
                  <a:schemeClr val="tx1"/>
                </a:solidFill>
              </a:rPr>
              <a:t>の求め方はこちらを参照</a:t>
            </a:r>
            <a:endParaRPr lang="en-US" altLang="en-US" dirty="0">
              <a:solidFill>
                <a:schemeClr val="tx1"/>
              </a:solidFill>
            </a:endParaRPr>
          </a:p>
          <a:p>
            <a:pPr algn="l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0900" y="4848581"/>
            <a:ext cx="561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</a:t>
            </a:r>
            <a:r>
              <a:rPr kumimoji="1" lang="en-US" altLang="ja-JP" dirty="0" err="1"/>
              <a:t>www.sejuku.net</a:t>
            </a:r>
            <a:r>
              <a:rPr kumimoji="1" lang="en-US" altLang="ja-JP" dirty="0"/>
              <a:t>/blog/26420#TF-IDF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444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8744" y="144303"/>
            <a:ext cx="8803061" cy="3795170"/>
          </a:xfrm>
        </p:spPr>
        <p:txBody>
          <a:bodyPr/>
          <a:lstStyle/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本日の課題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Beatles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Let it be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のアルバムに収録されている曲の歌詞で</a:t>
            </a:r>
            <a:endParaRPr lang="en-US" altLang="ja-JP" sz="18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ja-JP" sz="1800" dirty="0" err="1" smtClean="0">
                <a:solidFill>
                  <a:schemeClr val="tx1"/>
                </a:solidFill>
                <a:latin typeface="+mn-ea"/>
              </a:rPr>
              <a:t>tfidf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値を求めて、曲ごとの重要な単語を調べてみよう！</a:t>
            </a:r>
            <a:endParaRPr lang="en-US" altLang="ja-JP" sz="18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曲ごとのメッセージ性が見えてくるかも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‥</a:t>
            </a:r>
          </a:p>
          <a:p>
            <a:pPr algn="l"/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図 3" descr="beatl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8" y="2397809"/>
            <a:ext cx="3983024" cy="39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094" y="158733"/>
            <a:ext cx="8818214" cy="227966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b="1" dirty="0" smtClean="0">
                <a:solidFill>
                  <a:schemeClr val="tx1"/>
                </a:solidFill>
                <a:latin typeface="+mn-ea"/>
              </a:rPr>
              <a:t>自然言語処理</a:t>
            </a:r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って何？</a:t>
            </a:r>
            <a:endParaRPr kumimoji="1" lang="en-US" altLang="ja-JP" sz="28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1800" dirty="0" smtClean="0">
                <a:solidFill>
                  <a:schemeClr val="tx1"/>
                </a:solidFill>
                <a:latin typeface="+mn-ea"/>
              </a:rPr>
              <a:t>自然言語をコンピュータで処理するための技術</a:t>
            </a:r>
            <a:endParaRPr kumimoji="1" lang="en-US" altLang="ja-JP" sz="18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自然言語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日常で話したり書いたりして使う言葉</a:t>
            </a: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日本語、英語、フランス語、中国語</a:t>
            </a:r>
            <a:endParaRPr lang="en-US" altLang="ja-JP" sz="18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2454" y="2555824"/>
            <a:ext cx="2821980" cy="6271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私は</a:t>
            </a:r>
            <a:r>
              <a:rPr kumimoji="1" lang="en-US" altLang="ja-JP" dirty="0" smtClean="0"/>
              <a:t>PTCS</a:t>
            </a:r>
            <a:r>
              <a:rPr kumimoji="1" lang="ja-JP" altLang="en-US" dirty="0" smtClean="0"/>
              <a:t>で働いています。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72454" y="3507899"/>
            <a:ext cx="2821980" cy="6271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 work for PTCS.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2454" y="4480055"/>
            <a:ext cx="2821980" cy="6271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Je </a:t>
            </a:r>
            <a:r>
              <a:rPr kumimoji="1" lang="en-US" altLang="ja-JP" dirty="0" err="1"/>
              <a:t>travaille</a:t>
            </a:r>
            <a:r>
              <a:rPr kumimoji="1" lang="en-US" altLang="ja-JP" dirty="0"/>
              <a:t> au PTCS.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2454" y="5481306"/>
            <a:ext cx="2821980" cy="6271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T" altLang="en-US" dirty="0"/>
              <a:t>我在</a:t>
            </a:r>
            <a:r>
              <a:rPr kumimoji="1" lang="en-US" altLang="zh-CHT" dirty="0"/>
              <a:t>PTCS</a:t>
            </a:r>
            <a:r>
              <a:rPr kumimoji="1" lang="zh-CHT" altLang="en-US" dirty="0"/>
              <a:t>工作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3605863" y="3837178"/>
            <a:ext cx="956338" cy="9721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pc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94" y="3131581"/>
            <a:ext cx="3454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0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303" y="179286"/>
            <a:ext cx="8858250" cy="4718708"/>
          </a:xfrm>
        </p:spPr>
        <p:txBody>
          <a:bodyPr/>
          <a:lstStyle/>
          <a:p>
            <a:pPr algn="l"/>
            <a:r>
              <a:rPr lang="ja-JP" altLang="en-US" sz="3200" b="0" dirty="0" smtClean="0">
                <a:solidFill>
                  <a:schemeClr val="tx1"/>
                </a:solidFill>
                <a:latin typeface="+mn-ea"/>
              </a:rPr>
              <a:t>では自然でない言語とは</a:t>
            </a:r>
            <a:r>
              <a:rPr lang="en-US" altLang="ja-JP" b="0" dirty="0" smtClean="0">
                <a:solidFill>
                  <a:schemeClr val="tx1"/>
                </a:solidFill>
                <a:latin typeface="+mn-ea"/>
              </a:rPr>
              <a:t>…</a:t>
            </a:r>
          </a:p>
          <a:p>
            <a:pPr algn="l"/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)Java Python HTML </a:t>
            </a:r>
            <a:r>
              <a:rPr lang="en-US" altLang="en-US" sz="2000" b="0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</a:rPr>
              <a:t>etc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つまりは規則性のある人工言語</a:t>
            </a: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人工言語の例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)①print(‘hello world’) →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hello world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と出力</a:t>
            </a: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 ②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(1 + 2) * (3 + 4) → 21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と計算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/>
            <a:endParaRPr lang="ja-JP" altLang="en-US" sz="2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コンピュータは人工言語を処理するのは得意</a:t>
            </a: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（規則性に基づいて書かれている）</a:t>
            </a:r>
            <a:endParaRPr kumimoji="1"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図 3" descr="jav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8" y="4897994"/>
            <a:ext cx="1613766" cy="1613766"/>
          </a:xfrm>
          <a:prstGeom prst="rect">
            <a:avLst/>
          </a:prstGeom>
        </p:spPr>
      </p:pic>
      <p:pic>
        <p:nvPicPr>
          <p:cNvPr id="5" name="図 4" descr="html-cs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92" y="4897994"/>
            <a:ext cx="1613766" cy="1613766"/>
          </a:xfrm>
          <a:prstGeom prst="rect">
            <a:avLst/>
          </a:prstGeom>
        </p:spPr>
      </p:pic>
      <p:pic>
        <p:nvPicPr>
          <p:cNvPr id="6" name="図 5" descr="pyth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28" y="4897994"/>
            <a:ext cx="1613766" cy="1611447"/>
          </a:xfrm>
          <a:prstGeom prst="rect">
            <a:avLst/>
          </a:prstGeom>
        </p:spPr>
      </p:pic>
      <p:pic>
        <p:nvPicPr>
          <p:cNvPr id="7" name="図 6" descr="sql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54" y="4897995"/>
            <a:ext cx="1613766" cy="16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6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3175" y="144303"/>
            <a:ext cx="8817494" cy="2294097"/>
          </a:xfrm>
        </p:spPr>
        <p:txBody>
          <a:bodyPr>
            <a:normAutofit/>
          </a:bodyPr>
          <a:lstStyle/>
          <a:p>
            <a:pPr algn="l"/>
            <a:endParaRPr lang="en-US" altLang="ja-JP" sz="2400" dirty="0">
              <a:solidFill>
                <a:schemeClr val="tx1"/>
              </a:solidFill>
            </a:endParaRPr>
          </a:p>
          <a:p>
            <a:pPr algn="l"/>
            <a:r>
              <a:rPr lang="ja-JP" altLang="en-US" sz="2400" b="0" dirty="0" smtClean="0">
                <a:solidFill>
                  <a:schemeClr val="tx1"/>
                </a:solidFill>
              </a:rPr>
              <a:t>一方</a:t>
            </a:r>
            <a:r>
              <a:rPr lang="ja-JP" altLang="en-US" sz="2400" b="0" dirty="0">
                <a:solidFill>
                  <a:schemeClr val="tx1"/>
                </a:solidFill>
              </a:rPr>
              <a:t>で規則性がない自然言語の処理は不得意である</a:t>
            </a:r>
            <a:r>
              <a:rPr lang="ja-JP" altLang="en-US" sz="2400" b="0" dirty="0" smtClean="0">
                <a:solidFill>
                  <a:schemeClr val="tx1"/>
                </a:solidFill>
              </a:rPr>
              <a:t>。</a:t>
            </a:r>
            <a:endParaRPr kumimoji="1" lang="en-US" altLang="ja-JP" sz="2400" b="0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図 3" descr="スクリーンショット 2018-09-23 13.4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4" y="2641600"/>
            <a:ext cx="7315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312" y="158733"/>
            <a:ext cx="8860787" cy="2279667"/>
          </a:xfrm>
        </p:spPr>
        <p:txBody>
          <a:bodyPr>
            <a:normAutofit/>
          </a:bodyPr>
          <a:lstStyle/>
          <a:p>
            <a:pPr algn="l"/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b="0" dirty="0" smtClean="0">
                <a:solidFill>
                  <a:schemeClr val="tx1"/>
                </a:solidFill>
              </a:rPr>
              <a:t>自然言語処理って具体的にどんなことをするの？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5" name="図 4" descr="はてな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84" y="2776742"/>
            <a:ext cx="2527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880" y="158733"/>
            <a:ext cx="8846357" cy="5627817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b="0" dirty="0" smtClean="0">
                <a:solidFill>
                  <a:schemeClr val="tx1"/>
                </a:solidFill>
                <a:latin typeface="+mn-ea"/>
              </a:rPr>
              <a:t>自然言語処理の例その１</a:t>
            </a:r>
            <a:endParaRPr lang="en-US" altLang="ja-JP" sz="24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sz="2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b="0" dirty="0" smtClean="0">
                <a:solidFill>
                  <a:schemeClr val="tx1"/>
                </a:solidFill>
                <a:latin typeface="+mn-ea"/>
              </a:rPr>
              <a:t>検索エンジン</a:t>
            </a:r>
            <a:endParaRPr lang="en-US" altLang="ja-JP" sz="24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800" b="0" dirty="0">
                <a:solidFill>
                  <a:schemeClr val="tx1"/>
                </a:solidFill>
                <a:latin typeface="+mn-ea"/>
              </a:rPr>
              <a:t>・文書が増えても速度を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落とさない</a:t>
            </a:r>
            <a:endParaRPr lang="en-US" altLang="ja-JP" sz="18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800" b="0" dirty="0">
                <a:solidFill>
                  <a:schemeClr val="tx1"/>
                </a:solidFill>
                <a:latin typeface="+mn-ea"/>
              </a:rPr>
              <a:t>・もっともらしい文書ほど上位に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表示する</a:t>
            </a:r>
            <a:endParaRPr lang="en-US" altLang="ja-JP" sz="18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800" b="0" dirty="0">
                <a:solidFill>
                  <a:schemeClr val="tx1"/>
                </a:solidFill>
                <a:latin typeface="+mn-ea"/>
              </a:rPr>
              <a:t>・表記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揺れにも対応させる（パーソル</a:t>
            </a:r>
            <a:r>
              <a:rPr lang="en-US" altLang="ja-JP" sz="1800" b="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ja-JP" sz="1800" b="0" dirty="0">
                <a:solidFill>
                  <a:schemeClr val="tx1"/>
                </a:solidFill>
                <a:latin typeface="+mn-ea"/>
              </a:rPr>
              <a:t>PERSOL</a:t>
            </a:r>
            <a:r>
              <a:rPr lang="ja-JP" altLang="en-US" sz="1800" b="0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ja-JP" sz="18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800" b="0" dirty="0">
                <a:solidFill>
                  <a:schemeClr val="tx1"/>
                </a:solidFill>
                <a:latin typeface="+mn-ea"/>
              </a:rPr>
              <a:t>・タイプミスに柔軟に対応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させる</a:t>
            </a:r>
            <a:endParaRPr kumimoji="1" lang="en-US" altLang="ja-JP" sz="18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6" name="図 5" descr="googl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" y="2547485"/>
            <a:ext cx="2089135" cy="1146848"/>
          </a:xfrm>
          <a:prstGeom prst="rect">
            <a:avLst/>
          </a:prstGeom>
        </p:spPr>
      </p:pic>
      <p:pic>
        <p:nvPicPr>
          <p:cNvPr id="7" name="図 6" descr="yaho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5" y="2547485"/>
            <a:ext cx="1146848" cy="1146848"/>
          </a:xfrm>
          <a:prstGeom prst="rect">
            <a:avLst/>
          </a:prstGeom>
        </p:spPr>
      </p:pic>
      <p:pic>
        <p:nvPicPr>
          <p:cNvPr id="8" name="図 7" descr="msn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55" y="2547485"/>
            <a:ext cx="1146848" cy="1146848"/>
          </a:xfrm>
          <a:prstGeom prst="rect">
            <a:avLst/>
          </a:prstGeom>
        </p:spPr>
      </p:pic>
      <p:pic>
        <p:nvPicPr>
          <p:cNvPr id="9" name="図 8" descr="baidu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78" y="2547484"/>
            <a:ext cx="1529132" cy="11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312" y="144303"/>
            <a:ext cx="8860787" cy="6388565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b="0" dirty="0" smtClean="0">
                <a:solidFill>
                  <a:schemeClr val="tx1"/>
                </a:solidFill>
              </a:rPr>
              <a:t>自然言語処理の例その２</a:t>
            </a:r>
            <a:endParaRPr lang="en-US" altLang="ja-JP" sz="2400" b="0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sz="2400" b="0" dirty="0">
              <a:solidFill>
                <a:schemeClr val="tx1"/>
              </a:solidFill>
            </a:endParaRPr>
          </a:p>
          <a:p>
            <a:pPr algn="l"/>
            <a:r>
              <a:rPr lang="ja-JP" altLang="en-US" sz="2400" b="0" dirty="0" smtClean="0">
                <a:solidFill>
                  <a:schemeClr val="tx1"/>
                </a:solidFill>
              </a:rPr>
              <a:t>機械翻訳</a:t>
            </a:r>
            <a:endParaRPr lang="en-US" altLang="ja-JP" sz="2400" b="0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sz="2400" dirty="0">
              <a:solidFill>
                <a:schemeClr val="tx1"/>
              </a:solidFill>
            </a:endParaRPr>
          </a:p>
          <a:p>
            <a:pPr algn="l"/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endParaRPr kumimoji="1" lang="en-US" altLang="ja-JP" sz="2400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ja-JP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ja-JP" sz="18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・語義曖昧性にも対応させる（貴社の記者は汽車で帰社した）</a:t>
            </a:r>
            <a:endParaRPr lang="en-US" altLang="ja-JP" sz="18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・一般常識にも対応させる</a:t>
            </a:r>
            <a:endParaRPr lang="en-US" altLang="ja-JP" sz="18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en-US" sz="1800" b="0" dirty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加藤一二三</a:t>
            </a:r>
            <a:r>
              <a:rPr lang="en-US" altLang="ja-JP" sz="1800" b="0" dirty="0" smtClean="0">
                <a:solidFill>
                  <a:schemeClr val="tx1"/>
                </a:solidFill>
                <a:latin typeface="+mn-ea"/>
              </a:rPr>
              <a:t>→Kato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ja-JP" altLang="ja-JP" sz="1800" b="0" dirty="0" smtClean="0">
                <a:solidFill>
                  <a:schemeClr val="tx1"/>
                </a:solidFill>
                <a:latin typeface="+mn-ea"/>
              </a:rPr>
              <a:t>O</a:t>
            </a:r>
            <a:r>
              <a:rPr lang="en-US" altLang="ja-JP" sz="1800" b="0" dirty="0" smtClean="0">
                <a:solidFill>
                  <a:schemeClr val="tx1"/>
                </a:solidFill>
                <a:latin typeface="+mn-ea"/>
              </a:rPr>
              <a:t>ne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800" b="0" dirty="0" smtClean="0">
                <a:solidFill>
                  <a:schemeClr val="tx1"/>
                </a:solidFill>
                <a:latin typeface="+mn-ea"/>
              </a:rPr>
              <a:t>hundred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800" b="0" dirty="0" smtClean="0">
                <a:solidFill>
                  <a:schemeClr val="tx1"/>
                </a:solidFill>
                <a:latin typeface="+mn-ea"/>
              </a:rPr>
              <a:t>twenty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800" b="0" dirty="0" smtClean="0">
                <a:solidFill>
                  <a:schemeClr val="tx1"/>
                </a:solidFill>
                <a:latin typeface="+mn-ea"/>
              </a:rPr>
              <a:t>three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はやめてほしい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図 3" descr="trans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6" y="1650728"/>
            <a:ext cx="4278677" cy="30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5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881" y="173164"/>
            <a:ext cx="8860788" cy="6205029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b="0" dirty="0" smtClean="0">
                <a:solidFill>
                  <a:schemeClr val="tx1"/>
                </a:solidFill>
                <a:latin typeface="+mn-ea"/>
              </a:rPr>
              <a:t>自然言語処理の例その３</a:t>
            </a:r>
            <a:endParaRPr lang="en-US" altLang="ja-JP" sz="24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sz="2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2400" b="0" dirty="0" smtClean="0">
                <a:solidFill>
                  <a:schemeClr val="tx1"/>
                </a:solidFill>
                <a:latin typeface="+mn-ea"/>
              </a:rPr>
              <a:t>テキストマイニング</a:t>
            </a:r>
            <a:endParaRPr kumimoji="1" lang="en-US" altLang="ja-JP" sz="24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b="0" dirty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sz="24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b="0" dirty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sz="24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b="0" dirty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sz="24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sz="24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18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・大量のテキストデータに埋もれている「意味のある情報」を取り出す・</a:t>
            </a:r>
            <a:endParaRPr lang="en-US" altLang="ja-JP" sz="1800" b="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800" b="0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ja-JP" altLang="en-US" sz="1800" b="0" dirty="0" smtClean="0">
                <a:solidFill>
                  <a:schemeClr val="tx1"/>
                </a:solidFill>
                <a:latin typeface="+mn-ea"/>
              </a:rPr>
              <a:t>投稿からのトレンド分析、顧客クレームからの業務改善分析</a:t>
            </a:r>
            <a:endParaRPr lang="en-US" altLang="ja-JP" sz="1800" b="0" dirty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flipH="1">
            <a:off x="7535779" y="0"/>
            <a:ext cx="891673" cy="24384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6" name="図 5" descr="マイニング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00" y="1624757"/>
            <a:ext cx="2333556" cy="29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50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クール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クール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クール.thmx</Template>
  <TotalTime>2992</TotalTime>
  <Words>907</Words>
  <Application>Microsoft Macintosh PowerPoint</Application>
  <PresentationFormat>画面に合わせる (4:3)</PresentationFormat>
  <Paragraphs>260</Paragraphs>
  <Slides>21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クール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プレゼンテーション</vt:lpstr>
      <vt:lpstr>PowerPoint プレゼンテーション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安田 遼平</dc:creator>
  <cp:lastModifiedBy>安田 遼平</cp:lastModifiedBy>
  <cp:revision>72</cp:revision>
  <dcterms:created xsi:type="dcterms:W3CDTF">2018-09-23T04:07:08Z</dcterms:created>
  <dcterms:modified xsi:type="dcterms:W3CDTF">2018-11-26T12:33:03Z</dcterms:modified>
</cp:coreProperties>
</file>