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2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1"/>
  </p:sldMasterIdLst>
  <p:notesMasterIdLst>
    <p:notesMasterId r:id="rId78"/>
  </p:notesMasterIdLst>
  <p:sldIdLst>
    <p:sldId id="364" r:id="rId2"/>
    <p:sldId id="266" r:id="rId3"/>
    <p:sldId id="297" r:id="rId4"/>
    <p:sldId id="366" r:id="rId5"/>
    <p:sldId id="368" r:id="rId6"/>
    <p:sldId id="292" r:id="rId7"/>
    <p:sldId id="293" r:id="rId8"/>
    <p:sldId id="294" r:id="rId9"/>
    <p:sldId id="300" r:id="rId10"/>
    <p:sldId id="295" r:id="rId11"/>
    <p:sldId id="298" r:id="rId12"/>
    <p:sldId id="299" r:id="rId13"/>
    <p:sldId id="373" r:id="rId14"/>
    <p:sldId id="367" r:id="rId15"/>
    <p:sldId id="301" r:id="rId16"/>
    <p:sldId id="360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69" r:id="rId26"/>
    <p:sldId id="362" r:id="rId27"/>
    <p:sldId id="310" r:id="rId28"/>
    <p:sldId id="311" r:id="rId29"/>
    <p:sldId id="312" r:id="rId30"/>
    <p:sldId id="313" r:id="rId31"/>
    <p:sldId id="314" r:id="rId32"/>
    <p:sldId id="315" r:id="rId33"/>
    <p:sldId id="370" r:id="rId34"/>
    <p:sldId id="318" r:id="rId35"/>
    <p:sldId id="317" r:id="rId36"/>
    <p:sldId id="319" r:id="rId37"/>
    <p:sldId id="320" r:id="rId38"/>
    <p:sldId id="374" r:id="rId39"/>
    <p:sldId id="321" r:id="rId40"/>
    <p:sldId id="353" r:id="rId41"/>
    <p:sldId id="322" r:id="rId42"/>
    <p:sldId id="323" r:id="rId43"/>
    <p:sldId id="324" r:id="rId44"/>
    <p:sldId id="363" r:id="rId45"/>
    <p:sldId id="371" r:id="rId46"/>
    <p:sldId id="326" r:id="rId47"/>
    <p:sldId id="327" r:id="rId48"/>
    <p:sldId id="325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35" r:id="rId57"/>
    <p:sldId id="336" r:id="rId58"/>
    <p:sldId id="337" r:id="rId59"/>
    <p:sldId id="338" r:id="rId60"/>
    <p:sldId id="361" r:id="rId61"/>
    <p:sldId id="339" r:id="rId62"/>
    <p:sldId id="340" r:id="rId63"/>
    <p:sldId id="341" r:id="rId64"/>
    <p:sldId id="342" r:id="rId65"/>
    <p:sldId id="343" r:id="rId66"/>
    <p:sldId id="344" r:id="rId67"/>
    <p:sldId id="346" r:id="rId68"/>
    <p:sldId id="345" r:id="rId69"/>
    <p:sldId id="347" r:id="rId70"/>
    <p:sldId id="348" r:id="rId71"/>
    <p:sldId id="349" r:id="rId72"/>
    <p:sldId id="350" r:id="rId73"/>
    <p:sldId id="351" r:id="rId74"/>
    <p:sldId id="372" r:id="rId75"/>
    <p:sldId id="352" r:id="rId76"/>
    <p:sldId id="365" r:id="rId7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 autoAdjust="0"/>
    <p:restoredTop sz="87843" autoAdjust="0"/>
  </p:normalViewPr>
  <p:slideViewPr>
    <p:cSldViewPr snapToGrid="0" snapToObjects="1">
      <p:cViewPr varScale="1">
        <p:scale>
          <a:sx n="143" d="100"/>
          <a:sy n="143" d="100"/>
        </p:scale>
        <p:origin x="1340" y="1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1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48" d="100"/>
          <a:sy n="48" d="100"/>
        </p:scale>
        <p:origin x="218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B8E9B-9938-FE4B-AE28-1C6AC5DA2731}" type="datetimeFigureOut">
              <a:rPr kumimoji="1" lang="zh-CN" altLang="en-US" smtClean="0"/>
              <a:t>2023/9/10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215D2-4FF9-AF41-91A8-41FD4B9A92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1771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215D2-4FF9-AF41-91A8-41FD4B9A927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3015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215D2-4FF9-AF41-91A8-41FD4B9A9275}" type="slidenum">
              <a:rPr kumimoji="1" lang="zh-CN" altLang="en-US" smtClean="0"/>
              <a:t>60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7691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215D2-4FF9-AF41-91A8-41FD4B9A9275}" type="slidenum">
              <a:rPr kumimoji="1" lang="zh-CN" altLang="en-US" smtClean="0"/>
              <a:t>67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161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215D2-4FF9-AF41-91A8-41FD4B9A9275}" type="slidenum">
              <a:rPr kumimoji="1" lang="zh-CN" altLang="en-US" smtClean="0"/>
              <a:t>76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8881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标题幻灯片">
    <p:bg>
      <p:bgPr>
        <a:gradFill rotWithShape="0">
          <a:gsLst>
            <a:gs pos="0">
              <a:schemeClr val="bg1"/>
            </a:gs>
            <a:gs pos="100000">
              <a:srgbClr val="3366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1" name="Picture 135" descr="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8717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23" name="Rectangle 127"/>
          <p:cNvSpPr>
            <a:spLocks noChangeArrowheads="1"/>
          </p:cNvSpPr>
          <p:nvPr userDrawn="1"/>
        </p:nvSpPr>
        <p:spPr bwMode="gray">
          <a:xfrm>
            <a:off x="0" y="1"/>
            <a:ext cx="12192000" cy="1628775"/>
          </a:xfrm>
          <a:prstGeom prst="rect">
            <a:avLst/>
          </a:prstGeom>
          <a:gradFill rotWithShape="1">
            <a:gsLst>
              <a:gs pos="0">
                <a:srgbClr val="3366FF">
                  <a:alpha val="30000"/>
                </a:srgbClr>
              </a:gs>
              <a:gs pos="100000">
                <a:schemeClr val="bg1">
                  <a:alpha val="78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grpSp>
        <p:nvGrpSpPr>
          <p:cNvPr id="4111" name="Group 15"/>
          <p:cNvGrpSpPr>
            <a:grpSpLocks/>
          </p:cNvGrpSpPr>
          <p:nvPr/>
        </p:nvGrpSpPr>
        <p:grpSpPr bwMode="auto">
          <a:xfrm>
            <a:off x="0" y="1773238"/>
            <a:ext cx="12192000" cy="4895850"/>
            <a:chOff x="664" y="1951"/>
            <a:chExt cx="4308" cy="2120"/>
          </a:xfrm>
        </p:grpSpPr>
        <p:sp>
          <p:nvSpPr>
            <p:cNvPr id="4112" name="Freeform 16"/>
            <p:cNvSpPr>
              <a:spLocks/>
            </p:cNvSpPr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invGray">
            <a:xfrm>
              <a:off x="703" y="2230"/>
              <a:ext cx="34" cy="28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invGray">
            <a:xfrm>
              <a:off x="1010" y="2353"/>
              <a:ext cx="39" cy="32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invGray">
            <a:xfrm>
              <a:off x="1792" y="2409"/>
              <a:ext cx="98" cy="74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invGray">
            <a:xfrm>
              <a:off x="1318" y="2793"/>
              <a:ext cx="158" cy="84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invGray">
            <a:xfrm>
              <a:off x="1448" y="2857"/>
              <a:ext cx="99" cy="41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invGray">
            <a:xfrm>
              <a:off x="1553" y="2883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invGray">
            <a:xfrm>
              <a:off x="1609" y="2886"/>
              <a:ext cx="12" cy="25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invGray">
            <a:xfrm>
              <a:off x="1426" y="2040"/>
              <a:ext cx="180" cy="88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invGray">
            <a:xfrm>
              <a:off x="1506" y="1999"/>
              <a:ext cx="146" cy="60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invGray">
            <a:xfrm>
              <a:off x="1711" y="2069"/>
              <a:ext cx="233" cy="190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invGray">
            <a:xfrm>
              <a:off x="1709" y="1987"/>
              <a:ext cx="44" cy="37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invGray">
            <a:xfrm>
              <a:off x="1625" y="2057"/>
              <a:ext cx="65" cy="42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invGray">
            <a:xfrm>
              <a:off x="1693" y="2065"/>
              <a:ext cx="54" cy="25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invGray">
            <a:xfrm>
              <a:off x="1664" y="2029"/>
              <a:ext cx="64" cy="34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invGray">
            <a:xfrm>
              <a:off x="1637" y="1997"/>
              <a:ext cx="44" cy="24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invGray">
            <a:xfrm>
              <a:off x="1751" y="2000"/>
              <a:ext cx="114" cy="77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invGray">
            <a:xfrm>
              <a:off x="664" y="2245"/>
              <a:ext cx="25" cy="15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invGray">
            <a:xfrm>
              <a:off x="1421" y="2756"/>
              <a:ext cx="16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invGray">
            <a:xfrm>
              <a:off x="1424" y="2781"/>
              <a:ext cx="16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invGray">
            <a:xfrm>
              <a:off x="1628" y="2913"/>
              <a:ext cx="15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invGray">
            <a:xfrm>
              <a:off x="1752" y="2429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invGray">
            <a:xfrm>
              <a:off x="1652" y="2224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5" name="Freeform 39"/>
            <p:cNvSpPr>
              <a:spLocks/>
            </p:cNvSpPr>
            <p:nvPr/>
          </p:nvSpPr>
          <p:spPr bwMode="invGray">
            <a:xfrm>
              <a:off x="1717" y="2045"/>
              <a:ext cx="39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6" name="Freeform 40"/>
            <p:cNvSpPr>
              <a:spLocks/>
            </p:cNvSpPr>
            <p:nvPr/>
          </p:nvSpPr>
          <p:spPr bwMode="invGray">
            <a:xfrm>
              <a:off x="1780" y="2153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7" name="Freeform 41"/>
            <p:cNvSpPr>
              <a:spLocks/>
            </p:cNvSpPr>
            <p:nvPr/>
          </p:nvSpPr>
          <p:spPr bwMode="invGray">
            <a:xfrm>
              <a:off x="1796" y="1951"/>
              <a:ext cx="696" cy="346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8" name="Freeform 42"/>
            <p:cNvSpPr>
              <a:spLocks/>
            </p:cNvSpPr>
            <p:nvPr/>
          </p:nvSpPr>
          <p:spPr bwMode="invGray">
            <a:xfrm>
              <a:off x="2009" y="2135"/>
              <a:ext cx="39" cy="24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9" name="Freeform 43"/>
            <p:cNvSpPr>
              <a:spLocks/>
            </p:cNvSpPr>
            <p:nvPr/>
          </p:nvSpPr>
          <p:spPr bwMode="invGray">
            <a:xfrm>
              <a:off x="2292" y="2201"/>
              <a:ext cx="128" cy="54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0" name="Freeform 44"/>
            <p:cNvSpPr>
              <a:spLocks/>
            </p:cNvSpPr>
            <p:nvPr/>
          </p:nvSpPr>
          <p:spPr bwMode="invGray">
            <a:xfrm>
              <a:off x="2393" y="2038"/>
              <a:ext cx="39" cy="24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1" name="Freeform 45"/>
            <p:cNvSpPr>
              <a:spLocks/>
            </p:cNvSpPr>
            <p:nvPr/>
          </p:nvSpPr>
          <p:spPr bwMode="invGray">
            <a:xfrm>
              <a:off x="2662" y="2006"/>
              <a:ext cx="155" cy="63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2" name="Freeform 46"/>
            <p:cNvSpPr>
              <a:spLocks/>
            </p:cNvSpPr>
            <p:nvPr/>
          </p:nvSpPr>
          <p:spPr bwMode="invGray">
            <a:xfrm>
              <a:off x="2759" y="2039"/>
              <a:ext cx="48" cy="21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3" name="Freeform 47"/>
            <p:cNvSpPr>
              <a:spLocks/>
            </p:cNvSpPr>
            <p:nvPr/>
          </p:nvSpPr>
          <p:spPr bwMode="invGray">
            <a:xfrm>
              <a:off x="2467" y="2311"/>
              <a:ext cx="109" cy="132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4" name="Freeform 48"/>
            <p:cNvSpPr>
              <a:spLocks/>
            </p:cNvSpPr>
            <p:nvPr/>
          </p:nvSpPr>
          <p:spPr bwMode="invGray">
            <a:xfrm>
              <a:off x="2413" y="2359"/>
              <a:ext cx="69" cy="68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5" name="Freeform 49"/>
            <p:cNvSpPr>
              <a:spLocks/>
            </p:cNvSpPr>
            <p:nvPr/>
          </p:nvSpPr>
          <p:spPr bwMode="invGray">
            <a:xfrm>
              <a:off x="4099" y="3502"/>
              <a:ext cx="474" cy="495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6" name="Freeform 50"/>
            <p:cNvSpPr>
              <a:spLocks/>
            </p:cNvSpPr>
            <p:nvPr/>
          </p:nvSpPr>
          <p:spPr bwMode="invGray">
            <a:xfrm>
              <a:off x="4246" y="3241"/>
              <a:ext cx="319" cy="210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algn="ctr" rotWithShape="0">
                      <a:srgbClr val="FEFEFE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7" name="Freeform 51"/>
            <p:cNvSpPr>
              <a:spLocks/>
            </p:cNvSpPr>
            <p:nvPr/>
          </p:nvSpPr>
          <p:spPr bwMode="invGray">
            <a:xfrm>
              <a:off x="4255" y="3243"/>
              <a:ext cx="311" cy="211"/>
            </a:xfrm>
            <a:custGeom>
              <a:avLst/>
              <a:gdLst>
                <a:gd name="T0" fmla="*/ 0 w 416"/>
                <a:gd name="T1" fmla="*/ 1 h 282"/>
                <a:gd name="T2" fmla="*/ 20 w 416"/>
                <a:gd name="T3" fmla="*/ 37 h 282"/>
                <a:gd name="T4" fmla="*/ 28 w 416"/>
                <a:gd name="T5" fmla="*/ 49 h 282"/>
                <a:gd name="T6" fmla="*/ 84 w 416"/>
                <a:gd name="T7" fmla="*/ 89 h 282"/>
                <a:gd name="T8" fmla="*/ 120 w 416"/>
                <a:gd name="T9" fmla="*/ 113 h 282"/>
                <a:gd name="T10" fmla="*/ 132 w 416"/>
                <a:gd name="T11" fmla="*/ 121 h 282"/>
                <a:gd name="T12" fmla="*/ 136 w 416"/>
                <a:gd name="T13" fmla="*/ 169 h 282"/>
                <a:gd name="T14" fmla="*/ 116 w 416"/>
                <a:gd name="T15" fmla="*/ 201 h 282"/>
                <a:gd name="T16" fmla="*/ 136 w 416"/>
                <a:gd name="T17" fmla="*/ 197 h 282"/>
                <a:gd name="T18" fmla="*/ 148 w 416"/>
                <a:gd name="T19" fmla="*/ 189 h 282"/>
                <a:gd name="T20" fmla="*/ 160 w 416"/>
                <a:gd name="T21" fmla="*/ 201 h 282"/>
                <a:gd name="T22" fmla="*/ 184 w 416"/>
                <a:gd name="T23" fmla="*/ 217 h 282"/>
                <a:gd name="T24" fmla="*/ 208 w 416"/>
                <a:gd name="T25" fmla="*/ 233 h 282"/>
                <a:gd name="T26" fmla="*/ 240 w 416"/>
                <a:gd name="T27" fmla="*/ 221 h 282"/>
                <a:gd name="T28" fmla="*/ 248 w 416"/>
                <a:gd name="T29" fmla="*/ 197 h 282"/>
                <a:gd name="T30" fmla="*/ 268 w 416"/>
                <a:gd name="T31" fmla="*/ 201 h 282"/>
                <a:gd name="T32" fmla="*/ 292 w 416"/>
                <a:gd name="T33" fmla="*/ 209 h 282"/>
                <a:gd name="T34" fmla="*/ 340 w 416"/>
                <a:gd name="T35" fmla="*/ 281 h 282"/>
                <a:gd name="T36" fmla="*/ 356 w 416"/>
                <a:gd name="T37" fmla="*/ 277 h 282"/>
                <a:gd name="T38" fmla="*/ 352 w 416"/>
                <a:gd name="T39" fmla="*/ 253 h 282"/>
                <a:gd name="T40" fmla="*/ 316 w 416"/>
                <a:gd name="T41" fmla="*/ 197 h 282"/>
                <a:gd name="T42" fmla="*/ 360 w 416"/>
                <a:gd name="T43" fmla="*/ 173 h 282"/>
                <a:gd name="T44" fmla="*/ 408 w 416"/>
                <a:gd name="T45" fmla="*/ 145 h 282"/>
                <a:gd name="T46" fmla="*/ 409 w 416"/>
                <a:gd name="T47" fmla="*/ 120 h 282"/>
                <a:gd name="T48" fmla="*/ 367 w 416"/>
                <a:gd name="T49" fmla="*/ 138 h 282"/>
                <a:gd name="T50" fmla="*/ 308 w 416"/>
                <a:gd name="T51" fmla="*/ 137 h 282"/>
                <a:gd name="T52" fmla="*/ 264 w 416"/>
                <a:gd name="T53" fmla="*/ 97 h 282"/>
                <a:gd name="T54" fmla="*/ 180 w 416"/>
                <a:gd name="T55" fmla="*/ 61 h 282"/>
                <a:gd name="T56" fmla="*/ 132 w 416"/>
                <a:gd name="T57" fmla="*/ 33 h 282"/>
                <a:gd name="T58" fmla="*/ 92 w 416"/>
                <a:gd name="T59" fmla="*/ 41 h 282"/>
                <a:gd name="T60" fmla="*/ 76 w 416"/>
                <a:gd name="T61" fmla="*/ 57 h 282"/>
                <a:gd name="T62" fmla="*/ 56 w 416"/>
                <a:gd name="T63" fmla="*/ 17 h 282"/>
                <a:gd name="T64" fmla="*/ 0 w 416"/>
                <a:gd name="T65" fmla="*/ 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8" name="Freeform 52"/>
            <p:cNvSpPr>
              <a:spLocks/>
            </p:cNvSpPr>
            <p:nvPr/>
          </p:nvSpPr>
          <p:spPr bwMode="invGray">
            <a:xfrm>
              <a:off x="4485" y="4013"/>
              <a:ext cx="45" cy="58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9" name="Freeform 53"/>
            <p:cNvSpPr>
              <a:spLocks/>
            </p:cNvSpPr>
            <p:nvPr/>
          </p:nvSpPr>
          <p:spPr bwMode="invGray">
            <a:xfrm>
              <a:off x="4621" y="3923"/>
              <a:ext cx="164" cy="85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0" name="Freeform 54"/>
            <p:cNvSpPr>
              <a:spLocks/>
            </p:cNvSpPr>
            <p:nvPr/>
          </p:nvSpPr>
          <p:spPr bwMode="invGray">
            <a:xfrm>
              <a:off x="4791" y="3873"/>
              <a:ext cx="104" cy="92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1" name="Freeform 55"/>
            <p:cNvSpPr>
              <a:spLocks/>
            </p:cNvSpPr>
            <p:nvPr/>
          </p:nvSpPr>
          <p:spPr bwMode="invGray">
            <a:xfrm>
              <a:off x="4846" y="3832"/>
              <a:ext cx="37" cy="26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2" name="Freeform 56"/>
            <p:cNvSpPr>
              <a:spLocks/>
            </p:cNvSpPr>
            <p:nvPr/>
          </p:nvSpPr>
          <p:spPr bwMode="invGray">
            <a:xfrm>
              <a:off x="3123" y="3346"/>
              <a:ext cx="123" cy="201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3" name="Freeform 57"/>
            <p:cNvSpPr>
              <a:spLocks/>
            </p:cNvSpPr>
            <p:nvPr/>
          </p:nvSpPr>
          <p:spPr bwMode="invGray">
            <a:xfrm>
              <a:off x="3655" y="3034"/>
              <a:ext cx="49" cy="61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4" name="Freeform 58"/>
            <p:cNvSpPr>
              <a:spLocks/>
            </p:cNvSpPr>
            <p:nvPr/>
          </p:nvSpPr>
          <p:spPr bwMode="invGray">
            <a:xfrm>
              <a:off x="3988" y="3100"/>
              <a:ext cx="111" cy="183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5" name="Freeform 59"/>
            <p:cNvSpPr>
              <a:spLocks/>
            </p:cNvSpPr>
            <p:nvPr/>
          </p:nvSpPr>
          <p:spPr bwMode="invGray">
            <a:xfrm>
              <a:off x="3894" y="3043"/>
              <a:ext cx="72" cy="137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6" name="Freeform 60"/>
            <p:cNvSpPr>
              <a:spLocks/>
            </p:cNvSpPr>
            <p:nvPr/>
          </p:nvSpPr>
          <p:spPr bwMode="invGray">
            <a:xfrm>
              <a:off x="3943" y="3153"/>
              <a:ext cx="40" cy="131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7" name="Freeform 61"/>
            <p:cNvSpPr>
              <a:spLocks/>
            </p:cNvSpPr>
            <p:nvPr/>
          </p:nvSpPr>
          <p:spPr bwMode="invGray">
            <a:xfrm>
              <a:off x="3988" y="3290"/>
              <a:ext cx="65" cy="54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8" name="Freeform 62"/>
            <p:cNvSpPr>
              <a:spLocks/>
            </p:cNvSpPr>
            <p:nvPr/>
          </p:nvSpPr>
          <p:spPr bwMode="invGray">
            <a:xfrm>
              <a:off x="4092" y="3195"/>
              <a:ext cx="83" cy="117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9" name="Freeform 63"/>
            <p:cNvSpPr>
              <a:spLocks/>
            </p:cNvSpPr>
            <p:nvPr/>
          </p:nvSpPr>
          <p:spPr bwMode="invGray">
            <a:xfrm>
              <a:off x="4064" y="2777"/>
              <a:ext cx="22" cy="71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0" name="Freeform 64"/>
            <p:cNvSpPr>
              <a:spLocks/>
            </p:cNvSpPr>
            <p:nvPr/>
          </p:nvSpPr>
          <p:spPr bwMode="invGray">
            <a:xfrm>
              <a:off x="4078" y="2896"/>
              <a:ext cx="61" cy="118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1" name="Freeform 65"/>
            <p:cNvSpPr>
              <a:spLocks/>
            </p:cNvSpPr>
            <p:nvPr/>
          </p:nvSpPr>
          <p:spPr bwMode="invGray">
            <a:xfrm>
              <a:off x="4121" y="3052"/>
              <a:ext cx="64" cy="79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2" name="Freeform 66"/>
            <p:cNvSpPr>
              <a:spLocks/>
            </p:cNvSpPr>
            <p:nvPr/>
          </p:nvSpPr>
          <p:spPr bwMode="invGray">
            <a:xfrm>
              <a:off x="4197" y="3193"/>
              <a:ext cx="29" cy="49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3" name="Freeform 67"/>
            <p:cNvSpPr>
              <a:spLocks/>
            </p:cNvSpPr>
            <p:nvPr/>
          </p:nvSpPr>
          <p:spPr bwMode="invGray">
            <a:xfrm>
              <a:off x="4181" y="3275"/>
              <a:ext cx="18" cy="17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4" name="Freeform 68"/>
            <p:cNvSpPr>
              <a:spLocks/>
            </p:cNvSpPr>
            <p:nvPr/>
          </p:nvSpPr>
          <p:spPr bwMode="invGray">
            <a:xfrm>
              <a:off x="4208" y="3265"/>
              <a:ext cx="45" cy="37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5" name="Freeform 69"/>
            <p:cNvSpPr>
              <a:spLocks/>
            </p:cNvSpPr>
            <p:nvPr/>
          </p:nvSpPr>
          <p:spPr bwMode="invGray">
            <a:xfrm>
              <a:off x="4277" y="3335"/>
              <a:ext cx="24" cy="33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6" name="Freeform 70"/>
            <p:cNvSpPr>
              <a:spLocks/>
            </p:cNvSpPr>
            <p:nvPr/>
          </p:nvSpPr>
          <p:spPr bwMode="invGray">
            <a:xfrm>
              <a:off x="4544" y="3293"/>
              <a:ext cx="46" cy="47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7" name="Freeform 71"/>
            <p:cNvSpPr>
              <a:spLocks/>
            </p:cNvSpPr>
            <p:nvPr/>
          </p:nvSpPr>
          <p:spPr bwMode="invGray">
            <a:xfrm>
              <a:off x="4147" y="3352"/>
              <a:ext cx="46" cy="50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8" name="Freeform 72"/>
            <p:cNvSpPr>
              <a:spLocks/>
            </p:cNvSpPr>
            <p:nvPr/>
          </p:nvSpPr>
          <p:spPr bwMode="invGray">
            <a:xfrm>
              <a:off x="4098" y="3371"/>
              <a:ext cx="32" cy="27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9" name="Freeform 73"/>
            <p:cNvSpPr>
              <a:spLocks/>
            </p:cNvSpPr>
            <p:nvPr/>
          </p:nvSpPr>
          <p:spPr bwMode="invGray">
            <a:xfrm>
              <a:off x="4077" y="3342"/>
              <a:ext cx="24" cy="31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0" name="Freeform 74"/>
            <p:cNvSpPr>
              <a:spLocks/>
            </p:cNvSpPr>
            <p:nvPr/>
          </p:nvSpPr>
          <p:spPr bwMode="invGray">
            <a:xfrm>
              <a:off x="4111" y="3353"/>
              <a:ext cx="34" cy="24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1" name="Freeform 75"/>
            <p:cNvSpPr>
              <a:spLocks/>
            </p:cNvSpPr>
            <p:nvPr/>
          </p:nvSpPr>
          <p:spPr bwMode="invGray">
            <a:xfrm>
              <a:off x="4062" y="3021"/>
              <a:ext cx="27" cy="55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2" name="Freeform 76"/>
            <p:cNvSpPr>
              <a:spLocks/>
            </p:cNvSpPr>
            <p:nvPr/>
          </p:nvSpPr>
          <p:spPr bwMode="invGray">
            <a:xfrm>
              <a:off x="4113" y="3012"/>
              <a:ext cx="19" cy="55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3" name="Freeform 77"/>
            <p:cNvSpPr>
              <a:spLocks/>
            </p:cNvSpPr>
            <p:nvPr/>
          </p:nvSpPr>
          <p:spPr bwMode="invGray">
            <a:xfrm>
              <a:off x="4135" y="2995"/>
              <a:ext cx="10" cy="25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4" name="Freeform 78"/>
            <p:cNvSpPr>
              <a:spLocks/>
            </p:cNvSpPr>
            <p:nvPr/>
          </p:nvSpPr>
          <p:spPr bwMode="invGray">
            <a:xfrm>
              <a:off x="4145" y="3007"/>
              <a:ext cx="21" cy="48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5" name="Freeform 79"/>
            <p:cNvSpPr>
              <a:spLocks/>
            </p:cNvSpPr>
            <p:nvPr/>
          </p:nvSpPr>
          <p:spPr bwMode="invGray">
            <a:xfrm>
              <a:off x="3876" y="3076"/>
              <a:ext cx="12" cy="27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6" name="Freeform 80"/>
            <p:cNvSpPr>
              <a:spLocks/>
            </p:cNvSpPr>
            <p:nvPr/>
          </p:nvSpPr>
          <p:spPr bwMode="invGray">
            <a:xfrm>
              <a:off x="3866" y="3053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7" name="Freeform 81"/>
            <p:cNvSpPr>
              <a:spLocks/>
            </p:cNvSpPr>
            <p:nvPr/>
          </p:nvSpPr>
          <p:spPr bwMode="invGray">
            <a:xfrm>
              <a:off x="3862" y="3035"/>
              <a:ext cx="12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8" name="Freeform 82"/>
            <p:cNvSpPr>
              <a:spLocks/>
            </p:cNvSpPr>
            <p:nvPr/>
          </p:nvSpPr>
          <p:spPr bwMode="invGray">
            <a:xfrm>
              <a:off x="3850" y="2995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9" name="Freeform 83"/>
            <p:cNvSpPr>
              <a:spLocks/>
            </p:cNvSpPr>
            <p:nvPr/>
          </p:nvSpPr>
          <p:spPr bwMode="invGray">
            <a:xfrm>
              <a:off x="3852" y="3020"/>
              <a:ext cx="16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0" name="Freeform 84"/>
            <p:cNvSpPr>
              <a:spLocks/>
            </p:cNvSpPr>
            <p:nvPr/>
          </p:nvSpPr>
          <p:spPr bwMode="invGray">
            <a:xfrm>
              <a:off x="4688" y="3643"/>
              <a:ext cx="45" cy="60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1" name="Freeform 85"/>
            <p:cNvSpPr>
              <a:spLocks/>
            </p:cNvSpPr>
            <p:nvPr/>
          </p:nvSpPr>
          <p:spPr bwMode="invGray">
            <a:xfrm>
              <a:off x="4919" y="3594"/>
              <a:ext cx="53" cy="46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2" name="Freeform 86"/>
            <p:cNvSpPr>
              <a:spLocks/>
            </p:cNvSpPr>
            <p:nvPr/>
          </p:nvSpPr>
          <p:spPr bwMode="invGray">
            <a:xfrm>
              <a:off x="4759" y="3569"/>
              <a:ext cx="17" cy="23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3" name="Freeform 87"/>
            <p:cNvSpPr>
              <a:spLocks/>
            </p:cNvSpPr>
            <p:nvPr/>
          </p:nvSpPr>
          <p:spPr bwMode="invGray">
            <a:xfrm>
              <a:off x="4751" y="3547"/>
              <a:ext cx="20" cy="17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4" name="Freeform 88"/>
            <p:cNvSpPr>
              <a:spLocks/>
            </p:cNvSpPr>
            <p:nvPr/>
          </p:nvSpPr>
          <p:spPr bwMode="invGray">
            <a:xfrm>
              <a:off x="4598" y="3353"/>
              <a:ext cx="24" cy="33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5" name="Freeform 89"/>
            <p:cNvSpPr>
              <a:spLocks/>
            </p:cNvSpPr>
            <p:nvPr/>
          </p:nvSpPr>
          <p:spPr bwMode="invGray">
            <a:xfrm>
              <a:off x="4632" y="3396"/>
              <a:ext cx="26" cy="33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6" name="Freeform 90"/>
            <p:cNvSpPr>
              <a:spLocks/>
            </p:cNvSpPr>
            <p:nvPr/>
          </p:nvSpPr>
          <p:spPr bwMode="invGray">
            <a:xfrm>
              <a:off x="4659" y="3459"/>
              <a:ext cx="28" cy="28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7" name="Freeform 91"/>
            <p:cNvSpPr>
              <a:spLocks/>
            </p:cNvSpPr>
            <p:nvPr/>
          </p:nvSpPr>
          <p:spPr bwMode="invGray">
            <a:xfrm>
              <a:off x="4693" y="3449"/>
              <a:ext cx="28" cy="26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8" name="Freeform 92"/>
            <p:cNvSpPr>
              <a:spLocks/>
            </p:cNvSpPr>
            <p:nvPr/>
          </p:nvSpPr>
          <p:spPr bwMode="invGray">
            <a:xfrm>
              <a:off x="4683" y="3413"/>
              <a:ext cx="26" cy="20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9" name="Freeform 93"/>
            <p:cNvSpPr>
              <a:spLocks/>
            </p:cNvSpPr>
            <p:nvPr/>
          </p:nvSpPr>
          <p:spPr bwMode="invGray">
            <a:xfrm>
              <a:off x="4657" y="3388"/>
              <a:ext cx="26" cy="35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0" name="Freeform 94"/>
            <p:cNvSpPr>
              <a:spLocks/>
            </p:cNvSpPr>
            <p:nvPr/>
          </p:nvSpPr>
          <p:spPr bwMode="invGray">
            <a:xfrm>
              <a:off x="4625" y="3372"/>
              <a:ext cx="24" cy="26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1" name="Freeform 95"/>
            <p:cNvSpPr>
              <a:spLocks/>
            </p:cNvSpPr>
            <p:nvPr/>
          </p:nvSpPr>
          <p:spPr bwMode="invGray">
            <a:xfrm>
              <a:off x="4665" y="3425"/>
              <a:ext cx="24" cy="26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2" name="Freeform 96"/>
            <p:cNvSpPr>
              <a:spLocks/>
            </p:cNvSpPr>
            <p:nvPr/>
          </p:nvSpPr>
          <p:spPr bwMode="invGray">
            <a:xfrm>
              <a:off x="3055" y="2051"/>
              <a:ext cx="141" cy="108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3" name="Freeform 97"/>
            <p:cNvSpPr>
              <a:spLocks/>
            </p:cNvSpPr>
            <p:nvPr/>
          </p:nvSpPr>
          <p:spPr bwMode="invGray">
            <a:xfrm>
              <a:off x="3139" y="2155"/>
              <a:ext cx="40" cy="12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4" name="Freeform 98"/>
            <p:cNvSpPr>
              <a:spLocks/>
            </p:cNvSpPr>
            <p:nvPr/>
          </p:nvSpPr>
          <p:spPr bwMode="invGray">
            <a:xfrm>
              <a:off x="3344" y="1999"/>
              <a:ext cx="42" cy="28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5" name="Freeform 99"/>
            <p:cNvSpPr>
              <a:spLocks/>
            </p:cNvSpPr>
            <p:nvPr/>
          </p:nvSpPr>
          <p:spPr bwMode="invGray">
            <a:xfrm>
              <a:off x="3374" y="2012"/>
              <a:ext cx="50" cy="20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6" name="Freeform 100"/>
            <p:cNvSpPr>
              <a:spLocks/>
            </p:cNvSpPr>
            <p:nvPr/>
          </p:nvSpPr>
          <p:spPr bwMode="invGray">
            <a:xfrm>
              <a:off x="3428" y="2015"/>
              <a:ext cx="50" cy="32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7" name="Freeform 101"/>
            <p:cNvSpPr>
              <a:spLocks/>
            </p:cNvSpPr>
            <p:nvPr/>
          </p:nvSpPr>
          <p:spPr bwMode="invGray">
            <a:xfrm>
              <a:off x="3777" y="2042"/>
              <a:ext cx="88" cy="31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8" name="Freeform 102"/>
            <p:cNvSpPr>
              <a:spLocks/>
            </p:cNvSpPr>
            <p:nvPr/>
          </p:nvSpPr>
          <p:spPr bwMode="invGray">
            <a:xfrm>
              <a:off x="3867" y="2041"/>
              <a:ext cx="46" cy="24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9" name="Freeform 103"/>
            <p:cNvSpPr>
              <a:spLocks/>
            </p:cNvSpPr>
            <p:nvPr/>
          </p:nvSpPr>
          <p:spPr bwMode="invGray">
            <a:xfrm>
              <a:off x="3846" y="2070"/>
              <a:ext cx="37" cy="17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0" name="Freeform 104"/>
            <p:cNvSpPr>
              <a:spLocks/>
            </p:cNvSpPr>
            <p:nvPr/>
          </p:nvSpPr>
          <p:spPr bwMode="invGray">
            <a:xfrm>
              <a:off x="4098" y="2294"/>
              <a:ext cx="76" cy="114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1" name="Freeform 105"/>
            <p:cNvSpPr>
              <a:spLocks/>
            </p:cNvSpPr>
            <p:nvPr/>
          </p:nvSpPr>
          <p:spPr bwMode="invGray">
            <a:xfrm>
              <a:off x="4159" y="2412"/>
              <a:ext cx="55" cy="78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2" name="Freeform 106"/>
            <p:cNvSpPr>
              <a:spLocks/>
            </p:cNvSpPr>
            <p:nvPr/>
          </p:nvSpPr>
          <p:spPr bwMode="invGray">
            <a:xfrm>
              <a:off x="4123" y="2492"/>
              <a:ext cx="109" cy="189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3" name="Freeform 107"/>
            <p:cNvSpPr>
              <a:spLocks/>
            </p:cNvSpPr>
            <p:nvPr/>
          </p:nvSpPr>
          <p:spPr bwMode="invGray">
            <a:xfrm>
              <a:off x="3062" y="1988"/>
              <a:ext cx="52" cy="30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4" name="Freeform 108"/>
            <p:cNvSpPr>
              <a:spLocks/>
            </p:cNvSpPr>
            <p:nvPr/>
          </p:nvSpPr>
          <p:spPr bwMode="invGray">
            <a:xfrm>
              <a:off x="2955" y="1997"/>
              <a:ext cx="19" cy="22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5" name="Freeform 109"/>
            <p:cNvSpPr>
              <a:spLocks/>
            </p:cNvSpPr>
            <p:nvPr/>
          </p:nvSpPr>
          <p:spPr bwMode="invGray">
            <a:xfrm>
              <a:off x="2979" y="1996"/>
              <a:ext cx="37" cy="27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6" name="Freeform 110"/>
            <p:cNvSpPr>
              <a:spLocks/>
            </p:cNvSpPr>
            <p:nvPr/>
          </p:nvSpPr>
          <p:spPr bwMode="invGray">
            <a:xfrm>
              <a:off x="3040" y="1987"/>
              <a:ext cx="20" cy="16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7" name="Freeform 111"/>
            <p:cNvSpPr>
              <a:spLocks/>
            </p:cNvSpPr>
            <p:nvPr/>
          </p:nvSpPr>
          <p:spPr bwMode="invGray">
            <a:xfrm>
              <a:off x="3022" y="2005"/>
              <a:ext cx="15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8" name="Freeform 112"/>
            <p:cNvSpPr>
              <a:spLocks/>
            </p:cNvSpPr>
            <p:nvPr/>
          </p:nvSpPr>
          <p:spPr bwMode="invGray">
            <a:xfrm>
              <a:off x="4162" y="2021"/>
              <a:ext cx="18" cy="33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9" name="Freeform 113"/>
            <p:cNvSpPr>
              <a:spLocks/>
            </p:cNvSpPr>
            <p:nvPr/>
          </p:nvSpPr>
          <p:spPr bwMode="invGray">
            <a:xfrm>
              <a:off x="3278" y="3473"/>
              <a:ext cx="31" cy="18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0" name="Freeform 114"/>
            <p:cNvSpPr>
              <a:spLocks/>
            </p:cNvSpPr>
            <p:nvPr/>
          </p:nvSpPr>
          <p:spPr bwMode="invGray">
            <a:xfrm>
              <a:off x="3318" y="3466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1" name="Freeform 115"/>
            <p:cNvSpPr>
              <a:spLocks/>
            </p:cNvSpPr>
            <p:nvPr/>
          </p:nvSpPr>
          <p:spPr bwMode="invGray">
            <a:xfrm>
              <a:off x="3251" y="3312"/>
              <a:ext cx="9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2" name="Freeform 116"/>
            <p:cNvSpPr>
              <a:spLocks/>
            </p:cNvSpPr>
            <p:nvPr/>
          </p:nvSpPr>
          <p:spPr bwMode="invGray">
            <a:xfrm>
              <a:off x="3311" y="3239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3" name="Freeform 117"/>
            <p:cNvSpPr>
              <a:spLocks/>
            </p:cNvSpPr>
            <p:nvPr/>
          </p:nvSpPr>
          <p:spPr bwMode="invGray">
            <a:xfrm>
              <a:off x="3287" y="3238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4" name="Freeform 118"/>
            <p:cNvSpPr>
              <a:spLocks/>
            </p:cNvSpPr>
            <p:nvPr/>
          </p:nvSpPr>
          <p:spPr bwMode="invGray">
            <a:xfrm>
              <a:off x="3276" y="3260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5" name="Freeform 119"/>
            <p:cNvSpPr>
              <a:spLocks/>
            </p:cNvSpPr>
            <p:nvPr/>
          </p:nvSpPr>
          <p:spPr bwMode="invGray">
            <a:xfrm>
              <a:off x="3251" y="3294"/>
              <a:ext cx="9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6" name="Freeform 120"/>
            <p:cNvSpPr>
              <a:spLocks/>
            </p:cNvSpPr>
            <p:nvPr/>
          </p:nvSpPr>
          <p:spPr bwMode="invGray">
            <a:xfrm>
              <a:off x="3270" y="3281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7" name="Freeform 121"/>
            <p:cNvSpPr>
              <a:spLocks/>
            </p:cNvSpPr>
            <p:nvPr/>
          </p:nvSpPr>
          <p:spPr bwMode="invGray">
            <a:xfrm>
              <a:off x="2537" y="2293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8" name="Freeform 122"/>
            <p:cNvSpPr>
              <a:spLocks/>
            </p:cNvSpPr>
            <p:nvPr/>
          </p:nvSpPr>
          <p:spPr bwMode="invGray">
            <a:xfrm>
              <a:off x="2476" y="2259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9" name="Freeform 123"/>
            <p:cNvSpPr>
              <a:spLocks/>
            </p:cNvSpPr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6433" y="2795199"/>
            <a:ext cx="8534400" cy="1143000"/>
          </a:xfrm>
        </p:spPr>
        <p:txBody>
          <a:bodyPr/>
          <a:lstStyle>
            <a:lvl1pPr algn="ctr">
              <a:defRPr sz="4300" i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427493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l"/>
              <a:defRPr/>
            </a:lvl1pPr>
            <a:lvl2pPr marL="742950" indent="-285750">
              <a:buFont typeface="Wingdings" charset="2"/>
              <a:buChar char="l"/>
              <a:defRPr/>
            </a:lvl2pPr>
            <a:lvl3pPr marL="1143000" indent="-228600">
              <a:buFont typeface="Wingdings" charset="2"/>
              <a:buChar char="l"/>
              <a:defRPr/>
            </a:lvl3pPr>
            <a:lvl4pPr marL="1600200" indent="-228600">
              <a:buFont typeface="Wingdings" charset="2"/>
              <a:buChar char="l"/>
              <a:defRPr/>
            </a:lvl4pPr>
            <a:lvl5pPr marL="2057400" indent="-228600">
              <a:buFont typeface="Wingdings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1689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7829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0151" y="981076"/>
            <a:ext cx="9793816" cy="8683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14918" y="1989139"/>
            <a:ext cx="10587567" cy="409257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70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_标题幻灯片">
    <p:bg>
      <p:bgPr>
        <a:gradFill rotWithShape="0">
          <a:gsLst>
            <a:gs pos="0">
              <a:schemeClr val="bg1"/>
            </a:gs>
            <a:gs pos="100000">
              <a:srgbClr val="3366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1" name="Picture 135" descr="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8717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23" name="Rectangle 127"/>
          <p:cNvSpPr>
            <a:spLocks noChangeArrowheads="1"/>
          </p:cNvSpPr>
          <p:nvPr userDrawn="1"/>
        </p:nvSpPr>
        <p:spPr bwMode="gray">
          <a:xfrm>
            <a:off x="0" y="1"/>
            <a:ext cx="12192000" cy="1628775"/>
          </a:xfrm>
          <a:prstGeom prst="rect">
            <a:avLst/>
          </a:prstGeom>
          <a:gradFill rotWithShape="1">
            <a:gsLst>
              <a:gs pos="0">
                <a:srgbClr val="3366FF">
                  <a:alpha val="30000"/>
                </a:srgbClr>
              </a:gs>
              <a:gs pos="100000">
                <a:schemeClr val="bg1">
                  <a:alpha val="78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grpSp>
        <p:nvGrpSpPr>
          <p:cNvPr id="4111" name="Group 15"/>
          <p:cNvGrpSpPr>
            <a:grpSpLocks/>
          </p:cNvGrpSpPr>
          <p:nvPr/>
        </p:nvGrpSpPr>
        <p:grpSpPr bwMode="auto">
          <a:xfrm>
            <a:off x="0" y="1773238"/>
            <a:ext cx="12192000" cy="4895850"/>
            <a:chOff x="664" y="1951"/>
            <a:chExt cx="4308" cy="2120"/>
          </a:xfrm>
        </p:grpSpPr>
        <p:sp>
          <p:nvSpPr>
            <p:cNvPr id="4112" name="Freeform 16"/>
            <p:cNvSpPr>
              <a:spLocks/>
            </p:cNvSpPr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invGray">
            <a:xfrm>
              <a:off x="703" y="2230"/>
              <a:ext cx="34" cy="28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invGray">
            <a:xfrm>
              <a:off x="1010" y="2353"/>
              <a:ext cx="39" cy="32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invGray">
            <a:xfrm>
              <a:off x="1792" y="2409"/>
              <a:ext cx="98" cy="74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invGray">
            <a:xfrm>
              <a:off x="1318" y="2793"/>
              <a:ext cx="158" cy="84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invGray">
            <a:xfrm>
              <a:off x="1448" y="2857"/>
              <a:ext cx="99" cy="41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invGray">
            <a:xfrm>
              <a:off x="1553" y="2883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invGray">
            <a:xfrm>
              <a:off x="1609" y="2886"/>
              <a:ext cx="12" cy="25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invGray">
            <a:xfrm>
              <a:off x="1426" y="2040"/>
              <a:ext cx="180" cy="88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invGray">
            <a:xfrm>
              <a:off x="1506" y="1999"/>
              <a:ext cx="146" cy="60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invGray">
            <a:xfrm>
              <a:off x="1711" y="2069"/>
              <a:ext cx="233" cy="190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invGray">
            <a:xfrm>
              <a:off x="1709" y="1987"/>
              <a:ext cx="44" cy="37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invGray">
            <a:xfrm>
              <a:off x="1625" y="2057"/>
              <a:ext cx="65" cy="42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invGray">
            <a:xfrm>
              <a:off x="1693" y="2065"/>
              <a:ext cx="54" cy="25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invGray">
            <a:xfrm>
              <a:off x="1664" y="2029"/>
              <a:ext cx="64" cy="34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invGray">
            <a:xfrm>
              <a:off x="1637" y="1997"/>
              <a:ext cx="44" cy="24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invGray">
            <a:xfrm>
              <a:off x="1751" y="2000"/>
              <a:ext cx="114" cy="77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invGray">
            <a:xfrm>
              <a:off x="664" y="2245"/>
              <a:ext cx="25" cy="15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invGray">
            <a:xfrm>
              <a:off x="1421" y="2756"/>
              <a:ext cx="16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invGray">
            <a:xfrm>
              <a:off x="1424" y="2781"/>
              <a:ext cx="16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invGray">
            <a:xfrm>
              <a:off x="1628" y="2913"/>
              <a:ext cx="15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invGray">
            <a:xfrm>
              <a:off x="1752" y="2429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invGray">
            <a:xfrm>
              <a:off x="1652" y="2224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5" name="Freeform 39"/>
            <p:cNvSpPr>
              <a:spLocks/>
            </p:cNvSpPr>
            <p:nvPr/>
          </p:nvSpPr>
          <p:spPr bwMode="invGray">
            <a:xfrm>
              <a:off x="1717" y="2045"/>
              <a:ext cx="39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6" name="Freeform 40"/>
            <p:cNvSpPr>
              <a:spLocks/>
            </p:cNvSpPr>
            <p:nvPr/>
          </p:nvSpPr>
          <p:spPr bwMode="invGray">
            <a:xfrm>
              <a:off x="1780" y="2153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7" name="Freeform 41"/>
            <p:cNvSpPr>
              <a:spLocks/>
            </p:cNvSpPr>
            <p:nvPr/>
          </p:nvSpPr>
          <p:spPr bwMode="invGray">
            <a:xfrm>
              <a:off x="1796" y="1951"/>
              <a:ext cx="696" cy="346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8" name="Freeform 42"/>
            <p:cNvSpPr>
              <a:spLocks/>
            </p:cNvSpPr>
            <p:nvPr/>
          </p:nvSpPr>
          <p:spPr bwMode="invGray">
            <a:xfrm>
              <a:off x="2009" y="2135"/>
              <a:ext cx="39" cy="24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9" name="Freeform 43"/>
            <p:cNvSpPr>
              <a:spLocks/>
            </p:cNvSpPr>
            <p:nvPr/>
          </p:nvSpPr>
          <p:spPr bwMode="invGray">
            <a:xfrm>
              <a:off x="2292" y="2201"/>
              <a:ext cx="128" cy="54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0" name="Freeform 44"/>
            <p:cNvSpPr>
              <a:spLocks/>
            </p:cNvSpPr>
            <p:nvPr/>
          </p:nvSpPr>
          <p:spPr bwMode="invGray">
            <a:xfrm>
              <a:off x="2393" y="2038"/>
              <a:ext cx="39" cy="24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1" name="Freeform 45"/>
            <p:cNvSpPr>
              <a:spLocks/>
            </p:cNvSpPr>
            <p:nvPr/>
          </p:nvSpPr>
          <p:spPr bwMode="invGray">
            <a:xfrm>
              <a:off x="2662" y="2006"/>
              <a:ext cx="155" cy="63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2" name="Freeform 46"/>
            <p:cNvSpPr>
              <a:spLocks/>
            </p:cNvSpPr>
            <p:nvPr/>
          </p:nvSpPr>
          <p:spPr bwMode="invGray">
            <a:xfrm>
              <a:off x="2759" y="2039"/>
              <a:ext cx="48" cy="21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3" name="Freeform 47"/>
            <p:cNvSpPr>
              <a:spLocks/>
            </p:cNvSpPr>
            <p:nvPr/>
          </p:nvSpPr>
          <p:spPr bwMode="invGray">
            <a:xfrm>
              <a:off x="2467" y="2311"/>
              <a:ext cx="109" cy="132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4" name="Freeform 48"/>
            <p:cNvSpPr>
              <a:spLocks/>
            </p:cNvSpPr>
            <p:nvPr/>
          </p:nvSpPr>
          <p:spPr bwMode="invGray">
            <a:xfrm>
              <a:off x="2413" y="2359"/>
              <a:ext cx="69" cy="68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5" name="Freeform 49"/>
            <p:cNvSpPr>
              <a:spLocks/>
            </p:cNvSpPr>
            <p:nvPr/>
          </p:nvSpPr>
          <p:spPr bwMode="invGray">
            <a:xfrm>
              <a:off x="4099" y="3502"/>
              <a:ext cx="474" cy="495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6" name="Freeform 50"/>
            <p:cNvSpPr>
              <a:spLocks/>
            </p:cNvSpPr>
            <p:nvPr/>
          </p:nvSpPr>
          <p:spPr bwMode="invGray">
            <a:xfrm>
              <a:off x="4246" y="3241"/>
              <a:ext cx="319" cy="210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algn="ctr" rotWithShape="0">
                      <a:srgbClr val="FEFEFE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7" name="Freeform 51"/>
            <p:cNvSpPr>
              <a:spLocks/>
            </p:cNvSpPr>
            <p:nvPr/>
          </p:nvSpPr>
          <p:spPr bwMode="invGray">
            <a:xfrm>
              <a:off x="4255" y="3243"/>
              <a:ext cx="311" cy="211"/>
            </a:xfrm>
            <a:custGeom>
              <a:avLst/>
              <a:gdLst>
                <a:gd name="T0" fmla="*/ 0 w 416"/>
                <a:gd name="T1" fmla="*/ 1 h 282"/>
                <a:gd name="T2" fmla="*/ 20 w 416"/>
                <a:gd name="T3" fmla="*/ 37 h 282"/>
                <a:gd name="T4" fmla="*/ 28 w 416"/>
                <a:gd name="T5" fmla="*/ 49 h 282"/>
                <a:gd name="T6" fmla="*/ 84 w 416"/>
                <a:gd name="T7" fmla="*/ 89 h 282"/>
                <a:gd name="T8" fmla="*/ 120 w 416"/>
                <a:gd name="T9" fmla="*/ 113 h 282"/>
                <a:gd name="T10" fmla="*/ 132 w 416"/>
                <a:gd name="T11" fmla="*/ 121 h 282"/>
                <a:gd name="T12" fmla="*/ 136 w 416"/>
                <a:gd name="T13" fmla="*/ 169 h 282"/>
                <a:gd name="T14" fmla="*/ 116 w 416"/>
                <a:gd name="T15" fmla="*/ 201 h 282"/>
                <a:gd name="T16" fmla="*/ 136 w 416"/>
                <a:gd name="T17" fmla="*/ 197 h 282"/>
                <a:gd name="T18" fmla="*/ 148 w 416"/>
                <a:gd name="T19" fmla="*/ 189 h 282"/>
                <a:gd name="T20" fmla="*/ 160 w 416"/>
                <a:gd name="T21" fmla="*/ 201 h 282"/>
                <a:gd name="T22" fmla="*/ 184 w 416"/>
                <a:gd name="T23" fmla="*/ 217 h 282"/>
                <a:gd name="T24" fmla="*/ 208 w 416"/>
                <a:gd name="T25" fmla="*/ 233 h 282"/>
                <a:gd name="T26" fmla="*/ 240 w 416"/>
                <a:gd name="T27" fmla="*/ 221 h 282"/>
                <a:gd name="T28" fmla="*/ 248 w 416"/>
                <a:gd name="T29" fmla="*/ 197 h 282"/>
                <a:gd name="T30" fmla="*/ 268 w 416"/>
                <a:gd name="T31" fmla="*/ 201 h 282"/>
                <a:gd name="T32" fmla="*/ 292 w 416"/>
                <a:gd name="T33" fmla="*/ 209 h 282"/>
                <a:gd name="T34" fmla="*/ 340 w 416"/>
                <a:gd name="T35" fmla="*/ 281 h 282"/>
                <a:gd name="T36" fmla="*/ 356 w 416"/>
                <a:gd name="T37" fmla="*/ 277 h 282"/>
                <a:gd name="T38" fmla="*/ 352 w 416"/>
                <a:gd name="T39" fmla="*/ 253 h 282"/>
                <a:gd name="T40" fmla="*/ 316 w 416"/>
                <a:gd name="T41" fmla="*/ 197 h 282"/>
                <a:gd name="T42" fmla="*/ 360 w 416"/>
                <a:gd name="T43" fmla="*/ 173 h 282"/>
                <a:gd name="T44" fmla="*/ 408 w 416"/>
                <a:gd name="T45" fmla="*/ 145 h 282"/>
                <a:gd name="T46" fmla="*/ 409 w 416"/>
                <a:gd name="T47" fmla="*/ 120 h 282"/>
                <a:gd name="T48" fmla="*/ 367 w 416"/>
                <a:gd name="T49" fmla="*/ 138 h 282"/>
                <a:gd name="T50" fmla="*/ 308 w 416"/>
                <a:gd name="T51" fmla="*/ 137 h 282"/>
                <a:gd name="T52" fmla="*/ 264 w 416"/>
                <a:gd name="T53" fmla="*/ 97 h 282"/>
                <a:gd name="T54" fmla="*/ 180 w 416"/>
                <a:gd name="T55" fmla="*/ 61 h 282"/>
                <a:gd name="T56" fmla="*/ 132 w 416"/>
                <a:gd name="T57" fmla="*/ 33 h 282"/>
                <a:gd name="T58" fmla="*/ 92 w 416"/>
                <a:gd name="T59" fmla="*/ 41 h 282"/>
                <a:gd name="T60" fmla="*/ 76 w 416"/>
                <a:gd name="T61" fmla="*/ 57 h 282"/>
                <a:gd name="T62" fmla="*/ 56 w 416"/>
                <a:gd name="T63" fmla="*/ 17 h 282"/>
                <a:gd name="T64" fmla="*/ 0 w 416"/>
                <a:gd name="T65" fmla="*/ 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8" name="Freeform 52"/>
            <p:cNvSpPr>
              <a:spLocks/>
            </p:cNvSpPr>
            <p:nvPr/>
          </p:nvSpPr>
          <p:spPr bwMode="invGray">
            <a:xfrm>
              <a:off x="4485" y="4013"/>
              <a:ext cx="45" cy="58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9" name="Freeform 53"/>
            <p:cNvSpPr>
              <a:spLocks/>
            </p:cNvSpPr>
            <p:nvPr/>
          </p:nvSpPr>
          <p:spPr bwMode="invGray">
            <a:xfrm>
              <a:off x="4621" y="3923"/>
              <a:ext cx="164" cy="85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0" name="Freeform 54"/>
            <p:cNvSpPr>
              <a:spLocks/>
            </p:cNvSpPr>
            <p:nvPr/>
          </p:nvSpPr>
          <p:spPr bwMode="invGray">
            <a:xfrm>
              <a:off x="4791" y="3873"/>
              <a:ext cx="104" cy="92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1" name="Freeform 55"/>
            <p:cNvSpPr>
              <a:spLocks/>
            </p:cNvSpPr>
            <p:nvPr/>
          </p:nvSpPr>
          <p:spPr bwMode="invGray">
            <a:xfrm>
              <a:off x="4846" y="3832"/>
              <a:ext cx="37" cy="26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2" name="Freeform 56"/>
            <p:cNvSpPr>
              <a:spLocks/>
            </p:cNvSpPr>
            <p:nvPr/>
          </p:nvSpPr>
          <p:spPr bwMode="invGray">
            <a:xfrm>
              <a:off x="3123" y="3346"/>
              <a:ext cx="123" cy="201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3" name="Freeform 57"/>
            <p:cNvSpPr>
              <a:spLocks/>
            </p:cNvSpPr>
            <p:nvPr/>
          </p:nvSpPr>
          <p:spPr bwMode="invGray">
            <a:xfrm>
              <a:off x="3655" y="3034"/>
              <a:ext cx="49" cy="61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4" name="Freeform 58"/>
            <p:cNvSpPr>
              <a:spLocks/>
            </p:cNvSpPr>
            <p:nvPr/>
          </p:nvSpPr>
          <p:spPr bwMode="invGray">
            <a:xfrm>
              <a:off x="3988" y="3100"/>
              <a:ext cx="111" cy="183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5" name="Freeform 59"/>
            <p:cNvSpPr>
              <a:spLocks/>
            </p:cNvSpPr>
            <p:nvPr/>
          </p:nvSpPr>
          <p:spPr bwMode="invGray">
            <a:xfrm>
              <a:off x="3894" y="3043"/>
              <a:ext cx="72" cy="137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6" name="Freeform 60"/>
            <p:cNvSpPr>
              <a:spLocks/>
            </p:cNvSpPr>
            <p:nvPr/>
          </p:nvSpPr>
          <p:spPr bwMode="invGray">
            <a:xfrm>
              <a:off x="3943" y="3153"/>
              <a:ext cx="40" cy="131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7" name="Freeform 61"/>
            <p:cNvSpPr>
              <a:spLocks/>
            </p:cNvSpPr>
            <p:nvPr/>
          </p:nvSpPr>
          <p:spPr bwMode="invGray">
            <a:xfrm>
              <a:off x="3988" y="3290"/>
              <a:ext cx="65" cy="54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8" name="Freeform 62"/>
            <p:cNvSpPr>
              <a:spLocks/>
            </p:cNvSpPr>
            <p:nvPr/>
          </p:nvSpPr>
          <p:spPr bwMode="invGray">
            <a:xfrm>
              <a:off x="4092" y="3195"/>
              <a:ext cx="83" cy="117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9" name="Freeform 63"/>
            <p:cNvSpPr>
              <a:spLocks/>
            </p:cNvSpPr>
            <p:nvPr/>
          </p:nvSpPr>
          <p:spPr bwMode="invGray">
            <a:xfrm>
              <a:off x="4064" y="2777"/>
              <a:ext cx="22" cy="71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0" name="Freeform 64"/>
            <p:cNvSpPr>
              <a:spLocks/>
            </p:cNvSpPr>
            <p:nvPr/>
          </p:nvSpPr>
          <p:spPr bwMode="invGray">
            <a:xfrm>
              <a:off x="4078" y="2896"/>
              <a:ext cx="61" cy="118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1" name="Freeform 65"/>
            <p:cNvSpPr>
              <a:spLocks/>
            </p:cNvSpPr>
            <p:nvPr/>
          </p:nvSpPr>
          <p:spPr bwMode="invGray">
            <a:xfrm>
              <a:off x="4121" y="3052"/>
              <a:ext cx="64" cy="79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2" name="Freeform 66"/>
            <p:cNvSpPr>
              <a:spLocks/>
            </p:cNvSpPr>
            <p:nvPr/>
          </p:nvSpPr>
          <p:spPr bwMode="invGray">
            <a:xfrm>
              <a:off x="4197" y="3193"/>
              <a:ext cx="29" cy="49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3" name="Freeform 67"/>
            <p:cNvSpPr>
              <a:spLocks/>
            </p:cNvSpPr>
            <p:nvPr/>
          </p:nvSpPr>
          <p:spPr bwMode="invGray">
            <a:xfrm>
              <a:off x="4181" y="3275"/>
              <a:ext cx="18" cy="17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4" name="Freeform 68"/>
            <p:cNvSpPr>
              <a:spLocks/>
            </p:cNvSpPr>
            <p:nvPr/>
          </p:nvSpPr>
          <p:spPr bwMode="invGray">
            <a:xfrm>
              <a:off x="4208" y="3265"/>
              <a:ext cx="45" cy="37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5" name="Freeform 69"/>
            <p:cNvSpPr>
              <a:spLocks/>
            </p:cNvSpPr>
            <p:nvPr/>
          </p:nvSpPr>
          <p:spPr bwMode="invGray">
            <a:xfrm>
              <a:off x="4277" y="3335"/>
              <a:ext cx="24" cy="33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6" name="Freeform 70"/>
            <p:cNvSpPr>
              <a:spLocks/>
            </p:cNvSpPr>
            <p:nvPr/>
          </p:nvSpPr>
          <p:spPr bwMode="invGray">
            <a:xfrm>
              <a:off x="4544" y="3293"/>
              <a:ext cx="46" cy="47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7" name="Freeform 71"/>
            <p:cNvSpPr>
              <a:spLocks/>
            </p:cNvSpPr>
            <p:nvPr/>
          </p:nvSpPr>
          <p:spPr bwMode="invGray">
            <a:xfrm>
              <a:off x="4147" y="3352"/>
              <a:ext cx="46" cy="50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8" name="Freeform 72"/>
            <p:cNvSpPr>
              <a:spLocks/>
            </p:cNvSpPr>
            <p:nvPr/>
          </p:nvSpPr>
          <p:spPr bwMode="invGray">
            <a:xfrm>
              <a:off x="4098" y="3371"/>
              <a:ext cx="32" cy="27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9" name="Freeform 73"/>
            <p:cNvSpPr>
              <a:spLocks/>
            </p:cNvSpPr>
            <p:nvPr/>
          </p:nvSpPr>
          <p:spPr bwMode="invGray">
            <a:xfrm>
              <a:off x="4077" y="3342"/>
              <a:ext cx="24" cy="31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0" name="Freeform 74"/>
            <p:cNvSpPr>
              <a:spLocks/>
            </p:cNvSpPr>
            <p:nvPr/>
          </p:nvSpPr>
          <p:spPr bwMode="invGray">
            <a:xfrm>
              <a:off x="4111" y="3353"/>
              <a:ext cx="34" cy="24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1" name="Freeform 75"/>
            <p:cNvSpPr>
              <a:spLocks/>
            </p:cNvSpPr>
            <p:nvPr/>
          </p:nvSpPr>
          <p:spPr bwMode="invGray">
            <a:xfrm>
              <a:off x="4062" y="3021"/>
              <a:ext cx="27" cy="55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2" name="Freeform 76"/>
            <p:cNvSpPr>
              <a:spLocks/>
            </p:cNvSpPr>
            <p:nvPr/>
          </p:nvSpPr>
          <p:spPr bwMode="invGray">
            <a:xfrm>
              <a:off x="4113" y="3012"/>
              <a:ext cx="19" cy="55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3" name="Freeform 77"/>
            <p:cNvSpPr>
              <a:spLocks/>
            </p:cNvSpPr>
            <p:nvPr/>
          </p:nvSpPr>
          <p:spPr bwMode="invGray">
            <a:xfrm>
              <a:off x="4135" y="2995"/>
              <a:ext cx="10" cy="25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4" name="Freeform 78"/>
            <p:cNvSpPr>
              <a:spLocks/>
            </p:cNvSpPr>
            <p:nvPr/>
          </p:nvSpPr>
          <p:spPr bwMode="invGray">
            <a:xfrm>
              <a:off x="4145" y="3007"/>
              <a:ext cx="21" cy="48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5" name="Freeform 79"/>
            <p:cNvSpPr>
              <a:spLocks/>
            </p:cNvSpPr>
            <p:nvPr/>
          </p:nvSpPr>
          <p:spPr bwMode="invGray">
            <a:xfrm>
              <a:off x="3876" y="3076"/>
              <a:ext cx="12" cy="27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6" name="Freeform 80"/>
            <p:cNvSpPr>
              <a:spLocks/>
            </p:cNvSpPr>
            <p:nvPr/>
          </p:nvSpPr>
          <p:spPr bwMode="invGray">
            <a:xfrm>
              <a:off x="3866" y="3053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7" name="Freeform 81"/>
            <p:cNvSpPr>
              <a:spLocks/>
            </p:cNvSpPr>
            <p:nvPr/>
          </p:nvSpPr>
          <p:spPr bwMode="invGray">
            <a:xfrm>
              <a:off x="3862" y="3035"/>
              <a:ext cx="12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8" name="Freeform 82"/>
            <p:cNvSpPr>
              <a:spLocks/>
            </p:cNvSpPr>
            <p:nvPr/>
          </p:nvSpPr>
          <p:spPr bwMode="invGray">
            <a:xfrm>
              <a:off x="3850" y="2995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9" name="Freeform 83"/>
            <p:cNvSpPr>
              <a:spLocks/>
            </p:cNvSpPr>
            <p:nvPr/>
          </p:nvSpPr>
          <p:spPr bwMode="invGray">
            <a:xfrm>
              <a:off x="3852" y="3020"/>
              <a:ext cx="16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0" name="Freeform 84"/>
            <p:cNvSpPr>
              <a:spLocks/>
            </p:cNvSpPr>
            <p:nvPr/>
          </p:nvSpPr>
          <p:spPr bwMode="invGray">
            <a:xfrm>
              <a:off x="4688" y="3643"/>
              <a:ext cx="45" cy="60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1" name="Freeform 85"/>
            <p:cNvSpPr>
              <a:spLocks/>
            </p:cNvSpPr>
            <p:nvPr/>
          </p:nvSpPr>
          <p:spPr bwMode="invGray">
            <a:xfrm>
              <a:off x="4919" y="3594"/>
              <a:ext cx="53" cy="46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2" name="Freeform 86"/>
            <p:cNvSpPr>
              <a:spLocks/>
            </p:cNvSpPr>
            <p:nvPr/>
          </p:nvSpPr>
          <p:spPr bwMode="invGray">
            <a:xfrm>
              <a:off x="4759" y="3569"/>
              <a:ext cx="17" cy="23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3" name="Freeform 87"/>
            <p:cNvSpPr>
              <a:spLocks/>
            </p:cNvSpPr>
            <p:nvPr/>
          </p:nvSpPr>
          <p:spPr bwMode="invGray">
            <a:xfrm>
              <a:off x="4751" y="3547"/>
              <a:ext cx="20" cy="17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4" name="Freeform 88"/>
            <p:cNvSpPr>
              <a:spLocks/>
            </p:cNvSpPr>
            <p:nvPr/>
          </p:nvSpPr>
          <p:spPr bwMode="invGray">
            <a:xfrm>
              <a:off x="4598" y="3353"/>
              <a:ext cx="24" cy="33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5" name="Freeform 89"/>
            <p:cNvSpPr>
              <a:spLocks/>
            </p:cNvSpPr>
            <p:nvPr/>
          </p:nvSpPr>
          <p:spPr bwMode="invGray">
            <a:xfrm>
              <a:off x="4632" y="3396"/>
              <a:ext cx="26" cy="33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6" name="Freeform 90"/>
            <p:cNvSpPr>
              <a:spLocks/>
            </p:cNvSpPr>
            <p:nvPr/>
          </p:nvSpPr>
          <p:spPr bwMode="invGray">
            <a:xfrm>
              <a:off x="4659" y="3459"/>
              <a:ext cx="28" cy="28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7" name="Freeform 91"/>
            <p:cNvSpPr>
              <a:spLocks/>
            </p:cNvSpPr>
            <p:nvPr/>
          </p:nvSpPr>
          <p:spPr bwMode="invGray">
            <a:xfrm>
              <a:off x="4693" y="3449"/>
              <a:ext cx="28" cy="26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8" name="Freeform 92"/>
            <p:cNvSpPr>
              <a:spLocks/>
            </p:cNvSpPr>
            <p:nvPr/>
          </p:nvSpPr>
          <p:spPr bwMode="invGray">
            <a:xfrm>
              <a:off x="4683" y="3413"/>
              <a:ext cx="26" cy="20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9" name="Freeform 93"/>
            <p:cNvSpPr>
              <a:spLocks/>
            </p:cNvSpPr>
            <p:nvPr/>
          </p:nvSpPr>
          <p:spPr bwMode="invGray">
            <a:xfrm>
              <a:off x="4657" y="3388"/>
              <a:ext cx="26" cy="35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0" name="Freeform 94"/>
            <p:cNvSpPr>
              <a:spLocks/>
            </p:cNvSpPr>
            <p:nvPr/>
          </p:nvSpPr>
          <p:spPr bwMode="invGray">
            <a:xfrm>
              <a:off x="4625" y="3372"/>
              <a:ext cx="24" cy="26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1" name="Freeform 95"/>
            <p:cNvSpPr>
              <a:spLocks/>
            </p:cNvSpPr>
            <p:nvPr/>
          </p:nvSpPr>
          <p:spPr bwMode="invGray">
            <a:xfrm>
              <a:off x="4665" y="3425"/>
              <a:ext cx="24" cy="26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2" name="Freeform 96"/>
            <p:cNvSpPr>
              <a:spLocks/>
            </p:cNvSpPr>
            <p:nvPr/>
          </p:nvSpPr>
          <p:spPr bwMode="invGray">
            <a:xfrm>
              <a:off x="3055" y="2051"/>
              <a:ext cx="141" cy="108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3" name="Freeform 97"/>
            <p:cNvSpPr>
              <a:spLocks/>
            </p:cNvSpPr>
            <p:nvPr/>
          </p:nvSpPr>
          <p:spPr bwMode="invGray">
            <a:xfrm>
              <a:off x="3139" y="2155"/>
              <a:ext cx="40" cy="12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4" name="Freeform 98"/>
            <p:cNvSpPr>
              <a:spLocks/>
            </p:cNvSpPr>
            <p:nvPr/>
          </p:nvSpPr>
          <p:spPr bwMode="invGray">
            <a:xfrm>
              <a:off x="3344" y="1999"/>
              <a:ext cx="42" cy="28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5" name="Freeform 99"/>
            <p:cNvSpPr>
              <a:spLocks/>
            </p:cNvSpPr>
            <p:nvPr/>
          </p:nvSpPr>
          <p:spPr bwMode="invGray">
            <a:xfrm>
              <a:off x="3374" y="2012"/>
              <a:ext cx="50" cy="20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6" name="Freeform 100"/>
            <p:cNvSpPr>
              <a:spLocks/>
            </p:cNvSpPr>
            <p:nvPr/>
          </p:nvSpPr>
          <p:spPr bwMode="invGray">
            <a:xfrm>
              <a:off x="3428" y="2015"/>
              <a:ext cx="50" cy="32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7" name="Freeform 101"/>
            <p:cNvSpPr>
              <a:spLocks/>
            </p:cNvSpPr>
            <p:nvPr/>
          </p:nvSpPr>
          <p:spPr bwMode="invGray">
            <a:xfrm>
              <a:off x="3777" y="2042"/>
              <a:ext cx="88" cy="31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8" name="Freeform 102"/>
            <p:cNvSpPr>
              <a:spLocks/>
            </p:cNvSpPr>
            <p:nvPr/>
          </p:nvSpPr>
          <p:spPr bwMode="invGray">
            <a:xfrm>
              <a:off x="3867" y="2041"/>
              <a:ext cx="46" cy="24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9" name="Freeform 103"/>
            <p:cNvSpPr>
              <a:spLocks/>
            </p:cNvSpPr>
            <p:nvPr/>
          </p:nvSpPr>
          <p:spPr bwMode="invGray">
            <a:xfrm>
              <a:off x="3846" y="2070"/>
              <a:ext cx="37" cy="17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0" name="Freeform 104"/>
            <p:cNvSpPr>
              <a:spLocks/>
            </p:cNvSpPr>
            <p:nvPr/>
          </p:nvSpPr>
          <p:spPr bwMode="invGray">
            <a:xfrm>
              <a:off x="4098" y="2294"/>
              <a:ext cx="76" cy="114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1" name="Freeform 105"/>
            <p:cNvSpPr>
              <a:spLocks/>
            </p:cNvSpPr>
            <p:nvPr/>
          </p:nvSpPr>
          <p:spPr bwMode="invGray">
            <a:xfrm>
              <a:off x="4159" y="2412"/>
              <a:ext cx="55" cy="78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2" name="Freeform 106"/>
            <p:cNvSpPr>
              <a:spLocks/>
            </p:cNvSpPr>
            <p:nvPr/>
          </p:nvSpPr>
          <p:spPr bwMode="invGray">
            <a:xfrm>
              <a:off x="4123" y="2492"/>
              <a:ext cx="109" cy="189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3" name="Freeform 107"/>
            <p:cNvSpPr>
              <a:spLocks/>
            </p:cNvSpPr>
            <p:nvPr/>
          </p:nvSpPr>
          <p:spPr bwMode="invGray">
            <a:xfrm>
              <a:off x="3062" y="1988"/>
              <a:ext cx="52" cy="30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4" name="Freeform 108"/>
            <p:cNvSpPr>
              <a:spLocks/>
            </p:cNvSpPr>
            <p:nvPr/>
          </p:nvSpPr>
          <p:spPr bwMode="invGray">
            <a:xfrm>
              <a:off x="2955" y="1997"/>
              <a:ext cx="19" cy="22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5" name="Freeform 109"/>
            <p:cNvSpPr>
              <a:spLocks/>
            </p:cNvSpPr>
            <p:nvPr/>
          </p:nvSpPr>
          <p:spPr bwMode="invGray">
            <a:xfrm>
              <a:off x="2979" y="1996"/>
              <a:ext cx="37" cy="27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6" name="Freeform 110"/>
            <p:cNvSpPr>
              <a:spLocks/>
            </p:cNvSpPr>
            <p:nvPr/>
          </p:nvSpPr>
          <p:spPr bwMode="invGray">
            <a:xfrm>
              <a:off x="3040" y="1987"/>
              <a:ext cx="20" cy="16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7" name="Freeform 111"/>
            <p:cNvSpPr>
              <a:spLocks/>
            </p:cNvSpPr>
            <p:nvPr/>
          </p:nvSpPr>
          <p:spPr bwMode="invGray">
            <a:xfrm>
              <a:off x="3022" y="2005"/>
              <a:ext cx="15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8" name="Freeform 112"/>
            <p:cNvSpPr>
              <a:spLocks/>
            </p:cNvSpPr>
            <p:nvPr/>
          </p:nvSpPr>
          <p:spPr bwMode="invGray">
            <a:xfrm>
              <a:off x="4162" y="2021"/>
              <a:ext cx="18" cy="33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9" name="Freeform 113"/>
            <p:cNvSpPr>
              <a:spLocks/>
            </p:cNvSpPr>
            <p:nvPr/>
          </p:nvSpPr>
          <p:spPr bwMode="invGray">
            <a:xfrm>
              <a:off x="3278" y="3473"/>
              <a:ext cx="31" cy="18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0" name="Freeform 114"/>
            <p:cNvSpPr>
              <a:spLocks/>
            </p:cNvSpPr>
            <p:nvPr/>
          </p:nvSpPr>
          <p:spPr bwMode="invGray">
            <a:xfrm>
              <a:off x="3318" y="3466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1" name="Freeform 115"/>
            <p:cNvSpPr>
              <a:spLocks/>
            </p:cNvSpPr>
            <p:nvPr/>
          </p:nvSpPr>
          <p:spPr bwMode="invGray">
            <a:xfrm>
              <a:off x="3251" y="3312"/>
              <a:ext cx="9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2" name="Freeform 116"/>
            <p:cNvSpPr>
              <a:spLocks/>
            </p:cNvSpPr>
            <p:nvPr/>
          </p:nvSpPr>
          <p:spPr bwMode="invGray">
            <a:xfrm>
              <a:off x="3311" y="3239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3" name="Freeform 117"/>
            <p:cNvSpPr>
              <a:spLocks/>
            </p:cNvSpPr>
            <p:nvPr/>
          </p:nvSpPr>
          <p:spPr bwMode="invGray">
            <a:xfrm>
              <a:off x="3287" y="3238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4" name="Freeform 118"/>
            <p:cNvSpPr>
              <a:spLocks/>
            </p:cNvSpPr>
            <p:nvPr/>
          </p:nvSpPr>
          <p:spPr bwMode="invGray">
            <a:xfrm>
              <a:off x="3276" y="3260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5" name="Freeform 119"/>
            <p:cNvSpPr>
              <a:spLocks/>
            </p:cNvSpPr>
            <p:nvPr/>
          </p:nvSpPr>
          <p:spPr bwMode="invGray">
            <a:xfrm>
              <a:off x="3251" y="3294"/>
              <a:ext cx="9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6" name="Freeform 120"/>
            <p:cNvSpPr>
              <a:spLocks/>
            </p:cNvSpPr>
            <p:nvPr/>
          </p:nvSpPr>
          <p:spPr bwMode="invGray">
            <a:xfrm>
              <a:off x="3270" y="3281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7" name="Freeform 121"/>
            <p:cNvSpPr>
              <a:spLocks/>
            </p:cNvSpPr>
            <p:nvPr/>
          </p:nvSpPr>
          <p:spPr bwMode="invGray">
            <a:xfrm>
              <a:off x="2537" y="2293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8" name="Freeform 122"/>
            <p:cNvSpPr>
              <a:spLocks/>
            </p:cNvSpPr>
            <p:nvPr/>
          </p:nvSpPr>
          <p:spPr bwMode="invGray">
            <a:xfrm>
              <a:off x="2476" y="2259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9" name="Freeform 123"/>
            <p:cNvSpPr>
              <a:spLocks/>
            </p:cNvSpPr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6433" y="2795199"/>
            <a:ext cx="8534400" cy="1143000"/>
          </a:xfrm>
        </p:spPr>
        <p:txBody>
          <a:bodyPr/>
          <a:lstStyle>
            <a:lvl1pPr algn="ctr">
              <a:defRPr sz="4300" i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013755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345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Picture 32" descr="7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534" y="6165851"/>
            <a:ext cx="2785533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6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3695700" cy="90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441326"/>
            <a:ext cx="4656667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5638800"/>
            <a:ext cx="12192000" cy="1219200"/>
          </a:xfrm>
          <a:prstGeom prst="rect">
            <a:avLst/>
          </a:prstGeom>
          <a:gradFill rotWithShape="1">
            <a:gsLst>
              <a:gs pos="0">
                <a:srgbClr val="FFFFFF">
                  <a:alpha val="70000"/>
                </a:srgbClr>
              </a:gs>
              <a:gs pos="100000">
                <a:srgbClr val="3366FF">
                  <a:alpha val="60001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8" y="1989139"/>
            <a:ext cx="10587567" cy="409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1"/>
            <a:r>
              <a:rPr lang="zh-CN" altLang="en-US" dirty="0"/>
              <a:t>第三级</a:t>
            </a:r>
          </a:p>
          <a:p>
            <a:pPr lvl="2"/>
            <a:r>
              <a:rPr lang="zh-CN" altLang="en-US" dirty="0"/>
              <a:t>第四级</a:t>
            </a:r>
          </a:p>
          <a:p>
            <a:pPr lvl="3"/>
            <a:r>
              <a:rPr lang="zh-CN" altLang="en-US" dirty="0"/>
              <a:t>第五级</a:t>
            </a:r>
          </a:p>
        </p:txBody>
      </p:sp>
      <p:sp>
        <p:nvSpPr>
          <p:cNvPr id="1048" name="Rectangle 24"/>
          <p:cNvSpPr>
            <a:spLocks noChangeArrowheads="1"/>
          </p:cNvSpPr>
          <p:nvPr userDrawn="1"/>
        </p:nvSpPr>
        <p:spPr bwMode="gray">
          <a:xfrm>
            <a:off x="0" y="1"/>
            <a:ext cx="12192000" cy="1484313"/>
          </a:xfrm>
          <a:prstGeom prst="rect">
            <a:avLst/>
          </a:prstGeom>
          <a:gradFill rotWithShape="1">
            <a:gsLst>
              <a:gs pos="0">
                <a:srgbClr val="3366FF">
                  <a:alpha val="60001"/>
                </a:srgbClr>
              </a:gs>
              <a:gs pos="100000">
                <a:srgbClr val="FFFFFF">
                  <a:alpha val="70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51" y="981076"/>
            <a:ext cx="9793816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1053" name="Picture 29" descr="artplus_nature_naturalcity42_f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417" y="6334126"/>
            <a:ext cx="1826683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21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21" r:id="rId4"/>
    <p:sldLayoutId id="2147483734" r:id="rId5"/>
    <p:sldLayoutId id="2147483735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ctr" rtl="0" fontAlgn="base">
        <a:spcBef>
          <a:spcPct val="0"/>
        </a:spcBef>
        <a:spcAft>
          <a:spcPct val="0"/>
        </a:spcAft>
        <a:defRPr sz="4200" b="1" i="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lnSpc>
          <a:spcPct val="150000"/>
        </a:lnSpc>
        <a:spcBef>
          <a:spcPts val="0"/>
        </a:spcBef>
        <a:spcAft>
          <a:spcPct val="0"/>
        </a:spcAft>
        <a:buClr>
          <a:schemeClr val="folHlink"/>
        </a:buClr>
        <a:buFont typeface="Wingdings" charset="2"/>
        <a:buBlip>
          <a:blip r:embed="rId12"/>
        </a:buBlip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742950" indent="-285750" algn="l" rtl="0" fontAlgn="base">
        <a:lnSpc>
          <a:spcPct val="150000"/>
        </a:lnSpc>
        <a:spcBef>
          <a:spcPts val="0"/>
        </a:spcBef>
        <a:spcAft>
          <a:spcPct val="0"/>
        </a:spcAft>
        <a:buClr>
          <a:schemeClr val="tx2"/>
        </a:buClr>
        <a:buFont typeface="Wingdings" charset="2"/>
        <a:buBlip>
          <a:blip r:embed="rId12"/>
        </a:buBlip>
        <a:defRPr sz="2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rtl="0" fontAlgn="base">
        <a:lnSpc>
          <a:spcPct val="150000"/>
        </a:lnSpc>
        <a:spcBef>
          <a:spcPts val="0"/>
        </a:spcBef>
        <a:spcAft>
          <a:spcPct val="0"/>
        </a:spcAft>
        <a:buBlip>
          <a:blip r:embed="rId1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150000"/>
        </a:lnSpc>
        <a:spcBef>
          <a:spcPts val="0"/>
        </a:spcBef>
        <a:spcAft>
          <a:spcPct val="0"/>
        </a:spcAft>
        <a:buBlip>
          <a:blip r:embed="rId12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Blip>
          <a:blip r:embed="rId1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18" Type="http://schemas.openxmlformats.org/officeDocument/2006/relationships/slideLayout" Target="../slideLayouts/slideLayout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tags" Target="../tags/tag35.xml"/><Relationship Id="rId2" Type="http://schemas.openxmlformats.org/officeDocument/2006/relationships/tags" Target="../tags/tag20.xml"/><Relationship Id="rId16" Type="http://schemas.openxmlformats.org/officeDocument/2006/relationships/tags" Target="../tags/tag34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5" Type="http://schemas.openxmlformats.org/officeDocument/2006/relationships/tags" Target="../tags/tag33.xml"/><Relationship Id="rId10" Type="http://schemas.openxmlformats.org/officeDocument/2006/relationships/tags" Target="../tags/tag28.xml"/><Relationship Id="rId19" Type="http://schemas.openxmlformats.org/officeDocument/2006/relationships/image" Target="../media/image8.tmp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VirusTotal/yara/releas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yara.readthedocs.io/en/stabl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tags" Target="../tags/tag48.xml"/><Relationship Id="rId18" Type="http://schemas.openxmlformats.org/officeDocument/2006/relationships/slideLayout" Target="../slideLayouts/slideLayout6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17" Type="http://schemas.openxmlformats.org/officeDocument/2006/relationships/tags" Target="../tags/tag52.xml"/><Relationship Id="rId2" Type="http://schemas.openxmlformats.org/officeDocument/2006/relationships/tags" Target="../tags/tag37.xml"/><Relationship Id="rId16" Type="http://schemas.openxmlformats.org/officeDocument/2006/relationships/tags" Target="../tags/tag51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5" Type="http://schemas.openxmlformats.org/officeDocument/2006/relationships/tags" Target="../tags/tag40.xml"/><Relationship Id="rId15" Type="http://schemas.openxmlformats.org/officeDocument/2006/relationships/tags" Target="../tags/tag50.xml"/><Relationship Id="rId10" Type="http://schemas.openxmlformats.org/officeDocument/2006/relationships/tags" Target="../tags/tag45.xml"/><Relationship Id="rId19" Type="http://schemas.openxmlformats.org/officeDocument/2006/relationships/image" Target="../media/image8.tmp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tags" Target="../tags/tag4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18" Type="http://schemas.openxmlformats.org/officeDocument/2006/relationships/slideLayout" Target="../slideLayouts/slideLayout6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tags" Target="../tags/tag69.xml"/><Relationship Id="rId2" Type="http://schemas.openxmlformats.org/officeDocument/2006/relationships/tags" Target="../tags/tag54.xml"/><Relationship Id="rId16" Type="http://schemas.openxmlformats.org/officeDocument/2006/relationships/tags" Target="../tags/tag68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tags" Target="../tags/tag67.xml"/><Relationship Id="rId10" Type="http://schemas.openxmlformats.org/officeDocument/2006/relationships/tags" Target="../tags/tag62.xml"/><Relationship Id="rId19" Type="http://schemas.openxmlformats.org/officeDocument/2006/relationships/image" Target="../media/image8.tmp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image" Target="../media/image8.tmp"/><Relationship Id="rId5" Type="http://schemas.openxmlformats.org/officeDocument/2006/relationships/tags" Target="../tags/tag74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73.xml"/><Relationship Id="rId9" Type="http://schemas.openxmlformats.org/officeDocument/2006/relationships/tags" Target="../tags/tag7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8.tmp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13" Type="http://schemas.openxmlformats.org/officeDocument/2006/relationships/tags" Target="../tags/tag91.xml"/><Relationship Id="rId18" Type="http://schemas.openxmlformats.org/officeDocument/2006/relationships/slideLayout" Target="../slideLayouts/slideLayout6.xml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12" Type="http://schemas.openxmlformats.org/officeDocument/2006/relationships/tags" Target="../tags/tag90.xml"/><Relationship Id="rId17" Type="http://schemas.openxmlformats.org/officeDocument/2006/relationships/tags" Target="../tags/tag95.xml"/><Relationship Id="rId2" Type="http://schemas.openxmlformats.org/officeDocument/2006/relationships/tags" Target="../tags/tag80.xml"/><Relationship Id="rId16" Type="http://schemas.openxmlformats.org/officeDocument/2006/relationships/tags" Target="../tags/tag94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5" Type="http://schemas.openxmlformats.org/officeDocument/2006/relationships/tags" Target="../tags/tag83.xml"/><Relationship Id="rId15" Type="http://schemas.openxmlformats.org/officeDocument/2006/relationships/tags" Target="../tags/tag93.xml"/><Relationship Id="rId10" Type="http://schemas.openxmlformats.org/officeDocument/2006/relationships/tags" Target="../tags/tag88.xml"/><Relationship Id="rId19" Type="http://schemas.openxmlformats.org/officeDocument/2006/relationships/image" Target="../media/image8.tmp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tags" Target="../tags/tag9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image" Target="../media/image8.tmp"/><Relationship Id="rId5" Type="http://schemas.openxmlformats.org/officeDocument/2006/relationships/tags" Target="../tags/tag100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99.xml"/><Relationship Id="rId9" Type="http://schemas.openxmlformats.org/officeDocument/2006/relationships/tags" Target="../tags/tag10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tags" Target="../tags/tag117.xml"/><Relationship Id="rId18" Type="http://schemas.openxmlformats.org/officeDocument/2006/relationships/slideLayout" Target="../slideLayouts/slideLayout6.xml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12" Type="http://schemas.openxmlformats.org/officeDocument/2006/relationships/tags" Target="../tags/tag116.xml"/><Relationship Id="rId17" Type="http://schemas.openxmlformats.org/officeDocument/2006/relationships/tags" Target="../tags/tag121.xml"/><Relationship Id="rId2" Type="http://schemas.openxmlformats.org/officeDocument/2006/relationships/tags" Target="../tags/tag106.xml"/><Relationship Id="rId16" Type="http://schemas.openxmlformats.org/officeDocument/2006/relationships/tags" Target="../tags/tag120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tags" Target="../tags/tag115.xml"/><Relationship Id="rId5" Type="http://schemas.openxmlformats.org/officeDocument/2006/relationships/tags" Target="../tags/tag109.xml"/><Relationship Id="rId15" Type="http://schemas.openxmlformats.org/officeDocument/2006/relationships/tags" Target="../tags/tag119.xml"/><Relationship Id="rId10" Type="http://schemas.openxmlformats.org/officeDocument/2006/relationships/tags" Target="../tags/tag114.xml"/><Relationship Id="rId19" Type="http://schemas.openxmlformats.org/officeDocument/2006/relationships/image" Target="../media/image8.tmp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4" Type="http://schemas.openxmlformats.org/officeDocument/2006/relationships/tags" Target="../tags/tag1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8.tmp"/><Relationship Id="rId5" Type="http://schemas.openxmlformats.org/officeDocument/2006/relationships/tags" Target="../tags/tag14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13" Type="http://schemas.openxmlformats.org/officeDocument/2006/relationships/image" Target="../media/image8.tmp"/><Relationship Id="rId3" Type="http://schemas.openxmlformats.org/officeDocument/2006/relationships/tags" Target="../tags/tag124.xml"/><Relationship Id="rId7" Type="http://schemas.openxmlformats.org/officeDocument/2006/relationships/tags" Target="../tags/tag128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126.xml"/><Relationship Id="rId10" Type="http://schemas.openxmlformats.org/officeDocument/2006/relationships/tags" Target="../tags/tag131.xml"/><Relationship Id="rId4" Type="http://schemas.openxmlformats.org/officeDocument/2006/relationships/tags" Target="../tags/tag125.xml"/><Relationship Id="rId9" Type="http://schemas.openxmlformats.org/officeDocument/2006/relationships/tags" Target="../tags/tag13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13" Type="http://schemas.openxmlformats.org/officeDocument/2006/relationships/tags" Target="../tags/tag144.xml"/><Relationship Id="rId18" Type="http://schemas.openxmlformats.org/officeDocument/2006/relationships/slideLayout" Target="../slideLayouts/slideLayout6.xml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12" Type="http://schemas.openxmlformats.org/officeDocument/2006/relationships/tags" Target="../tags/tag143.xml"/><Relationship Id="rId17" Type="http://schemas.openxmlformats.org/officeDocument/2006/relationships/tags" Target="../tags/tag148.xml"/><Relationship Id="rId2" Type="http://schemas.openxmlformats.org/officeDocument/2006/relationships/tags" Target="../tags/tag133.xml"/><Relationship Id="rId16" Type="http://schemas.openxmlformats.org/officeDocument/2006/relationships/tags" Target="../tags/tag147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tags" Target="../tags/tag142.xml"/><Relationship Id="rId5" Type="http://schemas.openxmlformats.org/officeDocument/2006/relationships/tags" Target="../tags/tag136.xml"/><Relationship Id="rId15" Type="http://schemas.openxmlformats.org/officeDocument/2006/relationships/tags" Target="../tags/tag146.xml"/><Relationship Id="rId10" Type="http://schemas.openxmlformats.org/officeDocument/2006/relationships/tags" Target="../tags/tag141.xml"/><Relationship Id="rId19" Type="http://schemas.openxmlformats.org/officeDocument/2006/relationships/image" Target="../media/image8.tmp"/><Relationship Id="rId4" Type="http://schemas.openxmlformats.org/officeDocument/2006/relationships/tags" Target="../tags/tag135.xml"/><Relationship Id="rId9" Type="http://schemas.openxmlformats.org/officeDocument/2006/relationships/tags" Target="../tags/tag140.xml"/><Relationship Id="rId14" Type="http://schemas.openxmlformats.org/officeDocument/2006/relationships/tags" Target="../tags/tag14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tags" Target="../tags/tag156.xml"/><Relationship Id="rId13" Type="http://schemas.openxmlformats.org/officeDocument/2006/relationships/tags" Target="../tags/tag161.xml"/><Relationship Id="rId18" Type="http://schemas.openxmlformats.org/officeDocument/2006/relationships/slideLayout" Target="../slideLayouts/slideLayout6.xml"/><Relationship Id="rId3" Type="http://schemas.openxmlformats.org/officeDocument/2006/relationships/tags" Target="../tags/tag151.xml"/><Relationship Id="rId7" Type="http://schemas.openxmlformats.org/officeDocument/2006/relationships/tags" Target="../tags/tag155.xml"/><Relationship Id="rId12" Type="http://schemas.openxmlformats.org/officeDocument/2006/relationships/tags" Target="../tags/tag160.xml"/><Relationship Id="rId17" Type="http://schemas.openxmlformats.org/officeDocument/2006/relationships/tags" Target="../tags/tag165.xml"/><Relationship Id="rId2" Type="http://schemas.openxmlformats.org/officeDocument/2006/relationships/tags" Target="../tags/tag150.xml"/><Relationship Id="rId16" Type="http://schemas.openxmlformats.org/officeDocument/2006/relationships/tags" Target="../tags/tag164.xml"/><Relationship Id="rId20" Type="http://schemas.openxmlformats.org/officeDocument/2006/relationships/image" Target="../media/image8.tmp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11" Type="http://schemas.openxmlformats.org/officeDocument/2006/relationships/tags" Target="../tags/tag159.xml"/><Relationship Id="rId5" Type="http://schemas.openxmlformats.org/officeDocument/2006/relationships/tags" Target="../tags/tag153.xml"/><Relationship Id="rId15" Type="http://schemas.openxmlformats.org/officeDocument/2006/relationships/tags" Target="../tags/tag163.xml"/><Relationship Id="rId10" Type="http://schemas.openxmlformats.org/officeDocument/2006/relationships/tags" Target="../tags/tag158.xml"/><Relationship Id="rId19" Type="http://schemas.openxmlformats.org/officeDocument/2006/relationships/notesSlide" Target="../notesSlides/notesSlide3.xml"/><Relationship Id="rId4" Type="http://schemas.openxmlformats.org/officeDocument/2006/relationships/tags" Target="../tags/tag152.xml"/><Relationship Id="rId9" Type="http://schemas.openxmlformats.org/officeDocument/2006/relationships/tags" Target="../tags/tag157.xml"/><Relationship Id="rId14" Type="http://schemas.openxmlformats.org/officeDocument/2006/relationships/tags" Target="../tags/tag16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10973"/>
            <a:ext cx="12192000" cy="11430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100" i="0" dirty="0">
                <a:solidFill>
                  <a:schemeClr val="tx1"/>
                </a:solidFill>
                <a:ea typeface="宋体" panose="02010600030101010101" pitchFamily="2" charset="-122"/>
              </a:rPr>
              <a:t>恶意代码分析与防治技术</a:t>
            </a:r>
            <a:br>
              <a:rPr lang="en-US" i="0" dirty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zh-CN" altLang="en-US" sz="4000" b="1" dirty="0">
                <a:solidFill>
                  <a:srgbClr val="7030A0"/>
                </a:solidFill>
              </a:rPr>
              <a:t>第</a:t>
            </a:r>
            <a:r>
              <a:rPr lang="en-US" altLang="zh-CN" sz="4000" b="1" dirty="0">
                <a:solidFill>
                  <a:srgbClr val="7030A0"/>
                </a:solidFill>
              </a:rPr>
              <a:t>3</a:t>
            </a:r>
            <a:r>
              <a:rPr lang="zh-CN" altLang="en-US" sz="4000" b="1" dirty="0">
                <a:solidFill>
                  <a:srgbClr val="7030A0"/>
                </a:solidFill>
              </a:rPr>
              <a:t>章 </a:t>
            </a:r>
            <a:r>
              <a:rPr lang="en-US" altLang="zh-CN" sz="4000" b="1" dirty="0">
                <a:solidFill>
                  <a:srgbClr val="7030A0"/>
                </a:solidFill>
                <a:ea typeface="宋体" panose="02010600030101010101" pitchFamily="2" charset="-122"/>
              </a:rPr>
              <a:t>Yara</a:t>
            </a:r>
            <a:r>
              <a:rPr lang="zh-CN" altLang="en-US" sz="4000" b="1" dirty="0">
                <a:solidFill>
                  <a:srgbClr val="7030A0"/>
                </a:solidFill>
                <a:ea typeface="宋体" panose="02010600030101010101" pitchFamily="2" charset="-122"/>
              </a:rPr>
              <a:t>检测引擎</a:t>
            </a:r>
            <a:endParaRPr lang="en-US" sz="2800" b="1" dirty="0">
              <a:solidFill>
                <a:srgbClr val="7030A0"/>
              </a:solidFill>
              <a:ea typeface="宋体" panose="02010600030101010101" pitchFamily="2" charset="-122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3616278"/>
            <a:ext cx="12192000" cy="1301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300" b="1" i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/>
            <a:r>
              <a:rPr lang="zh-CN" altLang="en-US" sz="3600" b="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王志</a:t>
            </a:r>
            <a:r>
              <a:rPr lang="en-US" altLang="zh-CN" sz="3600" b="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algn="ctr" defTabSz="914400"/>
            <a:r>
              <a:rPr lang="en-US" altLang="zh-CN" sz="2400" b="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zwang@nankai.edu.cn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5179843"/>
            <a:ext cx="12192000" cy="1678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300" b="1" i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>
              <a:lnSpc>
                <a:spcPct val="150000"/>
              </a:lnSpc>
            </a:pPr>
            <a:r>
              <a:rPr lang="zh-CN" altLang="en-US" sz="2400" i="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南开大学 网络空间安全学院</a:t>
            </a:r>
            <a:endParaRPr lang="en-US" altLang="zh-CN" sz="2400" i="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defTabSz="914400">
              <a:lnSpc>
                <a:spcPct val="150000"/>
              </a:lnSpc>
            </a:pPr>
            <a:r>
              <a:rPr lang="en-US" altLang="zh-CN" sz="2400" i="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2023-2024</a:t>
            </a:r>
            <a:r>
              <a:rPr lang="zh-CN" altLang="en-US" sz="2400" i="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学年</a:t>
            </a:r>
            <a:endParaRPr lang="en-US" altLang="zh-CN" sz="2400" i="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9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FE00F79-9CAA-4227-8301-6E13BEB0D19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以下对</a:t>
            </a:r>
            <a:r>
              <a:rPr lang="en-US" altLang="zh-CN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Yara</a:t>
            </a: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引擎的描述哪些是正确的？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EDCD0D-0463-469A-B980-3E535032F5B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可以跨平台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BC5B5E-259D-47F4-9DBD-B9B27B20306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可以用来识别和分类恶意代码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9FA186-9D8D-4C01-9050-5A1A324E6A4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Yara</a:t>
            </a: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引擎本身不提供杀毒功能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7B4FA8A-9A57-49D7-BC6F-D1C961027B5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Yara</a:t>
            </a: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规则由</a:t>
            </a:r>
            <a:r>
              <a:rPr lang="en-US" altLang="zh-CN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组字符串和</a:t>
            </a:r>
            <a:r>
              <a:rPr lang="en-US" altLang="zh-CN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个布尔表达式构成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004275-3487-43E0-AFE8-F23F530613DD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C879ADE-0C63-4293-86D1-D1909DD84743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4196549-73B2-49C8-A827-2A964CFE2186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895283-C417-4348-940E-759DF381F22A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10F2128-30F1-4D62-9C54-FCD6FC8078BB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0A58EAF-ED97-43FC-83AF-319B24783598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57764EA7-34A2-4F9C-A864-CC9DA5F4B19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CF1A1078-AA11-4AB1-AADF-12CC161DB8A2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85D18DE3-C372-480C-9409-F0FBE5BCD874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E89D4C19-71E1-4163-94BE-095495F46098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925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6CC6BE5-97D9-4DFF-B697-1F58AD8A8AC7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92848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4E568-EA5B-4811-A67F-F9232C80B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2. Yara</a:t>
            </a:r>
            <a:r>
              <a:rPr lang="zh-CN" altLang="en-US" dirty="0"/>
              <a:t>引擎的安装</a:t>
            </a:r>
          </a:p>
        </p:txBody>
      </p:sp>
    </p:spTree>
    <p:extLst>
      <p:ext uri="{BB962C8B-B14F-4D97-AF65-F5344CB8AC3E}">
        <p14:creationId xmlns:p14="http://schemas.microsoft.com/office/powerpoint/2010/main" val="362589290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DA3A6-23CE-41AA-9B24-98EFDFAD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Yara</a:t>
            </a:r>
            <a:r>
              <a:rPr lang="zh-CN" altLang="en-US" dirty="0"/>
              <a:t>引擎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61D37-DE01-4991-B71D-F772B492E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542" y="1853661"/>
            <a:ext cx="9526964" cy="4092575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Yara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引擎的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https://github.com/VirusTotal/yara/releases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4059C5-5442-4A8D-8A46-87CEFF99A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866" y="3080535"/>
            <a:ext cx="4733914" cy="335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33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02A41-EDA9-42A5-8677-9E916A0E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Yara</a:t>
            </a:r>
            <a:r>
              <a:rPr lang="zh-CN" altLang="en-US" dirty="0"/>
              <a:t>引擎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10BDF4-84A8-4F72-A68A-2F502D005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Yara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引擎文档说明：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https://yara.readthedocs.io/en/stable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18B0FB7-7FD0-4FA2-B8E6-4A401480A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738" y="3260932"/>
            <a:ext cx="4380588" cy="302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21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6DB5C-C25A-4B71-BDF8-A4613BE7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Who is using Yara?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099E08E-47DA-4BAD-B1CC-5EFA57E70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5870" y="1944533"/>
            <a:ext cx="2058226" cy="409257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286BC6-5B93-4B32-900B-EC8B69D47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368" y="1982918"/>
            <a:ext cx="1558443" cy="38940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873C2F4-5945-42BF-89BD-4DB20B12E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122" y="2014141"/>
            <a:ext cx="1963007" cy="38315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75E1F6E-F25F-4048-811A-059E04D44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9441" y="1982918"/>
            <a:ext cx="2252663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9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EA5E3-6B2A-47DC-A151-0DA59D18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安装</a:t>
            </a:r>
            <a:r>
              <a:rPr lang="en-US" altLang="zh-CN" dirty="0"/>
              <a:t>Yara</a:t>
            </a:r>
            <a:r>
              <a:rPr lang="zh-CN" altLang="en-US" dirty="0"/>
              <a:t>引擎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5495E6-26E4-47DB-80D3-15F7E95A0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588" y="2049032"/>
            <a:ext cx="7743407" cy="430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18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85470-9930-4D41-9501-63293D92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Yara </a:t>
            </a:r>
            <a:r>
              <a:rPr lang="zh-CN" altLang="en-US" dirty="0"/>
              <a:t>引擎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F33DB51-0B6C-42EE-AB86-E376E8D4F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388" y="2054752"/>
            <a:ext cx="10588625" cy="3961347"/>
          </a:xfrm>
        </p:spPr>
      </p:pic>
    </p:spTree>
    <p:extLst>
      <p:ext uri="{BB962C8B-B14F-4D97-AF65-F5344CB8AC3E}">
        <p14:creationId xmlns:p14="http://schemas.microsoft.com/office/powerpoint/2010/main" val="473270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BAD05-A79B-4A68-8C86-6413D32E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安装</a:t>
            </a:r>
            <a:r>
              <a:rPr lang="en-US" altLang="zh-CN" dirty="0"/>
              <a:t>Yara</a:t>
            </a:r>
            <a:r>
              <a:rPr lang="zh-CN" altLang="en-US" dirty="0"/>
              <a:t>引擎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85C763-6870-42F4-BD01-B22C968AC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081" y="1891247"/>
            <a:ext cx="6502613" cy="45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20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CED27-7775-412E-84E3-FAEAA985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err="1"/>
              <a:t>yara</a:t>
            </a:r>
            <a:r>
              <a:rPr lang="en-US" altLang="zh-CN" dirty="0"/>
              <a:t>-python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2156A2-0D7D-4007-A333-E0E92E03A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直接编写</a:t>
            </a:r>
            <a:r>
              <a:rPr lang="en-US" altLang="zh-CN" dirty="0"/>
              <a:t>python</a:t>
            </a:r>
            <a:r>
              <a:rPr lang="zh-CN" altLang="en-US" dirty="0"/>
              <a:t>程序来调用</a:t>
            </a:r>
            <a:r>
              <a:rPr lang="en-US" altLang="zh-CN" dirty="0"/>
              <a:t>Yara</a:t>
            </a:r>
            <a:r>
              <a:rPr lang="zh-CN" altLang="en-US" dirty="0"/>
              <a:t>引擎</a:t>
            </a:r>
            <a:endParaRPr lang="en-US" altLang="zh-CN" dirty="0"/>
          </a:p>
          <a:p>
            <a:r>
              <a:rPr lang="en-US" altLang="zh-CN" dirty="0"/>
              <a:t>pip</a:t>
            </a:r>
            <a:r>
              <a:rPr lang="zh-CN" altLang="en-US" dirty="0"/>
              <a:t>自动安装</a:t>
            </a:r>
            <a:endParaRPr lang="en-US" altLang="zh-CN" dirty="0"/>
          </a:p>
          <a:p>
            <a:pPr lvl="1"/>
            <a:r>
              <a:rPr lang="en-US" altLang="zh-CN" dirty="0"/>
              <a:t>pip install </a:t>
            </a:r>
            <a:r>
              <a:rPr lang="en-US" altLang="zh-CN" dirty="0" err="1"/>
              <a:t>yara</a:t>
            </a:r>
            <a:r>
              <a:rPr lang="en-US" altLang="zh-CN" dirty="0"/>
              <a:t>-python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6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5ED3F-A532-47EE-B31B-2DE248A8D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/>
              <a:t>Yara</a:t>
            </a:r>
            <a:r>
              <a:rPr lang="zh-CN" altLang="en-US" dirty="0"/>
              <a:t>引擎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D345D6-2C3A-41D0-BD1B-BE99E82D0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91" y="2210544"/>
            <a:ext cx="3733800" cy="21336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78A10FF-466E-4A49-9BF8-0D5078B3D30F}"/>
              </a:ext>
            </a:extLst>
          </p:cNvPr>
          <p:cNvSpPr txBox="1"/>
          <p:nvPr/>
        </p:nvSpPr>
        <p:spPr>
          <a:xfrm>
            <a:off x="621123" y="5008562"/>
            <a:ext cx="36966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编写规则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，判断条件写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，所有的文件都会被匹配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821946E-670C-4523-9147-713947FA2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179" y="1849439"/>
            <a:ext cx="4930430" cy="336067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002534-7F0F-4B9E-A310-034B76148F8C}"/>
              </a:ext>
            </a:extLst>
          </p:cNvPr>
          <p:cNvSpPr txBox="1"/>
          <p:nvPr/>
        </p:nvSpPr>
        <p:spPr>
          <a:xfrm>
            <a:off x="6763958" y="5240958"/>
            <a:ext cx="36966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当前文件夹下的所有文件都被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规则匹配</a:t>
            </a:r>
          </a:p>
        </p:txBody>
      </p:sp>
    </p:spTree>
    <p:extLst>
      <p:ext uri="{BB962C8B-B14F-4D97-AF65-F5344CB8AC3E}">
        <p14:creationId xmlns:p14="http://schemas.microsoft.com/office/powerpoint/2010/main" val="100391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904A5-DB46-42B7-AA01-159263EF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1DC4AF-8F4D-4659-9533-1E7B6E91E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18" y="1849439"/>
            <a:ext cx="10587567" cy="4092575"/>
          </a:xfrm>
        </p:spPr>
        <p:txBody>
          <a:bodyPr/>
          <a:lstStyle/>
          <a:p>
            <a:r>
              <a:rPr lang="en-US" altLang="zh-CN" dirty="0"/>
              <a:t>Yara</a:t>
            </a:r>
            <a:r>
              <a:rPr lang="zh-CN" altLang="en-US" dirty="0"/>
              <a:t>引擎</a:t>
            </a:r>
            <a:endParaRPr lang="en-US" altLang="zh-CN" dirty="0"/>
          </a:p>
          <a:p>
            <a:r>
              <a:rPr lang="en-US" altLang="zh-CN" dirty="0"/>
              <a:t>Yara</a:t>
            </a:r>
            <a:r>
              <a:rPr lang="zh-CN" altLang="en-US" dirty="0"/>
              <a:t>引擎安装</a:t>
            </a:r>
            <a:endParaRPr lang="en-US" altLang="zh-CN" dirty="0"/>
          </a:p>
          <a:p>
            <a:r>
              <a:rPr lang="en-US" altLang="zh-CN" dirty="0"/>
              <a:t>Yara</a:t>
            </a:r>
            <a:r>
              <a:rPr lang="zh-CN" altLang="en-US" dirty="0"/>
              <a:t>规则</a:t>
            </a:r>
            <a:endParaRPr lang="en-US" altLang="zh-CN" dirty="0"/>
          </a:p>
          <a:p>
            <a:r>
              <a:rPr lang="en-US" altLang="zh-CN" dirty="0"/>
              <a:t>Yara</a:t>
            </a:r>
            <a:r>
              <a:rPr lang="zh-CN" altLang="en-US" dirty="0"/>
              <a:t>字符串</a:t>
            </a:r>
            <a:endParaRPr lang="en-US" altLang="zh-CN" dirty="0"/>
          </a:p>
          <a:p>
            <a:pPr lvl="1"/>
            <a:r>
              <a:rPr lang="zh-CN" altLang="en-US" dirty="0"/>
              <a:t>难点：正则表达式</a:t>
            </a:r>
            <a:endParaRPr lang="en-US" altLang="zh-CN" dirty="0"/>
          </a:p>
          <a:p>
            <a:r>
              <a:rPr lang="en-US" altLang="zh-CN" dirty="0"/>
              <a:t>Yara</a:t>
            </a:r>
            <a:r>
              <a:rPr lang="zh-CN" altLang="en-US" dirty="0"/>
              <a:t>条件表达式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451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D1FB5-9BF0-484D-9210-9815E7438B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3. Yara</a:t>
            </a:r>
            <a:r>
              <a:rPr lang="zh-CN" altLang="en-US" dirty="0"/>
              <a:t>规则</a:t>
            </a:r>
          </a:p>
        </p:txBody>
      </p:sp>
    </p:spTree>
    <p:extLst>
      <p:ext uri="{BB962C8B-B14F-4D97-AF65-F5344CB8AC3E}">
        <p14:creationId xmlns:p14="http://schemas.microsoft.com/office/powerpoint/2010/main" val="149834211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4EF98-C2D2-4723-8FD9-D20145DD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Yara</a:t>
            </a:r>
            <a:r>
              <a:rPr lang="zh-CN" altLang="en-US" dirty="0"/>
              <a:t>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4295CA-E66F-42F5-9E8E-17A7CB0C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422" y="2034105"/>
            <a:ext cx="10587567" cy="442975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rule</a:t>
            </a:r>
            <a:r>
              <a:rPr lang="en-US" altLang="zh-CN" dirty="0"/>
              <a:t> dummy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condition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     false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Yara</a:t>
            </a:r>
            <a:r>
              <a:rPr lang="zh-CN" altLang="en-US" dirty="0"/>
              <a:t>规则类似于</a:t>
            </a:r>
            <a:r>
              <a:rPr lang="en-US" altLang="zh-CN" dirty="0"/>
              <a:t>C</a:t>
            </a:r>
            <a:r>
              <a:rPr lang="zh-CN" altLang="en-US" dirty="0"/>
              <a:t>语言，每个规则都以关键字“</a:t>
            </a:r>
            <a:r>
              <a:rPr lang="en-US" altLang="zh-CN" dirty="0"/>
              <a:t>rule</a:t>
            </a:r>
            <a:r>
              <a:rPr lang="zh-CN" altLang="en-US" dirty="0"/>
              <a:t>”开头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C46924-6036-4C2F-B994-2FFDAF21C430}"/>
              </a:ext>
            </a:extLst>
          </p:cNvPr>
          <p:cNvSpPr txBox="1"/>
          <p:nvPr/>
        </p:nvSpPr>
        <p:spPr>
          <a:xfrm>
            <a:off x="344636" y="1419714"/>
            <a:ext cx="2661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规则开始的关键字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D5D608-2A7F-4FAF-A70D-8F4977F6EA00}"/>
              </a:ext>
            </a:extLst>
          </p:cNvPr>
          <p:cNvSpPr txBox="1"/>
          <p:nvPr/>
        </p:nvSpPr>
        <p:spPr>
          <a:xfrm>
            <a:off x="4342388" y="2034105"/>
            <a:ext cx="7180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规则标识符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Identifier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，第一个字符不能是数字，长度不超过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128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字符，区分大小写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179DAB9-E89A-4E4D-B7D8-24C7F78C2381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153103" y="2511159"/>
            <a:ext cx="118928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CE138E5-0EF3-44CC-815A-5A23C4628AAE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75289" y="1881379"/>
            <a:ext cx="0" cy="4066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006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F929C-582B-4350-B7F1-C34D15C9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Yara</a:t>
            </a:r>
            <a:r>
              <a:rPr lang="zh-CN" altLang="en-US" dirty="0"/>
              <a:t>规则中的关键字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E7059E0-30FE-49E7-B0C8-D00FA266D9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860110"/>
              </p:ext>
            </p:extLst>
          </p:nvPr>
        </p:nvGraphicFramePr>
        <p:xfrm>
          <a:off x="336000" y="1849439"/>
          <a:ext cx="11520000" cy="44534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799632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37702323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739724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98568120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35990418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96380549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90797998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7503227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fontAlgn="ctr"/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any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ascii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base64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base64wide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57796907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contains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entrypoint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filesize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fullword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2440941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include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int16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int16be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int32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int32be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int8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int8be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63539356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matches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nocase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8673621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strings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them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uint16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uint16be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uint32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uint32be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uint8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65276462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uint8be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xor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855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182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A9D5B3-1735-4267-A207-9BF8478DA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18" y="1072055"/>
            <a:ext cx="10587567" cy="500966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silent_banker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banker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description = "This is just an example"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$a = {6A 40 68 00 30 00 00 6A 14 8D 91}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$b = {8D 4D B0 2B C1 83 C0 27 99 6A 4E 59 F7 F9}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$c = "UVODFRYSIHLNWPEJXQZAKCBGMT"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$a or $b or $c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BF4D019-E903-411E-90FF-AA543E733DA2}"/>
              </a:ext>
            </a:extLst>
          </p:cNvPr>
          <p:cNvSpPr/>
          <p:nvPr/>
        </p:nvSpPr>
        <p:spPr>
          <a:xfrm>
            <a:off x="2186152" y="1593419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规则名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52C13D-81E5-4E16-BC1A-F4CA1EA4668D}"/>
              </a:ext>
            </a:extLst>
          </p:cNvPr>
          <p:cNvSpPr/>
          <p:nvPr/>
        </p:nvSpPr>
        <p:spPr>
          <a:xfrm>
            <a:off x="5530030" y="1145653"/>
            <a:ext cx="1213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tag</a:t>
            </a:r>
            <a:r>
              <a:rPr lang="zh-CN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字段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B5D053-6602-4454-A648-97F4E7E651F3}"/>
              </a:ext>
            </a:extLst>
          </p:cNvPr>
          <p:cNvSpPr/>
          <p:nvPr/>
        </p:nvSpPr>
        <p:spPr>
          <a:xfrm>
            <a:off x="5193699" y="2180922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描述信息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C862B2-6ECA-453F-BFE5-64B1A1A8F063}"/>
              </a:ext>
            </a:extLst>
          </p:cNvPr>
          <p:cNvSpPr/>
          <p:nvPr/>
        </p:nvSpPr>
        <p:spPr>
          <a:xfrm>
            <a:off x="2445244" y="3198167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规则字段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2C4B43-A006-4F3D-89BA-29975B762337}"/>
              </a:ext>
            </a:extLst>
          </p:cNvPr>
          <p:cNvSpPr/>
          <p:nvPr/>
        </p:nvSpPr>
        <p:spPr>
          <a:xfrm>
            <a:off x="4390274" y="5555112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条件判断字段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55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DD6F9-F330-4381-8910-D1FF3C4B5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DD5707-68AF-4AD3-9682-2F7F65288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可以像编写</a:t>
            </a:r>
            <a:r>
              <a:rPr lang="en-US" altLang="zh-CN" dirty="0"/>
              <a:t>C</a:t>
            </a:r>
            <a:r>
              <a:rPr lang="zh-CN" altLang="zh-CN" dirty="0"/>
              <a:t>语言一样，在</a:t>
            </a:r>
            <a:r>
              <a:rPr lang="en-US" altLang="zh-CN" dirty="0"/>
              <a:t>Yara</a:t>
            </a:r>
            <a:r>
              <a:rPr lang="zh-CN" altLang="zh-CN" dirty="0"/>
              <a:t>规则中添加注释：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// </a:t>
            </a:r>
            <a:r>
              <a:rPr lang="zh-CN" altLang="zh-CN" dirty="0"/>
              <a:t>单行注释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/* </a:t>
            </a:r>
            <a:r>
              <a:rPr lang="zh-CN" altLang="zh-CN" dirty="0">
                <a:solidFill>
                  <a:srgbClr val="FF0000"/>
                </a:solidFill>
              </a:rPr>
              <a:t>多行注释 </a:t>
            </a:r>
            <a:r>
              <a:rPr lang="en-US" altLang="zh-CN" dirty="0">
                <a:solidFill>
                  <a:srgbClr val="FF0000"/>
                </a:solidFill>
              </a:rPr>
              <a:t>*/</a:t>
            </a:r>
            <a:endParaRPr lang="zh-CN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3528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6B6EDAA-365A-4816-A6AF-12B1ECBC14E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下面哪一个是无效的规则名称？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23EBDA-CF6D-448C-8872-D2E5B4BACA0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00_banker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9CB7AA-FC7C-4963-B041-69617885C1B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Trojan_0x234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87068B-491F-4E01-8A98-D2F65AA3F20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My_first_rule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0252D4-228B-4513-9BC5-4F9E7F4E45A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silent_banker:banker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BDF524-D803-4B44-B5E2-55D35BD2075A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9C5FDC0-61F8-4A74-A422-5BDCF1AE6355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E97BDEA-AAB5-40B4-AE6B-3D4B78EF85AE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92F860-F0DE-40F4-A4D7-14A32CB58941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64E848B-3EAC-49F5-AB93-AF2F438A32E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CD5AE8C-5381-46B1-841B-13A349AAD200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136D3288-867F-4ABB-955A-9EE3ADC5322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D9B05F9E-DB07-4E5F-B198-049DC60D82B3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076C9259-C554-43D2-9657-EF0160E4FD05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C25FE8F7-1A8D-4DAF-8226-9077D66762B7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D19C117-C607-4115-A537-A3D561C5B5A8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093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D1FB5-9BF0-484D-9210-9815E7438B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4. Yara</a:t>
            </a:r>
            <a:r>
              <a:rPr lang="zh-CN" altLang="en-US" dirty="0"/>
              <a:t>字符串</a:t>
            </a:r>
          </a:p>
        </p:txBody>
      </p:sp>
    </p:spTree>
    <p:extLst>
      <p:ext uri="{BB962C8B-B14F-4D97-AF65-F5344CB8AC3E}">
        <p14:creationId xmlns:p14="http://schemas.microsoft.com/office/powerpoint/2010/main" val="69380616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455CF-B186-451C-812A-66D34EEB4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B8A62-3F4D-4158-BB6C-E38531585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Yara</a:t>
            </a:r>
            <a:r>
              <a:rPr lang="zh-CN" altLang="zh-CN" dirty="0"/>
              <a:t>中有三种类型的字符串</a:t>
            </a:r>
            <a:r>
              <a:rPr lang="en-US" altLang="zh-CN" dirty="0"/>
              <a:t>:</a:t>
            </a:r>
            <a:endParaRPr lang="zh-CN" altLang="zh-CN" dirty="0"/>
          </a:p>
          <a:p>
            <a:pPr lvl="1"/>
            <a:r>
              <a:rPr lang="zh-CN" altLang="zh-CN" b="1" dirty="0"/>
              <a:t>十六进制串</a:t>
            </a:r>
            <a:r>
              <a:rPr lang="zh-CN" altLang="zh-CN" dirty="0"/>
              <a:t>：定义原始</a:t>
            </a:r>
            <a:r>
              <a:rPr lang="zh-CN" altLang="zh-CN" dirty="0">
                <a:solidFill>
                  <a:srgbClr val="FF0000"/>
                </a:solidFill>
              </a:rPr>
              <a:t>字节序列</a:t>
            </a:r>
            <a:endParaRPr lang="en-US" altLang="zh-CN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$a = {6A 40 68 00 30 00 00 6A 14 8D 91}</a:t>
            </a:r>
            <a:endParaRPr lang="zh-CN" altLang="zh-CN" dirty="0">
              <a:solidFill>
                <a:srgbClr val="FF0000"/>
              </a:solidFill>
            </a:endParaRPr>
          </a:p>
          <a:p>
            <a:pPr lvl="1"/>
            <a:r>
              <a:rPr lang="zh-CN" altLang="zh-CN" b="1" dirty="0"/>
              <a:t>文本字符串</a:t>
            </a:r>
            <a:r>
              <a:rPr lang="zh-CN" altLang="zh-CN" dirty="0"/>
              <a:t>：定义</a:t>
            </a:r>
            <a:r>
              <a:rPr lang="zh-CN" altLang="zh-CN" dirty="0">
                <a:solidFill>
                  <a:srgbClr val="FF0000"/>
                </a:solidFill>
              </a:rPr>
              <a:t>可读文本</a:t>
            </a:r>
            <a:r>
              <a:rPr lang="zh-CN" altLang="zh-CN" dirty="0"/>
              <a:t>的部分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"UVODFRYSIHLNWPEJXQZAKCBGMT"</a:t>
            </a:r>
            <a:endParaRPr lang="zh-CN" altLang="zh-CN" dirty="0"/>
          </a:p>
          <a:p>
            <a:pPr lvl="1"/>
            <a:r>
              <a:rPr lang="zh-CN" altLang="zh-CN" b="1" dirty="0"/>
              <a:t>正则表达式</a:t>
            </a:r>
            <a:r>
              <a:rPr lang="zh-CN" altLang="zh-CN" dirty="0"/>
              <a:t>：定义</a:t>
            </a:r>
            <a:r>
              <a:rPr lang="zh-CN" altLang="zh-CN" dirty="0">
                <a:solidFill>
                  <a:srgbClr val="FF0000"/>
                </a:solidFill>
              </a:rPr>
              <a:t>可读文本</a:t>
            </a:r>
            <a:r>
              <a:rPr lang="zh-CN" altLang="zh-CN" dirty="0"/>
              <a:t>的部分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8918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20DCD-726A-46BC-B270-55EBCF7AA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通配符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D9A19E-0958-46A9-B2B7-7CBCF71BC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18" y="1718441"/>
            <a:ext cx="10587567" cy="488731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rule </a:t>
            </a:r>
            <a:r>
              <a:rPr lang="en-US" altLang="zh-CN" b="1" dirty="0" err="1">
                <a:solidFill>
                  <a:srgbClr val="FF0000"/>
                </a:solidFill>
              </a:rPr>
              <a:t>WildcardExample</a:t>
            </a:r>
            <a:endParaRPr lang="zh-CN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strings: 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zh-CN" dirty="0">
                <a:solidFill>
                  <a:srgbClr val="FF0000"/>
                </a:solidFill>
              </a:rPr>
              <a:t>使用</a:t>
            </a:r>
            <a:r>
              <a:rPr lang="en-US" altLang="zh-CN" dirty="0">
                <a:solidFill>
                  <a:srgbClr val="FF0000"/>
                </a:solidFill>
              </a:rPr>
              <a:t>‘?’</a:t>
            </a:r>
            <a:r>
              <a:rPr lang="zh-CN" altLang="zh-CN" dirty="0">
                <a:solidFill>
                  <a:srgbClr val="FF0000"/>
                </a:solidFill>
              </a:rPr>
              <a:t>作为通配符</a:t>
            </a:r>
          </a:p>
          <a:p>
            <a:pPr marL="0" indent="0">
              <a:buNone/>
            </a:pPr>
            <a:r>
              <a:rPr lang="en-US" altLang="zh-CN" dirty="0"/>
              <a:t>	$</a:t>
            </a:r>
            <a:r>
              <a:rPr lang="en-US" altLang="zh-CN" dirty="0" err="1"/>
              <a:t>hex_string</a:t>
            </a:r>
            <a:r>
              <a:rPr lang="en-US" altLang="zh-CN" dirty="0"/>
              <a:t> = { 00 11 </a:t>
            </a:r>
            <a:r>
              <a:rPr lang="en-US" altLang="zh-CN" dirty="0">
                <a:solidFill>
                  <a:srgbClr val="FF0000"/>
                </a:solidFill>
              </a:rPr>
              <a:t>??</a:t>
            </a:r>
            <a:r>
              <a:rPr lang="en-US" altLang="zh-CN" dirty="0"/>
              <a:t> 33 4? 55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condition: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$</a:t>
            </a:r>
            <a:r>
              <a:rPr lang="en-US" altLang="zh-CN" dirty="0" err="1"/>
              <a:t>hex_string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5851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C94CBE-A913-4F97-A655-748E024C5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36" y="2043545"/>
            <a:ext cx="10587567" cy="44958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rule </a:t>
            </a:r>
            <a:r>
              <a:rPr lang="en-US" altLang="zh-CN" sz="2800" b="1" dirty="0" err="1">
                <a:solidFill>
                  <a:srgbClr val="FF0000"/>
                </a:solidFill>
              </a:rPr>
              <a:t>JumpExample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strings: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//</a:t>
            </a:r>
            <a:r>
              <a:rPr lang="zh-CN" altLang="en-US" sz="2800" dirty="0"/>
              <a:t>使用‘</a:t>
            </a:r>
            <a:r>
              <a:rPr lang="en-US" altLang="zh-CN" sz="2800" dirty="0"/>
              <a:t>[]’</a:t>
            </a:r>
            <a:r>
              <a:rPr lang="zh-CN" altLang="en-US" sz="2800" dirty="0"/>
              <a:t>作为</a:t>
            </a:r>
            <a:r>
              <a:rPr lang="zh-CN" altLang="en-US" sz="2800" b="1" dirty="0">
                <a:solidFill>
                  <a:srgbClr val="FF0000"/>
                </a:solidFill>
              </a:rPr>
              <a:t>跳转</a:t>
            </a:r>
            <a:r>
              <a:rPr lang="zh-CN" altLang="en-US" sz="2800" dirty="0"/>
              <a:t>，与任何长度为</a:t>
            </a:r>
            <a:r>
              <a:rPr lang="en-US" altLang="zh-CN" sz="2800" dirty="0"/>
              <a:t>0-2</a:t>
            </a:r>
            <a:r>
              <a:rPr lang="zh-CN" altLang="en-US" sz="2800" dirty="0"/>
              <a:t>字节的内容匹配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	$hex_string1 = { 00 11 </a:t>
            </a:r>
            <a:r>
              <a:rPr lang="en-US" altLang="zh-CN" sz="2800" dirty="0">
                <a:solidFill>
                  <a:srgbClr val="FF0000"/>
                </a:solidFill>
              </a:rPr>
              <a:t>[2]</a:t>
            </a:r>
            <a:r>
              <a:rPr lang="en-US" altLang="zh-CN" sz="2800" dirty="0"/>
              <a:t> 44 55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	$hex_string2 = { 00 11 </a:t>
            </a:r>
            <a:r>
              <a:rPr lang="en-US" altLang="zh-CN" sz="2800" dirty="0">
                <a:solidFill>
                  <a:srgbClr val="FF0000"/>
                </a:solidFill>
              </a:rPr>
              <a:t>[0-2] </a:t>
            </a:r>
            <a:r>
              <a:rPr lang="en-US" altLang="zh-CN" sz="2800" dirty="0"/>
              <a:t>44 55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	//</a:t>
            </a:r>
            <a:r>
              <a:rPr lang="zh-CN" altLang="en-US" sz="2800" dirty="0"/>
              <a:t>该写法与</a:t>
            </a:r>
            <a:r>
              <a:rPr lang="en-US" altLang="zh-CN" sz="2800" dirty="0"/>
              <a:t>string1</a:t>
            </a:r>
            <a:r>
              <a:rPr lang="zh-CN" altLang="en-US" sz="2800" dirty="0"/>
              <a:t>作用完全相同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	$hex_string3 = { 00 11 </a:t>
            </a:r>
            <a:r>
              <a:rPr lang="en-US" altLang="zh-CN" sz="2800" dirty="0">
                <a:solidFill>
                  <a:srgbClr val="FF0000"/>
                </a:solidFill>
              </a:rPr>
              <a:t>?? ?? </a:t>
            </a:r>
            <a:r>
              <a:rPr lang="en-US" altLang="zh-CN" sz="2800" dirty="0"/>
              <a:t>44 55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condition: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	$hex_string1 and $hex_string2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}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3B0A4D8-1823-4D92-ABC5-6A55CDBE0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1" y="981076"/>
            <a:ext cx="9793816" cy="868363"/>
          </a:xfrm>
        </p:spPr>
        <p:txBody>
          <a:bodyPr/>
          <a:lstStyle/>
          <a:p>
            <a:r>
              <a:rPr lang="zh-CN" altLang="en-US" dirty="0"/>
              <a:t>跳转</a:t>
            </a:r>
          </a:p>
        </p:txBody>
      </p:sp>
    </p:spTree>
    <p:extLst>
      <p:ext uri="{BB962C8B-B14F-4D97-AF65-F5344CB8AC3E}">
        <p14:creationId xmlns:p14="http://schemas.microsoft.com/office/powerpoint/2010/main" val="112521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A0E3B-076C-4CA4-86DA-A13543A6B5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1. Yara</a:t>
            </a:r>
            <a:r>
              <a:rPr lang="zh-CN" altLang="en-US" dirty="0"/>
              <a:t>引擎</a:t>
            </a:r>
          </a:p>
        </p:txBody>
      </p:sp>
    </p:spTree>
    <p:extLst>
      <p:ext uri="{BB962C8B-B14F-4D97-AF65-F5344CB8AC3E}">
        <p14:creationId xmlns:p14="http://schemas.microsoft.com/office/powerpoint/2010/main" val="243227223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DCAEAD-98A6-4727-964F-E59694FBE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18" y="2251363"/>
            <a:ext cx="10587567" cy="446809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rule AlternativesExample1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{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strings: </a:t>
            </a:r>
          </a:p>
          <a:p>
            <a:pPr marL="0" indent="0">
              <a:buNone/>
            </a:pPr>
            <a:r>
              <a:rPr lang="en-US" altLang="zh-CN" sz="2400" dirty="0"/>
              <a:t>	$</a:t>
            </a:r>
            <a:r>
              <a:rPr lang="en-US" altLang="zh-CN" sz="2400" dirty="0" err="1"/>
              <a:t>hex_string</a:t>
            </a:r>
            <a:r>
              <a:rPr lang="en-US" altLang="zh-CN" sz="2400" dirty="0"/>
              <a:t> = { 00 11 ( 22 </a:t>
            </a:r>
            <a:r>
              <a:rPr lang="en-US" altLang="zh-CN" sz="2400" dirty="0">
                <a:solidFill>
                  <a:srgbClr val="FF0000"/>
                </a:solidFill>
              </a:rPr>
              <a:t>|</a:t>
            </a:r>
            <a:r>
              <a:rPr lang="en-US" altLang="zh-CN" sz="2400" dirty="0"/>
              <a:t> 33 44 ) 55 }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/* </a:t>
            </a:r>
            <a:r>
              <a:rPr lang="zh-CN" altLang="zh-CN" sz="2400" dirty="0"/>
              <a:t>匹配</a:t>
            </a:r>
            <a:r>
              <a:rPr lang="en-US" altLang="zh-CN" sz="2400" dirty="0"/>
              <a:t> 00 11  </a:t>
            </a:r>
            <a:r>
              <a:rPr lang="en-US" altLang="zh-CN" sz="2400" dirty="0">
                <a:solidFill>
                  <a:srgbClr val="FF0000"/>
                </a:solidFill>
              </a:rPr>
              <a:t>22</a:t>
            </a:r>
            <a:r>
              <a:rPr lang="en-US" altLang="zh-CN" sz="2400" dirty="0"/>
              <a:t>  55 </a:t>
            </a:r>
            <a:r>
              <a:rPr lang="zh-CN" altLang="en-US" sz="2400" dirty="0"/>
              <a:t>或者</a:t>
            </a:r>
            <a:r>
              <a:rPr lang="en-US" altLang="zh-CN" sz="2400" dirty="0"/>
              <a:t> 00 11  </a:t>
            </a:r>
            <a:r>
              <a:rPr lang="en-US" altLang="zh-CN" sz="2400" dirty="0">
                <a:solidFill>
                  <a:srgbClr val="FF0000"/>
                </a:solidFill>
              </a:rPr>
              <a:t>33 44  </a:t>
            </a:r>
            <a:r>
              <a:rPr lang="en-US" altLang="zh-CN" sz="2400" dirty="0"/>
              <a:t>55 */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condition: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$</a:t>
            </a:r>
            <a:r>
              <a:rPr lang="en-US" altLang="zh-CN" sz="2400" dirty="0" err="1"/>
              <a:t>hex_string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33B05BB-7B65-4786-ABAD-C15CF74D4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1" y="981076"/>
            <a:ext cx="9793816" cy="868363"/>
          </a:xfrm>
        </p:spPr>
        <p:txBody>
          <a:bodyPr/>
          <a:lstStyle/>
          <a:p>
            <a:r>
              <a:rPr lang="zh-CN" altLang="en-US" dirty="0"/>
              <a:t>正则表达式</a:t>
            </a:r>
          </a:p>
        </p:txBody>
      </p:sp>
    </p:spTree>
    <p:extLst>
      <p:ext uri="{BB962C8B-B14F-4D97-AF65-F5344CB8AC3E}">
        <p14:creationId xmlns:p14="http://schemas.microsoft.com/office/powerpoint/2010/main" val="2821478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5F0A1C-89C6-4C11-98DE-CBBB46ED7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18" y="2195944"/>
            <a:ext cx="10587567" cy="45096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rule AlternativesExample2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{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strings: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	$</a:t>
            </a:r>
            <a:r>
              <a:rPr lang="en-US" altLang="zh-CN" sz="2800" dirty="0" err="1"/>
              <a:t>hex_string</a:t>
            </a:r>
            <a:r>
              <a:rPr lang="en-US" altLang="zh-CN" sz="2800" dirty="0"/>
              <a:t> = { 00 11 </a:t>
            </a:r>
            <a:r>
              <a:rPr lang="en-US" altLang="zh-CN" sz="2800" dirty="0">
                <a:solidFill>
                  <a:srgbClr val="FF0000"/>
                </a:solidFill>
              </a:rPr>
              <a:t>( 33 44 | 55 | 66 ?? 88 ) </a:t>
            </a:r>
            <a:r>
              <a:rPr lang="en-US" altLang="zh-CN" sz="2800" dirty="0"/>
              <a:t>99 }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condition: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	$</a:t>
            </a:r>
            <a:r>
              <a:rPr lang="en-US" altLang="zh-CN" sz="2800" dirty="0" err="1"/>
              <a:t>hex_string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}</a:t>
            </a:r>
            <a:endParaRPr lang="zh-CN" altLang="zh-CN" sz="28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640229F-023F-4A9A-90DE-333D4ABBB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1" y="981076"/>
            <a:ext cx="9793816" cy="868363"/>
          </a:xfrm>
        </p:spPr>
        <p:txBody>
          <a:bodyPr/>
          <a:lstStyle/>
          <a:p>
            <a:r>
              <a:rPr lang="zh-CN" altLang="en-US" dirty="0"/>
              <a:t>正则表达式</a:t>
            </a:r>
          </a:p>
        </p:txBody>
      </p:sp>
    </p:spTree>
    <p:extLst>
      <p:ext uri="{BB962C8B-B14F-4D97-AF65-F5344CB8AC3E}">
        <p14:creationId xmlns:p14="http://schemas.microsoft.com/office/powerpoint/2010/main" val="3393976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8661C30-01EB-4B5E-8653-A4D7362995C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hex_string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= { 00 11 ( 33 44 | 55 | 66 ?? 88 ) 99 }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该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yara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规则可以匹配以下哪几个十六进制串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5CC1EE-300A-42F0-A5E4-01EC698867B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00 11 33 44</a:t>
            </a:r>
            <a:endParaRPr lang="zh-CN" altLang="en-US" sz="26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21A139-56E6-4F4A-9CC7-FFD8793F191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00 11 55 99</a:t>
            </a:r>
            <a:endParaRPr lang="zh-CN" altLang="en-US" sz="26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9583E8-F8E8-4534-B6D7-49672F7CBCC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00 11 66 77 88</a:t>
            </a:r>
            <a:endParaRPr lang="zh-CN" altLang="en-US" sz="26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8EB264C-4265-4096-9BEA-3E56AF402D1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00 11 66 56 88 99</a:t>
            </a:r>
            <a:endParaRPr lang="zh-CN" altLang="en-US" sz="26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CF41926-96E1-4434-85E3-7BDF91DAD4D7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C6F5BE5-36C6-4596-87A0-01300876E0C0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4C4F82-A227-4E81-BD59-5E24503F676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96109A3-FCC8-4125-829F-E2D0E092CA50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04B0B21-C049-471C-AF10-EB4C8695B21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CAF1127-722F-4AA1-BCAC-BBF6BFE1F020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34094D7A-9415-47AB-B648-08537719921E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74C32B07-F5E2-4B10-9C4F-5D3B9115020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5D223509-97F3-4608-9228-37D11D46640F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F775456C-05DD-4CD2-A73A-197FD327F059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925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5DD7C6AC-9BC7-4074-AD8F-EA833DD9251D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32891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36D7B94-FF2F-41A1-899E-700D04F5CED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文本字符串的匹配要考虑哪些问题？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CBCF4C7-BB8C-462A-942F-61316C22A4A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99F6F60-EEDD-44B8-97F6-39E04669839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AAD3A0ED-9D3E-4D00-AB95-B4118F1544C9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0B53F7D3-3D1C-4EA9-8851-2FA8DFF49D0E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0CB9B7F8-F406-499E-BDB6-E0FFD442C3E0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4BFE85BC-DA42-4E0D-AA80-5AD0721455B8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C4C7470-61BD-4823-B819-364160149E7D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248004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FEA11-5595-4992-B84A-71E19BAE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修饰符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E41ADE-BA34-4747-AE48-9189CF37C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18" y="1766353"/>
            <a:ext cx="10587567" cy="4618681"/>
          </a:xfrm>
        </p:spPr>
        <p:txBody>
          <a:bodyPr/>
          <a:lstStyle/>
          <a:p>
            <a:r>
              <a:rPr lang="en-US" altLang="zh-CN" sz="2800" dirty="0" err="1"/>
              <a:t>nocase</a:t>
            </a:r>
            <a:r>
              <a:rPr lang="zh-CN" altLang="en-US" sz="2800" dirty="0"/>
              <a:t>：  不区分大小写</a:t>
            </a:r>
          </a:p>
          <a:p>
            <a:r>
              <a:rPr lang="en-US" altLang="zh-CN" sz="2800" dirty="0"/>
              <a:t>wide</a:t>
            </a:r>
            <a:r>
              <a:rPr lang="zh-CN" altLang="en-US" sz="2800" dirty="0"/>
              <a:t>：    匹配</a:t>
            </a:r>
            <a:r>
              <a:rPr lang="en-US" altLang="zh-CN" sz="2800" dirty="0"/>
              <a:t>2</a:t>
            </a:r>
            <a:r>
              <a:rPr lang="zh-CN" altLang="en-US" sz="2800" dirty="0"/>
              <a:t>字节的宽字符</a:t>
            </a:r>
          </a:p>
          <a:p>
            <a:r>
              <a:rPr lang="en-US" altLang="zh-CN" sz="2800" dirty="0"/>
              <a:t>ascii</a:t>
            </a:r>
            <a:r>
              <a:rPr lang="zh-CN" altLang="en-US" sz="2800" dirty="0"/>
              <a:t>：   匹配</a:t>
            </a:r>
            <a:r>
              <a:rPr lang="en-US" altLang="zh-CN" sz="2800" dirty="0"/>
              <a:t>1</a:t>
            </a:r>
            <a:r>
              <a:rPr lang="zh-CN" altLang="en-US" sz="2800" dirty="0"/>
              <a:t>字节的</a:t>
            </a:r>
            <a:r>
              <a:rPr lang="en-US" altLang="zh-CN" sz="2800" dirty="0"/>
              <a:t>ascii</a:t>
            </a:r>
            <a:r>
              <a:rPr lang="zh-CN" altLang="en-US" sz="2800" dirty="0"/>
              <a:t>字符</a:t>
            </a:r>
          </a:p>
          <a:p>
            <a:r>
              <a:rPr lang="en-US" altLang="zh-CN" sz="2800" dirty="0" err="1"/>
              <a:t>xor</a:t>
            </a:r>
            <a:r>
              <a:rPr lang="zh-CN" altLang="en-US" sz="2800" dirty="0"/>
              <a:t>：     匹配异或后的字符串</a:t>
            </a:r>
            <a:endParaRPr lang="en-US" altLang="zh-CN" sz="2800" dirty="0"/>
          </a:p>
          <a:p>
            <a:r>
              <a:rPr lang="en-US" altLang="zh-CN" sz="2800" dirty="0"/>
              <a:t>base64</a:t>
            </a:r>
            <a:r>
              <a:rPr lang="zh-CN" altLang="en-US" sz="2800" dirty="0"/>
              <a:t>：  匹配</a:t>
            </a:r>
            <a:r>
              <a:rPr lang="en-US" altLang="zh-CN" sz="2800" dirty="0"/>
              <a:t>Base64</a:t>
            </a:r>
            <a:r>
              <a:rPr lang="zh-CN" altLang="en-US" sz="2800" dirty="0"/>
              <a:t>编码的字符串</a:t>
            </a:r>
          </a:p>
          <a:p>
            <a:r>
              <a:rPr lang="en-US" altLang="zh-CN" sz="2800" dirty="0" err="1"/>
              <a:t>fullword</a:t>
            </a:r>
            <a:r>
              <a:rPr lang="zh-CN" altLang="en-US" sz="2800" dirty="0"/>
              <a:t>：匹配完整单词</a:t>
            </a:r>
          </a:p>
          <a:p>
            <a:r>
              <a:rPr lang="en-US" altLang="zh-CN" sz="2800" dirty="0"/>
              <a:t>private</a:t>
            </a:r>
            <a:r>
              <a:rPr lang="zh-CN" altLang="en-US" sz="2800" dirty="0"/>
              <a:t>： 定义私有字符串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5194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9DAA4-D7FF-4ECD-B74B-CA3F5705C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文本字符串</a:t>
            </a:r>
            <a:r>
              <a:rPr lang="en-US" altLang="zh-CN" dirty="0"/>
              <a:t>-</a:t>
            </a:r>
            <a:r>
              <a:rPr lang="zh-CN" altLang="en-US" dirty="0"/>
              <a:t>转义符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2240DE-3A04-4FAD-9D1F-F1CE4C569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\"        </a:t>
            </a:r>
            <a:r>
              <a:rPr lang="zh-CN" altLang="en-US" dirty="0"/>
              <a:t>双引号</a:t>
            </a:r>
          </a:p>
          <a:p>
            <a:r>
              <a:rPr lang="en-US" altLang="zh-CN" dirty="0"/>
              <a:t>\\        </a:t>
            </a:r>
            <a:r>
              <a:rPr lang="zh-CN" altLang="en-US" dirty="0"/>
              <a:t>反斜杠</a:t>
            </a:r>
          </a:p>
          <a:p>
            <a:r>
              <a:rPr lang="en-US" altLang="zh-CN" dirty="0"/>
              <a:t>\t        </a:t>
            </a:r>
            <a:r>
              <a:rPr lang="zh-CN" altLang="en-US" dirty="0"/>
              <a:t>制表符</a:t>
            </a:r>
          </a:p>
          <a:p>
            <a:r>
              <a:rPr lang="en-US" altLang="zh-CN" dirty="0"/>
              <a:t>\n        </a:t>
            </a:r>
            <a:r>
              <a:rPr lang="zh-CN" altLang="en-US" dirty="0"/>
              <a:t>换行符</a:t>
            </a:r>
          </a:p>
          <a:p>
            <a:r>
              <a:rPr lang="en-US" altLang="zh-CN" dirty="0"/>
              <a:t>\</a:t>
            </a:r>
            <a:r>
              <a:rPr lang="en-US" altLang="zh-CN" dirty="0" err="1"/>
              <a:t>xdd</a:t>
            </a:r>
            <a:r>
              <a:rPr lang="en-US" altLang="zh-CN" dirty="0"/>
              <a:t>      </a:t>
            </a:r>
            <a:r>
              <a:rPr lang="zh-CN" altLang="en-US" dirty="0"/>
              <a:t>十六进制的任何字节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1281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BF3C5-567A-4834-8C79-6DED88BBB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D11A3-30FB-4BFE-952D-D3624B4F6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18" y="1989139"/>
            <a:ext cx="10587567" cy="4742737"/>
          </a:xfrm>
        </p:spPr>
        <p:txBody>
          <a:bodyPr/>
          <a:lstStyle/>
          <a:p>
            <a:r>
              <a:rPr lang="zh-CN" altLang="zh-CN" dirty="0"/>
              <a:t>不区分大小写</a:t>
            </a:r>
          </a:p>
          <a:p>
            <a:pPr marL="457200" lvl="1" indent="0">
              <a:buNone/>
            </a:pPr>
            <a:r>
              <a:rPr lang="en-US" altLang="zh-CN" dirty="0"/>
              <a:t>$</a:t>
            </a:r>
            <a:r>
              <a:rPr lang="en-US" altLang="zh-CN" dirty="0" err="1"/>
              <a:t>text_string</a:t>
            </a:r>
            <a:r>
              <a:rPr lang="en-US" altLang="zh-CN" dirty="0"/>
              <a:t> = "</a:t>
            </a:r>
            <a:r>
              <a:rPr lang="en-US" altLang="zh-CN" dirty="0" err="1"/>
              <a:t>foobar</a:t>
            </a:r>
            <a:r>
              <a:rPr lang="en-US" altLang="zh-CN" dirty="0"/>
              <a:t>" </a:t>
            </a:r>
            <a:r>
              <a:rPr lang="en-US" altLang="zh-CN" dirty="0" err="1">
                <a:solidFill>
                  <a:srgbClr val="FF0000"/>
                </a:solidFill>
              </a:rPr>
              <a:t>nocase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zh-CN" altLang="zh-CN" dirty="0"/>
              <a:t>匹配宽字符串</a:t>
            </a:r>
          </a:p>
          <a:p>
            <a:pPr marL="457200" lvl="1" indent="0">
              <a:buNone/>
            </a:pPr>
            <a:r>
              <a:rPr lang="en-US" altLang="zh-CN" dirty="0"/>
              <a:t>$</a:t>
            </a:r>
            <a:r>
              <a:rPr lang="en-US" altLang="zh-CN" dirty="0" err="1"/>
              <a:t>wide_string</a:t>
            </a:r>
            <a:r>
              <a:rPr lang="en-US" altLang="zh-CN" dirty="0"/>
              <a:t> = "Borland" </a:t>
            </a:r>
            <a:r>
              <a:rPr lang="en-US" altLang="zh-CN" dirty="0">
                <a:solidFill>
                  <a:srgbClr val="FF0000"/>
                </a:solidFill>
              </a:rPr>
              <a:t>wide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zh-CN" altLang="zh-CN" dirty="0"/>
              <a:t>同时匹配</a:t>
            </a:r>
            <a:r>
              <a:rPr lang="en-US" altLang="zh-CN" dirty="0"/>
              <a:t>2</a:t>
            </a:r>
            <a:r>
              <a:rPr lang="zh-CN" altLang="zh-CN" dirty="0"/>
              <a:t>种类型的字符串</a:t>
            </a:r>
          </a:p>
          <a:p>
            <a:pPr marL="457200" lvl="1" indent="0">
              <a:buNone/>
            </a:pPr>
            <a:r>
              <a:rPr lang="en-US" altLang="zh-CN" dirty="0"/>
              <a:t> $</a:t>
            </a:r>
            <a:r>
              <a:rPr lang="en-US" altLang="zh-CN" dirty="0" err="1"/>
              <a:t>wide_and_ascii_string</a:t>
            </a:r>
            <a:r>
              <a:rPr lang="en-US" altLang="zh-CN" dirty="0"/>
              <a:t> = "Borland" </a:t>
            </a:r>
            <a:r>
              <a:rPr lang="en-US" altLang="zh-CN" dirty="0">
                <a:solidFill>
                  <a:srgbClr val="FF0000"/>
                </a:solidFill>
              </a:rPr>
              <a:t>wide ascii</a:t>
            </a:r>
            <a:endParaRPr lang="zh-CN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37309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E2E14-44AA-4911-8D4F-856FC2210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216" y="2071254"/>
            <a:ext cx="10943094" cy="4530437"/>
          </a:xfrm>
        </p:spPr>
        <p:txBody>
          <a:bodyPr/>
          <a:lstStyle/>
          <a:p>
            <a:r>
              <a:rPr lang="zh-CN" altLang="en-US" dirty="0"/>
              <a:t>匹配所有可能的异或后字符串</a:t>
            </a:r>
          </a:p>
          <a:p>
            <a:pPr marL="457200" lvl="1" indent="0">
              <a:buNone/>
            </a:pPr>
            <a:r>
              <a:rPr lang="en-US" altLang="zh-CN" dirty="0"/>
              <a:t>$</a:t>
            </a:r>
            <a:r>
              <a:rPr lang="en-US" altLang="zh-CN" dirty="0" err="1"/>
              <a:t>xor_string</a:t>
            </a:r>
            <a:r>
              <a:rPr lang="en-US" altLang="zh-CN" dirty="0"/>
              <a:t> = "This program cannot" </a:t>
            </a:r>
            <a:r>
              <a:rPr lang="en-US" altLang="zh-CN" dirty="0" err="1">
                <a:solidFill>
                  <a:srgbClr val="FF0000"/>
                </a:solidFill>
              </a:rPr>
              <a:t>xor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匹配所有可能的异或后</a:t>
            </a:r>
            <a:r>
              <a:rPr lang="en-US" altLang="zh-CN" dirty="0"/>
              <a:t>wide</a:t>
            </a:r>
            <a:r>
              <a:rPr lang="zh-CN" altLang="en-US" dirty="0"/>
              <a:t>和</a:t>
            </a:r>
            <a:r>
              <a:rPr lang="en-US" altLang="zh-CN" dirty="0"/>
              <a:t>ascii</a:t>
            </a:r>
            <a:r>
              <a:rPr lang="zh-CN" altLang="en-US" dirty="0"/>
              <a:t>字符串</a:t>
            </a:r>
          </a:p>
          <a:p>
            <a:pPr marL="457200" lvl="1" indent="0">
              <a:buNone/>
            </a:pPr>
            <a:r>
              <a:rPr lang="en-US" altLang="zh-CN" dirty="0"/>
              <a:t>$</a:t>
            </a:r>
            <a:r>
              <a:rPr lang="en-US" altLang="zh-CN" dirty="0" err="1"/>
              <a:t>xor_string</a:t>
            </a:r>
            <a:r>
              <a:rPr lang="en-US" altLang="zh-CN" dirty="0"/>
              <a:t> = "This program cannot" </a:t>
            </a:r>
            <a:r>
              <a:rPr lang="en-US" altLang="zh-CN" dirty="0" err="1">
                <a:solidFill>
                  <a:srgbClr val="FF0000"/>
                </a:solidFill>
              </a:rPr>
              <a:t>xor</a:t>
            </a:r>
            <a:r>
              <a:rPr lang="en-US" altLang="zh-CN" dirty="0">
                <a:solidFill>
                  <a:srgbClr val="FF0000"/>
                </a:solidFill>
              </a:rPr>
              <a:t> wide ascii</a:t>
            </a:r>
          </a:p>
          <a:p>
            <a:r>
              <a:rPr lang="zh-CN" altLang="en-US" dirty="0"/>
              <a:t>限定异或范围</a:t>
            </a:r>
          </a:p>
          <a:p>
            <a:pPr marL="457200" lvl="1" indent="0">
              <a:buNone/>
            </a:pPr>
            <a:r>
              <a:rPr lang="en-US" altLang="zh-CN" dirty="0"/>
              <a:t>$</a:t>
            </a:r>
            <a:r>
              <a:rPr lang="en-US" altLang="zh-CN" dirty="0" err="1"/>
              <a:t>xor_string</a:t>
            </a:r>
            <a:r>
              <a:rPr lang="en-US" altLang="zh-CN" dirty="0"/>
              <a:t> = "This program cannot" </a:t>
            </a:r>
            <a:r>
              <a:rPr lang="en-US" altLang="zh-CN" dirty="0" err="1">
                <a:solidFill>
                  <a:srgbClr val="FF0000"/>
                </a:solidFill>
              </a:rPr>
              <a:t>xor</a:t>
            </a:r>
            <a:r>
              <a:rPr lang="en-US" altLang="zh-CN" dirty="0">
                <a:solidFill>
                  <a:srgbClr val="FF0000"/>
                </a:solidFill>
              </a:rPr>
              <a:t>(0x01-0xff)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0A69D1F-ACDC-4C5D-98D3-854BAA5F9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1" y="981076"/>
            <a:ext cx="9793816" cy="868363"/>
          </a:xfrm>
        </p:spPr>
        <p:txBody>
          <a:bodyPr/>
          <a:lstStyle/>
          <a:p>
            <a:r>
              <a:rPr lang="zh-CN" altLang="en-US" dirty="0"/>
              <a:t>文本字符串</a:t>
            </a:r>
          </a:p>
        </p:txBody>
      </p:sp>
    </p:spTree>
    <p:extLst>
      <p:ext uri="{BB962C8B-B14F-4D97-AF65-F5344CB8AC3E}">
        <p14:creationId xmlns:p14="http://schemas.microsoft.com/office/powerpoint/2010/main" val="9388772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3F575-C5E8-4CA6-AC5E-722582D1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1F67B-A823-4672-91E9-E1BE26B8B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匹配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base64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编码的字符串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$a = "This program cannot"  base64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VGhpcyBwcm9ncmFtIGNhbm5vd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RoaXMgcHJvZ3JhbSBjYW5ub3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UaGlzIHByb2dyYW0gY2Fubm90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$a = "This program cannot"  base64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("!@#$%^&amp;*(){}[].,|ABCDEFGHIJ\x09LMNOPQRSTUVWXYZabcdefghijklmnopqrstu")</a:t>
            </a: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自定义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Base64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编码的字母表</a:t>
            </a:r>
          </a:p>
        </p:txBody>
      </p:sp>
    </p:spTree>
    <p:extLst>
      <p:ext uri="{BB962C8B-B14F-4D97-AF65-F5344CB8AC3E}">
        <p14:creationId xmlns:p14="http://schemas.microsoft.com/office/powerpoint/2010/main" val="31500492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BA2BD-55BA-4600-9268-5788471F6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18" y="2037527"/>
            <a:ext cx="10587567" cy="5963473"/>
          </a:xfrm>
        </p:spPr>
        <p:txBody>
          <a:bodyPr/>
          <a:lstStyle/>
          <a:p>
            <a:r>
              <a:rPr lang="zh-CN" altLang="en-US" dirty="0"/>
              <a:t>全词匹配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2800" dirty="0"/>
              <a:t>$</a:t>
            </a:r>
            <a:r>
              <a:rPr lang="en-US" altLang="zh-CN" sz="2800" dirty="0" err="1"/>
              <a:t>wide_string</a:t>
            </a:r>
            <a:r>
              <a:rPr lang="en-US" altLang="zh-CN" sz="2800" dirty="0"/>
              <a:t> = "domain" </a:t>
            </a:r>
            <a:r>
              <a:rPr lang="en-US" altLang="zh-CN" sz="2800" dirty="0" err="1">
                <a:solidFill>
                  <a:srgbClr val="FF0000"/>
                </a:solidFill>
              </a:rPr>
              <a:t>fullword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匹配</a:t>
            </a:r>
            <a:r>
              <a:rPr lang="en-US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:www.</a:t>
            </a:r>
            <a:r>
              <a:rPr lang="en-US" altLang="zh-CN" sz="2800" dirty="0">
                <a:solidFill>
                  <a:srgbClr val="FF0000"/>
                </a:solidFill>
              </a:rPr>
              <a:t>domain</a:t>
            </a:r>
            <a:r>
              <a:rPr lang="en-US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.com</a:t>
            </a:r>
            <a:r>
              <a:rPr lang="zh-CN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www.my-</a:t>
            </a:r>
            <a:r>
              <a:rPr lang="en-US" altLang="zh-CN" sz="2800" dirty="0">
                <a:solidFill>
                  <a:srgbClr val="FF0000"/>
                </a:solidFill>
              </a:rPr>
              <a:t>domain</a:t>
            </a:r>
            <a:r>
              <a:rPr lang="en-US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.com</a:t>
            </a:r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不匹配</a:t>
            </a:r>
            <a:r>
              <a:rPr lang="en-US" altLang="zh-CN" sz="2800" dirty="0"/>
              <a:t>: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www.</a:t>
            </a:r>
            <a:r>
              <a:rPr lang="en-US" altLang="zh-CN" sz="2800" dirty="0">
                <a:solidFill>
                  <a:srgbClr val="FF0000"/>
                </a:solidFill>
              </a:rPr>
              <a:t>mydomain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.com</a:t>
            </a:r>
          </a:p>
          <a:p>
            <a:r>
              <a:rPr lang="zh-CN" altLang="en-US" dirty="0"/>
              <a:t>私有字符串：正常匹配规则，不会在输出中显示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$</a:t>
            </a:r>
            <a:r>
              <a:rPr lang="en-US" altLang="zh-CN" dirty="0" err="1"/>
              <a:t>text_string</a:t>
            </a:r>
            <a:r>
              <a:rPr lang="en-US" altLang="zh-CN" dirty="0"/>
              <a:t> = "</a:t>
            </a:r>
            <a:r>
              <a:rPr lang="en-US" altLang="zh-CN" dirty="0" err="1"/>
              <a:t>foobar</a:t>
            </a:r>
            <a:r>
              <a:rPr lang="en-US" altLang="zh-CN" dirty="0"/>
              <a:t>" 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75194F0-300E-493D-8036-35AE1E192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1" y="981076"/>
            <a:ext cx="9793816" cy="868363"/>
          </a:xfrm>
        </p:spPr>
        <p:txBody>
          <a:bodyPr/>
          <a:lstStyle/>
          <a:p>
            <a:r>
              <a:rPr lang="zh-CN" altLang="en-US" dirty="0"/>
              <a:t>文本字符串</a:t>
            </a:r>
          </a:p>
        </p:txBody>
      </p:sp>
    </p:spTree>
    <p:extLst>
      <p:ext uri="{BB962C8B-B14F-4D97-AF65-F5344CB8AC3E}">
        <p14:creationId xmlns:p14="http://schemas.microsoft.com/office/powerpoint/2010/main" val="150930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76E83DB-BD48-406A-96F5-207F1C5E747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第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章恶意代码基本静态分析技术中介绍了哪些静态分析方法？这些静态分析方法能提取出哪些恶意代码特征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?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88DC361-0CD7-4072-B9E2-2AC6ED4695A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D90BF7-C0C8-42C7-BA68-56E5F8AB2BF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>
              <a:extLst>
                <a:ext uri="{FF2B5EF4-FFF2-40B4-BE49-F238E27FC236}">
                  <a16:creationId xmlns:a16="http://schemas.microsoft.com/office/drawing/2014/main" id="{5D348BED-63CC-457C-8F9C-3775B044E2C8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>
              <a:extLst>
                <a:ext uri="{FF2B5EF4-FFF2-40B4-BE49-F238E27FC236}">
                  <a16:creationId xmlns:a16="http://schemas.microsoft.com/office/drawing/2014/main" id="{309A27FC-D099-4921-9C0B-1D6E6D8F061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>
              <a:extLst>
                <a:ext uri="{FF2B5EF4-FFF2-40B4-BE49-F238E27FC236}">
                  <a16:creationId xmlns:a16="http://schemas.microsoft.com/office/drawing/2014/main" id="{8E6E5F43-C1FC-4B5D-B96D-30A8EBA13D75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0" name="TipText">
              <a:extLst>
                <a:ext uri="{FF2B5EF4-FFF2-40B4-BE49-F238E27FC236}">
                  <a16:creationId xmlns:a16="http://schemas.microsoft.com/office/drawing/2014/main" id="{18968036-E3E2-4C69-9F1E-725FF7F4C126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FF7700A7-618F-47B0-9B94-3C5622AD06D2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23265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B09BC07-2038-481E-A226-55A14BF7948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$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wide_string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= “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nankai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” 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fullword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，以下哪些字符串会匹配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$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wide_string</a:t>
            </a:r>
            <a:endParaRPr lang="en-US" altLang="zh-CN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704B79-E900-4DC7-9360-95D5739A1D8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www.nankai.edu.cn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9B3E67-D8E1-43BB-9D67-0E12CB4858E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ilovenankai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D140B3-88AC-4368-8CE4-44A70F9F5CC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i-nankai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E9EC4B1-B920-4A09-B94C-DE2DF0A3A2A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nankai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university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FF1AFA-D150-4F6B-9CBF-FD0F23730AF3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01556-11B7-474C-8AEC-81E8165BD671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5BB4F4D-3F74-4884-9074-1CB76F491A95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5B02060-29D8-4F4C-AE3B-A1354A10EB87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4A3E3C6-F358-4594-B40F-A7A05F8C7CA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186A2BA-359F-4507-871E-F5FAC3E1E1B8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DA3C8F47-0555-4ABD-B112-62D3E334EC0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88EB052C-67AA-4F93-8E9F-6AC88A6680B8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7C6FCA48-A435-4014-A1AC-565F2E1DA2AF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841C2E19-97C8-4365-A7E5-C604CF6F759D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1003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73881FAD-32BB-4334-831A-A8EA35D97499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10301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67986-C5AA-48EA-9DC6-44DD64EFC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正则表达式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元字符（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metacharacters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65605A2-A0A7-4ACA-8CB6-A6301586C1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59406"/>
              </p:ext>
            </p:extLst>
          </p:nvPr>
        </p:nvGraphicFramePr>
        <p:xfrm>
          <a:off x="801687" y="2121491"/>
          <a:ext cx="10588625" cy="4023360"/>
        </p:xfrm>
        <a:graphic>
          <a:graphicData uri="http://schemas.openxmlformats.org/drawingml/2006/table">
            <a:tbl>
              <a:tblPr/>
              <a:tblGrid>
                <a:gridCol w="2435384">
                  <a:extLst>
                    <a:ext uri="{9D8B030D-6E8A-4147-A177-3AD203B41FA5}">
                      <a16:colId xmlns:a16="http://schemas.microsoft.com/office/drawing/2014/main" val="3872605887"/>
                    </a:ext>
                  </a:extLst>
                </a:gridCol>
                <a:gridCol w="8153241">
                  <a:extLst>
                    <a:ext uri="{9D8B030D-6E8A-4147-A177-3AD203B41FA5}">
                      <a16:colId xmlns:a16="http://schemas.microsoft.com/office/drawing/2014/main" val="631157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Quote the next metacharacter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259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 the </a:t>
                      </a:r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beginning</a:t>
                      </a:r>
                      <a:r>
                        <a:rPr lang="en-US" sz="3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the file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253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 the </a:t>
                      </a:r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</a:t>
                      </a:r>
                      <a:r>
                        <a:rPr lang="en-US" sz="3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the file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37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Alternation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757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Grouping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232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[]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Bracketed character class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154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2187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A19EB-16E3-4C90-B5ED-86E37D45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1" y="873180"/>
            <a:ext cx="9793816" cy="868363"/>
          </a:xfrm>
        </p:spPr>
        <p:txBody>
          <a:bodyPr/>
          <a:lstStyle/>
          <a:p>
            <a:r>
              <a:rPr lang="zh-CN" altLang="en-US" dirty="0"/>
              <a:t>数量匹配（</a:t>
            </a:r>
            <a:r>
              <a:rPr lang="en-US" altLang="zh-CN" dirty="0"/>
              <a:t>quantifiers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DE5E7DC6-C371-4111-BED6-523C020D61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161902"/>
              </p:ext>
            </p:extLst>
          </p:nvPr>
        </p:nvGraphicFramePr>
        <p:xfrm>
          <a:off x="2222938" y="1741543"/>
          <a:ext cx="8148226" cy="4267200"/>
        </p:xfrm>
        <a:graphic>
          <a:graphicData uri="http://schemas.openxmlformats.org/drawingml/2006/table">
            <a:tbl>
              <a:tblPr/>
              <a:tblGrid>
                <a:gridCol w="2161139">
                  <a:extLst>
                    <a:ext uri="{9D8B030D-6E8A-4147-A177-3AD203B41FA5}">
                      <a16:colId xmlns:a16="http://schemas.microsoft.com/office/drawing/2014/main" val="3840008635"/>
                    </a:ext>
                  </a:extLst>
                </a:gridCol>
                <a:gridCol w="5987087">
                  <a:extLst>
                    <a:ext uri="{9D8B030D-6E8A-4147-A177-3AD203B41FA5}">
                      <a16:colId xmlns:a16="http://schemas.microsoft.com/office/drawing/2014/main" val="2506734189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 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or more 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times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73676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 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or more 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times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67319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 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or 1 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times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90733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{n}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 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exactly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 times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93853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{n,}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 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 least 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times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5113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{,m}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 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 most 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times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55844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sz="32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n,m</a:t>
                      </a:r>
                      <a:r>
                        <a:rPr lang="en-US" sz="3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 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times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951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0297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58F34-0B0D-4253-9262-82465221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字符类型定义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CD18D3F-AE90-4877-844A-F146714D85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633907"/>
              </p:ext>
            </p:extLst>
          </p:nvPr>
        </p:nvGraphicFramePr>
        <p:xfrm>
          <a:off x="2098784" y="2168788"/>
          <a:ext cx="8306457" cy="4145280"/>
        </p:xfrm>
        <a:graphic>
          <a:graphicData uri="http://schemas.openxmlformats.org/drawingml/2006/table">
            <a:tbl>
              <a:tblPr/>
              <a:tblGrid>
                <a:gridCol w="1692640">
                  <a:extLst>
                    <a:ext uri="{9D8B030D-6E8A-4147-A177-3AD203B41FA5}">
                      <a16:colId xmlns:a16="http://schemas.microsoft.com/office/drawing/2014/main" val="1656788910"/>
                    </a:ext>
                  </a:extLst>
                </a:gridCol>
                <a:gridCol w="6613817">
                  <a:extLst>
                    <a:ext uri="{9D8B030D-6E8A-4147-A177-3AD203B41FA5}">
                      <a16:colId xmlns:a16="http://schemas.microsoft.com/office/drawing/2014/main" val="2271547964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fontAlgn="ctr"/>
                      <a:r>
                        <a:rPr lang="en-US" sz="3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\w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 a </a:t>
                      </a:r>
                      <a:r>
                        <a:rPr lang="en-US" sz="3200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</a:t>
                      </a: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character (alphanumeric plus “_”)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99536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fontAlgn="ctr"/>
                      <a:r>
                        <a:rPr lang="en-US" sz="32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\W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 a </a:t>
                      </a:r>
                      <a:r>
                        <a:rPr lang="en-US" sz="3200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non-word</a:t>
                      </a: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character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54003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fontAlgn="ctr"/>
                      <a:r>
                        <a:rPr lang="en-US" sz="32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\s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 a </a:t>
                      </a:r>
                      <a:r>
                        <a:rPr lang="en-US" sz="3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whitespace</a:t>
                      </a: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character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28439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fontAlgn="ctr"/>
                      <a:r>
                        <a:rPr lang="en-US" sz="32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\S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 a </a:t>
                      </a:r>
                      <a:r>
                        <a:rPr lang="en-US" sz="3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non-whitespace</a:t>
                      </a: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character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25398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fontAlgn="ctr"/>
                      <a:r>
                        <a:rPr lang="en-US" sz="32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\d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 </a:t>
                      </a:r>
                      <a:r>
                        <a:rPr lang="en-US" sz="3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decimal digit </a:t>
                      </a: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47775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fontAlgn="ctr"/>
                      <a:r>
                        <a:rPr lang="en-US" sz="3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\D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 a </a:t>
                      </a:r>
                      <a:r>
                        <a:rPr lang="en-US" sz="3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non-digit</a:t>
                      </a: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character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556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785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D1FB5-9BF0-484D-9210-9815E7438B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5. Yara</a:t>
            </a:r>
            <a:r>
              <a:rPr lang="zh-CN" altLang="en-US" dirty="0"/>
              <a:t>条件表达式</a:t>
            </a:r>
          </a:p>
        </p:txBody>
      </p:sp>
    </p:spTree>
    <p:extLst>
      <p:ext uri="{BB962C8B-B14F-4D97-AF65-F5344CB8AC3E}">
        <p14:creationId xmlns:p14="http://schemas.microsoft.com/office/powerpoint/2010/main" val="372452589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871F675-5C21-4D18-A413-5F1E7AD0715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在条件表达式中，有哪些可能的特征字符串组合方式？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D2B150D-69D6-4A56-8463-C5B149111A6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1D61956-498E-4160-9EA7-6BB2FE58535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>
              <a:extLst>
                <a:ext uri="{FF2B5EF4-FFF2-40B4-BE49-F238E27FC236}">
                  <a16:creationId xmlns:a16="http://schemas.microsoft.com/office/drawing/2014/main" id="{C02E3FAA-CB3E-4427-B697-D8B9EA4E277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>
              <a:extLst>
                <a:ext uri="{FF2B5EF4-FFF2-40B4-BE49-F238E27FC236}">
                  <a16:creationId xmlns:a16="http://schemas.microsoft.com/office/drawing/2014/main" id="{F6F30749-75D1-4381-A2A1-0CF3E78A734E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>
              <a:extLst>
                <a:ext uri="{FF2B5EF4-FFF2-40B4-BE49-F238E27FC236}">
                  <a16:creationId xmlns:a16="http://schemas.microsoft.com/office/drawing/2014/main" id="{BBCCC53D-4D29-430F-8479-9ACCFEFDD2FB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0" name="TipText">
              <a:extLst>
                <a:ext uri="{FF2B5EF4-FFF2-40B4-BE49-F238E27FC236}">
                  <a16:creationId xmlns:a16="http://schemas.microsoft.com/office/drawing/2014/main" id="{03630E54-24D8-411D-91BA-73586DEF77CD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4DAA95A-BE2E-4D6A-BF11-91265CD2AFFB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25934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CEF83-0035-45AB-8FFC-2969265B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D65D8-0F42-49A2-8050-10330EC08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布尔表达式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布尔操作符：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关系操作符：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位操作符：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^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1009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0A255E1-1EA0-4E67-B854-663F726D406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$a = “text1”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$b = “text2”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， 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$c = “text3“  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$d = "text4"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condition: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       ($a or $b) and ($c or $d)</a:t>
            </a:r>
          </a:p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下面哪个选项可以被规则匹配上？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B0282B-A40D-4556-9D54-7F24AB94BB6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3014662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text1  text2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CEB636-26D6-455D-BFC0-7A6AF3B4DF7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871912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text1 text3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6B2676-7011-4F8E-84B7-392C449FC3D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729162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text1 text4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FCB0D4-5CCB-4F12-9C51-C58D0779761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586412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text3 text4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C96B90-7924-4F6C-B7E5-3F7F8BCA1AAE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3078955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46E8F0C-4800-4475-882D-0225D43AB5F1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936205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16EBB3D-40CD-4338-8DAA-B44F99E9A817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793455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8451B7E-050A-4507-905D-8ED854194CB0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650705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41449EE-D6BC-481B-B490-B36984E5A2D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91983FB-9293-4126-A5A9-A6AF3E1407A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BE7509D4-56E1-4B4A-B4CD-B690822EA64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105B0332-0704-433E-856E-6BF0B0C8F3A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569217C5-4229-49D5-B13F-FD3EDC704759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5DADF8A7-8E65-4E2B-A4DD-88459DD18F97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1003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3286632-F702-4C10-8FC3-9A01B5CE4878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535983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4AB37-D7AF-4E2E-90F4-8185AB00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 Counting strings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AA367C-1108-42EF-B0B5-1D8EF2019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18" y="1989139"/>
            <a:ext cx="10587567" cy="460084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strings:</a:t>
            </a:r>
          </a:p>
          <a:p>
            <a:pPr marL="0" indent="0">
              <a:buNone/>
            </a:pPr>
            <a:r>
              <a:rPr lang="en-US" altLang="zh-CN" dirty="0"/>
              <a:t>	$a = "dummy1"</a:t>
            </a:r>
          </a:p>
          <a:p>
            <a:pPr marL="0" indent="0">
              <a:buNone/>
            </a:pPr>
            <a:r>
              <a:rPr lang="en-US" altLang="zh-CN" dirty="0"/>
              <a:t>	$b = "dummy2"</a:t>
            </a:r>
          </a:p>
          <a:p>
            <a:pPr marL="0" indent="0">
              <a:buNone/>
            </a:pPr>
            <a:r>
              <a:rPr lang="en-US" altLang="zh-CN" dirty="0"/>
              <a:t>condition:</a:t>
            </a:r>
          </a:p>
          <a:p>
            <a:pPr marL="0" indent="0">
              <a:buNone/>
            </a:pPr>
            <a:r>
              <a:rPr lang="en-US" altLang="zh-CN" dirty="0"/>
              <a:t>	//a</a:t>
            </a:r>
            <a:r>
              <a:rPr lang="zh-CN" altLang="en-US" dirty="0"/>
              <a:t>字符串</a:t>
            </a:r>
            <a:r>
              <a:rPr lang="zh-CN" altLang="en-US" dirty="0">
                <a:solidFill>
                  <a:srgbClr val="FF0000"/>
                </a:solidFill>
              </a:rPr>
              <a:t>出现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zh-CN" altLang="en-US" dirty="0">
                <a:solidFill>
                  <a:srgbClr val="FF0000"/>
                </a:solidFill>
              </a:rPr>
              <a:t>次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字符串</a:t>
            </a:r>
            <a:r>
              <a:rPr lang="zh-CN" altLang="en-US" dirty="0">
                <a:solidFill>
                  <a:srgbClr val="FF0000"/>
                </a:solidFill>
              </a:rPr>
              <a:t>大于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zh-CN" altLang="en-US" dirty="0">
                <a:solidFill>
                  <a:srgbClr val="FF0000"/>
                </a:solidFill>
              </a:rPr>
              <a:t>次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en-US" altLang="zh-CN" dirty="0"/>
              <a:t>a == 6 and 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en-US" altLang="zh-CN" dirty="0"/>
              <a:t>b &gt; 10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1573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4E00C-C19A-4458-A99F-4CA960605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@</a:t>
            </a:r>
            <a:r>
              <a:rPr lang="en-US" altLang="zh-CN" dirty="0"/>
              <a:t> </a:t>
            </a:r>
            <a:r>
              <a:rPr lang="zh-CN" altLang="en-US" b="0" dirty="0"/>
              <a:t>获取字符串出现位置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B58834-1F2B-4703-9F1C-7AACD0FCC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@a[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，获取字符串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在文件或内存中，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次出现的偏移或虚拟地址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索引从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开始，不是从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开始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。如果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大于字符串出现的次数，结果为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(not a number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非数值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316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35579D-960A-4AD0-B94F-A9ACEE918F2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720584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构造一个杀毒软件，除了特征还需要什么？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0F70EAA-1D76-4B58-80FD-DD697D3EA6B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19D16AC-7614-4B4D-BF4A-CEB1769F59F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BE634919-244B-448F-BDAF-44C1B37372C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F1BFD260-C79D-416C-9FDB-647CFA5C3C5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20EB6AE3-F94A-49DA-AF56-E04FD9C7C803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A1D980F8-0342-4348-9922-53624BBE39F9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A1B2BDE-4B6D-4B11-831D-6CF71F4C16AE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518506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324C6-6AB5-4A73-B4DB-1C47F945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！</a:t>
            </a:r>
            <a:r>
              <a:rPr lang="zh-CN" altLang="en-US" b="0" dirty="0"/>
              <a:t>获取字符串长度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629EE2-58FC-4904-AAA2-841E8C2CE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!a[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，获取字符串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在文件或内存中，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次出现时的字符串长度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索引同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zh-CN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一样都是从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开始，不是从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开始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!a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!a[1]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的简写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78518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46697-1CEE-4014-8D09-A08FC138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at</a:t>
            </a:r>
            <a:r>
              <a:rPr lang="en-US" altLang="zh-CN" dirty="0"/>
              <a:t> </a:t>
            </a:r>
            <a:r>
              <a:rPr lang="zh-CN" altLang="en-US" b="0" dirty="0"/>
              <a:t>指定字符串匹配的位置</a:t>
            </a:r>
            <a:r>
              <a:rPr lang="en-US" altLang="zh-CN" b="0" dirty="0"/>
              <a:t> </a:t>
            </a:r>
            <a:endParaRPr lang="zh-CN" altLang="en-US" b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7975C3-9BAE-4961-B70F-FCC0C36C9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108" y="1849439"/>
            <a:ext cx="11389784" cy="4787844"/>
          </a:xfrm>
        </p:spPr>
        <p:txBody>
          <a:bodyPr/>
          <a:lstStyle/>
          <a:p>
            <a:r>
              <a:rPr lang="en-US" altLang="zh-CN" b="1" dirty="0"/>
              <a:t>at </a:t>
            </a:r>
            <a:r>
              <a:rPr lang="zh-CN" altLang="zh-CN" dirty="0"/>
              <a:t>匹配字符串在文件或内存中的偏移</a:t>
            </a:r>
          </a:p>
          <a:p>
            <a:pPr marL="0" indent="0">
              <a:buNone/>
            </a:pPr>
            <a:r>
              <a:rPr lang="en-US" altLang="zh-CN" dirty="0"/>
              <a:t>strings: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$a = "dummy1"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$b = "dummy2" 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condition: //a</a:t>
            </a:r>
            <a:r>
              <a:rPr lang="zh-CN" altLang="zh-CN" dirty="0"/>
              <a:t>和</a:t>
            </a:r>
            <a:r>
              <a:rPr lang="en-US" altLang="zh-CN" dirty="0"/>
              <a:t>b</a:t>
            </a:r>
            <a:r>
              <a:rPr lang="zh-CN" altLang="zh-CN" dirty="0"/>
              <a:t>字符串出现在文件或内存的</a:t>
            </a:r>
            <a:r>
              <a:rPr lang="en-US" altLang="zh-CN" dirty="0"/>
              <a:t>100</a:t>
            </a:r>
            <a:r>
              <a:rPr lang="zh-CN" altLang="zh-CN" dirty="0"/>
              <a:t>和</a:t>
            </a:r>
            <a:r>
              <a:rPr lang="en-US" altLang="zh-CN" dirty="0"/>
              <a:t>200</a:t>
            </a:r>
            <a:r>
              <a:rPr lang="zh-CN" altLang="zh-CN" dirty="0"/>
              <a:t>偏移处</a:t>
            </a:r>
          </a:p>
          <a:p>
            <a:pPr marL="0" indent="0">
              <a:buNone/>
            </a:pPr>
            <a:r>
              <a:rPr lang="en-US" altLang="zh-CN" dirty="0"/>
              <a:t>	$a </a:t>
            </a:r>
            <a:r>
              <a:rPr lang="en-US" altLang="zh-CN" dirty="0">
                <a:solidFill>
                  <a:srgbClr val="FF0000"/>
                </a:solidFill>
              </a:rPr>
              <a:t>at</a:t>
            </a:r>
            <a:r>
              <a:rPr lang="en-US" altLang="zh-CN" dirty="0"/>
              <a:t> 100 and $b </a:t>
            </a:r>
            <a:r>
              <a:rPr lang="en-US" altLang="zh-CN" dirty="0">
                <a:solidFill>
                  <a:srgbClr val="FF0000"/>
                </a:solidFill>
              </a:rPr>
              <a:t>at</a:t>
            </a:r>
            <a:r>
              <a:rPr lang="en-US" altLang="zh-CN" dirty="0"/>
              <a:t> 200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3215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DF6E1-CF1A-4933-8F19-7CEE58DB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in</a:t>
            </a:r>
            <a:r>
              <a:rPr lang="en-US" altLang="zh-CN" dirty="0"/>
              <a:t> </a:t>
            </a:r>
            <a:r>
              <a:rPr lang="zh-CN" altLang="en-US" b="0" dirty="0"/>
              <a:t>指定字符串匹配的范围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110207-5760-4A36-A85F-D52BC8FC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18" y="1989139"/>
            <a:ext cx="10587567" cy="4553551"/>
          </a:xfrm>
        </p:spPr>
        <p:txBody>
          <a:bodyPr/>
          <a:lstStyle/>
          <a:p>
            <a:r>
              <a:rPr lang="en-US" altLang="zh-CN" b="1" dirty="0"/>
              <a:t>in </a:t>
            </a:r>
            <a:r>
              <a:rPr lang="zh-CN" altLang="en-US" dirty="0"/>
              <a:t>在文件或内存的某个地址范围内匹配字符串</a:t>
            </a:r>
          </a:p>
          <a:p>
            <a:pPr marL="0" indent="0">
              <a:buNone/>
            </a:pPr>
            <a:r>
              <a:rPr lang="en-US" altLang="zh-CN" dirty="0"/>
              <a:t>strings:</a:t>
            </a:r>
          </a:p>
          <a:p>
            <a:pPr marL="0" indent="0">
              <a:buNone/>
            </a:pPr>
            <a:r>
              <a:rPr lang="en-US" altLang="zh-CN" dirty="0"/>
              <a:t>	$a = "dummy1"</a:t>
            </a:r>
          </a:p>
          <a:p>
            <a:pPr marL="0" indent="0">
              <a:buNone/>
            </a:pPr>
            <a:r>
              <a:rPr lang="en-US" altLang="zh-CN" dirty="0"/>
              <a:t>	$b = "dummy2"</a:t>
            </a:r>
          </a:p>
          <a:p>
            <a:pPr marL="0" indent="0">
              <a:buNone/>
            </a:pPr>
            <a:r>
              <a:rPr lang="en-US" altLang="zh-CN" dirty="0"/>
              <a:t>condition:</a:t>
            </a:r>
          </a:p>
          <a:p>
            <a:pPr marL="0" indent="0">
              <a:buNone/>
            </a:pPr>
            <a:r>
              <a:rPr lang="en-US" altLang="zh-CN" dirty="0"/>
              <a:t>	$a </a:t>
            </a:r>
            <a:r>
              <a:rPr lang="en-US" altLang="zh-CN" dirty="0">
                <a:solidFill>
                  <a:srgbClr val="FF0000"/>
                </a:solidFill>
              </a:rPr>
              <a:t>in (0..100) </a:t>
            </a:r>
            <a:r>
              <a:rPr lang="en-US" altLang="zh-CN" dirty="0"/>
              <a:t>and $b </a:t>
            </a:r>
            <a:r>
              <a:rPr lang="en-US" altLang="zh-CN" dirty="0">
                <a:solidFill>
                  <a:srgbClr val="FF0000"/>
                </a:solidFill>
              </a:rPr>
              <a:t>in (100..filesize)</a:t>
            </a:r>
          </a:p>
        </p:txBody>
      </p:sp>
    </p:spTree>
    <p:extLst>
      <p:ext uri="{BB962C8B-B14F-4D97-AF65-F5344CB8AC3E}">
        <p14:creationId xmlns:p14="http://schemas.microsoft.com/office/powerpoint/2010/main" val="3975975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B8261-8328-4B20-9F7D-D1DF088D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</a:rPr>
              <a:t>filesize</a:t>
            </a:r>
            <a:r>
              <a:rPr lang="en-US" altLang="zh-CN" dirty="0"/>
              <a:t> </a:t>
            </a:r>
            <a:r>
              <a:rPr lang="zh-CN" altLang="en-US" b="0" dirty="0"/>
              <a:t>文件大小匹配</a:t>
            </a:r>
            <a:r>
              <a:rPr lang="en-US" altLang="zh-CN" b="0" dirty="0"/>
              <a:t> </a:t>
            </a:r>
            <a:endParaRPr lang="zh-CN" altLang="en-US" b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FCDAB-9669-4C90-B567-2393E8269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filesize</a:t>
            </a:r>
            <a:r>
              <a:rPr lang="zh-CN" altLang="en-US" dirty="0"/>
              <a:t>匹配文件大小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condition: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//</a:t>
            </a:r>
            <a:r>
              <a:rPr lang="en-US" altLang="zh-CN" dirty="0" err="1"/>
              <a:t>filesize</a:t>
            </a:r>
            <a:r>
              <a:rPr lang="zh-CN" altLang="zh-CN" dirty="0"/>
              <a:t>只在文件时才有用，对进程无效</a:t>
            </a:r>
          </a:p>
          <a:p>
            <a:pPr marL="0" indent="0">
              <a:buNone/>
            </a:pPr>
            <a:r>
              <a:rPr lang="en-US" altLang="zh-CN" dirty="0"/>
              <a:t>	//KB MB</a:t>
            </a:r>
            <a:r>
              <a:rPr lang="zh-CN" altLang="zh-CN" dirty="0"/>
              <a:t>后缀只能与十进制大小一起使用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filesize</a:t>
            </a:r>
            <a:r>
              <a:rPr lang="en-US" altLang="zh-CN" dirty="0">
                <a:solidFill>
                  <a:srgbClr val="FF0000"/>
                </a:solidFill>
              </a:rPr>
              <a:t> &gt; 200KB</a:t>
            </a:r>
            <a:endParaRPr lang="zh-CN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6173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6E0EF-1862-4D13-BCC9-EBCE1A8B6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</a:rPr>
              <a:t>entrypoint</a:t>
            </a:r>
            <a:r>
              <a:rPr lang="en-US" altLang="zh-CN" dirty="0"/>
              <a:t> </a:t>
            </a:r>
            <a:r>
              <a:rPr lang="zh-CN" altLang="en-US" b="0" dirty="0"/>
              <a:t>入口点匹配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24F843-ADB0-4D5A-B378-052B2F6B7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18" y="1989139"/>
            <a:ext cx="10587567" cy="4553551"/>
          </a:xfrm>
        </p:spPr>
        <p:txBody>
          <a:bodyPr/>
          <a:lstStyle/>
          <a:p>
            <a:r>
              <a:rPr lang="zh-CN" altLang="zh-CN" dirty="0"/>
              <a:t>匹配</a:t>
            </a:r>
            <a:r>
              <a:rPr lang="en-US" altLang="zh-CN" dirty="0"/>
              <a:t>PE</a:t>
            </a:r>
            <a:r>
              <a:rPr lang="zh-CN" altLang="zh-CN" dirty="0"/>
              <a:t>或</a:t>
            </a:r>
            <a:r>
              <a:rPr lang="en-US" altLang="zh-CN" dirty="0"/>
              <a:t>ELF</a:t>
            </a:r>
            <a:r>
              <a:rPr lang="zh-CN" altLang="zh-CN" dirty="0"/>
              <a:t>文件入口点</a:t>
            </a:r>
            <a:r>
              <a:rPr lang="en-US" altLang="zh-CN" dirty="0"/>
              <a:t>(</a:t>
            </a:r>
            <a:r>
              <a:rPr lang="zh-CN" altLang="zh-CN" dirty="0"/>
              <a:t>高版本使用</a:t>
            </a:r>
            <a:r>
              <a:rPr lang="en-US" altLang="zh-CN" dirty="0"/>
              <a:t>PE</a:t>
            </a:r>
            <a:r>
              <a:rPr lang="zh-CN" altLang="zh-CN" dirty="0"/>
              <a:t>模块的</a:t>
            </a:r>
            <a:r>
              <a:rPr lang="en-US" altLang="zh-CN" dirty="0" err="1"/>
              <a:t>pe.entry_point</a:t>
            </a:r>
            <a:r>
              <a:rPr lang="zh-CN" altLang="zh-CN" dirty="0"/>
              <a:t>代替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strings:</a:t>
            </a:r>
          </a:p>
          <a:p>
            <a:pPr marL="0" indent="0">
              <a:buNone/>
            </a:pPr>
            <a:r>
              <a:rPr lang="en-US" altLang="zh-CN" dirty="0"/>
              <a:t>	$a = { E8 00 00 00 00 }</a:t>
            </a:r>
          </a:p>
          <a:p>
            <a:pPr marL="0" indent="0">
              <a:buNone/>
            </a:pPr>
            <a:r>
              <a:rPr lang="en-US" altLang="zh-CN" dirty="0"/>
              <a:t>condition: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$a at </a:t>
            </a:r>
            <a:r>
              <a:rPr lang="en-US" altLang="zh-CN" dirty="0" err="1">
                <a:solidFill>
                  <a:srgbClr val="FF0000"/>
                </a:solidFill>
              </a:rPr>
              <a:t>entrypoint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06989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9AABB-2859-4322-991E-F7E0689A6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entrypoint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E461D7-81B7-4ECD-BC09-32CFE3C67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strings: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$a = { 9C 50 66 A1 ?? ?? ?? 00 66 A9 ?? ?? 58 0F 85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condition: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$a in (</a:t>
            </a:r>
            <a:r>
              <a:rPr lang="en-US" altLang="zh-CN" dirty="0" err="1">
                <a:solidFill>
                  <a:srgbClr val="FF0000"/>
                </a:solidFill>
              </a:rPr>
              <a:t>entrypoint</a:t>
            </a:r>
            <a:r>
              <a:rPr lang="en-US" altLang="zh-CN" dirty="0">
                <a:solidFill>
                  <a:srgbClr val="FF0000"/>
                </a:solidFill>
              </a:rPr>
              <a:t>..</a:t>
            </a:r>
            <a:r>
              <a:rPr lang="en-US" altLang="zh-CN" dirty="0" err="1">
                <a:solidFill>
                  <a:srgbClr val="FF0000"/>
                </a:solidFill>
              </a:rPr>
              <a:t>entrypoint</a:t>
            </a:r>
            <a:r>
              <a:rPr lang="en-US" altLang="zh-CN" dirty="0">
                <a:solidFill>
                  <a:srgbClr val="FF0000"/>
                </a:solidFill>
              </a:rPr>
              <a:t> + 10</a:t>
            </a:r>
            <a:r>
              <a:rPr lang="en-US" altLang="zh-CN" dirty="0"/>
              <a:t>)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5530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EB0AE-9D90-4D7B-BB71-A384F18A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读文件或内存数据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FE91CD-8B92-4DEF-84CF-B4137F1E6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intxxx</a:t>
            </a:r>
            <a:r>
              <a:rPr lang="zh-CN" altLang="zh-CN" dirty="0"/>
              <a:t>读取</a:t>
            </a:r>
            <a:r>
              <a:rPr lang="zh-CN" altLang="zh-CN" dirty="0">
                <a:solidFill>
                  <a:srgbClr val="FF0000"/>
                </a:solidFill>
              </a:rPr>
              <a:t>小端</a:t>
            </a:r>
            <a:r>
              <a:rPr lang="zh-CN" altLang="zh-CN" dirty="0"/>
              <a:t>有符号整数</a:t>
            </a:r>
          </a:p>
          <a:p>
            <a:r>
              <a:rPr lang="en-US" altLang="zh-CN" dirty="0"/>
              <a:t>int8(&lt;offset or virtual address&gt;)</a:t>
            </a:r>
            <a:endParaRPr lang="zh-CN" altLang="zh-CN" dirty="0"/>
          </a:p>
          <a:p>
            <a:r>
              <a:rPr lang="en-US" altLang="zh-CN" dirty="0"/>
              <a:t>int16(&lt;offset or virtual address&gt;)</a:t>
            </a:r>
            <a:endParaRPr lang="zh-CN" altLang="zh-CN" dirty="0"/>
          </a:p>
          <a:p>
            <a:r>
              <a:rPr lang="en-US" altLang="zh-CN" dirty="0"/>
              <a:t>int32(&lt;offset or virtual address&gt;)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239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1E1A3-E51F-4BF3-AA96-2426ECC5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读文件或内存数据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A948E1-0481-4FDA-B777-45EBA496E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uintxxx</a:t>
            </a:r>
            <a:r>
              <a:rPr lang="zh-CN" altLang="zh-CN" dirty="0"/>
              <a:t>读取</a:t>
            </a:r>
            <a:r>
              <a:rPr lang="zh-CN" altLang="zh-CN" dirty="0">
                <a:solidFill>
                  <a:srgbClr val="FF0000"/>
                </a:solidFill>
              </a:rPr>
              <a:t>小端</a:t>
            </a:r>
            <a:r>
              <a:rPr lang="zh-CN" altLang="zh-CN" dirty="0"/>
              <a:t>无符号整数</a:t>
            </a:r>
          </a:p>
          <a:p>
            <a:r>
              <a:rPr lang="en-US" altLang="zh-CN" dirty="0"/>
              <a:t>uint8(&lt;offset or virtual address&gt;)</a:t>
            </a:r>
            <a:endParaRPr lang="zh-CN" altLang="zh-CN" dirty="0"/>
          </a:p>
          <a:p>
            <a:r>
              <a:rPr lang="en-US" altLang="zh-CN" dirty="0"/>
              <a:t>uint16(&lt;offset or virtual address&gt;)</a:t>
            </a:r>
            <a:endParaRPr lang="zh-CN" altLang="zh-CN" dirty="0"/>
          </a:p>
          <a:p>
            <a:r>
              <a:rPr lang="en-US" altLang="zh-CN" dirty="0"/>
              <a:t>uint32(&lt;offset or virtual address&gt;)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05406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A17F4-AD2B-4E53-92E2-978953D36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读文件或内存数据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631FE6-27FE-4631-AC49-F26FB2307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intxxxbe</a:t>
            </a:r>
            <a:r>
              <a:rPr lang="zh-CN" altLang="zh-CN" dirty="0"/>
              <a:t>读取</a:t>
            </a:r>
            <a:r>
              <a:rPr lang="zh-CN" altLang="zh-CN" dirty="0">
                <a:solidFill>
                  <a:srgbClr val="FF0000"/>
                </a:solidFill>
              </a:rPr>
              <a:t>大端</a:t>
            </a:r>
            <a:r>
              <a:rPr lang="zh-CN" altLang="zh-CN" dirty="0"/>
              <a:t>有符号整数</a:t>
            </a:r>
          </a:p>
          <a:p>
            <a:r>
              <a:rPr lang="en-US" altLang="zh-CN" dirty="0"/>
              <a:t>int8be(&lt;offset or virtual address&gt;)</a:t>
            </a:r>
            <a:endParaRPr lang="zh-CN" altLang="zh-CN" dirty="0"/>
          </a:p>
          <a:p>
            <a:r>
              <a:rPr lang="en-US" altLang="zh-CN" dirty="0"/>
              <a:t>int16be(&lt;offset or virtual address&gt;)</a:t>
            </a:r>
            <a:endParaRPr lang="zh-CN" altLang="zh-CN" dirty="0"/>
          </a:p>
          <a:p>
            <a:r>
              <a:rPr lang="en-US" altLang="zh-CN" dirty="0"/>
              <a:t>int32be(&lt;offset or virtual address&gt;)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6828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9A722-5F66-4292-A55D-24E889BC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读内存或文件数据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E473C4-A98A-40FF-957C-EF1704E37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uintxxxbe</a:t>
            </a:r>
            <a:r>
              <a:rPr lang="zh-CN" altLang="zh-CN" dirty="0"/>
              <a:t>读取</a:t>
            </a:r>
            <a:r>
              <a:rPr lang="zh-CN" altLang="zh-CN" dirty="0">
                <a:solidFill>
                  <a:srgbClr val="FF0000"/>
                </a:solidFill>
              </a:rPr>
              <a:t>大端</a:t>
            </a:r>
            <a:r>
              <a:rPr lang="zh-CN" altLang="zh-CN" dirty="0"/>
              <a:t>无符号整数</a:t>
            </a:r>
          </a:p>
          <a:p>
            <a:r>
              <a:rPr lang="en-US" altLang="zh-CN" dirty="0"/>
              <a:t>uint8be(&lt;offset or virtual address&gt;)</a:t>
            </a:r>
            <a:endParaRPr lang="zh-CN" altLang="zh-CN" dirty="0"/>
          </a:p>
          <a:p>
            <a:r>
              <a:rPr lang="en-US" altLang="zh-CN" dirty="0"/>
              <a:t>uint16be(&lt;offset or virtual address&gt;)</a:t>
            </a:r>
            <a:endParaRPr lang="zh-CN" altLang="zh-CN" dirty="0"/>
          </a:p>
          <a:p>
            <a:r>
              <a:rPr lang="en-US" altLang="zh-CN" dirty="0"/>
              <a:t>uint32be(&lt;offset or virtual address&gt;)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001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57364-ED2A-4153-B5DC-EACDE7D10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Yara</a:t>
            </a:r>
            <a:r>
              <a:rPr lang="zh-CN" altLang="en-US" dirty="0"/>
              <a:t>引擎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E1F43-F212-4CD2-B96C-B50FCBA2D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Yara </a:t>
            </a:r>
            <a:r>
              <a:rPr lang="zh-CN" altLang="zh-CN" dirty="0"/>
              <a:t>是</a:t>
            </a:r>
            <a:r>
              <a:rPr lang="en-US" altLang="zh-CN" dirty="0" err="1">
                <a:solidFill>
                  <a:srgbClr val="FF0000"/>
                </a:solidFill>
              </a:rPr>
              <a:t>VirusTotal</a:t>
            </a:r>
            <a:r>
              <a:rPr lang="zh-CN" altLang="en-US" dirty="0"/>
              <a:t>发布的</a:t>
            </a:r>
            <a:r>
              <a:rPr lang="zh-CN" altLang="zh-CN" dirty="0"/>
              <a:t>一个开源恶意代码查杀引擎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识别</a:t>
            </a:r>
            <a:r>
              <a:rPr lang="zh-CN" altLang="en-US" dirty="0"/>
              <a:t>恶意代码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分类</a:t>
            </a:r>
            <a:r>
              <a:rPr lang="zh-CN" altLang="en-US" dirty="0"/>
              <a:t>恶意代码</a:t>
            </a:r>
            <a:endParaRPr lang="en-US" altLang="zh-CN" dirty="0"/>
          </a:p>
          <a:p>
            <a:pPr lvl="1"/>
            <a:r>
              <a:rPr lang="en-US" altLang="zh-CN" dirty="0"/>
              <a:t>https://virustotal.github.io/yara/</a:t>
            </a:r>
          </a:p>
          <a:p>
            <a:r>
              <a:rPr lang="en-US" altLang="zh-CN" dirty="0"/>
              <a:t>Yara </a:t>
            </a:r>
            <a:r>
              <a:rPr lang="zh-CN" altLang="zh-CN" dirty="0"/>
              <a:t>引擎是</a:t>
            </a:r>
            <a:r>
              <a:rPr lang="zh-CN" altLang="zh-CN" dirty="0">
                <a:solidFill>
                  <a:srgbClr val="FF0000"/>
                </a:solidFill>
              </a:rPr>
              <a:t>跨平台</a:t>
            </a:r>
            <a:r>
              <a:rPr lang="zh-CN" altLang="zh-CN" dirty="0"/>
              <a:t>的，可在</a:t>
            </a:r>
            <a:r>
              <a:rPr lang="en-US" altLang="zh-CN" dirty="0"/>
              <a:t> Windows</a:t>
            </a:r>
            <a:r>
              <a:rPr lang="zh-CN" altLang="zh-CN" dirty="0"/>
              <a:t>、</a:t>
            </a:r>
            <a:r>
              <a:rPr lang="en-US" altLang="zh-CN" dirty="0"/>
              <a:t>Linux </a:t>
            </a:r>
            <a:r>
              <a:rPr lang="zh-CN" altLang="zh-CN" dirty="0"/>
              <a:t>和</a:t>
            </a:r>
            <a:r>
              <a:rPr lang="en-US" altLang="zh-CN" dirty="0"/>
              <a:t> Mac OS X </a:t>
            </a:r>
            <a:r>
              <a:rPr lang="zh-CN" altLang="zh-CN" dirty="0"/>
              <a:t>上运行。</a:t>
            </a:r>
          </a:p>
          <a:p>
            <a:pPr lvl="1"/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9BF502-B350-4217-84BD-159F388D1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882" y="1004889"/>
            <a:ext cx="271462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4944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2B5E5B2-D39B-4151-A342-4279DA9A8BA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3776456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编写判断文件是否是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文件的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Yara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规则。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IMAGE_DOS_SIGNATURE = 0x5A4D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e_lfanew</a:t>
            </a:r>
            <a:r>
              <a:rPr lang="en-US" altLang="zh-CN" dirty="0"/>
              <a:t> </a:t>
            </a:r>
            <a:r>
              <a:rPr lang="zh-CN" altLang="en-US" dirty="0"/>
              <a:t>的偏移地址是</a:t>
            </a:r>
            <a:r>
              <a:rPr lang="en-US" altLang="zh-CN" dirty="0"/>
              <a:t>0x3C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IMAGE_NT_SIGNATURE = 0x00004550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AC5E24A-8095-4FE3-852C-6A261E64EC7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CE6A51-B7B3-45BB-A0D4-663C3316A8B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011FAE7-0C4A-45A5-94A8-FFCBBE25A75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67162D54-882A-4DCB-A167-7E7BE5EE845E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4D1988B2-2523-4DBC-B3D4-CBEF4DF9AA8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E71B8B29-F26D-49B8-AC7E-76E63F97B317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508BBD7D-FE4F-4043-BAE6-C1714F325BB9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805EFC4-7F81-43AF-BEF1-F153178B5332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792802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7A07E-5DF0-42A6-899F-3CF486E9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092" y="911803"/>
            <a:ext cx="9793816" cy="868363"/>
          </a:xfrm>
        </p:spPr>
        <p:txBody>
          <a:bodyPr/>
          <a:lstStyle/>
          <a:p>
            <a:r>
              <a:rPr lang="en-US" altLang="zh-CN" dirty="0" err="1"/>
              <a:t>IsPE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362E33-2EF5-4D12-8EEA-62E35CA19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216" y="1780166"/>
            <a:ext cx="10587567" cy="42322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rule </a:t>
            </a:r>
            <a:r>
              <a:rPr lang="en-US" altLang="zh-CN" dirty="0" err="1"/>
              <a:t>IsPE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condition: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//</a:t>
            </a:r>
            <a:r>
              <a:rPr lang="zh-CN" altLang="zh-CN" dirty="0"/>
              <a:t>判断是否</a:t>
            </a:r>
            <a:r>
              <a:rPr lang="en-US" altLang="zh-CN" dirty="0"/>
              <a:t>PE</a:t>
            </a:r>
            <a:r>
              <a:rPr lang="zh-CN" altLang="zh-CN" dirty="0"/>
              <a:t>文件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highlight>
                  <a:srgbClr val="FFFF00"/>
                </a:highlight>
              </a:rPr>
              <a:t>uint16(0)</a:t>
            </a:r>
            <a:r>
              <a:rPr lang="en-US" altLang="zh-CN" dirty="0"/>
              <a:t> == </a:t>
            </a:r>
            <a:r>
              <a:rPr lang="en-US" altLang="zh-CN" dirty="0">
                <a:solidFill>
                  <a:srgbClr val="FF0000"/>
                </a:solidFill>
              </a:rPr>
              <a:t>0x5A4D</a:t>
            </a:r>
            <a:r>
              <a:rPr lang="en-US" altLang="zh-CN" dirty="0"/>
              <a:t> and //</a:t>
            </a:r>
            <a:r>
              <a:rPr lang="zh-CN" altLang="en-US" dirty="0"/>
              <a:t>“</a:t>
            </a:r>
            <a:r>
              <a:rPr lang="en-US" altLang="zh-CN" dirty="0"/>
              <a:t>MZ</a:t>
            </a:r>
            <a:r>
              <a:rPr lang="zh-CN" altLang="en-US" dirty="0"/>
              <a:t>”头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highlight>
                  <a:srgbClr val="FFFF00"/>
                </a:highlight>
              </a:rPr>
              <a:t>uint32(uint32(0x3C)) </a:t>
            </a:r>
            <a:r>
              <a:rPr lang="en-US" altLang="zh-CN" dirty="0"/>
              <a:t>== </a:t>
            </a:r>
            <a:r>
              <a:rPr lang="en-US" altLang="zh-CN" dirty="0">
                <a:solidFill>
                  <a:srgbClr val="FF0000"/>
                </a:solidFill>
              </a:rPr>
              <a:t>0x00004550 </a:t>
            </a:r>
            <a:r>
              <a:rPr lang="en-US" altLang="zh-CN" dirty="0"/>
              <a:t>// </a:t>
            </a:r>
            <a:r>
              <a:rPr lang="zh-CN" altLang="en-US" dirty="0"/>
              <a:t>“</a:t>
            </a:r>
            <a:r>
              <a:rPr lang="en-US" altLang="zh-CN" dirty="0"/>
              <a:t>PE</a:t>
            </a:r>
            <a:r>
              <a:rPr lang="zh-CN" altLang="en-US" dirty="0"/>
              <a:t>”头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0938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1BDAC-45DD-42A1-99F7-0919A0F1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092" y="795664"/>
            <a:ext cx="9793816" cy="868363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of</a:t>
            </a:r>
            <a:r>
              <a:rPr lang="en-US" altLang="zh-CN" dirty="0"/>
              <a:t> </a:t>
            </a:r>
            <a:r>
              <a:rPr lang="zh-CN" altLang="en-US" b="0" dirty="0"/>
              <a:t>匹配部分字符串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612C80-938A-4FA4-8E5E-0A4C1BC06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18" y="1481960"/>
            <a:ext cx="10587567" cy="4379038"/>
          </a:xfrm>
        </p:spPr>
        <p:txBody>
          <a:bodyPr/>
          <a:lstStyle/>
          <a:p>
            <a:r>
              <a:rPr lang="zh-CN" altLang="en-US" dirty="0"/>
              <a:t>匹配多个字符串中的某几个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strings: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$a = "dummy1"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$b = "dummy2"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$c = "dummy3"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condition: //3</a:t>
            </a:r>
            <a:r>
              <a:rPr lang="zh-CN" altLang="zh-CN" dirty="0"/>
              <a:t>个字符串只需匹配任意</a:t>
            </a:r>
            <a:r>
              <a:rPr lang="en-US" altLang="zh-CN" dirty="0"/>
              <a:t>2</a:t>
            </a:r>
            <a:r>
              <a:rPr lang="zh-CN" altLang="zh-CN" dirty="0"/>
              <a:t>个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2 of ($</a:t>
            </a:r>
            <a:r>
              <a:rPr lang="en-US" altLang="zh-CN" dirty="0" err="1">
                <a:solidFill>
                  <a:srgbClr val="FF0000"/>
                </a:solidFill>
              </a:rPr>
              <a:t>a,$b,$c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12969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2DC35-ED74-4F59-A803-0F4BFE964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 </a:t>
            </a:r>
            <a:r>
              <a:rPr lang="zh-CN" altLang="en-US" dirty="0"/>
              <a:t>多</a:t>
            </a:r>
            <a:r>
              <a:rPr lang="zh-CN" altLang="zh-CN" dirty="0"/>
              <a:t>字符串匹配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D4C19D-437B-4A96-8E5B-9CB349F1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AAA of BBB : ( CCC )</a:t>
            </a:r>
            <a:endParaRPr lang="zh-CN" altLang="zh-CN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BBB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字符串集合中，至少有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个字符串，满足了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CCC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的条件表达式，才算匹配成功。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 1 of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$a, $b, $c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( # &gt; 3 )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至少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个字符串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在文件或内存中出现的次数大于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0314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90BE9-1743-4EBF-9E74-B9EE0641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any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all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them </a:t>
            </a:r>
            <a:r>
              <a:rPr lang="zh-CN" altLang="en-US" b="0" dirty="0"/>
              <a:t>多</a:t>
            </a:r>
            <a:r>
              <a:rPr lang="zh-CN" altLang="zh-CN" b="0" dirty="0"/>
              <a:t>字符串匹配</a:t>
            </a:r>
            <a:endParaRPr lang="zh-CN" altLang="en-US" b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3436C-1381-4A5B-8369-A26986B03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在条件表达式中，可以使用</a:t>
            </a:r>
            <a:r>
              <a:rPr lang="en-US" altLang="zh-CN" dirty="0">
                <a:solidFill>
                  <a:srgbClr val="FF0000"/>
                </a:solidFill>
              </a:rPr>
              <a:t>$</a:t>
            </a:r>
            <a:r>
              <a:rPr lang="zh-CN" altLang="zh-CN" dirty="0"/>
              <a:t>依次代替字符串集合中的每一个字符串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en-US" dirty="0"/>
              <a:t>表示字符串的出现次数</a:t>
            </a:r>
            <a:endParaRPr lang="en-US" altLang="zh-CN" dirty="0"/>
          </a:p>
          <a:p>
            <a:r>
              <a:rPr lang="en-US" altLang="zh-CN" dirty="0"/>
              <a:t>for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 of ($</a:t>
            </a:r>
            <a:r>
              <a:rPr lang="en-US" altLang="zh-CN" dirty="0" err="1"/>
              <a:t>a,$b,$c</a:t>
            </a:r>
            <a:r>
              <a:rPr lang="en-US" altLang="zh-CN" dirty="0"/>
              <a:t>) : ( $ at </a:t>
            </a:r>
            <a:r>
              <a:rPr lang="en-US" altLang="zh-CN" dirty="0" err="1"/>
              <a:t>entrypoint</a:t>
            </a:r>
            <a:r>
              <a:rPr lang="en-US" altLang="zh-CN" dirty="0"/>
              <a:t>  )</a:t>
            </a:r>
            <a:endParaRPr lang="zh-CN" altLang="zh-CN" dirty="0"/>
          </a:p>
          <a:p>
            <a:r>
              <a:rPr lang="en-US" altLang="zh-CN" dirty="0"/>
              <a:t>for </a:t>
            </a:r>
            <a:r>
              <a:rPr lang="en-US" altLang="zh-CN" dirty="0">
                <a:solidFill>
                  <a:srgbClr val="FF0000"/>
                </a:solidFill>
              </a:rPr>
              <a:t>any</a:t>
            </a:r>
            <a:r>
              <a:rPr lang="en-US" altLang="zh-CN" dirty="0"/>
              <a:t> of ($</a:t>
            </a:r>
            <a:r>
              <a:rPr lang="en-US" altLang="zh-CN" dirty="0" err="1"/>
              <a:t>a,$b,$c</a:t>
            </a:r>
            <a:r>
              <a:rPr lang="en-US" altLang="zh-CN" dirty="0"/>
              <a:t>) : ( $ at </a:t>
            </a:r>
            <a:r>
              <a:rPr lang="en-US" altLang="zh-CN" dirty="0" err="1"/>
              <a:t>entrypoint</a:t>
            </a:r>
            <a:r>
              <a:rPr lang="en-US" altLang="zh-CN" dirty="0"/>
              <a:t>  )</a:t>
            </a:r>
            <a:endParaRPr lang="zh-CN" altLang="zh-CN" dirty="0"/>
          </a:p>
          <a:p>
            <a:r>
              <a:rPr lang="en-US" altLang="zh-CN" dirty="0"/>
              <a:t>for </a:t>
            </a:r>
            <a:r>
              <a:rPr lang="en-US" altLang="zh-CN" dirty="0">
                <a:solidFill>
                  <a:srgbClr val="FF0000"/>
                </a:solidFill>
              </a:rPr>
              <a:t>all</a:t>
            </a:r>
            <a:r>
              <a:rPr lang="en-US" altLang="zh-CN" dirty="0"/>
              <a:t> of </a:t>
            </a:r>
            <a:r>
              <a:rPr lang="en-US" altLang="zh-CN" dirty="0">
                <a:solidFill>
                  <a:srgbClr val="FF0000"/>
                </a:solidFill>
              </a:rPr>
              <a:t>them</a:t>
            </a:r>
            <a:r>
              <a:rPr lang="en-US" altLang="zh-CN" dirty="0"/>
              <a:t> : ( # &gt; 3 )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490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DE41A2D7-DD00-48D2-B7EE-837BA926E31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18E1A4-C448-4EB6-88B7-DA53E01FA72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219200" y="647700"/>
            <a:ext cx="9753600" cy="399370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$a = “55 8B EC”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of ($a*) : (@[2] &lt; 0x400000)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，写出该表达式什么情况下匹配成功？</a:t>
            </a:r>
            <a:endParaRPr lang="zh-CN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6DA69A5-2CD7-468E-AE9A-38451C3FFEC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EC4B1C3-69A4-476F-ABB8-8E19F2119ED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7BED6AE-D839-4559-B548-3B7DE2099BF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2661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80FD3-C423-4DA6-835F-EFEC10E0324C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2827000" y="1270000"/>
            <a:ext cx="3332480" cy="341632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所有以</a:t>
            </a:r>
            <a:r>
              <a:rPr lang="en-US" altLang="zh-CN" sz="3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$a</a:t>
            </a:r>
            <a:r>
              <a:rPr lang="zh-CN" altLang="en-US" sz="3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开头的字符串，在文件或内存中第</a:t>
            </a:r>
            <a:r>
              <a:rPr lang="en-US" altLang="zh-CN" sz="3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3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次出现的位置必须小于</a:t>
            </a:r>
            <a:r>
              <a:rPr lang="en-US" altLang="zh-CN" sz="3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0x400000</a:t>
            </a:r>
            <a:endParaRPr lang="zh-CN" altLang="en-US" sz="3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A83BCEC-B4CC-44C5-BFFF-CACE6C8A051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12585700" y="0"/>
            <a:ext cx="3815080" cy="647700"/>
            <a:chOff x="12585700" y="0"/>
            <a:chExt cx="3815080" cy="647700"/>
          </a:xfrm>
        </p:grpSpPr>
        <p:sp>
          <p:nvSpPr>
            <p:cNvPr id="15" name="RemarkBack">
              <a:extLst>
                <a:ext uri="{FF2B5EF4-FFF2-40B4-BE49-F238E27FC236}">
                  <a16:creationId xmlns:a16="http://schemas.microsoft.com/office/drawing/2014/main" id="{027AB679-E246-4C00-BBF8-A635B2EE8462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2585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RemarkBlock">
              <a:extLst>
                <a:ext uri="{FF2B5EF4-FFF2-40B4-BE49-F238E27FC236}">
                  <a16:creationId xmlns:a16="http://schemas.microsoft.com/office/drawing/2014/main" id="{D00676A4-E83F-419E-B682-079A98A92F91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2585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RemarkTitleText">
              <a:extLst>
                <a:ext uri="{FF2B5EF4-FFF2-40B4-BE49-F238E27FC236}">
                  <a16:creationId xmlns:a16="http://schemas.microsoft.com/office/drawing/2014/main" id="{FC4F16CD-2BFD-46E4-A84A-B5BD2F2460F3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2827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B582B9B-4AE7-4D4F-9302-17A8ED296FF5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4D891979-AF12-4350-A5B0-EEFE48B5712E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FAB16829-84FA-4A98-ADBD-7A614CA58B3B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DC04A9B2-C316-4801-A812-A80BB5200866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B98D5E2C-CF8B-421C-AEF6-E627FE09D08F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B618AFCF-6A6B-4796-9CF8-8CEDB73B47E9}"/>
              </a:ext>
            </a:extLst>
          </p:cNvPr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99629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0491A-ABF8-45BC-AE00-922C9344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for-in</a:t>
            </a:r>
            <a:r>
              <a:rPr lang="en-US" altLang="zh-CN" dirty="0"/>
              <a:t>  </a:t>
            </a:r>
            <a:r>
              <a:rPr lang="zh-CN" altLang="en-US" b="0" dirty="0"/>
              <a:t>多</a:t>
            </a:r>
            <a:r>
              <a:rPr lang="zh-CN" altLang="zh-CN" b="0" dirty="0"/>
              <a:t>字符串匹配</a:t>
            </a:r>
            <a:endParaRPr lang="zh-CN" altLang="en-US" b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CEFBCA-0B5E-4F58-9793-A3166BC5B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for AAA BBB in (CCC) : (DDD)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zh-CN" altLang="zh-CN" dirty="0"/>
              <a:t>作用与</a:t>
            </a:r>
            <a:r>
              <a:rPr lang="en-US" altLang="zh-CN" dirty="0"/>
              <a:t>for of</a:t>
            </a:r>
            <a:r>
              <a:rPr lang="zh-CN" altLang="zh-CN" dirty="0"/>
              <a:t>类似，增加了下标变量与下标范围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for all </a:t>
            </a:r>
            <a:r>
              <a:rPr lang="en-US" altLang="zh-CN" dirty="0" err="1"/>
              <a:t>i</a:t>
            </a:r>
            <a:r>
              <a:rPr lang="en-US" altLang="zh-CN" dirty="0"/>
              <a:t> in (</a:t>
            </a:r>
            <a:r>
              <a:rPr lang="en-US" altLang="zh-CN" dirty="0">
                <a:solidFill>
                  <a:srgbClr val="FF0000"/>
                </a:solidFill>
              </a:rPr>
              <a:t>1,2,3</a:t>
            </a:r>
            <a:r>
              <a:rPr lang="en-US" altLang="zh-CN" dirty="0"/>
              <a:t>) : ( @a[</a:t>
            </a:r>
            <a:r>
              <a:rPr lang="en-US" altLang="zh-CN" dirty="0" err="1"/>
              <a:t>i</a:t>
            </a:r>
            <a:r>
              <a:rPr lang="en-US" altLang="zh-CN" dirty="0"/>
              <a:t>] + 10 == @b[</a:t>
            </a:r>
            <a:r>
              <a:rPr lang="en-US" altLang="zh-CN" dirty="0" err="1"/>
              <a:t>i</a:t>
            </a:r>
            <a:r>
              <a:rPr lang="en-US" altLang="zh-CN" dirty="0"/>
              <a:t>] ) 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35634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B21B57E8-24CC-4306-B6D3-295BAA0A5E4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BA5EB9-BCB1-4B61-A891-9DB7BD55EC8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219200" y="635000"/>
            <a:ext cx="9753600" cy="3738526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$a</a:t>
            </a:r>
            <a:r>
              <a:rPr lang="zh-CN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每次在文件或内存中出现位置，都必须小于</a:t>
            </a: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。</a:t>
            </a:r>
            <a:endParaRPr lang="en-US" altLang="zh-CN" sz="4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（使用</a:t>
            </a:r>
            <a:r>
              <a:rPr lang="en-US" altLang="zh-CN" sz="4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for-in</a:t>
            </a:r>
            <a:r>
              <a:rPr lang="zh-CN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表达方式来描述）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ADAC211-73F1-4B64-AD7F-A324AD04BCF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97003D9-8C62-4D64-B42E-7042ABE0D5C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00F333D-428C-4988-83C5-E91CC624E3B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2661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19ED7E-CE3C-47DC-AE92-E9959174C06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2827000" y="1270000"/>
            <a:ext cx="3332480" cy="1754326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(1..#a) : ( @a[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 100 )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4022C2E-D163-4883-B485-867B194F262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12585700" y="0"/>
            <a:ext cx="3815080" cy="647700"/>
            <a:chOff x="12585700" y="0"/>
            <a:chExt cx="3815080" cy="647700"/>
          </a:xfrm>
        </p:grpSpPr>
        <p:sp>
          <p:nvSpPr>
            <p:cNvPr id="15" name="RemarkBack">
              <a:extLst>
                <a:ext uri="{FF2B5EF4-FFF2-40B4-BE49-F238E27FC236}">
                  <a16:creationId xmlns:a16="http://schemas.microsoft.com/office/drawing/2014/main" id="{D5D121C6-60BF-4DBC-9135-2A5C3B869461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2585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RemarkBlock">
              <a:extLst>
                <a:ext uri="{FF2B5EF4-FFF2-40B4-BE49-F238E27FC236}">
                  <a16:creationId xmlns:a16="http://schemas.microsoft.com/office/drawing/2014/main" id="{6559D9DA-98F8-4692-AFD4-A786E8055652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2585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RemarkTitleText">
              <a:extLst>
                <a:ext uri="{FF2B5EF4-FFF2-40B4-BE49-F238E27FC236}">
                  <a16:creationId xmlns:a16="http://schemas.microsoft.com/office/drawing/2014/main" id="{6F365B97-F933-4445-83C0-A9ED3BC5D000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2827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EB21E8E-7943-4E1D-BD28-ECFFC6B534D7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D024383A-EC40-415B-829B-DC860F5D3F0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15127A94-18F3-41C1-852C-213025950E29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70D87E3A-2D86-459F-A842-E09FDAA55079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BC254481-EAF1-414F-B78C-F59ACE4EC13E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B951D9B9-4FF9-4299-AAA9-085862FC99A4}"/>
              </a:ext>
            </a:extLst>
          </p:cNvPr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546083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A2651-B9C0-4E2F-96F5-A6F7ACD0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引用其它规则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C74D4A-0F05-4D3C-8063-A94B14DD1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strings: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$a = "dummy2"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condition: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$a and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IsPE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2580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E8915-BBF9-49AD-9604-73B2013F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3CF931-C856-4F9F-8B53-DF676895C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全局规则（</a:t>
            </a:r>
            <a:r>
              <a:rPr lang="en-US" altLang="zh-CN" dirty="0"/>
              <a:t>global rule</a:t>
            </a:r>
            <a:r>
              <a:rPr lang="zh-CN" altLang="en-US" dirty="0"/>
              <a:t>）可以在匹配其他规则前优先筛选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global</a:t>
            </a:r>
            <a:r>
              <a:rPr lang="en-US" altLang="zh-CN" dirty="0"/>
              <a:t> rule </a:t>
            </a:r>
            <a:r>
              <a:rPr lang="en-US" altLang="zh-CN" dirty="0" err="1"/>
              <a:t>SizeLimit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condition: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filesize</a:t>
            </a:r>
            <a:r>
              <a:rPr lang="en-US" altLang="zh-CN" dirty="0"/>
              <a:t> &lt; 2MB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623CFB-2CA6-4703-B76A-057812E72B63}"/>
              </a:ext>
            </a:extLst>
          </p:cNvPr>
          <p:cNvSpPr/>
          <p:nvPr/>
        </p:nvSpPr>
        <p:spPr>
          <a:xfrm>
            <a:off x="6474519" y="3767988"/>
            <a:ext cx="37415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比如在匹配目标文件之前需要先筛选出小于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2MB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的文件，再匹配其它规则。</a:t>
            </a:r>
          </a:p>
        </p:txBody>
      </p:sp>
    </p:spTree>
    <p:extLst>
      <p:ext uri="{BB962C8B-B14F-4D97-AF65-F5344CB8AC3E}">
        <p14:creationId xmlns:p14="http://schemas.microsoft.com/office/powerpoint/2010/main" val="142233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7955B-D67D-43B8-AC13-C2C2E4D1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Yara</a:t>
            </a:r>
            <a:r>
              <a:rPr lang="zh-CN" altLang="en-US" dirty="0"/>
              <a:t>引擎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BC8A0-B7CF-4679-A29D-FF9C9674C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118" y="1993361"/>
            <a:ext cx="5349476" cy="4092575"/>
          </a:xfrm>
        </p:spPr>
        <p:txBody>
          <a:bodyPr/>
          <a:lstStyle/>
          <a:p>
            <a:r>
              <a:rPr lang="en-US" altLang="zh-CN" dirty="0"/>
              <a:t>Yara </a:t>
            </a:r>
            <a:r>
              <a:rPr lang="zh-CN" altLang="zh-CN" dirty="0"/>
              <a:t>本身不提供杀毒功能</a:t>
            </a:r>
            <a:endParaRPr lang="en-US" altLang="zh-CN" dirty="0"/>
          </a:p>
          <a:p>
            <a:pPr lvl="1"/>
            <a:r>
              <a:rPr lang="zh-CN" altLang="zh-CN" dirty="0"/>
              <a:t>没有特征库</a:t>
            </a:r>
            <a:endParaRPr lang="zh-CN" altLang="en-US" dirty="0"/>
          </a:p>
          <a:p>
            <a:pPr lvl="1"/>
            <a:r>
              <a:rPr lang="zh-CN" altLang="zh-CN" dirty="0"/>
              <a:t>需要</a:t>
            </a:r>
            <a:r>
              <a:rPr lang="zh-CN" altLang="en-US" dirty="0"/>
              <a:t>编写</a:t>
            </a:r>
            <a:r>
              <a:rPr lang="en-US" altLang="zh-CN" dirty="0">
                <a:solidFill>
                  <a:srgbClr val="FF0000"/>
                </a:solidFill>
              </a:rPr>
              <a:t>Yara</a:t>
            </a:r>
            <a:r>
              <a:rPr lang="zh-CN" altLang="zh-CN" dirty="0">
                <a:solidFill>
                  <a:srgbClr val="FF0000"/>
                </a:solidFill>
              </a:rPr>
              <a:t>规则</a:t>
            </a:r>
            <a:r>
              <a:rPr lang="zh-CN" altLang="en-US" dirty="0"/>
              <a:t>，以此来识别和分类恶意软件或者程序。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ED99FA-872D-4CE3-BBEB-E0DC8B88C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820" y="2670723"/>
            <a:ext cx="5816710" cy="341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943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961D7-943A-4F4F-B2EA-72DA76480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私有规则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4A567A-28DD-42F6-8977-A3091ACB1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私有规则（</a:t>
            </a:r>
            <a:r>
              <a:rPr lang="en-US" altLang="zh-CN" dirty="0"/>
              <a:t>private rule</a:t>
            </a:r>
            <a:r>
              <a:rPr lang="zh-CN" altLang="en-US" dirty="0"/>
              <a:t>）避免规则匹配结果的混乱，</a:t>
            </a:r>
            <a:r>
              <a:rPr lang="en-US" altLang="zh-CN" dirty="0"/>
              <a:t>YARA</a:t>
            </a:r>
            <a:r>
              <a:rPr lang="zh-CN" altLang="en-US" dirty="0"/>
              <a:t>不会输出任何匹配到的私有规则信息。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private</a:t>
            </a:r>
            <a:r>
              <a:rPr lang="en-US" altLang="zh-CN" dirty="0"/>
              <a:t> rule </a:t>
            </a:r>
            <a:r>
              <a:rPr lang="en-US" altLang="zh-CN" dirty="0" err="1"/>
              <a:t>PrivateRuleExample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...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3059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11259-AD54-48FA-AF25-58D7E1CE1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导入模块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D5D50-7B30-44F6-B9B5-02D6AEEB3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18" y="1989139"/>
            <a:ext cx="10587567" cy="4648144"/>
          </a:xfrm>
        </p:spPr>
        <p:txBody>
          <a:bodyPr/>
          <a:lstStyle/>
          <a:p>
            <a:r>
              <a:rPr lang="en-US" altLang="zh-CN" dirty="0"/>
              <a:t>import</a:t>
            </a:r>
            <a:r>
              <a:rPr lang="zh-CN" altLang="en-US" dirty="0"/>
              <a:t>导入模块，可以使用第三方模块导出的变量或函数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import</a:t>
            </a:r>
            <a:r>
              <a:rPr lang="en-US" altLang="zh-CN" dirty="0"/>
              <a:t> "pe"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import</a:t>
            </a:r>
            <a:r>
              <a:rPr lang="en-US" altLang="zh-CN" dirty="0"/>
              <a:t> "cuckoo"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pe.entry_point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== 0x1000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cuckoo.http_request</a:t>
            </a:r>
            <a:r>
              <a:rPr lang="en-US" altLang="zh-CN" dirty="0"/>
              <a:t>(/</a:t>
            </a:r>
            <a:r>
              <a:rPr lang="en-US" altLang="zh-CN" dirty="0" err="1"/>
              <a:t>someregexp</a:t>
            </a:r>
            <a:r>
              <a:rPr lang="en-US" altLang="zh-CN" dirty="0"/>
              <a:t>/)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722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7E53E-6DAC-46D3-B361-C0BED71A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外部变量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9313F-F6DE-4A5B-897D-BC5EC9ABA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外部变量允许使用</a:t>
            </a:r>
            <a:r>
              <a:rPr lang="en-US" altLang="zh-CN" dirty="0"/>
              <a:t>YARA -d</a:t>
            </a:r>
            <a:r>
              <a:rPr lang="zh-CN" altLang="zh-CN" dirty="0"/>
              <a:t>命令时指定一个自定义数据</a:t>
            </a:r>
            <a:endParaRPr lang="en-US" altLang="zh-CN" dirty="0"/>
          </a:p>
          <a:p>
            <a:r>
              <a:rPr lang="zh-CN" altLang="zh-CN" dirty="0"/>
              <a:t>该数据可以是整数、字符串、布尔变量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8030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3D109-BC2B-4E82-BF0A-087C59B9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文件包含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65EA38-FD6D-49DE-A4CE-21656155B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include</a:t>
            </a:r>
            <a:r>
              <a:rPr lang="zh-CN" altLang="zh-CN" dirty="0"/>
              <a:t>包含其它规则文件的内容到当前文件中</a:t>
            </a:r>
          </a:p>
          <a:p>
            <a:r>
              <a:rPr lang="zh-CN" altLang="zh-CN" dirty="0"/>
              <a:t>相对路径</a:t>
            </a:r>
          </a:p>
          <a:p>
            <a:pPr lvl="1"/>
            <a:r>
              <a:rPr lang="en-US" altLang="zh-CN" dirty="0"/>
              <a:t>include "./includes/</a:t>
            </a:r>
            <a:r>
              <a:rPr lang="en-US" altLang="zh-CN" dirty="0" err="1"/>
              <a:t>other.yar</a:t>
            </a:r>
            <a:r>
              <a:rPr lang="en-US" altLang="zh-CN" dirty="0"/>
              <a:t>"</a:t>
            </a:r>
            <a:endParaRPr lang="zh-CN" altLang="zh-CN" dirty="0"/>
          </a:p>
          <a:p>
            <a:pPr lvl="1"/>
            <a:r>
              <a:rPr lang="en-US" altLang="zh-CN" dirty="0"/>
              <a:t>include "../includes/</a:t>
            </a:r>
            <a:r>
              <a:rPr lang="en-US" altLang="zh-CN" dirty="0" err="1"/>
              <a:t>other.yar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zh-CN" altLang="zh-CN" dirty="0"/>
              <a:t>全路径</a:t>
            </a:r>
          </a:p>
          <a:p>
            <a:pPr lvl="1"/>
            <a:r>
              <a:rPr lang="en-US" altLang="zh-CN" dirty="0"/>
              <a:t>include "/home/</a:t>
            </a:r>
            <a:r>
              <a:rPr lang="en-US" altLang="zh-CN" dirty="0" err="1"/>
              <a:t>plusvic</a:t>
            </a:r>
            <a:r>
              <a:rPr lang="en-US" altLang="zh-CN" dirty="0"/>
              <a:t>/</a:t>
            </a:r>
            <a:r>
              <a:rPr lang="en-US" altLang="zh-CN" dirty="0" err="1"/>
              <a:t>yara</a:t>
            </a:r>
            <a:r>
              <a:rPr lang="en-US" altLang="zh-CN" dirty="0"/>
              <a:t>/includes/</a:t>
            </a:r>
            <a:r>
              <a:rPr lang="en-US" altLang="zh-CN" dirty="0" err="1"/>
              <a:t>other.yar</a:t>
            </a:r>
            <a:r>
              <a:rPr lang="en-US" altLang="zh-CN" dirty="0"/>
              <a:t>"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60314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C01C8-A684-438A-9104-BD94D1EE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1" y="639489"/>
            <a:ext cx="9793816" cy="868363"/>
          </a:xfrm>
        </p:spPr>
        <p:txBody>
          <a:bodyPr/>
          <a:lstStyle/>
          <a:p>
            <a:r>
              <a:rPr lang="en-US" altLang="zh-CN" dirty="0" err="1"/>
              <a:t>ChatGPT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3F07E1-4655-490C-963E-5906F28AF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10" y="1578633"/>
            <a:ext cx="4641810" cy="49135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D3547F-AE4C-47F1-8A2C-234CB8457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911" y="1839310"/>
            <a:ext cx="5807180" cy="430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248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2ACE9-6FF7-4CB0-9E99-3D9C21D2B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B09B0B-97F5-4E6B-AA8D-2850694A1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Lab1</a:t>
            </a:r>
            <a:r>
              <a:rPr lang="zh-CN" altLang="en-US" dirty="0"/>
              <a:t>的样本编写</a:t>
            </a:r>
            <a:r>
              <a:rPr lang="en-US" altLang="zh-CN" dirty="0"/>
              <a:t>Yara</a:t>
            </a:r>
            <a:r>
              <a:rPr lang="zh-CN" altLang="en-US" dirty="0"/>
              <a:t>检测规则，并进行测试。</a:t>
            </a:r>
            <a:endParaRPr lang="en-US" altLang="zh-CN" dirty="0"/>
          </a:p>
          <a:p>
            <a:r>
              <a:rPr lang="zh-CN" altLang="en-US" dirty="0"/>
              <a:t>在雨课堂上提交实验报告。</a:t>
            </a:r>
            <a:endParaRPr lang="en-US" altLang="zh-CN" dirty="0"/>
          </a:p>
          <a:p>
            <a:r>
              <a:rPr lang="zh-CN" altLang="en-US" dirty="0"/>
              <a:t>加分项：讨论如何编写更加快速的</a:t>
            </a:r>
            <a:r>
              <a:rPr lang="en-US" altLang="zh-CN" dirty="0" err="1"/>
              <a:t>yara</a:t>
            </a:r>
            <a:r>
              <a:rPr lang="zh-CN" altLang="en-US" dirty="0"/>
              <a:t>规则？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46392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10973"/>
            <a:ext cx="12192000" cy="11430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100" i="0" dirty="0">
                <a:solidFill>
                  <a:schemeClr val="tx1"/>
                </a:solidFill>
                <a:ea typeface="宋体" panose="02010600030101010101" pitchFamily="2" charset="-122"/>
              </a:rPr>
              <a:t>恶意代码分析与防治技术</a:t>
            </a:r>
            <a:br>
              <a:rPr lang="en-US" i="0" dirty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zh-CN" altLang="en-US" sz="4000" b="1" dirty="0">
                <a:solidFill>
                  <a:srgbClr val="7030A0"/>
                </a:solidFill>
              </a:rPr>
              <a:t>第</a:t>
            </a:r>
            <a:r>
              <a:rPr lang="en-US" altLang="zh-CN" sz="4000" b="1" dirty="0">
                <a:solidFill>
                  <a:srgbClr val="7030A0"/>
                </a:solidFill>
              </a:rPr>
              <a:t>3</a:t>
            </a:r>
            <a:r>
              <a:rPr lang="zh-CN" altLang="en-US" sz="4000" b="1" dirty="0">
                <a:solidFill>
                  <a:srgbClr val="7030A0"/>
                </a:solidFill>
              </a:rPr>
              <a:t>章 </a:t>
            </a:r>
            <a:r>
              <a:rPr lang="en-US" altLang="zh-CN" sz="4000" b="1" dirty="0">
                <a:solidFill>
                  <a:srgbClr val="7030A0"/>
                </a:solidFill>
                <a:ea typeface="宋体" panose="02010600030101010101" pitchFamily="2" charset="-122"/>
              </a:rPr>
              <a:t>Yara</a:t>
            </a:r>
            <a:r>
              <a:rPr lang="zh-CN" altLang="en-US" sz="4000" b="1" dirty="0">
                <a:solidFill>
                  <a:srgbClr val="7030A0"/>
                </a:solidFill>
                <a:ea typeface="宋体" panose="02010600030101010101" pitchFamily="2" charset="-122"/>
              </a:rPr>
              <a:t>检测引擎</a:t>
            </a:r>
            <a:endParaRPr lang="en-US" sz="2800" b="1" dirty="0">
              <a:solidFill>
                <a:srgbClr val="7030A0"/>
              </a:solidFill>
              <a:ea typeface="宋体" panose="02010600030101010101" pitchFamily="2" charset="-122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3616278"/>
            <a:ext cx="12192000" cy="1301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300" b="1" i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/>
            <a:r>
              <a:rPr lang="zh-CN" altLang="en-US" sz="3600" b="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王志</a:t>
            </a:r>
            <a:r>
              <a:rPr lang="en-US" altLang="zh-CN" sz="3600" b="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algn="ctr" defTabSz="914400"/>
            <a:r>
              <a:rPr lang="en-US" altLang="zh-CN" sz="2400" b="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zwang@nankai.edu.cn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5179843"/>
            <a:ext cx="12192000" cy="1678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300" b="1" i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>
              <a:lnSpc>
                <a:spcPct val="150000"/>
              </a:lnSpc>
            </a:pPr>
            <a:r>
              <a:rPr lang="zh-CN" altLang="en-US" sz="2400" i="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南开大学 网络空间安全学院</a:t>
            </a:r>
            <a:endParaRPr lang="en-US" altLang="zh-CN" sz="2400" i="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defTabSz="914400">
              <a:lnSpc>
                <a:spcPct val="150000"/>
              </a:lnSpc>
            </a:pPr>
            <a:r>
              <a:rPr lang="en-US" altLang="zh-CN" sz="2400" i="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2023-2024</a:t>
            </a:r>
            <a:r>
              <a:rPr lang="zh-CN" altLang="en-US" sz="2400" i="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学年</a:t>
            </a:r>
            <a:endParaRPr lang="en-US" altLang="zh-CN" sz="2400" i="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51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66E80-C960-426F-805B-ACA32F4D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Yara</a:t>
            </a:r>
            <a:r>
              <a:rPr lang="zh-CN" altLang="en-US" dirty="0"/>
              <a:t>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D3E2C-4ECB-449D-8E4E-899FB8ABB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Yara</a:t>
            </a:r>
            <a:r>
              <a:rPr lang="zh-CN" altLang="zh-CN" dirty="0"/>
              <a:t>规则是由</a:t>
            </a:r>
            <a:r>
              <a:rPr lang="zh-CN" altLang="zh-CN" b="1" dirty="0"/>
              <a:t>一系列</a:t>
            </a:r>
            <a:r>
              <a:rPr lang="zh-CN" altLang="zh-CN" dirty="0">
                <a:solidFill>
                  <a:srgbClr val="FF0000"/>
                </a:solidFill>
              </a:rPr>
              <a:t>字符串</a:t>
            </a:r>
            <a:r>
              <a:rPr lang="zh-CN" altLang="zh-CN" dirty="0"/>
              <a:t>和</a:t>
            </a:r>
            <a:r>
              <a:rPr lang="zh-CN" altLang="zh-CN" b="1" dirty="0"/>
              <a:t>一个</a:t>
            </a:r>
            <a:r>
              <a:rPr lang="zh-CN" altLang="zh-CN" dirty="0">
                <a:solidFill>
                  <a:srgbClr val="FF0000"/>
                </a:solidFill>
              </a:rPr>
              <a:t>布尔型表达式</a:t>
            </a:r>
            <a:r>
              <a:rPr lang="zh-CN" altLang="zh-CN" dirty="0"/>
              <a:t>构成</a:t>
            </a:r>
            <a:endParaRPr lang="en-US" altLang="zh-CN" dirty="0"/>
          </a:p>
          <a:p>
            <a:r>
              <a:rPr lang="zh-CN" altLang="zh-CN" dirty="0"/>
              <a:t>支持与或非等多种条件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949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95C7F6-DFAA-4062-AE5A-7C612B5BC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18" y="993229"/>
            <a:ext cx="10587567" cy="508848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rule </a:t>
            </a:r>
            <a:r>
              <a:rPr lang="en-US" altLang="zh-CN" sz="2400" dirty="0" err="1">
                <a:solidFill>
                  <a:srgbClr val="FF0000"/>
                </a:solidFill>
              </a:rPr>
              <a:t>silent_banker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: banker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    meta: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        description = "This is just an example"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FF0000"/>
                </a:solidFill>
              </a:rPr>
              <a:t>strings: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        $a = {6A 40 68 00 30 00 00 6A 14 8D 91}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        $b = {8D 4D B0 2B C1 83 C0 27 99 6A 4E 59 F7 F9}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        $c = "UVODFRYSIHLNWPEJXQZAKCBGMT"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FF0000"/>
                </a:solidFill>
              </a:rPr>
              <a:t>condition: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        $a or $b or $c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714229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0"/>
  <p:tag name="PROBLEMSCORE" val="10.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HASREMARK" val="True"/>
  <p:tag name="PROBLEMREMARK" val="所有以$a开头的字符串，在文件或内存中第2次出现的位置必须小于0x400000"/>
  <p:tag name="PROBLEMSCORE" val="10.0"/>
  <p:tag name="PROBLEMVOICEALLOWED" val="Fals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HASREMARK" val="True"/>
  <p:tag name="PROBLEMREMARK" val="for all i in (1..#a) : ( @a[i] &lt; 100 )"/>
  <p:tag name="PROBLEMSCORE" val="10.0"/>
  <p:tag name="PROBLEMVOICEALLOWED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0"/>
  <p:tag name="PROBLEMSCORE" val="1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0"/>
  <p:tag name="PROBLEMSCORE" val="1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0"/>
  <p:tag name="PROBLEMSCORE" val="10.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0"/>
  <p:tag name="PROBLEMSCORE" val="1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1_400TGp_globalcity_light_ani">
  <a:themeElements>
    <a:clrScheme name="400TGp_globalcity_light_ani 3">
      <a:dk1>
        <a:srgbClr val="080808"/>
      </a:dk1>
      <a:lt1>
        <a:srgbClr val="FFFFFF"/>
      </a:lt1>
      <a:dk2>
        <a:srgbClr val="A59A55"/>
      </a:dk2>
      <a:lt2>
        <a:srgbClr val="DDDDDD"/>
      </a:lt2>
      <a:accent1>
        <a:srgbClr val="4AB1E4"/>
      </a:accent1>
      <a:accent2>
        <a:srgbClr val="8F038F"/>
      </a:accent2>
      <a:accent3>
        <a:srgbClr val="FFFFFF"/>
      </a:accent3>
      <a:accent4>
        <a:srgbClr val="060606"/>
      </a:accent4>
      <a:accent5>
        <a:srgbClr val="B1D5EF"/>
      </a:accent5>
      <a:accent6>
        <a:srgbClr val="810281"/>
      </a:accent6>
      <a:hlink>
        <a:srgbClr val="F77A1D"/>
      </a:hlink>
      <a:folHlink>
        <a:srgbClr val="5BBE4E"/>
      </a:folHlink>
    </a:clrScheme>
    <a:fontScheme name="400TGp_globalcity_light_a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400TGp_globalcity_light_ani 1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05050"/>
        </a:accent4>
        <a:accent5>
          <a:srgbClr val="E5D9B2"/>
        </a:accent5>
        <a:accent6>
          <a:srgbClr val="1F87A7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00TGp_globalcity_light_ani 2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05050"/>
        </a:accent4>
        <a:accent5>
          <a:srgbClr val="BFC1D8"/>
        </a:accent5>
        <a:accent6>
          <a:srgbClr val="7F2D70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00TGp_globalcity_light_ani 3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60606"/>
        </a:accent4>
        <a:accent5>
          <a:srgbClr val="B1D5EF"/>
        </a:accent5>
        <a:accent6>
          <a:srgbClr val="810281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9489</TotalTime>
  <Words>2921</Words>
  <Application>Microsoft Office PowerPoint</Application>
  <PresentationFormat>宽屏</PresentationFormat>
  <Paragraphs>517</Paragraphs>
  <Slides>76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3" baseType="lpstr">
      <vt:lpstr>DengXian</vt:lpstr>
      <vt:lpstr>宋体</vt:lpstr>
      <vt:lpstr>Microsoft Yahei</vt:lpstr>
      <vt:lpstr>Arial</vt:lpstr>
      <vt:lpstr>Times New Roman</vt:lpstr>
      <vt:lpstr>Wingdings</vt:lpstr>
      <vt:lpstr>1_400TGp_globalcity_light_ani</vt:lpstr>
      <vt:lpstr>恶意代码分析与防治技术 第3章 Yara检测引擎</vt:lpstr>
      <vt:lpstr>本章知识点</vt:lpstr>
      <vt:lpstr>1. Yara引擎</vt:lpstr>
      <vt:lpstr>PowerPoint 演示文稿</vt:lpstr>
      <vt:lpstr>PowerPoint 演示文稿</vt:lpstr>
      <vt:lpstr>Yara引擎</vt:lpstr>
      <vt:lpstr>Yara引擎</vt:lpstr>
      <vt:lpstr>Yara规则</vt:lpstr>
      <vt:lpstr>PowerPoint 演示文稿</vt:lpstr>
      <vt:lpstr>PowerPoint 演示文稿</vt:lpstr>
      <vt:lpstr>2. Yara引擎的安装</vt:lpstr>
      <vt:lpstr>Yara引擎</vt:lpstr>
      <vt:lpstr>Yara引擎</vt:lpstr>
      <vt:lpstr>Who is using Yara?</vt:lpstr>
      <vt:lpstr>Windows安装Yara引擎</vt:lpstr>
      <vt:lpstr>Yara 引擎</vt:lpstr>
      <vt:lpstr>Windows安装Yara引擎</vt:lpstr>
      <vt:lpstr>安装yara-python</vt:lpstr>
      <vt:lpstr>运行Yara引擎</vt:lpstr>
      <vt:lpstr>3. Yara规则</vt:lpstr>
      <vt:lpstr>Yara规则</vt:lpstr>
      <vt:lpstr>Yara规则中的关键字</vt:lpstr>
      <vt:lpstr>PowerPoint 演示文稿</vt:lpstr>
      <vt:lpstr>注释</vt:lpstr>
      <vt:lpstr>PowerPoint 演示文稿</vt:lpstr>
      <vt:lpstr>4. Yara字符串</vt:lpstr>
      <vt:lpstr>字符串</vt:lpstr>
      <vt:lpstr>通配符</vt:lpstr>
      <vt:lpstr>跳转</vt:lpstr>
      <vt:lpstr>正则表达式</vt:lpstr>
      <vt:lpstr>正则表达式</vt:lpstr>
      <vt:lpstr>PowerPoint 演示文稿</vt:lpstr>
      <vt:lpstr>PowerPoint 演示文稿</vt:lpstr>
      <vt:lpstr>修饰符</vt:lpstr>
      <vt:lpstr>文本字符串-转义符</vt:lpstr>
      <vt:lpstr>文本字符串</vt:lpstr>
      <vt:lpstr>文本字符串</vt:lpstr>
      <vt:lpstr>文本字符串</vt:lpstr>
      <vt:lpstr>文本字符串</vt:lpstr>
      <vt:lpstr>PowerPoint 演示文稿</vt:lpstr>
      <vt:lpstr>正则表达式-元字符（metacharacters）</vt:lpstr>
      <vt:lpstr>数量匹配（quantifiers）</vt:lpstr>
      <vt:lpstr>字符类型定义</vt:lpstr>
      <vt:lpstr>5. Yara条件表达式</vt:lpstr>
      <vt:lpstr>PowerPoint 演示文稿</vt:lpstr>
      <vt:lpstr>条件表达式</vt:lpstr>
      <vt:lpstr>PowerPoint 演示文稿</vt:lpstr>
      <vt:lpstr># Counting strings</vt:lpstr>
      <vt:lpstr>@ 获取字符串出现位置</vt:lpstr>
      <vt:lpstr>！获取字符串长度</vt:lpstr>
      <vt:lpstr>at 指定字符串匹配的位置 </vt:lpstr>
      <vt:lpstr>in 指定字符串匹配的范围</vt:lpstr>
      <vt:lpstr>filesize 文件大小匹配 </vt:lpstr>
      <vt:lpstr>entrypoint 入口点匹配</vt:lpstr>
      <vt:lpstr>entrypoint</vt:lpstr>
      <vt:lpstr>读文件或内存数据</vt:lpstr>
      <vt:lpstr>读文件或内存数据</vt:lpstr>
      <vt:lpstr>读文件或内存数据</vt:lpstr>
      <vt:lpstr>读内存或文件数据</vt:lpstr>
      <vt:lpstr>PowerPoint 演示文稿</vt:lpstr>
      <vt:lpstr>IsPE</vt:lpstr>
      <vt:lpstr>of 匹配部分字符串</vt:lpstr>
      <vt:lpstr>for 多字符串匹配</vt:lpstr>
      <vt:lpstr> any、all、them 多字符串匹配</vt:lpstr>
      <vt:lpstr>PowerPoint 演示文稿</vt:lpstr>
      <vt:lpstr>for-in  多字符串匹配</vt:lpstr>
      <vt:lpstr>PowerPoint 演示文稿</vt:lpstr>
      <vt:lpstr>引用其它规则</vt:lpstr>
      <vt:lpstr>全局规则</vt:lpstr>
      <vt:lpstr>私有规则</vt:lpstr>
      <vt:lpstr>导入模块</vt:lpstr>
      <vt:lpstr>外部变量</vt:lpstr>
      <vt:lpstr>文件包含</vt:lpstr>
      <vt:lpstr>ChatGPT</vt:lpstr>
      <vt:lpstr>实验课</vt:lpstr>
      <vt:lpstr>恶意代码分析与防治技术 第3章 Yara检测引擎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Malware Analysis</dc:title>
  <dc:creator>Sam Bowne</dc:creator>
  <cp:lastModifiedBy>王志</cp:lastModifiedBy>
  <cp:revision>315</cp:revision>
  <dcterms:created xsi:type="dcterms:W3CDTF">2013-08-16T17:07:40Z</dcterms:created>
  <dcterms:modified xsi:type="dcterms:W3CDTF">2023-09-10T10:51:37Z</dcterms:modified>
</cp:coreProperties>
</file>