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2" r:id="rId2"/>
  </p:sldMasterIdLst>
  <p:notesMasterIdLst>
    <p:notesMasterId r:id="rId43"/>
  </p:notesMasterIdLst>
  <p:sldIdLst>
    <p:sldId id="364" r:id="rId3"/>
    <p:sldId id="306" r:id="rId4"/>
    <p:sldId id="303" r:id="rId5"/>
    <p:sldId id="366" r:id="rId6"/>
    <p:sldId id="317" r:id="rId7"/>
    <p:sldId id="258" r:id="rId8"/>
    <p:sldId id="367" r:id="rId9"/>
    <p:sldId id="259" r:id="rId10"/>
    <p:sldId id="260" r:id="rId11"/>
    <p:sldId id="307" r:id="rId12"/>
    <p:sldId id="318" r:id="rId13"/>
    <p:sldId id="323" r:id="rId14"/>
    <p:sldId id="308" r:id="rId15"/>
    <p:sldId id="374" r:id="rId16"/>
    <p:sldId id="261" r:id="rId17"/>
    <p:sldId id="309" r:id="rId18"/>
    <p:sldId id="262" r:id="rId19"/>
    <p:sldId id="310" r:id="rId20"/>
    <p:sldId id="369" r:id="rId21"/>
    <p:sldId id="370" r:id="rId22"/>
    <p:sldId id="371" r:id="rId23"/>
    <p:sldId id="372" r:id="rId24"/>
    <p:sldId id="263" r:id="rId25"/>
    <p:sldId id="373" r:id="rId26"/>
    <p:sldId id="321" r:id="rId27"/>
    <p:sldId id="313" r:id="rId28"/>
    <p:sldId id="314" r:id="rId29"/>
    <p:sldId id="264" r:id="rId30"/>
    <p:sldId id="265" r:id="rId31"/>
    <p:sldId id="315" r:id="rId32"/>
    <p:sldId id="322" r:id="rId33"/>
    <p:sldId id="316" r:id="rId34"/>
    <p:sldId id="266" r:id="rId35"/>
    <p:sldId id="304" r:id="rId36"/>
    <p:sldId id="320" r:id="rId37"/>
    <p:sldId id="333" r:id="rId38"/>
    <p:sldId id="334" r:id="rId39"/>
    <p:sldId id="368" r:id="rId40"/>
    <p:sldId id="376" r:id="rId41"/>
    <p:sldId id="36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87039" autoAdjust="0"/>
  </p:normalViewPr>
  <p:slideViewPr>
    <p:cSldViewPr snapToGrid="0" snapToObjects="1">
      <p:cViewPr varScale="1">
        <p:scale>
          <a:sx n="142" d="100"/>
          <a:sy n="142" d="100"/>
        </p:scale>
        <p:origin x="512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179F6-E16A-C945-BEE6-0DE87A206C40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EC83-455D-A24F-9068-EAA1BD9E1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1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015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p35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98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64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73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467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0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Must prevent malware from spreading to production machines</a:t>
            </a:r>
          </a:p>
          <a:p>
            <a:pPr lvl="1"/>
            <a:r>
              <a:rPr lang="en-US" altLang="zh-CN" sz="2400" dirty="0"/>
              <a:t>Real machines can be </a:t>
            </a:r>
            <a:r>
              <a:rPr lang="en-US" altLang="zh-CN" sz="2400" b="1" dirty="0"/>
              <a:t>air gapped </a:t>
            </a:r>
            <a:r>
              <a:rPr lang="en-US" altLang="zh-CN" sz="2400" dirty="0"/>
              <a:t>–no network connection to the Internet or to other machines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85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Malware can be analyzed using individual</a:t>
            </a:r>
            <a:r>
              <a:rPr kumimoji="1" lang="en-US" altLang="zh-CN" baseline="0" dirty="0"/>
              <a:t> physical machines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4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VM is an</a:t>
            </a:r>
            <a:r>
              <a:rPr kumimoji="1" lang="en-US" altLang="zh-CN" baseline="0" dirty="0"/>
              <a:t> emulation of a particular computer system. </a:t>
            </a:r>
          </a:p>
          <a:p>
            <a:r>
              <a:rPr kumimoji="1" lang="en-US" altLang="zh-CN" baseline="0" dirty="0"/>
              <a:t>Partial emulator, </a:t>
            </a:r>
          </a:p>
          <a:p>
            <a:r>
              <a:rPr kumimoji="1" lang="en-US" altLang="zh-CN" baseline="0" dirty="0"/>
              <a:t>Whole system emulator, such as VMware, Virtual Box,....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6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41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en-US" altLang="zh-CN" baseline="0" dirty="0"/>
              <a:t> our class, we select VMware for virtualization.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72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VMware tools</a:t>
            </a:r>
            <a:r>
              <a:rPr kumimoji="1" lang="en-US" altLang="zh-CN" baseline="0" dirty="0"/>
              <a:t> improves the user experience by making the mouse and keyboard more responsive.</a:t>
            </a:r>
          </a:p>
          <a:p>
            <a:r>
              <a:rPr kumimoji="1" lang="en-US" altLang="zh-CN" baseline="0" dirty="0"/>
              <a:t>shared folder</a:t>
            </a:r>
          </a:p>
          <a:p>
            <a:r>
              <a:rPr kumimoji="1" lang="en-US" altLang="zh-CN" baseline="0" dirty="0"/>
              <a:t>drag-and-drop file transfer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43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CN" baseline="0" dirty="0"/>
              <a:t> worm will perform network attack against other machines in an effort to spread itself to other machines.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62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EC83-455D-A24F-9068-EAA1BD9E1420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25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66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6113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l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buFont typeface="Wingdings" charset="2"/>
              <a:buChar char="l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buFont typeface="Wingdings" charset="2"/>
              <a:buChar char="l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buFont typeface="Wingdings" charset="2"/>
              <a:buChar char="l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buFont typeface="Wingdings" charset="2"/>
              <a:buChar char="l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0752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595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43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52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1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7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6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78188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5638800"/>
            <a:ext cx="12192000" cy="1219200"/>
          </a:xfrm>
          <a:prstGeom prst="rect">
            <a:avLst/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3366FF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989139"/>
            <a:ext cx="10587567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1"/>
            <a:r>
              <a:rPr lang="zh-CN" altLang="en-US"/>
              <a:t>第三级</a:t>
            </a:r>
          </a:p>
          <a:p>
            <a:pPr lvl="2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-13107"/>
            <a:ext cx="12191999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4301" y="729050"/>
            <a:ext cx="12192001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53" name="Picture 29" descr="artplus_nature_naturalcity42_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1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200" b="1" i="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Blip>
          <a:blip r:embed="rId10"/>
        </a:buBlip>
        <a:defRPr sz="32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Blip>
          <a:blip r:embed="rId10"/>
        </a:buBlip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2" descr="7">
            <a:extLst>
              <a:ext uri="{FF2B5EF4-FFF2-40B4-BE49-F238E27FC236}">
                <a16:creationId xmlns:a16="http://schemas.microsoft.com/office/drawing/2014/main" id="{CC3CA68C-6D7D-40A5-AA23-B74496AF5E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6">
            <a:extLst>
              <a:ext uri="{FF2B5EF4-FFF2-40B4-BE49-F238E27FC236}">
                <a16:creationId xmlns:a16="http://schemas.microsoft.com/office/drawing/2014/main" id="{F92B3221-59C4-48E4-9D12-823E9E39E5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2">
            <a:extLst>
              <a:ext uri="{FF2B5EF4-FFF2-40B4-BE49-F238E27FC236}">
                <a16:creationId xmlns:a16="http://schemas.microsoft.com/office/drawing/2014/main" id="{4BED7F01-D6EC-4BE2-86CF-CD023A6C1C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id="{1A72084F-E845-44A2-AD07-C71F239A1C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>
            <a:extLst>
              <a:ext uri="{FF2B5EF4-FFF2-40B4-BE49-F238E27FC236}">
                <a16:creationId xmlns:a16="http://schemas.microsoft.com/office/drawing/2014/main" id="{6E46CE9D-0B87-49BE-99E5-16F8D50BF9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image" Target="../media/image8.tmp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image" Target="../media/image8.tmp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8.tmp"/><Relationship Id="rId5" Type="http://schemas.openxmlformats.org/officeDocument/2006/relationships/tags" Target="../tags/tag61.xml"/><Relationship Id="rId10" Type="http://schemas.openxmlformats.org/officeDocument/2006/relationships/slideLayout" Target="../slideLayouts/slideLayout9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image" Target="../media/image8.tmp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19" Type="http://schemas.openxmlformats.org/officeDocument/2006/relationships/image" Target="../media/image8.tmp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slideLayout" Target="../slideLayouts/slideLayout9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image" Target="../media/image8.tmp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../media/image8.tmp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21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9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8.tmp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973"/>
            <a:ext cx="12192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00" i="0" dirty="0">
                <a:solidFill>
                  <a:schemeClr val="tx1"/>
                </a:solidFill>
                <a:ea typeface="宋体" panose="02010600030101010101" pitchFamily="2" charset="-122"/>
              </a:rPr>
              <a:t>恶意代码分析与防治技术</a:t>
            </a:r>
            <a:br>
              <a:rPr lang="en-US" i="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rgbClr val="7030A0"/>
                </a:solidFill>
              </a:rPr>
              <a:t>第</a:t>
            </a:r>
            <a:r>
              <a:rPr lang="en-US" altLang="zh-CN" sz="4000" b="1" dirty="0">
                <a:solidFill>
                  <a:srgbClr val="7030A0"/>
                </a:solidFill>
              </a:rPr>
              <a:t>4</a:t>
            </a:r>
            <a:r>
              <a:rPr lang="zh-CN" altLang="en-US" sz="4000" b="1" dirty="0">
                <a:solidFill>
                  <a:srgbClr val="7030A0"/>
                </a:solidFill>
              </a:rPr>
              <a:t>章 虚拟机技术</a:t>
            </a:r>
            <a:endParaRPr lang="en-US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616278"/>
            <a:ext cx="12192000" cy="13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/>
            <a:r>
              <a:rPr lang="en-US" altLang="zh-CN" sz="24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179843"/>
            <a:ext cx="12192000" cy="167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虚拟机的结构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98" y="1486472"/>
            <a:ext cx="7627793" cy="49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8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515997-5649-4556-87B8-79481C00FA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65413" y="671115"/>
            <a:ext cx="894677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在物理机上动态分析计算机病毒有哪些缺点？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F412F5-9257-4C48-AE3F-DB414D4D2B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难以清除计算机病毒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697820-4278-4022-AF97-69DFEF8636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对计算机造成破坏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04F6AF-3A41-4655-9C97-BEBDF420CCD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可控性好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90EF07-3FEB-4A1A-8980-1623B2AE511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无法连接网络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EE8A7A-3B79-4EE1-9ED6-C7DB5B2ADD8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56B8A7-68DD-4E50-9679-EA356E69B17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577071-E639-4DC7-8F4C-1204A63C5FB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CB0958-3273-4675-9FB0-9FBE22B82D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AFCE141-5DB3-4D78-8E44-A642EF64139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7318ED6-0B55-41CC-8030-DBA16198AC6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039EE93-ABC1-49C7-9307-91003B843E6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873A6B1-FBEE-4911-BA51-DD64AFC7B69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B66420B-BB98-48CA-B254-0F31D60604D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CD448FEE-5849-4E4A-B9CC-B535B45E2C1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3CCC204-A348-4786-B5F3-7F81210C1AA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451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E6CC8-B02B-422C-8F1A-AF8F7EDF246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7471" y="635001"/>
            <a:ext cx="8476129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在虚拟机上进行计算机病毒动态分析有哪些优点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E4F2EF-71D2-44B3-BE6B-A8ABB80D647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与主机隔离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4EF979-6039-419D-9305-EE9977BD6A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可控性好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A8A5-0B55-4E97-92D8-E8E69C2378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可以快速恢复计算机的状态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9A0620-BD89-46CD-98CF-7F066E4700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虚拟机逃逸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F2235-1A0A-46D7-8179-ACEC7DC6AC8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22F88D-7BF4-4DFB-B314-6C2395E8C91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FB39EC-4430-491A-805C-61C25CD5035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C60D6A-C6B6-47B5-97DD-A2EE238F27F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D59550C-656C-46CA-9B6A-0E8F94AB55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9D8EF4-1D2D-4D25-81B9-EB7441538A1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84F74D3-825F-44A3-B533-B86B9FA56ED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92BC8BC-87F0-48B2-8BB3-13406BEC5D6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9B6148C-D670-44CF-A4E5-EFB6A2E465D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255880DF-BD05-47D7-8FB7-F6022A654B6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12085C-46AD-4F18-BD75-BB99969D415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261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创建虚拟机</a:t>
            </a:r>
          </a:p>
        </p:txBody>
      </p:sp>
    </p:spTree>
    <p:extLst>
      <p:ext uri="{BB962C8B-B14F-4D97-AF65-F5344CB8AC3E}">
        <p14:creationId xmlns:p14="http://schemas.microsoft.com/office/powerpoint/2010/main" val="17450344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2BA038-225B-49ED-8FEC-13F12B7577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大家用过哪些创建虚拟机的软件？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9FBE55-9119-433C-A5F2-216B305BE8C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FE0F4B-4A3C-4235-A66E-FFADA7F9D24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36F0EA21-8D2B-467C-9466-6BEDCF0077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19B25221-DB52-4C6C-B3DF-BE2A4F401C7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44CFCDC0-D969-4AAF-AFAB-4F08E03CF6E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9A4BAF55-345A-4216-A39D-E24173D682D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95E35BA-AE57-4F9C-9208-BCBE6A85EE3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151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376"/>
            <a:ext cx="10515600" cy="897312"/>
          </a:xfrm>
        </p:spPr>
        <p:txBody>
          <a:bodyPr/>
          <a:lstStyle/>
          <a:p>
            <a:r>
              <a:rPr lang="en-US" dirty="0"/>
              <a:t>VMware </a:t>
            </a:r>
            <a:r>
              <a:rPr lang="en-US" altLang="zh-CN" dirty="0"/>
              <a:t>Workstation </a:t>
            </a:r>
            <a:r>
              <a:rPr lang="en-US" dirty="0"/>
              <a:t>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5528"/>
          </a:xfrm>
        </p:spPr>
        <p:txBody>
          <a:bodyPr/>
          <a:lstStyle/>
          <a:p>
            <a:r>
              <a:rPr lang="zh-CN" altLang="en-US" dirty="0"/>
              <a:t>个人用户免费、不支持快照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CEB2A-9D25-475A-91EA-FBB20B76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64" y="2695974"/>
            <a:ext cx="8991600" cy="34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虚拟机配置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 </a:t>
            </a:r>
            <a:r>
              <a:rPr kumimoji="1" lang="zh-CN" altLang="en-US" dirty="0"/>
              <a:t>硬盘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 </a:t>
            </a:r>
            <a:r>
              <a:rPr kumimoji="1" lang="zh-CN" altLang="en-US" dirty="0"/>
              <a:t>虚拟机操作系统、动态监控工具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 20 GB </a:t>
            </a:r>
            <a:r>
              <a:rPr kumimoji="1" lang="zh-CN" altLang="en-US" dirty="0"/>
              <a:t>硬盘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27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zh-CN" altLang="en-US" dirty="0"/>
              <a:t>操作系统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Windows XP </a:t>
            </a:r>
            <a:r>
              <a:rPr lang="zh-CN" altLang="en-US" dirty="0">
                <a:solidFill>
                  <a:srgbClr val="FF0000"/>
                </a:solidFill>
              </a:rPr>
              <a:t>操作系统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大部分恶意代码可以在</a:t>
            </a:r>
            <a:r>
              <a:rPr lang="en-US" altLang="zh-CN" dirty="0"/>
              <a:t>Windows XP</a:t>
            </a:r>
            <a:r>
              <a:rPr lang="zh-CN" altLang="en-US" dirty="0"/>
              <a:t>操作系统上执行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zh-CN" altLang="en-US" dirty="0"/>
              <a:t>应用程序向下兼容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正在编写新的教材，将使用</a:t>
            </a:r>
            <a:r>
              <a:rPr lang="en-US" altLang="zh-CN" dirty="0"/>
              <a:t>Windows 10</a:t>
            </a:r>
            <a:r>
              <a:rPr lang="zh-CN" altLang="en-US" dirty="0"/>
              <a:t>操作系统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</a:t>
            </a:r>
            <a:r>
              <a:rPr lang="en-US" dirty="0"/>
              <a:t>Mware</a:t>
            </a:r>
            <a:r>
              <a:rPr lang="zh-CN" altLang="en-US" dirty="0"/>
              <a:t>虚拟机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 IDA Pro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OllyDBG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WinDBG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Appendix 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tools.pediy.com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0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44ED-DE44-49D4-BEF6-9A2AC9E2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83496B-3AF6-44C2-AAB8-74D7E5C8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384" y="1825625"/>
            <a:ext cx="5921232" cy="4351338"/>
          </a:xfrm>
        </p:spPr>
      </p:pic>
    </p:spTree>
    <p:extLst>
      <p:ext uri="{BB962C8B-B14F-4D97-AF65-F5344CB8AC3E}">
        <p14:creationId xmlns:p14="http://schemas.microsoft.com/office/powerpoint/2010/main" val="25579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虚拟机的结构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创建虚拟机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使用虚拟机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/>
              <a:t>虚拟机的风险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重点：使用虚拟机进行病毒分析的优缺点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5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6E3CA-2CB5-41CA-914C-B6CF87FE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BD00E5-A553-4536-A3E7-FC7A269D4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452" y="1825625"/>
            <a:ext cx="7043095" cy="4351338"/>
          </a:xfrm>
        </p:spPr>
      </p:pic>
    </p:spTree>
    <p:extLst>
      <p:ext uri="{BB962C8B-B14F-4D97-AF65-F5344CB8AC3E}">
        <p14:creationId xmlns:p14="http://schemas.microsoft.com/office/powerpoint/2010/main" val="296567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AB698-BCC0-49EE-BA23-13C37C7A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69F8CA-8DC4-400F-A028-89999F711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272" y="1825625"/>
            <a:ext cx="5301455" cy="4351338"/>
          </a:xfrm>
        </p:spPr>
      </p:pic>
    </p:spTree>
    <p:extLst>
      <p:ext uri="{BB962C8B-B14F-4D97-AF65-F5344CB8AC3E}">
        <p14:creationId xmlns:p14="http://schemas.microsoft.com/office/powerpoint/2010/main" val="340643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6D0F-7D79-4500-9DFE-30B07FF5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9C773B-8C55-4E47-889C-A2AF72ABC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258" y="1825625"/>
            <a:ext cx="6243483" cy="4351338"/>
          </a:xfrm>
        </p:spPr>
      </p:pic>
    </p:spTree>
    <p:extLst>
      <p:ext uri="{BB962C8B-B14F-4D97-AF65-F5344CB8AC3E}">
        <p14:creationId xmlns:p14="http://schemas.microsoft.com/office/powerpoint/2010/main" val="357225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2ACE32F-D83C-412E-A351-804F4B63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613" y="1825625"/>
            <a:ext cx="6670773" cy="4351338"/>
          </a:xfrm>
        </p:spPr>
      </p:pic>
    </p:spTree>
    <p:extLst>
      <p:ext uri="{BB962C8B-B14F-4D97-AF65-F5344CB8AC3E}">
        <p14:creationId xmlns:p14="http://schemas.microsoft.com/office/powerpoint/2010/main" val="357208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B60BD-7B04-4D72-B15F-66B13525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虚拟机配置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98428AE-7019-4FD6-8B07-D7FFB518D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726" y="1825625"/>
            <a:ext cx="6548548" cy="4351338"/>
          </a:xfrm>
        </p:spPr>
      </p:pic>
    </p:spTree>
    <p:extLst>
      <p:ext uri="{BB962C8B-B14F-4D97-AF65-F5344CB8AC3E}">
        <p14:creationId xmlns:p14="http://schemas.microsoft.com/office/powerpoint/2010/main" val="4248555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CA35DD-9A90-42B9-93AF-454721247EB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计算机病毒动态分析为什么选择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Windows XP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作为虚拟机的操作系统？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F180D-0956-483B-95DE-E3F0F891407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没有病毒运行在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Windows XP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6217EB-17BF-4E07-9A5A-623DA900269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恶意代码的攻击目标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3F05C6-B0CB-4ED9-A60E-100C587EE50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兼容性更好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82B11-3057-4276-8444-2297DB7B7B0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体积小、安装快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181B85-7A80-40CF-B33E-3CA3126D861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922A78-39F8-448C-BC47-5E2435EE48F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AB25CC-D412-41C2-8B05-DEF9B3B570F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CE7C83-5BE8-4C6F-A8AE-A450938FBCB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C75313-2AD5-4CA7-93DA-E9BFD57CF28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273452-8394-4C58-A845-E2B6C16985E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18B3238-15FD-4907-ABB7-ECF3040DD27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7C59764-4C58-461B-ACCE-524A6200278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89DEFE1-33DD-4F14-8F4E-0892C9BB84B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2165C878-310A-4250-A403-F47E2193C12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174BC60-4073-4F68-9786-18902CE76F1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71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使用虚拟机</a:t>
            </a:r>
          </a:p>
        </p:txBody>
      </p:sp>
    </p:spTree>
    <p:extLst>
      <p:ext uri="{BB962C8B-B14F-4D97-AF65-F5344CB8AC3E}">
        <p14:creationId xmlns:p14="http://schemas.microsoft.com/office/powerpoint/2010/main" val="17349461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连接互联网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更加真实的执行计算机病毒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Risks: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病毒的扩散、</a:t>
            </a:r>
            <a:r>
              <a:rPr kumimoji="1" lang="en-US" altLang="zh-CN" dirty="0"/>
              <a:t>DDoS</a:t>
            </a:r>
            <a:r>
              <a:rPr kumimoji="1" lang="zh-CN" altLang="en-US" dirty="0"/>
              <a:t>攻击</a:t>
            </a:r>
            <a:r>
              <a:rPr kumimoji="1" lang="en-US" altLang="zh-CN" dirty="0"/>
              <a:t>, Spam</a:t>
            </a:r>
            <a:r>
              <a:rPr kumimoji="1" lang="zh-CN" altLang="en-US" dirty="0"/>
              <a:t>垃圾邮件等等</a:t>
            </a:r>
            <a:endParaRPr kumimoji="1" lang="en-US" altLang="zh-CN" dirty="0"/>
          </a:p>
          <a:p>
            <a:pPr>
              <a:lnSpc>
                <a:spcPct val="150000"/>
              </a:lnSpc>
              <a:defRPr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Pre-analysis:</a:t>
            </a:r>
          </a:p>
          <a:p>
            <a:pPr lvl="1">
              <a:lnSpc>
                <a:spcPct val="150000"/>
              </a:lnSpc>
              <a:defRPr/>
            </a:pPr>
            <a:r>
              <a:rPr kumimoji="1" lang="zh-CN" altLang="en-US" dirty="0"/>
              <a:t>判断病毒是否连接互联网</a:t>
            </a:r>
            <a:endParaRPr kumimoji="1" lang="en-US" altLang="zh-CN" dirty="0"/>
          </a:p>
          <a:p>
            <a:pPr lvl="1">
              <a:lnSpc>
                <a:spcPct val="150000"/>
              </a:lnSpc>
              <a:defRPr/>
            </a:pPr>
            <a:r>
              <a:rPr kumimoji="1" lang="zh-CN" altLang="en-US" dirty="0"/>
              <a:t>如果不连接互联网对其行为有什么影响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20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连接方式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NAT</a:t>
            </a:r>
            <a:r>
              <a:rPr lang="en-US" sz="2400" dirty="0"/>
              <a:t> 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共享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地址，端口映射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建立了一个虚拟的路由器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虚拟机之间可以通信、可以连接互联网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Bridged</a:t>
            </a:r>
            <a:r>
              <a:rPr lang="zh-CN" altLang="en-US" sz="2400" dirty="0"/>
              <a:t>桥接模式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 </a:t>
            </a:r>
            <a:r>
              <a:rPr lang="zh-CN" altLang="en-US" sz="2000" dirty="0"/>
              <a:t>直接连接到主机所在的局域网中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影响局域网中的其它主机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例如病毒扩散、</a:t>
            </a:r>
            <a:r>
              <a:rPr lang="en-US" altLang="zh-CN" sz="2000" dirty="0"/>
              <a:t>DDoS</a:t>
            </a:r>
            <a:r>
              <a:rPr lang="zh-CN" altLang="en-US" sz="2000" dirty="0"/>
              <a:t>攻击等</a:t>
            </a:r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B4733-55B5-43B1-B2E8-E9DCE124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21" y="1690688"/>
            <a:ext cx="5989051" cy="39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8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271"/>
            <a:ext cx="10515600" cy="870417"/>
          </a:xfrm>
        </p:spPr>
        <p:txBody>
          <a:bodyPr/>
          <a:lstStyle/>
          <a:p>
            <a:r>
              <a:rPr lang="zh-CN" altLang="en-US" dirty="0"/>
              <a:t>快照</a:t>
            </a:r>
            <a:r>
              <a:rPr lang="en-US" dirty="0"/>
              <a:t>Snapshots</a:t>
            </a:r>
          </a:p>
        </p:txBody>
      </p:sp>
      <p:pic>
        <p:nvPicPr>
          <p:cNvPr id="4" name="Picture 3" descr="Screen Shot 2013-08-19 at 8.14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6" y="2203450"/>
            <a:ext cx="6807200" cy="24511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17BB4B-1E6D-4845-B701-B75F0A0BA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6730"/>
            <a:ext cx="5011271" cy="36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7582"/>
            <a:ext cx="12191999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虚拟机的结构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 VMware</a:t>
            </a:r>
            <a:r>
              <a:rPr kumimoji="1" lang="zh-CN" altLang="en-US" dirty="0"/>
              <a:t>的</a:t>
            </a:r>
            <a:r>
              <a:rPr kumimoji="1" lang="en-US" altLang="zh-CN" dirty="0">
                <a:solidFill>
                  <a:srgbClr val="FF0000"/>
                </a:solidFill>
              </a:rPr>
              <a:t>drag-and-drop</a:t>
            </a:r>
            <a:r>
              <a:rPr kumimoji="1" lang="en-US" altLang="zh-CN" dirty="0"/>
              <a:t> </a:t>
            </a:r>
            <a:r>
              <a:rPr kumimoji="1" lang="zh-CN" altLang="en-US" dirty="0"/>
              <a:t>文件传输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 from host OS to guest OS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 from guest OS to host OS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共享文件夹</a:t>
            </a:r>
            <a:r>
              <a:rPr kumimoji="1" lang="en-US" altLang="zh-CN" dirty="0">
                <a:solidFill>
                  <a:srgbClr val="FF0000"/>
                </a:solidFill>
              </a:rPr>
              <a:t>Shared folder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主机和虚拟机可以共同访问一个文件夹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16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C701E9C-4502-4038-A62E-8C3BF4DA4D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VMware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虚拟机的网络连接方式有哪些？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E68C67-3AA0-4F9C-8C4E-70C2D205FB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Host-Only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64DD0-FCB4-4302-817B-6F3F2F672C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Bridge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051973-2E57-4FFD-AE32-FA79FDE0467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NAT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FE7070-2083-41D2-9064-450E585148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WiFi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8FB30-C202-482B-93D1-4CC7AACA6DA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D4EEE7-9FCC-4940-BBF5-71F8AA4C28C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01CBBA-1910-4F0F-9944-C3A8A06067D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D0A36F-81E3-4AB9-8847-4C032275F06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8AC5924-AA1F-4316-9431-2B5E9726F12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86970FB-B917-43A4-A20F-432D6C513F4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62C7F2F-F69F-4D9D-B9F2-ACABB802001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392821A-D8E8-424D-B72C-1424E6F918E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A5E5F78-65C8-4C03-80B1-B2633B1732F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86B6F56-0D7A-4C77-ABC4-B9AAA7D987A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A45907E-D646-4465-9615-1572388BB37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1821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虚拟机的安全风险</a:t>
            </a:r>
          </a:p>
        </p:txBody>
      </p:sp>
    </p:spTree>
    <p:extLst>
      <p:ext uri="{BB962C8B-B14F-4D97-AF65-F5344CB8AC3E}">
        <p14:creationId xmlns:p14="http://schemas.microsoft.com/office/powerpoint/2010/main" val="13011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88" y="936812"/>
            <a:ext cx="7345362" cy="5247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虚拟机的安全风险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183" y="1712048"/>
            <a:ext cx="10316664" cy="47604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计算机病毒会检测到自己运行在一个虚拟机中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Chapter 17: anti-VMware techniques</a:t>
            </a:r>
          </a:p>
          <a:p>
            <a:pPr>
              <a:lnSpc>
                <a:spcPct val="150000"/>
              </a:lnSpc>
            </a:pPr>
            <a:r>
              <a:rPr lang="en-US" dirty="0"/>
              <a:t>VMware </a:t>
            </a:r>
            <a:r>
              <a:rPr lang="zh-CN" altLang="en-US" dirty="0"/>
              <a:t>的安全漏洞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计算机病毒会利用</a:t>
            </a:r>
            <a:r>
              <a:rPr lang="en-US" altLang="zh-CN" dirty="0"/>
              <a:t>VMware</a:t>
            </a:r>
            <a:r>
              <a:rPr lang="zh-CN" altLang="en-US" dirty="0"/>
              <a:t>的漏洞进行攻击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drag-and-drop</a:t>
            </a:r>
            <a:r>
              <a:rPr lang="zh-CN" altLang="en-US" dirty="0"/>
              <a:t>漏洞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zh-CN" altLang="en-US" dirty="0"/>
              <a:t>需要及时打补丁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计算机病毒有可能感染和破坏主机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不要使用存储重要数据的计算机进行病毒分析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8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VMware</a:t>
            </a:r>
            <a:r>
              <a:rPr kumimoji="1" lang="zh-CN" altLang="en-US" dirty="0"/>
              <a:t>安全漏洞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EC5211-2756-45B6-9D52-0878B9F7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8" y="1676475"/>
            <a:ext cx="6021962" cy="481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21C3C0-9DB3-4215-AAF8-EC06B3201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22" y="2111188"/>
            <a:ext cx="5420586" cy="43120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2B79ED0-BAB6-4ED8-92C1-3F91551BF675}"/>
              </a:ext>
            </a:extLst>
          </p:cNvPr>
          <p:cNvSpPr/>
          <p:nvPr/>
        </p:nvSpPr>
        <p:spPr>
          <a:xfrm>
            <a:off x="4791635" y="2250141"/>
            <a:ext cx="757518" cy="4119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2241AB-6063-4590-9366-6B7E9FBCA58E}"/>
              </a:ext>
            </a:extLst>
          </p:cNvPr>
          <p:cNvSpPr/>
          <p:nvPr/>
        </p:nvSpPr>
        <p:spPr>
          <a:xfrm>
            <a:off x="10596282" y="2142564"/>
            <a:ext cx="757518" cy="4119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05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784B10F-2141-4356-8372-5998FBF8E46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虚拟机进行计算机病毒动态分析的安全风险？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AAF659-C06C-47E4-A1FD-DE646F9EB00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计算机病毒检测虚拟机，改变其动态行为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D0BD62-8DBF-4250-A401-162890D9071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虚拟机软件的漏洞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B4CC5F-9A4B-430B-9969-F418F38D552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虚拟机逃逸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79A89C-FDA6-4186-9D31-A1AD8CDB43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可控性好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AB4DC1-F34E-467A-B3B2-E23B36718B4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9DD02B-2B96-40C5-BBC0-199B1C104C1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44ED34-E60E-4F96-97FA-D06B8811B37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6D637-4586-466A-8934-025C1DD36CA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1827DDA-4D63-4A80-B561-E6099F1484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B0786A-BFA2-4810-A22F-C1CAF78DD8E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E265F29-46C9-4A76-BBF6-736789616F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39E7F0B-6055-4DFD-96CB-2FE071887A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624C485-AF73-4611-90A9-436014E661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83EBCBA-2FA4-4E1B-98D8-9B6DDEE1DB1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1C56786-3538-40E5-9639-D5C1371C60F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304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A3D0C-97A9-48F6-87C7-C906CF24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9673C-01A6-444C-867E-EEF67F70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724099"/>
            <a:ext cx="10587567" cy="4357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Analyzing malware using VMware</a:t>
            </a:r>
          </a:p>
          <a:p>
            <a:pPr marL="400050" lvl="1" indent="0">
              <a:buNone/>
            </a:pPr>
            <a:r>
              <a:rPr lang="en-US" altLang="zh-CN" dirty="0"/>
              <a:t>1. Start with a </a:t>
            </a:r>
            <a:r>
              <a:rPr lang="en-US" altLang="zh-CN" dirty="0">
                <a:solidFill>
                  <a:srgbClr val="FF0000"/>
                </a:solidFill>
              </a:rPr>
              <a:t>clean snapshot </a:t>
            </a:r>
            <a:r>
              <a:rPr lang="en-US" altLang="zh-CN" dirty="0"/>
              <a:t>with no malware running on it.</a:t>
            </a:r>
          </a:p>
          <a:p>
            <a:pPr marL="400050" lvl="1" indent="0">
              <a:buNone/>
            </a:pPr>
            <a:r>
              <a:rPr lang="en-US" altLang="zh-CN" dirty="0"/>
              <a:t>2. </a:t>
            </a:r>
            <a:r>
              <a:rPr lang="en-US" altLang="zh-CN" dirty="0">
                <a:solidFill>
                  <a:srgbClr val="FF0000"/>
                </a:solidFill>
              </a:rPr>
              <a:t>Transfer </a:t>
            </a:r>
            <a:r>
              <a:rPr lang="en-US" altLang="zh-CN" dirty="0"/>
              <a:t>the malware to the virtual machine.</a:t>
            </a:r>
          </a:p>
          <a:p>
            <a:pPr marL="400050" lvl="1" indent="0">
              <a:buNone/>
            </a:pPr>
            <a:r>
              <a:rPr lang="en-US" altLang="zh-CN" dirty="0"/>
              <a:t>3. Conduct your </a:t>
            </a:r>
            <a:r>
              <a:rPr lang="en-US" altLang="zh-CN" dirty="0">
                <a:solidFill>
                  <a:srgbClr val="FF0000"/>
                </a:solidFill>
              </a:rPr>
              <a:t>analysis</a:t>
            </a:r>
            <a:r>
              <a:rPr lang="en-US" altLang="zh-CN" dirty="0"/>
              <a:t> on the virtual machine.</a:t>
            </a:r>
          </a:p>
          <a:p>
            <a:pPr marL="400050" lvl="1" indent="0">
              <a:buNone/>
            </a:pPr>
            <a:r>
              <a:rPr lang="en-US" altLang="zh-CN" dirty="0"/>
              <a:t>4. Take your </a:t>
            </a:r>
            <a:r>
              <a:rPr lang="en-US" altLang="zh-CN" dirty="0">
                <a:solidFill>
                  <a:srgbClr val="FF0000"/>
                </a:solidFill>
              </a:rPr>
              <a:t>notes, screenshots, and data </a:t>
            </a:r>
            <a:r>
              <a:rPr lang="en-US" altLang="zh-CN" dirty="0"/>
              <a:t>from the virtual machine and transfer it to the physical machine.</a:t>
            </a:r>
          </a:p>
          <a:p>
            <a:pPr marL="400050" lvl="1" indent="0">
              <a:buNone/>
            </a:pPr>
            <a:r>
              <a:rPr lang="en-US" altLang="zh-CN" dirty="0"/>
              <a:t>5. </a:t>
            </a:r>
            <a:r>
              <a:rPr lang="en-US" altLang="zh-CN" dirty="0">
                <a:solidFill>
                  <a:srgbClr val="FF0000"/>
                </a:solidFill>
              </a:rPr>
              <a:t>Revert </a:t>
            </a:r>
            <a:r>
              <a:rPr lang="en-US" altLang="zh-CN" dirty="0"/>
              <a:t>the virtual machine to the clean snapshot.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41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538E3-2EBB-402E-9D67-0C6F6136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CB962-1DD5-4878-B40C-A24F5FE7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Malware authors thought </a:t>
            </a:r>
            <a:r>
              <a:rPr lang="en-US" altLang="zh-CN" dirty="0">
                <a:solidFill>
                  <a:srgbClr val="FF0000"/>
                </a:solidFill>
              </a:rPr>
              <a:t>only analysts </a:t>
            </a:r>
            <a:r>
              <a:rPr lang="en-US" altLang="zh-CN" dirty="0"/>
              <a:t>would be running the malware in a virtual machine.</a:t>
            </a:r>
          </a:p>
          <a:p>
            <a:pPr lvl="1"/>
            <a:r>
              <a:rPr lang="en-US" altLang="zh-CN" dirty="0"/>
              <a:t> VM  is becoming more and more common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valuable victim 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Will anti-VM techniques probably become even </a:t>
            </a:r>
            <a:r>
              <a:rPr lang="en-US" altLang="zh-CN" dirty="0">
                <a:solidFill>
                  <a:srgbClr val="FF0000"/>
                </a:solidFill>
              </a:rPr>
              <a:t>less common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70319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2EFF04-CBBC-41B6-B5F0-BD863DC8AC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89211" y="1038412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讨论：计算机病毒的反虚拟机技术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是不是只有计算机病毒分析员在使用虚拟机？ 计算机病毒会不会遇到虚拟机就不在做恶意行为了？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F87746-7189-4540-BE5C-BF74997B92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DAF960-B20E-46A9-83E5-76A9A95E701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B686C34E-1FE0-43EC-8002-9CC02E3AC1D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53C0BF35-2C74-4D0C-BE92-ED896530999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497E844C-0A9E-42F7-BA28-898599DB75D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792471DD-20CE-4FA8-9405-27581CCEFC4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D91F411-3FD9-48A8-B750-F5F289653BA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794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9B5D8-AAF6-44C9-9CD2-8AE1B6F2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97205-CA0F-4067-9FC3-25334839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438835"/>
            <a:ext cx="10587567" cy="5033683"/>
          </a:xfrm>
        </p:spPr>
        <p:txBody>
          <a:bodyPr/>
          <a:lstStyle/>
          <a:p>
            <a:r>
              <a:rPr lang="zh-CN" altLang="en-US" sz="2800" dirty="0"/>
              <a:t>配置病毒分析虚拟机</a:t>
            </a:r>
            <a:endParaRPr lang="en-US" altLang="zh-CN" sz="2800" dirty="0"/>
          </a:p>
          <a:p>
            <a:pPr lvl="1"/>
            <a:r>
              <a:rPr lang="en-US" altLang="zh-CN" sz="2400" dirty="0"/>
              <a:t>VMware </a:t>
            </a:r>
            <a:r>
              <a:rPr lang="zh-CN" altLang="en-US" sz="2400" dirty="0"/>
              <a:t>虚拟机或其它的虚拟机软件</a:t>
            </a:r>
            <a:endParaRPr lang="en-US" altLang="zh-CN" sz="2400" dirty="0"/>
          </a:p>
          <a:p>
            <a:pPr lvl="1"/>
            <a:r>
              <a:rPr lang="en-US" altLang="zh-CN" sz="2400" dirty="0"/>
              <a:t>Windows XP</a:t>
            </a:r>
            <a:r>
              <a:rPr lang="zh-CN" altLang="en-US" sz="2400"/>
              <a:t>操作系统</a:t>
            </a:r>
            <a:endParaRPr lang="en-US" altLang="zh-CN" sz="2400" dirty="0"/>
          </a:p>
          <a:p>
            <a:r>
              <a:rPr lang="zh-CN" altLang="en-US" sz="2800" dirty="0"/>
              <a:t>虚拟机中安装静态分析工具</a:t>
            </a:r>
            <a:endParaRPr lang="en-US" altLang="zh-CN" sz="2800" dirty="0"/>
          </a:p>
          <a:p>
            <a:pPr lvl="1"/>
            <a:r>
              <a:rPr lang="en-US" altLang="zh-CN" sz="2400" dirty="0"/>
              <a:t>string.exe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PEView</a:t>
            </a:r>
            <a:r>
              <a:rPr lang="zh-CN" altLang="en-US" sz="2400" dirty="0"/>
              <a:t>、</a:t>
            </a:r>
            <a:r>
              <a:rPr lang="en-US" altLang="zh-CN" sz="2400" dirty="0"/>
              <a:t>dependency walker</a:t>
            </a:r>
            <a:r>
              <a:rPr lang="zh-CN" altLang="en-US" sz="2400" dirty="0"/>
              <a:t>、</a:t>
            </a:r>
            <a:r>
              <a:rPr lang="en-US" altLang="zh-CN" sz="2400" dirty="0"/>
              <a:t>IDA</a:t>
            </a:r>
            <a:r>
              <a:rPr lang="zh-CN" altLang="en-US" sz="2400" dirty="0"/>
              <a:t>等工具</a:t>
            </a:r>
            <a:endParaRPr lang="en-US" altLang="zh-CN" sz="2400" dirty="0"/>
          </a:p>
          <a:p>
            <a:r>
              <a:rPr lang="zh-CN" altLang="en-US" sz="2800" dirty="0"/>
              <a:t>虚拟机中安装动态分析工具</a:t>
            </a:r>
            <a:endParaRPr lang="en-US" altLang="zh-CN" sz="2800" dirty="0"/>
          </a:p>
          <a:p>
            <a:pPr lvl="1"/>
            <a:r>
              <a:rPr lang="zh-CN" altLang="en-US" sz="2400" dirty="0"/>
              <a:t>预习教材</a:t>
            </a:r>
            <a:r>
              <a:rPr lang="en-US" altLang="zh-CN" sz="2400" dirty="0"/>
              <a:t>chapter 3</a:t>
            </a:r>
            <a:r>
              <a:rPr lang="zh-CN" altLang="en-US" sz="2400" dirty="0"/>
              <a:t>：</a:t>
            </a:r>
            <a:r>
              <a:rPr lang="en-US" altLang="zh-CN" sz="2400" dirty="0"/>
              <a:t>basic dynamic analysis</a:t>
            </a:r>
          </a:p>
          <a:p>
            <a:pPr lvl="1"/>
            <a:r>
              <a:rPr lang="en-US" altLang="zh-CN" sz="2400" dirty="0" err="1"/>
              <a:t>OllyDBG</a:t>
            </a:r>
            <a:r>
              <a:rPr lang="zh-CN" altLang="en-US" sz="2400" dirty="0"/>
              <a:t>、</a:t>
            </a:r>
            <a:r>
              <a:rPr lang="en-US" altLang="zh-CN" sz="2400" dirty="0"/>
              <a:t>Process Monitor</a:t>
            </a:r>
            <a:r>
              <a:rPr lang="zh-CN" altLang="en-US" sz="2400" dirty="0"/>
              <a:t>、</a:t>
            </a:r>
            <a:r>
              <a:rPr lang="en-US" altLang="zh-CN" sz="2400" dirty="0"/>
              <a:t>Process Explorer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RegShot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WireShark</a:t>
            </a:r>
            <a:r>
              <a:rPr lang="zh-CN" altLang="en-US" sz="2400" dirty="0"/>
              <a:t>等工具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实验报告内容</a:t>
            </a:r>
            <a:r>
              <a:rPr lang="zh-CN" altLang="en-US" sz="2800" dirty="0"/>
              <a:t>：</a:t>
            </a:r>
            <a:r>
              <a:rPr lang="en-US" altLang="zh-CN" sz="2800" dirty="0"/>
              <a:t>1. </a:t>
            </a:r>
            <a:r>
              <a:rPr lang="zh-CN" altLang="en-US" sz="2800" dirty="0"/>
              <a:t>虚拟机的安装和配置过程；</a:t>
            </a:r>
            <a:r>
              <a:rPr lang="en-US" altLang="zh-CN" sz="2800" dirty="0"/>
              <a:t>2. </a:t>
            </a:r>
            <a:r>
              <a:rPr lang="zh-CN" altLang="en-US" sz="2800" dirty="0"/>
              <a:t>静态分析工具的功能和安装过程；</a:t>
            </a:r>
            <a:r>
              <a:rPr lang="en-US" altLang="zh-CN" sz="2800" dirty="0"/>
              <a:t>3. </a:t>
            </a:r>
            <a:r>
              <a:rPr lang="zh-CN" altLang="en-US" sz="2800" dirty="0"/>
              <a:t>动态分析工具的功能和安装过程。</a:t>
            </a:r>
          </a:p>
        </p:txBody>
      </p:sp>
    </p:spTree>
    <p:extLst>
      <p:ext uri="{BB962C8B-B14F-4D97-AF65-F5344CB8AC3E}">
        <p14:creationId xmlns:p14="http://schemas.microsoft.com/office/powerpoint/2010/main" val="134455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D2CF61-0D28-431C-995F-8EF999BCD0F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计算机病毒动态分析为什么要使用虚拟机？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31EAAA-0977-4EC4-9594-F387014DF1F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EAEF7-F6D0-4003-ABB9-91530DACA4B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7DD4239A-3C3F-4439-BD7E-BA294036A2D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09FF7FAD-AC15-420F-B04C-354C487E652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85CB575B-4BFE-4416-9478-C816D2833013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F9F69497-FF97-4781-9FF9-417AA2ACDEB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68D96F4-5C4F-4215-9676-A80EBE9C798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082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973"/>
            <a:ext cx="12192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00" i="0" dirty="0">
                <a:solidFill>
                  <a:schemeClr val="tx1"/>
                </a:solidFill>
                <a:ea typeface="宋体" panose="02010600030101010101" pitchFamily="2" charset="-122"/>
              </a:rPr>
              <a:t>恶意代码分析与防治技术</a:t>
            </a:r>
            <a:br>
              <a:rPr lang="en-US" i="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rgbClr val="7030A0"/>
                </a:solidFill>
              </a:rPr>
              <a:t>第</a:t>
            </a:r>
            <a:r>
              <a:rPr lang="en-US" altLang="zh-CN" sz="4000" b="1" dirty="0">
                <a:solidFill>
                  <a:srgbClr val="7030A0"/>
                </a:solidFill>
              </a:rPr>
              <a:t>4</a:t>
            </a:r>
            <a:r>
              <a:rPr lang="zh-CN" altLang="en-US" sz="4000" b="1" dirty="0">
                <a:solidFill>
                  <a:srgbClr val="7030A0"/>
                </a:solidFill>
              </a:rPr>
              <a:t>章 虚拟机技术</a:t>
            </a:r>
            <a:endParaRPr lang="en-US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616278"/>
            <a:ext cx="12192000" cy="13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/>
            <a:r>
              <a:rPr lang="en-US" altLang="zh-CN" sz="24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179843"/>
            <a:ext cx="12192000" cy="167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C59E9-E5CE-3348-B8C2-8E1974FC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" y="1869012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200" dirty="0"/>
              <a:t>伪装（</a:t>
            </a:r>
            <a:r>
              <a:rPr kumimoji="1" lang="en-US" altLang="zh-CN" sz="3200" dirty="0"/>
              <a:t>Disguise</a:t>
            </a:r>
            <a:r>
              <a:rPr kumimoji="1" lang="zh-CN" altLang="en-US" sz="3200" dirty="0"/>
              <a:t>）</a:t>
            </a:r>
            <a:endParaRPr kumimoji="1" lang="en-US" altLang="zh-CN" sz="3200" dirty="0"/>
          </a:p>
          <a:p>
            <a:pPr lvl="1">
              <a:lnSpc>
                <a:spcPct val="150000"/>
              </a:lnSpc>
            </a:pPr>
            <a:r>
              <a:rPr kumimoji="1" lang="zh-CN" altLang="en-US" sz="3200" dirty="0"/>
              <a:t>恶意软件载荷（</a:t>
            </a:r>
            <a:r>
              <a:rPr kumimoji="1" lang="en-US" altLang="zh-CN" sz="3200" dirty="0"/>
              <a:t>Payloads</a:t>
            </a:r>
            <a:r>
              <a:rPr kumimoji="1" lang="zh-CN" altLang="en-US" sz="3200" dirty="0"/>
              <a:t>）</a:t>
            </a:r>
            <a:endParaRPr kumimoji="1" lang="en-US" altLang="zh-CN" sz="3200" dirty="0"/>
          </a:p>
          <a:p>
            <a:pPr lvl="1">
              <a:lnSpc>
                <a:spcPct val="150000"/>
              </a:lnSpc>
            </a:pPr>
            <a:r>
              <a:rPr kumimoji="1" lang="zh-CN" altLang="en-US" sz="3200" dirty="0"/>
              <a:t>技术进化（</a:t>
            </a:r>
            <a:r>
              <a:rPr kumimoji="1" lang="en-US" altLang="zh-CN" sz="3200" dirty="0"/>
              <a:t>Evolving Technique</a:t>
            </a:r>
            <a:r>
              <a:rPr kumimoji="1" lang="zh-CN" altLang="en-US" sz="3200" dirty="0"/>
              <a:t>）</a:t>
            </a:r>
            <a:endParaRPr kumimoji="1" lang="en-US" altLang="zh-CN" sz="3200" dirty="0"/>
          </a:p>
          <a:p>
            <a:pPr lvl="1">
              <a:lnSpc>
                <a:spcPct val="150000"/>
              </a:lnSpc>
            </a:pPr>
            <a:r>
              <a:rPr kumimoji="1" lang="zh-CN" altLang="en-US" sz="3200" dirty="0"/>
              <a:t>社会工程学（</a:t>
            </a:r>
            <a:r>
              <a:rPr kumimoji="1" lang="en-US" altLang="zh-CN" sz="3200" dirty="0"/>
              <a:t>Social Engineering</a:t>
            </a:r>
            <a:r>
              <a:rPr kumimoji="1" lang="zh-CN" altLang="en-US" sz="3200" dirty="0"/>
              <a:t>）</a:t>
            </a:r>
            <a:endParaRPr kumimoji="1" lang="en-US" altLang="zh-Hans" sz="3200" dirty="0"/>
          </a:p>
          <a:p>
            <a:endParaRPr kumimoji="1"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756A4-65A5-4F31-8B7E-FF6DC105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3" y="1869012"/>
            <a:ext cx="5402587" cy="309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D9FD37-D65C-4408-A158-3F204C0B9FE8}"/>
              </a:ext>
            </a:extLst>
          </p:cNvPr>
          <p:cNvSpPr txBox="1"/>
          <p:nvPr/>
        </p:nvSpPr>
        <p:spPr>
          <a:xfrm>
            <a:off x="1520638" y="675196"/>
            <a:ext cx="9150723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Han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Fresh</a:t>
            </a:r>
            <a:r>
              <a:rPr kumimoji="1" lang="zh-Han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kumimoji="1" lang="zh-Han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kumimoji="1" lang="zh-Han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kumimoji="1" lang="zh-Han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kumimoji="1" lang="zh-Han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surprises.</a:t>
            </a:r>
          </a:p>
        </p:txBody>
      </p:sp>
    </p:spTree>
    <p:extLst>
      <p:ext uri="{BB962C8B-B14F-4D97-AF65-F5344CB8AC3E}">
        <p14:creationId xmlns:p14="http://schemas.microsoft.com/office/powerpoint/2010/main" val="30694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主动地运行恶意代码，监控并分析恶意代码的运行结果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需要安全、可控的运行环境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恶意代码可能会快速传播到网络中的其它计算机上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隔离：阻止动态分析计算机与互联网和其他计算机的网络连接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清理：分析结束后，要清除计算机中的病毒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463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C67368-0D9B-4060-9222-25E5B82B69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物理机和虚拟机谁更适合构建计算机病毒的动态分析环境？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37D302-D27F-4E9D-9CB3-1A5584A0B8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物理机（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physical machine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77CFF0-8709-4C1E-8DC9-CC0BEB0D352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虚拟机（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virtual machine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F7AB10-1FA4-4E57-822C-4C082F69E02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99C9E61-2CA6-4B7A-98C0-FCEC8537EC4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0E6F656-4916-4EF9-BDBB-407F10B62A0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305DF23-37F1-4803-B81E-401E1487074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1FC3DC3-DDE4-4E82-A5FB-B1F4E81289C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D7CC74A-E3E8-4FA9-B667-0D0315D33BA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B11DE42-FD57-4485-92CE-214C3DC8F5E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C0DF91BB-0E76-4976-BE84-145C1214B70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01C832D-EE85-46E9-9E14-E6623B952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2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隔离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断开网络的物理连接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部分恶意代码的功能无法执行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清理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难以彻底清除物理机上的计算机病毒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需要重装系统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分析的时间开销大</a:t>
            </a:r>
            <a:endParaRPr lang="en-US" altLang="zh-CN" dirty="0"/>
          </a:p>
        </p:txBody>
      </p:sp>
      <p:pic>
        <p:nvPicPr>
          <p:cNvPr id="2050" name="Picture 2" descr="Physical vs Virtual: Who wins in the battle of the servers? – Avanceon">
            <a:extLst>
              <a:ext uri="{FF2B5EF4-FFF2-40B4-BE49-F238E27FC236}">
                <a16:creationId xmlns:a16="http://schemas.microsoft.com/office/drawing/2014/main" id="{A826A072-4DF4-40B1-A003-5D5F9EA8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44" y="2286794"/>
            <a:ext cx="5431449" cy="25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92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498413"/>
            <a:ext cx="688041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隔离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虚拟机与物理机之间不能直接访问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虚拟网卡和网络服务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清除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建立快照（</a:t>
            </a:r>
            <a:r>
              <a:rPr lang="en-US" altLang="zh-CN" dirty="0"/>
              <a:t>snapshot</a:t>
            </a:r>
            <a:r>
              <a:rPr lang="zh-CN" altLang="en-US" dirty="0"/>
              <a:t>），快速恢复之前的状态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计算机病毒动态分析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虚拟机</a:t>
            </a:r>
            <a:endParaRPr lang="en-US" dirty="0"/>
          </a:p>
        </p:txBody>
      </p:sp>
      <p:pic>
        <p:nvPicPr>
          <p:cNvPr id="3074" name="Picture 2" descr="Physical Servers vs. Virtual Servers: Which Is Best? | Unitrends">
            <a:extLst>
              <a:ext uri="{FF2B5EF4-FFF2-40B4-BE49-F238E27FC236}">
                <a16:creationId xmlns:a16="http://schemas.microsoft.com/office/drawing/2014/main" id="{6A690BEF-B178-449F-BF3D-4BA57C1C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20" y="1953186"/>
            <a:ext cx="5002550" cy="272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30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0.0"/>
  <p:tag name="RAINPROBLEMTYPE" val="MultipleChoiceMA"/>
  <p:tag name="RAINPROBLEM" val="MultipleChoiceMA"/>
  <p:tag name="PROBLEMSCORE_HALF" val="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400TGp_globalcity_light_ani">
  <a:themeElements>
    <a:clrScheme name="400TGp_globalcity_light_ani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400TGp_globalcity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00TGp_globalcity_light_ani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1080</Words>
  <Application>Microsoft Office PowerPoint</Application>
  <PresentationFormat>宽屏</PresentationFormat>
  <Paragraphs>236</Paragraphs>
  <Slides>40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DengXian</vt:lpstr>
      <vt:lpstr>Microsoft Yahei</vt:lpstr>
      <vt:lpstr>Arial</vt:lpstr>
      <vt:lpstr>Calibri</vt:lpstr>
      <vt:lpstr>Times New Roman</vt:lpstr>
      <vt:lpstr>Wingdings</vt:lpstr>
      <vt:lpstr>1_400TGp_globalcity_light_ani</vt:lpstr>
      <vt:lpstr>2_400TGp_globalcity_light_ani</vt:lpstr>
      <vt:lpstr>恶意代码分析与防治技术 第4章 虚拟机技术</vt:lpstr>
      <vt:lpstr>知识点</vt:lpstr>
      <vt:lpstr>虚拟机的结构</vt:lpstr>
      <vt:lpstr>PowerPoint 演示文稿</vt:lpstr>
      <vt:lpstr>PowerPoint 演示文稿</vt:lpstr>
      <vt:lpstr>动态分析</vt:lpstr>
      <vt:lpstr>PowerPoint 演示文稿</vt:lpstr>
      <vt:lpstr>物理机</vt:lpstr>
      <vt:lpstr>虚拟机</vt:lpstr>
      <vt:lpstr>虚拟机的结构</vt:lpstr>
      <vt:lpstr>PowerPoint 演示文稿</vt:lpstr>
      <vt:lpstr>PowerPoint 演示文稿</vt:lpstr>
      <vt:lpstr>创建虚拟机</vt:lpstr>
      <vt:lpstr>PowerPoint 演示文稿</vt:lpstr>
      <vt:lpstr>VMware Workstation Player</vt:lpstr>
      <vt:lpstr>虚拟机配置</vt:lpstr>
      <vt:lpstr>虚拟机配置</vt:lpstr>
      <vt:lpstr>虚拟机配置</vt:lpstr>
      <vt:lpstr>虚拟机配置</vt:lpstr>
      <vt:lpstr>虚拟机配置</vt:lpstr>
      <vt:lpstr>虚拟机配置</vt:lpstr>
      <vt:lpstr>虚拟机配置</vt:lpstr>
      <vt:lpstr>虚拟机配置</vt:lpstr>
      <vt:lpstr>虚拟机配置</vt:lpstr>
      <vt:lpstr>PowerPoint 演示文稿</vt:lpstr>
      <vt:lpstr>使用虚拟机</vt:lpstr>
      <vt:lpstr>连接互联网</vt:lpstr>
      <vt:lpstr>连接方式</vt:lpstr>
      <vt:lpstr>快照Snapshots</vt:lpstr>
      <vt:lpstr>文件传输</vt:lpstr>
      <vt:lpstr>PowerPoint 演示文稿</vt:lpstr>
      <vt:lpstr>虚拟机的安全风险</vt:lpstr>
      <vt:lpstr>虚拟机的安全风险</vt:lpstr>
      <vt:lpstr>VMware安全漏洞</vt:lpstr>
      <vt:lpstr>PowerPoint 演示文稿</vt:lpstr>
      <vt:lpstr>总结</vt:lpstr>
      <vt:lpstr>讨论</vt:lpstr>
      <vt:lpstr>PowerPoint 演示文稿</vt:lpstr>
      <vt:lpstr>实验课</vt:lpstr>
      <vt:lpstr>恶意代码分析与防治技术 第4章 虚拟机技术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王志</cp:lastModifiedBy>
  <cp:revision>275</cp:revision>
  <dcterms:created xsi:type="dcterms:W3CDTF">2013-08-16T17:07:40Z</dcterms:created>
  <dcterms:modified xsi:type="dcterms:W3CDTF">2023-09-17T04:50:28Z</dcterms:modified>
</cp:coreProperties>
</file>