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80"/>
  </p:notesMasterIdLst>
  <p:sldIdLst>
    <p:sldId id="406" r:id="rId2"/>
    <p:sldId id="397" r:id="rId3"/>
    <p:sldId id="408" r:id="rId4"/>
    <p:sldId id="398" r:id="rId5"/>
    <p:sldId id="409" r:id="rId6"/>
    <p:sldId id="411" r:id="rId7"/>
    <p:sldId id="404" r:id="rId8"/>
    <p:sldId id="405" r:id="rId9"/>
    <p:sldId id="334" r:id="rId10"/>
    <p:sldId id="335" r:id="rId11"/>
    <p:sldId id="337" r:id="rId12"/>
    <p:sldId id="338" r:id="rId13"/>
    <p:sldId id="340" r:id="rId14"/>
    <p:sldId id="341" r:id="rId15"/>
    <p:sldId id="342" r:id="rId16"/>
    <p:sldId id="344" r:id="rId17"/>
    <p:sldId id="345" r:id="rId18"/>
    <p:sldId id="412" r:id="rId19"/>
    <p:sldId id="399" r:id="rId20"/>
    <p:sldId id="346" r:id="rId21"/>
    <p:sldId id="347" r:id="rId22"/>
    <p:sldId id="349" r:id="rId23"/>
    <p:sldId id="350" r:id="rId24"/>
    <p:sldId id="348" r:id="rId25"/>
    <p:sldId id="351" r:id="rId26"/>
    <p:sldId id="352" r:id="rId27"/>
    <p:sldId id="353" r:id="rId28"/>
    <p:sldId id="354" r:id="rId29"/>
    <p:sldId id="355" r:id="rId30"/>
    <p:sldId id="359" r:id="rId31"/>
    <p:sldId id="413" r:id="rId32"/>
    <p:sldId id="356" r:id="rId33"/>
    <p:sldId id="357" r:id="rId34"/>
    <p:sldId id="358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400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401" r:id="rId54"/>
    <p:sldId id="414" r:id="rId55"/>
    <p:sldId id="377" r:id="rId56"/>
    <p:sldId id="378" r:id="rId57"/>
    <p:sldId id="379" r:id="rId58"/>
    <p:sldId id="380" r:id="rId59"/>
    <p:sldId id="415" r:id="rId60"/>
    <p:sldId id="402" r:id="rId61"/>
    <p:sldId id="381" r:id="rId62"/>
    <p:sldId id="382" r:id="rId63"/>
    <p:sldId id="384" r:id="rId64"/>
    <p:sldId id="385" r:id="rId65"/>
    <p:sldId id="386" r:id="rId66"/>
    <p:sldId id="387" r:id="rId67"/>
    <p:sldId id="388" r:id="rId68"/>
    <p:sldId id="389" r:id="rId69"/>
    <p:sldId id="403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416" r:id="rId78"/>
    <p:sldId id="417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1" autoAdjust="0"/>
    <p:restoredTop sz="77804" autoAdjust="0"/>
  </p:normalViewPr>
  <p:slideViewPr>
    <p:cSldViewPr snapToGrid="0" snapToObjects="1">
      <p:cViewPr varScale="1">
        <p:scale>
          <a:sx n="127" d="100"/>
          <a:sy n="127" d="100"/>
        </p:scale>
        <p:origin x="13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0206-A746-AF4C-8B5C-2726AD4E1AB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97CF-282C-334A-BC20-477956D6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1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97CF-282C-334A-BC20-477956D63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97CF-282C-334A-BC20-477956D632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29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2289"/>
            <a:ext cx="10515600" cy="8183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3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2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5138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B954D9FF-5B4F-4029-B1C0-CD31442FB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835C8DE3-F030-46AE-84E7-6A5590C28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A4339B5B-6CC6-4FE0-8FCC-E0770F6A8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8BF78B6E-2034-49FC-8CE6-D6EDCFF10FB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004C288A-2A65-4D98-9818-652F394BED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9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image" Target="../media/image6.tmp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6.tmp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6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6.tmp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45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6.tmp"/><Relationship Id="rId5" Type="http://schemas.openxmlformats.org/officeDocument/2006/relationships/tags" Target="../tags/tag6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6.tmp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6</a:t>
            </a:r>
            <a:r>
              <a:rPr lang="zh-CN" altLang="en-US" sz="4000" b="1" dirty="0">
                <a:solidFill>
                  <a:srgbClr val="7030A0"/>
                </a:solidFill>
              </a:rPr>
              <a:t>章 </a:t>
            </a:r>
            <a:r>
              <a:rPr lang="en-US" altLang="zh-CN" sz="4000" b="1" dirty="0">
                <a:solidFill>
                  <a:srgbClr val="7030A0"/>
                </a:solidFill>
                <a:ea typeface="宋体" panose="02010600030101010101" pitchFamily="2" charset="-122"/>
              </a:rPr>
              <a:t>IDA Python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0789-63B2-4A61-94F6-1BCBCA13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740"/>
            <a:ext cx="10515600" cy="132556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IDAPython</a:t>
            </a:r>
            <a:r>
              <a:rPr lang="zh-CN" altLang="en-US" dirty="0"/>
              <a:t>脚本文件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16B90A-94F2-4DFA-B9B4-ED96DED0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48" y="2052449"/>
            <a:ext cx="7046303" cy="41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6C8F-450F-46B8-A346-D87CBD15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894"/>
            <a:ext cx="10515600" cy="1325563"/>
          </a:xfrm>
        </p:spPr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中直接编写</a:t>
            </a:r>
            <a:r>
              <a:rPr lang="en-US" altLang="zh-CN" dirty="0" err="1"/>
              <a:t>IDAPython</a:t>
            </a:r>
            <a:r>
              <a:rPr lang="zh-CN" altLang="en-US" dirty="0"/>
              <a:t>脚本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FCCDD7-7114-4197-8DA7-54829248A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1285"/>
            <a:ext cx="4019550" cy="2686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76687E-4214-4FFF-B873-948EDCA6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37" y="1882775"/>
            <a:ext cx="6943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B2BB-20B7-441A-A6C1-96EE3844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43"/>
            <a:ext cx="10515600" cy="1325563"/>
          </a:xfrm>
        </p:spPr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ED34D-5D27-49B8-B525-30F21C7E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2769"/>
            <a:ext cx="10515600" cy="4070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.text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是节的名称（</a:t>
            </a:r>
            <a:r>
              <a:rPr lang="en-US" altLang="zh-CN" dirty="0"/>
              <a:t>section name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00713CD6</a:t>
            </a:r>
            <a:r>
              <a:rPr lang="en-US" altLang="zh-CN" dirty="0"/>
              <a:t> </a:t>
            </a:r>
            <a:r>
              <a:rPr lang="zh-CN" altLang="en-US" dirty="0"/>
              <a:t>是内存地址，十六进制的格式，没有</a:t>
            </a:r>
            <a:r>
              <a:rPr lang="en-US" altLang="zh-CN" dirty="0"/>
              <a:t>0x</a:t>
            </a:r>
            <a:r>
              <a:rPr lang="zh-CN" altLang="en-US" dirty="0"/>
              <a:t>前缀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8B 45 E4 </a:t>
            </a:r>
            <a:r>
              <a:rPr lang="zh-CN" altLang="en-US" dirty="0"/>
              <a:t>是指令的机器码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zh-CN" altLang="en-US" dirty="0"/>
              <a:t>是指令的助记符（</a:t>
            </a:r>
            <a:r>
              <a:rPr lang="en-US" altLang="zh-CN" dirty="0"/>
              <a:t>mnemonic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zh-CN" altLang="en-US" dirty="0"/>
              <a:t>是指令的第一个操作数（</a:t>
            </a:r>
            <a:r>
              <a:rPr lang="en-US" altLang="zh-CN" dirty="0"/>
              <a:t>operand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ebp</a:t>
            </a:r>
            <a:r>
              <a:rPr lang="en-US" altLang="zh-CN" dirty="0">
                <a:solidFill>
                  <a:srgbClr val="FF0000"/>
                </a:solidFill>
              </a:rPr>
              <a:t> + var_1C]</a:t>
            </a:r>
            <a:r>
              <a:rPr lang="zh-CN" altLang="en-US" dirty="0"/>
              <a:t>是指令的第二个操作数（</a:t>
            </a:r>
            <a:r>
              <a:rPr lang="en-US" altLang="zh-CN" dirty="0"/>
              <a:t>operand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79551-6966-4DA7-9419-58A33D92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9" y="1906097"/>
            <a:ext cx="10416724" cy="4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677B-3CEB-46A7-81E2-697E4FBF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EDBA-B4AC-41A1-9B22-49B751B5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IDAPython</a:t>
            </a:r>
            <a:r>
              <a:rPr lang="zh-CN" altLang="en-US" dirty="0"/>
              <a:t>中，使用</a:t>
            </a:r>
            <a:r>
              <a:rPr lang="en-US" altLang="zh-CN" dirty="0" err="1"/>
              <a:t>ea</a:t>
            </a:r>
            <a:r>
              <a:rPr lang="zh-CN" altLang="en-US" dirty="0"/>
              <a:t>表示内存地址</a:t>
            </a:r>
            <a:endParaRPr lang="en-US" altLang="zh-CN" dirty="0"/>
          </a:p>
          <a:p>
            <a:pPr lvl="1"/>
            <a:r>
              <a:rPr lang="zh-CN" altLang="en-US" dirty="0"/>
              <a:t>获得当前光标所在位置汇编语句的内存地址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idc.get_screen_ea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dirty="0"/>
              <a:t>here()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AF6440-A56C-42BC-8F24-7FA8DE38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38" y="5285152"/>
            <a:ext cx="10416724" cy="430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BA1D46-EF9C-4D28-A609-B304ACA5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65" y="3356096"/>
            <a:ext cx="5291745" cy="17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E362-7D17-444D-9408-BED6356F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01B13-3D58-460B-A1B9-BC21F583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zh-CN" altLang="en-US" dirty="0">
                <a:solidFill>
                  <a:srgbClr val="FF0000"/>
                </a:solidFill>
              </a:rPr>
              <a:t>节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en-US" altLang="zh-CN" dirty="0" err="1"/>
              <a:t>idc.get_segm_name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读取汇编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idc.generate_disasm_line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0) </a:t>
            </a:r>
          </a:p>
          <a:p>
            <a:r>
              <a:rPr lang="zh-CN" altLang="en-US" dirty="0"/>
              <a:t>读取汇编</a:t>
            </a:r>
            <a:r>
              <a:rPr lang="zh-CN" altLang="en-US" dirty="0">
                <a:solidFill>
                  <a:srgbClr val="FF0000"/>
                </a:solidFill>
              </a:rPr>
              <a:t>指令</a:t>
            </a:r>
            <a:r>
              <a:rPr lang="zh-CN" altLang="en-US" dirty="0"/>
              <a:t>（助记符）</a:t>
            </a:r>
            <a:endParaRPr lang="en-US" altLang="zh-CN" dirty="0"/>
          </a:p>
          <a:p>
            <a:pPr lvl="1"/>
            <a:r>
              <a:rPr lang="en-US" altLang="zh-CN" dirty="0" err="1"/>
              <a:t>idc.print_insn_mnem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B13F10-9154-4F68-8E8C-656BB2AD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742" y="2862018"/>
            <a:ext cx="6468708" cy="19678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D2037F-A0E8-4B00-8FF8-5CEFE6B3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8" y="5961673"/>
            <a:ext cx="10416724" cy="4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3C3CE-CB59-431F-89A0-A3C50224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IDA</a:t>
            </a:r>
            <a:r>
              <a:rPr lang="zh-CN" altLang="en-US" dirty="0"/>
              <a:t>基本信息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7CA9A-9C06-4440-ADA3-8CC2A40C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读取第一个操作符</a:t>
            </a:r>
            <a:endParaRPr lang="en-US" altLang="zh-CN" dirty="0"/>
          </a:p>
          <a:p>
            <a:pPr lvl="1"/>
            <a:r>
              <a:rPr lang="en-US" altLang="zh-CN" dirty="0" err="1"/>
              <a:t>idc.print_operand</a:t>
            </a:r>
            <a:r>
              <a:rPr lang="en-US" altLang="zh-CN" dirty="0"/>
              <a:t>(ea,0) </a:t>
            </a:r>
          </a:p>
          <a:p>
            <a:r>
              <a:rPr lang="zh-CN" altLang="en-US" dirty="0"/>
              <a:t>读取第二个操作符</a:t>
            </a:r>
            <a:endParaRPr lang="en-US" altLang="zh-CN" dirty="0"/>
          </a:p>
          <a:p>
            <a:pPr lvl="1"/>
            <a:r>
              <a:rPr lang="en-US" altLang="zh-CN" dirty="0" err="1"/>
              <a:t>idc.print_operand</a:t>
            </a:r>
            <a:r>
              <a:rPr lang="en-US" altLang="zh-CN" dirty="0"/>
              <a:t>(ea,1)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C4548-6357-453A-B229-D2A748FB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84" y="2355727"/>
            <a:ext cx="4822272" cy="1755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F29B74-9762-4E7F-AC11-75A1C011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8" y="5285152"/>
            <a:ext cx="10416724" cy="4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97059-8760-451F-93E1-F01A96EC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内存地址的检测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33D4-C9CB-4215-A28D-DC1C5626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检测内存地址是否可访问</a:t>
            </a:r>
            <a:endParaRPr lang="en-US" altLang="zh-CN" dirty="0"/>
          </a:p>
          <a:p>
            <a:pPr lvl="1"/>
            <a:r>
              <a:rPr lang="en-US" altLang="zh-CN" dirty="0" err="1"/>
              <a:t>idaapi.BADADDR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idc.BADADDR</a:t>
            </a:r>
            <a:endParaRPr lang="en-US" altLang="zh-CN" dirty="0"/>
          </a:p>
          <a:p>
            <a:pPr lvl="1"/>
            <a:r>
              <a:rPr lang="en-US" altLang="zh-CN" dirty="0"/>
              <a:t>BADADDR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063341-FAC4-4FD2-8F28-D517ABF5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69" y="4655752"/>
            <a:ext cx="8451661" cy="14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938E0-8BCD-44CA-8FFC-012D1F90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46855-F2D1-4651-AB08-8D020636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2098"/>
          </a:xfrm>
        </p:spPr>
        <p:txBody>
          <a:bodyPr/>
          <a:lstStyle/>
          <a:p>
            <a:r>
              <a:rPr lang="zh-CN" altLang="en-US" dirty="0"/>
              <a:t>遍历程序的</a:t>
            </a:r>
            <a:r>
              <a:rPr lang="zh-CN" altLang="en-US" dirty="0">
                <a:solidFill>
                  <a:srgbClr val="FF0000"/>
                </a:solidFill>
              </a:rPr>
              <a:t>段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 seg in </a:t>
            </a:r>
            <a:r>
              <a:rPr lang="en-US" altLang="zh-CN" dirty="0" err="1"/>
              <a:t>idautils.</a:t>
            </a:r>
            <a:r>
              <a:rPr lang="en-US" altLang="zh-CN" dirty="0" err="1">
                <a:solidFill>
                  <a:srgbClr val="FF0000"/>
                </a:solidFill>
              </a:rPr>
              <a:t>Segments</a:t>
            </a:r>
            <a:r>
              <a:rPr lang="en-US" altLang="zh-CN" dirty="0"/>
              <a:t>():</a:t>
            </a:r>
          </a:p>
          <a:p>
            <a:pPr marL="457200" lvl="1" indent="0">
              <a:buNone/>
            </a:pPr>
            <a:r>
              <a:rPr lang="en-US" altLang="zh-CN" dirty="0"/>
              <a:t>    print("%s, 0x%x, 0x%x" % (</a:t>
            </a:r>
            <a:r>
              <a:rPr lang="en-US" altLang="zh-CN" dirty="0" err="1"/>
              <a:t>idc.</a:t>
            </a:r>
            <a:r>
              <a:rPr lang="en-US" altLang="zh-CN" dirty="0" err="1">
                <a:solidFill>
                  <a:srgbClr val="FF0000"/>
                </a:solidFill>
              </a:rPr>
              <a:t>get_segm_name</a:t>
            </a:r>
            <a:r>
              <a:rPr lang="en-US" altLang="zh-CN" dirty="0"/>
              <a:t>(seg), </a:t>
            </a:r>
            <a:r>
              <a:rPr lang="en-US" altLang="zh-CN" dirty="0" err="1"/>
              <a:t>idc.</a:t>
            </a:r>
            <a:r>
              <a:rPr lang="en-US" altLang="zh-CN" dirty="0" err="1">
                <a:solidFill>
                  <a:srgbClr val="FF0000"/>
                </a:solidFill>
              </a:rPr>
              <a:t>get_segm_start</a:t>
            </a:r>
            <a:r>
              <a:rPr lang="en-US" altLang="zh-CN" dirty="0"/>
              <a:t>(seg), </a:t>
            </a:r>
            <a:r>
              <a:rPr lang="en-US" altLang="zh-CN" dirty="0" err="1"/>
              <a:t>idc.</a:t>
            </a:r>
            <a:r>
              <a:rPr lang="en-US" altLang="zh-CN" dirty="0" err="1">
                <a:solidFill>
                  <a:srgbClr val="FF0000"/>
                </a:solidFill>
              </a:rPr>
              <a:t>get_segm_end</a:t>
            </a:r>
            <a:r>
              <a:rPr lang="en-US" altLang="zh-CN" dirty="0"/>
              <a:t>(seg)))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81CD-9D01-4D9D-B327-E2B2D3E7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1901093"/>
            <a:ext cx="6797040" cy="3921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B2F00C-D2A3-4E80-AF38-03A4841E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46" y="2312132"/>
            <a:ext cx="4527028" cy="33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C879C3-A8E0-4534-8B42-376230ADD2A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IDA 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可以读取以下哪些信息？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3F35CF-AFFB-402E-9162-EACC3364692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当前内存地址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489FC4-733C-483A-8F92-9C4558A05C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segment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F33615-424A-4473-BE77-ABC28923C5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指令助记符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D9B5A-BA8F-4B42-8145-CCF905C0D52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指令操作数（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operand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BB9482-0142-4F94-90F3-B63B394E182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A14E5D-D058-41BC-8B02-3F5CC952F7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67F7A9-ABD8-4AD4-8297-811BB7601D3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08366-DD09-4FCE-889C-2E03F6B299F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90E2AB-D514-4599-81CF-E2328BB8AA2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9B742B-859B-4E5E-BC75-7903BFC28C5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64AC4C7-F6F7-47B7-8B83-69E7266185E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2A99092-5E39-433D-B41C-E2B02A9E5D5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B3EF9CA9-5B50-4742-A132-DF64D940429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C8AD688-52DF-49FB-83B1-D3AE808D285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C5559F-0059-4701-AFBF-B8CB8E87F06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85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C6FA-61A4-4ECE-A4D0-905378052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143521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E960-C5C4-4B2A-A733-21224ED5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029E7-DF65-47E4-B1A0-CDA00416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IDAPython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操作数</a:t>
            </a:r>
            <a:endParaRPr lang="en-US" altLang="zh-CN" dirty="0"/>
          </a:p>
          <a:p>
            <a:r>
              <a:rPr lang="zh-CN" altLang="en-US" dirty="0"/>
              <a:t>基本块</a:t>
            </a:r>
            <a:endParaRPr lang="en-US" altLang="zh-CN" dirty="0"/>
          </a:p>
          <a:p>
            <a:r>
              <a:rPr lang="zh-CN" altLang="en-US" dirty="0"/>
              <a:t>交叉引用</a:t>
            </a:r>
            <a:endParaRPr lang="en-US" altLang="zh-CN" dirty="0"/>
          </a:p>
          <a:p>
            <a:r>
              <a:rPr lang="zh-CN" altLang="en-US" dirty="0"/>
              <a:t>搜索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重点：手工病毒分析</a:t>
            </a:r>
            <a:r>
              <a:rPr lang="zh-CN" altLang="en-US">
                <a:solidFill>
                  <a:srgbClr val="FF0000"/>
                </a:solidFill>
              </a:rPr>
              <a:t>的自动化编程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6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2AB4-66F9-4429-8616-6B491F35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10538-71F9-4C13-8AE5-B9983963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遍历所有的函数信息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func</a:t>
            </a:r>
            <a:r>
              <a:rPr lang="en-US" altLang="zh-CN" dirty="0"/>
              <a:t> in </a:t>
            </a:r>
            <a:r>
              <a:rPr lang="en-US" altLang="zh-CN" dirty="0" err="1"/>
              <a:t>idautils.</a:t>
            </a:r>
            <a:r>
              <a:rPr lang="en-US" altLang="zh-CN" dirty="0" err="1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(): </a:t>
            </a:r>
          </a:p>
          <a:p>
            <a:pPr marL="914400" lvl="2" indent="0">
              <a:buNone/>
            </a:pPr>
            <a:r>
              <a:rPr lang="en-US" altLang="zh-CN" dirty="0"/>
              <a:t>print("0x%x, %s" % (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idc.get_func_name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)))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00EC4-A450-4A8D-872C-006CE800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29" y="1825625"/>
            <a:ext cx="4819650" cy="455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CF5DC6-3725-43F1-AB92-09E6F1C6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43" y="2173001"/>
            <a:ext cx="3597763" cy="40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A1B5E-A715-45F9-9038-9F2CF1FA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C397F-FEFB-4059-AF98-5EDABC3C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idautils.Functions</a:t>
            </a:r>
            <a:r>
              <a:rPr lang="en-US" altLang="zh-CN" dirty="0"/>
              <a:t>() </a:t>
            </a:r>
            <a:r>
              <a:rPr lang="zh-CN" altLang="en-US" dirty="0"/>
              <a:t>返回</a:t>
            </a:r>
            <a:r>
              <a:rPr lang="en-US" altLang="zh-CN" dirty="0"/>
              <a:t>IDA</a:t>
            </a:r>
            <a:r>
              <a:rPr lang="zh-CN" altLang="en-US" dirty="0"/>
              <a:t>识别出的所有</a:t>
            </a:r>
            <a:r>
              <a:rPr lang="zh-CN" altLang="en-US" dirty="0">
                <a:solidFill>
                  <a:srgbClr val="FF0000"/>
                </a:solidFill>
              </a:rPr>
              <a:t>函数入口点列表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idautils.Functions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start_addr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end_addr</a:t>
            </a:r>
            <a:r>
              <a:rPr lang="en-US" altLang="zh-CN" dirty="0"/>
              <a:t>) </a:t>
            </a:r>
            <a:r>
              <a:rPr lang="zh-CN" altLang="en-US" dirty="0"/>
              <a:t>，可以指定显示某个范围的函数列表</a:t>
            </a:r>
            <a:endParaRPr lang="en-US" altLang="zh-CN" dirty="0"/>
          </a:p>
          <a:p>
            <a:r>
              <a:rPr lang="en-US" altLang="zh-CN" dirty="0" err="1"/>
              <a:t>idc.get_func_name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  <a:r>
              <a:rPr lang="zh-CN" altLang="en-US" dirty="0"/>
              <a:t>返回</a:t>
            </a:r>
            <a:r>
              <a:rPr lang="zh-CN" altLang="en-US" dirty="0">
                <a:solidFill>
                  <a:srgbClr val="FF0000"/>
                </a:solidFill>
              </a:rPr>
              <a:t>函数名</a:t>
            </a:r>
            <a:r>
              <a:rPr lang="zh-CN" altLang="en-US" dirty="0"/>
              <a:t>，</a:t>
            </a:r>
            <a:r>
              <a:rPr lang="en-US" altLang="zh-CN" dirty="0" err="1"/>
              <a:t>ea</a:t>
            </a:r>
            <a:r>
              <a:rPr lang="zh-CN" altLang="en-US" dirty="0"/>
              <a:t>可以是函数内存范围内的任意一个地址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C45B-707C-4637-B5A9-7BBCAC9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get_func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B6D74B-36DF-4029-B1A3-097F79CB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781359"/>
            <a:ext cx="8658225" cy="2486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8E6289-0774-42CA-9216-D7A12297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97" y="4599963"/>
            <a:ext cx="9252805" cy="20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1023-E827-456D-BC1D-78E3F10E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函数的属性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6AF6-436B-4AA7-ACB7-65D2428C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1" y="2727081"/>
            <a:ext cx="11072591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4733E-306B-45F7-9FC4-98BA7B93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get_next_func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get_prev_func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73F162-A058-41BE-BBB4-E3C1B9F91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741" y="4566565"/>
            <a:ext cx="7936518" cy="184986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2B3EE45-42D4-4169-9C24-5BF65727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876" y="1885614"/>
            <a:ext cx="8658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10CBA-C176-4435-B64E-A7AE6C4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next_head</a:t>
            </a:r>
            <a:r>
              <a:rPr lang="en-US" altLang="zh-CN" dirty="0"/>
              <a:t>()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A1113-8ACE-4730-B18F-485A11B7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遍历函数内部的汇编指令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BE1557-06BC-4A1A-971A-694B83CF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2596294"/>
            <a:ext cx="4572000" cy="4010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17DEF5-9E59-437F-AEB3-DD0CEBA38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51" y="4135742"/>
            <a:ext cx="4753203" cy="1047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7BDED6-D5D2-41F0-8173-15DFD9A9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83" y="2529986"/>
            <a:ext cx="6334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B790-8667-454C-900B-BA121A81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D81C-6F47-4675-9400-7F947050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00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IDA</a:t>
            </a:r>
            <a:r>
              <a:rPr lang="zh-CN" altLang="en-US" dirty="0"/>
              <a:t>提供了</a:t>
            </a:r>
            <a:r>
              <a:rPr lang="en-US" altLang="zh-CN" dirty="0"/>
              <a:t>9</a:t>
            </a:r>
            <a:r>
              <a:rPr lang="zh-CN" altLang="en-US" dirty="0"/>
              <a:t>个函数属性标签</a:t>
            </a:r>
            <a:endParaRPr lang="en-US" altLang="zh-CN" dirty="0"/>
          </a:p>
          <a:p>
            <a:pPr lvl="1"/>
            <a:r>
              <a:rPr lang="en-US" altLang="zh-CN" dirty="0"/>
              <a:t>FUNC_NORET </a:t>
            </a:r>
          </a:p>
          <a:p>
            <a:pPr lvl="1"/>
            <a:r>
              <a:rPr lang="en-US" altLang="zh-CN" dirty="0"/>
              <a:t>FUNC_FAR </a:t>
            </a:r>
          </a:p>
          <a:p>
            <a:pPr lvl="1"/>
            <a:r>
              <a:rPr lang="en-US" altLang="zh-CN" dirty="0"/>
              <a:t>FUNC_LIB </a:t>
            </a:r>
          </a:p>
          <a:p>
            <a:pPr lvl="1"/>
            <a:r>
              <a:rPr lang="en-US" altLang="zh-CN" dirty="0"/>
              <a:t>FUNC_STATIC </a:t>
            </a:r>
          </a:p>
          <a:p>
            <a:pPr lvl="1"/>
            <a:r>
              <a:rPr lang="en-US" altLang="zh-CN" dirty="0"/>
              <a:t>FUNC_FRAME </a:t>
            </a:r>
          </a:p>
          <a:p>
            <a:pPr lvl="1"/>
            <a:r>
              <a:rPr lang="en-US" altLang="zh-CN" dirty="0"/>
              <a:t>FUNC_USERFAR </a:t>
            </a:r>
          </a:p>
          <a:p>
            <a:pPr lvl="1"/>
            <a:r>
              <a:rPr lang="en-US" altLang="zh-CN" dirty="0"/>
              <a:t>FUNC_HIDDEN </a:t>
            </a:r>
          </a:p>
          <a:p>
            <a:pPr lvl="1"/>
            <a:r>
              <a:rPr lang="en-US" altLang="zh-CN" dirty="0"/>
              <a:t>FUNC_THUNK </a:t>
            </a:r>
          </a:p>
          <a:p>
            <a:pPr lvl="1"/>
            <a:r>
              <a:rPr lang="en-US" altLang="zh-CN" dirty="0"/>
              <a:t>FUNC_BOTTOMBP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B3F83-9156-447B-8D72-02C9556B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05" y="2558196"/>
            <a:ext cx="5103325" cy="2533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977745-316B-432B-8841-115A74B1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29" y="2558196"/>
            <a:ext cx="2746315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0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3736-DD11-41F7-AF2A-5CC7E5A5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FUNC_NORET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4272A-51CF-4367-AFAF-0ED0B29FA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40" y="2073519"/>
            <a:ext cx="7251320" cy="37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BAB9-9127-4711-8C64-922B931E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FUNC_FAR</a:t>
            </a:r>
            <a:r>
              <a:rPr lang="zh-CN" altLang="en-US" dirty="0"/>
              <a:t>和</a:t>
            </a:r>
            <a:r>
              <a:rPr lang="en-US" altLang="zh-CN" dirty="0"/>
              <a:t>FUNC_USERFAR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0D9B9-B8FA-42A0-8105-60D4271D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函数的长调用</a:t>
            </a:r>
            <a:endParaRPr lang="en-US" altLang="zh-CN" dirty="0"/>
          </a:p>
          <a:p>
            <a:pPr lvl="1"/>
            <a:r>
              <a:rPr lang="zh-CN" altLang="en-US" dirty="0"/>
              <a:t>需要用到段寄存器</a:t>
            </a:r>
            <a:endParaRPr lang="en-US" altLang="zh-CN" dirty="0"/>
          </a:p>
          <a:p>
            <a:pPr lvl="1"/>
            <a:r>
              <a:rPr lang="zh-CN" altLang="en-US" dirty="0"/>
              <a:t>很少见到</a:t>
            </a:r>
          </a:p>
        </p:txBody>
      </p:sp>
    </p:spTree>
    <p:extLst>
      <p:ext uri="{BB962C8B-B14F-4D97-AF65-F5344CB8AC3E}">
        <p14:creationId xmlns:p14="http://schemas.microsoft.com/office/powerpoint/2010/main" val="146892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242B-220F-476B-9B07-54E29A10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180D2-7E34-4D38-834C-0569291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1031" cy="4351338"/>
          </a:xfrm>
        </p:spPr>
        <p:txBody>
          <a:bodyPr/>
          <a:lstStyle/>
          <a:p>
            <a:r>
              <a:rPr lang="zh-CN" altLang="en-US" dirty="0"/>
              <a:t>库函数</a:t>
            </a:r>
            <a:endParaRPr lang="en-US" altLang="zh-CN" dirty="0"/>
          </a:p>
          <a:p>
            <a:r>
              <a:rPr lang="zh-CN" altLang="en-US" dirty="0"/>
              <a:t>一般不对库函数进行逆向分析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6FBBB-32ED-45B6-B13C-C6BBA873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2" y="2067228"/>
            <a:ext cx="6547338" cy="39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E475-6E21-42D0-A32E-171CFB8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3EFF3-550C-47CA-81AC-B2C15707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Chapter 4  A Crash Course in x86 Disassembly</a:t>
            </a:r>
          </a:p>
          <a:p>
            <a:r>
              <a:rPr lang="en-US" altLang="zh-CN" dirty="0"/>
              <a:t>Chapter 5  IDA Pro</a:t>
            </a:r>
          </a:p>
          <a:p>
            <a:r>
              <a:rPr lang="en-US" altLang="zh-CN" dirty="0"/>
              <a:t>Chapter 6  Recognizing C Constructs in Assembly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5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B75BEBC-3B3A-46C1-938E-8F632C8694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什么是静态函数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(Static Function)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F57D32-B39C-4F5F-B9E9-BA641E1380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70F263-C638-4758-B561-F984D59C458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F0F343-D7C0-4DD0-BA68-7A0329DEDDB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65E0FB3E-7060-4BE7-BA14-C88FC93B5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7E7965E-2900-4BCA-B6FA-BB46643D3E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9F14D751-0BC3-4252-8528-FFF64D249FF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4192B5D0-32BB-4157-BDF2-5FAB8A8C536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2CC2626-9BF5-4141-B163-0274E39FF73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587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F30F-9E5F-427F-9765-2507A409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静态函数（</a:t>
            </a:r>
            <a:r>
              <a:rPr lang="en-US" altLang="zh-CN" dirty="0"/>
              <a:t>Static Function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3AC97-915D-4796-9ACD-B24CA829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中，作用域仅在一个文件中。</a:t>
            </a:r>
            <a:endParaRPr lang="en-US" altLang="zh-CN" dirty="0"/>
          </a:p>
          <a:p>
            <a:pPr lvl="1"/>
            <a:r>
              <a:rPr lang="zh-CN" altLang="en-US" dirty="0"/>
              <a:t>不同的文件，可以定义相同名字的静态函数</a:t>
            </a:r>
          </a:p>
        </p:txBody>
      </p:sp>
    </p:spTree>
    <p:extLst>
      <p:ext uri="{BB962C8B-B14F-4D97-AF65-F5344CB8AC3E}">
        <p14:creationId xmlns:p14="http://schemas.microsoft.com/office/powerpoint/2010/main" val="11946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379A-D1A0-43EF-8E8C-125015A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FUNC_STATIC</a:t>
            </a:r>
            <a:r>
              <a:rPr lang="zh-CN" altLang="en-US" dirty="0"/>
              <a:t>静态函数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E06DA-F539-4599-A27D-7CF25E9E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函数的调用关系</a:t>
            </a:r>
            <a:endParaRPr lang="en-US" altLang="zh-CN" dirty="0"/>
          </a:p>
          <a:p>
            <a:r>
              <a:rPr lang="en-US" altLang="zh-CN" dirty="0" err="1"/>
              <a:t>Xrefs</a:t>
            </a:r>
            <a:r>
              <a:rPr lang="en-US" altLang="zh-CN" dirty="0"/>
              <a:t> to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E7DB7-4AC4-422A-920C-1E0F02AF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1" y="3528922"/>
            <a:ext cx="5130434" cy="2898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B87F0-52DB-4923-8598-0B6DC500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15" y="2153324"/>
            <a:ext cx="6543675" cy="1362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AB4845-3637-44E7-8252-292A13D2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723" y="4490671"/>
            <a:ext cx="7105650" cy="158115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747830D-7CBD-4C13-9F22-DC68F9E26971}"/>
              </a:ext>
            </a:extLst>
          </p:cNvPr>
          <p:cNvSpPr/>
          <p:nvPr/>
        </p:nvSpPr>
        <p:spPr>
          <a:xfrm>
            <a:off x="8401538" y="2461846"/>
            <a:ext cx="1039447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87984-3AAA-49A4-AFCA-5B0CA61CB3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1722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Stack pointer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Frame pointer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有什么区别？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74388A-041D-4D49-AB94-406C5B5D29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CFB66B-FA05-4729-A9F0-6817929111A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16A671-DD2B-4DD4-A801-8AEA8FD48AE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785B8EF-5A7E-470D-9C41-480CB78DE37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54C53EFB-9A03-4579-B771-5E75A0AD737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E0DED24-E88A-449F-9065-4F70D925132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A0187A16-E5AB-4CAF-BE43-81921B9BB0E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77FF9F6-87E4-4F73-BA71-437ABB4DCE4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208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A599-1A4C-425A-9E9B-C66775CB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C8456-6242-46A2-A751-4FECD654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1708" cy="4351338"/>
          </a:xfrm>
        </p:spPr>
        <p:txBody>
          <a:bodyPr/>
          <a:lstStyle/>
          <a:p>
            <a:r>
              <a:rPr lang="zh-CN" altLang="en-US" dirty="0"/>
              <a:t>函数里面是否使用了帧指针（</a:t>
            </a:r>
            <a:r>
              <a:rPr lang="en-US" altLang="zh-CN" dirty="0"/>
              <a:t>Frame Pointer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EBP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AEF03A-BB5C-4A1E-AF47-DFC7DAB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88" y="1909763"/>
            <a:ext cx="6981825" cy="42672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D6EB6A4-0C6E-4013-9590-A264805B5AAA}"/>
              </a:ext>
            </a:extLst>
          </p:cNvPr>
          <p:cNvSpPr/>
          <p:nvPr/>
        </p:nvSpPr>
        <p:spPr>
          <a:xfrm>
            <a:off x="7197969" y="4994031"/>
            <a:ext cx="1398954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9EF1C9-2525-4C83-989A-FBAB7C286F35}"/>
              </a:ext>
            </a:extLst>
          </p:cNvPr>
          <p:cNvSpPr/>
          <p:nvPr/>
        </p:nvSpPr>
        <p:spPr>
          <a:xfrm>
            <a:off x="7733323" y="2168770"/>
            <a:ext cx="1398954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695B-DAEC-476E-9548-4DBC6446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FUNC_BOTTOMBP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A5BE3-9436-409F-80E7-41534D0A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46" y="1706319"/>
            <a:ext cx="6828692" cy="462951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函数的帧指针（</a:t>
            </a:r>
            <a:r>
              <a:rPr lang="en-US" altLang="zh-CN" dirty="0"/>
              <a:t>Frame Pointer</a:t>
            </a:r>
            <a:r>
              <a:rPr lang="zh-CN" altLang="en-US" dirty="0"/>
              <a:t>）等于栈指针（</a:t>
            </a:r>
            <a:r>
              <a:rPr lang="en-US" altLang="zh-CN" dirty="0"/>
              <a:t>Stack Pointer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"BP equal to SP" means that the frame pointer points to the </a:t>
            </a:r>
            <a:r>
              <a:rPr lang="en-US" altLang="zh-CN" dirty="0">
                <a:solidFill>
                  <a:srgbClr val="FF0000"/>
                </a:solidFill>
              </a:rPr>
              <a:t>bottom of the stack</a:t>
            </a:r>
            <a:r>
              <a:rPr lang="en-US" altLang="zh-CN" dirty="0"/>
              <a:t>. It is usually used for the processors who set up the stack frame with EBP and ESP both pointing to the bottom of the frame (</a:t>
            </a:r>
            <a:r>
              <a:rPr lang="en-US" altLang="zh-CN" dirty="0">
                <a:solidFill>
                  <a:srgbClr val="FF0000"/>
                </a:solidFill>
              </a:rPr>
              <a:t>currently MC6816, M32R</a:t>
            </a:r>
            <a:r>
              <a:rPr lang="en-US" altLang="zh-CN" dirty="0"/>
              <a:t>).</a:t>
            </a:r>
            <a:r>
              <a:rPr lang="zh-CN" altLang="en-US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ACEA9-D906-4F72-9ADF-DD2BC62F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53" y="2310791"/>
            <a:ext cx="4917806" cy="27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7283-1A8C-4968-9E02-038E75A0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FUNC_HIDDEN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A8941-40F6-4D80-A524-CF2C8BAB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2570" cy="4351338"/>
          </a:xfrm>
        </p:spPr>
        <p:txBody>
          <a:bodyPr/>
          <a:lstStyle/>
          <a:p>
            <a:r>
              <a:rPr lang="zh-CN" altLang="en-US" dirty="0"/>
              <a:t>隐藏函数</a:t>
            </a:r>
            <a:endParaRPr lang="en-US" altLang="zh-CN" dirty="0"/>
          </a:p>
          <a:p>
            <a:r>
              <a:rPr lang="en-US" altLang="zh-CN" dirty="0"/>
              <a:t>Hidden and needs to be expanded to 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If we were to go to an address of a function that is marked as hidden it would </a:t>
            </a:r>
            <a:r>
              <a:rPr lang="en-US" altLang="zh-CN" dirty="0">
                <a:solidFill>
                  <a:srgbClr val="FF0000"/>
                </a:solidFill>
              </a:rPr>
              <a:t>automatically</a:t>
            </a:r>
            <a:r>
              <a:rPr lang="en-US" altLang="zh-CN" dirty="0"/>
              <a:t> be expanded.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D7236-F78D-4BE1-9C6D-D123183C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70" y="2483460"/>
            <a:ext cx="3630369" cy="33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409BA-6ACF-4550-86F6-8850F5D3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FUNC_THUNK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0D95F-7FD2-4F23-84D0-6BBAE109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5954" cy="4351338"/>
          </a:xfrm>
        </p:spPr>
        <p:txBody>
          <a:bodyPr/>
          <a:lstStyle/>
          <a:p>
            <a:r>
              <a:rPr lang="zh-CN" altLang="en-US" dirty="0"/>
              <a:t>跳转到其它函数的函数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They are simple functions that </a:t>
            </a:r>
            <a:r>
              <a:rPr lang="en-US" altLang="zh-CN" dirty="0">
                <a:solidFill>
                  <a:srgbClr val="FF0000"/>
                </a:solidFill>
              </a:rPr>
              <a:t>jump to another function</a:t>
            </a:r>
            <a:r>
              <a:rPr lang="en-US" altLang="zh-CN" dirty="0"/>
              <a:t>. </a:t>
            </a:r>
            <a:r>
              <a:rPr lang="zh-CN" altLang="en-US" dirty="0"/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4F38E-5C49-4462-8F23-85DF01D3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05" y="1825625"/>
            <a:ext cx="5429250" cy="31051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08AAE08-8EE8-4071-9293-537CA5653DEB}"/>
              </a:ext>
            </a:extLst>
          </p:cNvPr>
          <p:cNvSpPr/>
          <p:nvPr/>
        </p:nvSpPr>
        <p:spPr>
          <a:xfrm>
            <a:off x="7971692" y="4103077"/>
            <a:ext cx="2579077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80B0-39A0-47DD-9B24-F2ED69B3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3E52-C893-4AEE-B9E2-1B56EF68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2985"/>
            <a:ext cx="10515600" cy="2323977"/>
          </a:xfrm>
        </p:spPr>
        <p:txBody>
          <a:bodyPr/>
          <a:lstStyle/>
          <a:p>
            <a:r>
              <a:rPr lang="pt-BR" altLang="zh-CN" dirty="0"/>
              <a:t>idc.add_func(0x00407DC1, 0x00407E90</a:t>
            </a:r>
            <a:r>
              <a:rPr lang="en-US" altLang="zh-CN" dirty="0"/>
              <a:t>)</a:t>
            </a:r>
            <a:r>
              <a:rPr lang="pt-BR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C3B8FA-B632-4002-81BD-A99548A1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93" y="2083533"/>
            <a:ext cx="6805613" cy="16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9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C2CD-FEB1-4832-9325-E0AB009E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获得函数的参数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A669C-F018-48B6-B0A0-909A7FED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idaapi.get_arg_addrs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B2D79-0E21-43B6-B043-A7EA6412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3" y="2523466"/>
            <a:ext cx="9730154" cy="2368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9C2EE4-B2D5-4B94-AEC8-203301CA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3899"/>
            <a:ext cx="12192000" cy="17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3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A17EE-777D-46BB-A179-9BA9E51A0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IDA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23088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F252-E600-49EF-89DF-7C1ECE9A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获得函数的汇编指令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2D53E-8676-4AC4-B291-C079CA73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idautils.FuncItems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  <a:r>
              <a:rPr lang="zh-CN" altLang="en-US" dirty="0"/>
              <a:t>返回函数中指令的地址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B9A98-E077-437E-8C74-5D4D1774E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8" y="3204429"/>
            <a:ext cx="6526540" cy="1969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E9F9F-0552-41F5-A0B8-43776E4B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40" y="2746619"/>
            <a:ext cx="4644171" cy="26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3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64BB-A827-4DA9-A600-7EF548B0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A722D-227C-4AA9-B50F-CB37DF2E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idautils.Functions</a:t>
            </a:r>
            <a:r>
              <a:rPr lang="en-US" altLang="zh-CN" dirty="0"/>
              <a:t>() </a:t>
            </a:r>
            <a:r>
              <a:rPr lang="zh-CN" altLang="en-US" dirty="0"/>
              <a:t>获得程序中所有的</a:t>
            </a:r>
            <a:r>
              <a:rPr lang="zh-CN" altLang="en-US" dirty="0">
                <a:solidFill>
                  <a:srgbClr val="FF0000"/>
                </a:solidFill>
              </a:rPr>
              <a:t>函数列表</a:t>
            </a:r>
            <a:r>
              <a:rPr lang="zh-CN" altLang="en-US" dirty="0"/>
              <a:t>（函数入口点地址）</a:t>
            </a:r>
            <a:endParaRPr lang="en-US" altLang="zh-CN" dirty="0"/>
          </a:p>
          <a:p>
            <a:r>
              <a:rPr lang="en-US" altLang="zh-CN" dirty="0" err="1"/>
              <a:t>idc.get_func_attr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FUNCATTR_FLAGS). </a:t>
            </a:r>
            <a:r>
              <a:rPr lang="zh-CN" altLang="en-US" dirty="0"/>
              <a:t>获得</a:t>
            </a:r>
            <a:r>
              <a:rPr lang="zh-CN" altLang="en-US" dirty="0">
                <a:solidFill>
                  <a:srgbClr val="FF0000"/>
                </a:solidFill>
              </a:rPr>
              <a:t>函数属性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idautils.FuncItems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  <a:r>
              <a:rPr lang="zh-CN" altLang="en-US" dirty="0"/>
              <a:t>获得函数中的</a:t>
            </a:r>
            <a:r>
              <a:rPr lang="zh-CN" altLang="en-US" dirty="0">
                <a:solidFill>
                  <a:srgbClr val="FF0000"/>
                </a:solidFill>
              </a:rPr>
              <a:t>所有指令</a:t>
            </a:r>
            <a:r>
              <a:rPr lang="zh-CN" altLang="en-US" dirty="0"/>
              <a:t>（指令的地址）</a:t>
            </a:r>
            <a:endParaRPr lang="en-US" altLang="zh-CN" dirty="0"/>
          </a:p>
          <a:p>
            <a:r>
              <a:rPr lang="en-US" altLang="zh-CN" dirty="0" err="1"/>
              <a:t>idc.print_insn_mnem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 </a:t>
            </a:r>
            <a:r>
              <a:rPr lang="zh-CN" altLang="en-US" dirty="0"/>
              <a:t>获得指令的助记符（</a:t>
            </a:r>
            <a:r>
              <a:rPr lang="en-US" altLang="zh-CN" dirty="0"/>
              <a:t>Mnemonic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idc.get_operand_type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n) </a:t>
            </a:r>
            <a:r>
              <a:rPr lang="zh-CN" altLang="en-US" dirty="0"/>
              <a:t>获得操作数的类型</a:t>
            </a:r>
            <a:endParaRPr lang="en-US" altLang="zh-CN" dirty="0"/>
          </a:p>
          <a:p>
            <a:pPr lvl="1"/>
            <a:r>
              <a:rPr lang="en-US" altLang="zh-CN" dirty="0" err="1"/>
              <a:t>op_t.type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02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390004E-774A-41D2-87B5-4060F7C99B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概述下面这段代码的功能？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C245D3-D18C-4A31-B3A3-174C7A4FB9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670EB0-E6EE-4FB1-8696-05C08F29794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0DFD8D-4CCA-45AD-B8A5-636C4F3BDC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5415" y="2128152"/>
            <a:ext cx="9581662" cy="390344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82D584-88BE-4DC4-839C-880F892C9D4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2848070E-7056-432F-AAC1-7F3213690BD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C6CD3C5-DBBB-4FC2-AEFD-40151D0D79A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BFFB86B0-CE53-47AA-AF27-36684C5E193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A17BF36A-0E51-46EC-A257-37D94FD311E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7D2FEEB-8247-402F-A7D2-E1281659449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2074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8F5E-1002-4CE8-A79B-A3DB843B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303675931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B687-E32A-45AC-A5D9-6AC5678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8A6E3-039B-4BC5-9578-34A74E99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操作数的类型</a:t>
            </a:r>
            <a:endParaRPr lang="en-US" altLang="zh-CN" dirty="0"/>
          </a:p>
          <a:p>
            <a:pPr lvl="1"/>
            <a:r>
              <a:rPr lang="en-US" altLang="zh-CN" dirty="0" err="1"/>
              <a:t>idc.get_operand_type</a:t>
            </a:r>
            <a:r>
              <a:rPr lang="en-US" altLang="zh-CN" dirty="0"/>
              <a:t>(</a:t>
            </a:r>
            <a:r>
              <a:rPr lang="en-US" altLang="zh-CN" dirty="0" err="1"/>
              <a:t>ea,n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 err="1"/>
              <a:t>ea</a:t>
            </a:r>
            <a:r>
              <a:rPr lang="zh-CN" altLang="en-US" dirty="0"/>
              <a:t>是指令地址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是操作数的索引</a:t>
            </a:r>
            <a:endParaRPr lang="en-US" altLang="zh-CN" dirty="0"/>
          </a:p>
          <a:p>
            <a:pPr lvl="1"/>
            <a:r>
              <a:rPr lang="en-US" altLang="zh-CN" dirty="0" err="1"/>
              <a:t>o_void</a:t>
            </a:r>
            <a:r>
              <a:rPr lang="en-US" altLang="zh-CN" dirty="0"/>
              <a:t>, </a:t>
            </a:r>
            <a:r>
              <a:rPr lang="en-US" altLang="zh-CN" dirty="0" err="1"/>
              <a:t>o_reg</a:t>
            </a:r>
            <a:r>
              <a:rPr lang="en-US" altLang="zh-CN" dirty="0"/>
              <a:t>, </a:t>
            </a:r>
            <a:r>
              <a:rPr lang="en-US" altLang="zh-CN" dirty="0" err="1"/>
              <a:t>o_mem</a:t>
            </a:r>
            <a:r>
              <a:rPr lang="en-US" altLang="zh-CN" dirty="0"/>
              <a:t>, </a:t>
            </a:r>
            <a:r>
              <a:rPr lang="en-US" altLang="zh-CN" dirty="0" err="1"/>
              <a:t>o_phrase</a:t>
            </a:r>
            <a:r>
              <a:rPr lang="en-US" altLang="zh-CN" dirty="0"/>
              <a:t>, </a:t>
            </a:r>
            <a:r>
              <a:rPr lang="en-US" altLang="zh-CN" dirty="0" err="1"/>
              <a:t>o_displ</a:t>
            </a:r>
            <a:r>
              <a:rPr lang="en-US" altLang="zh-CN" dirty="0"/>
              <a:t>, </a:t>
            </a:r>
            <a:r>
              <a:rPr lang="en-US" altLang="zh-CN" dirty="0" err="1"/>
              <a:t>o_imm</a:t>
            </a:r>
            <a:r>
              <a:rPr lang="en-US" altLang="zh-CN" dirty="0"/>
              <a:t>, </a:t>
            </a:r>
            <a:r>
              <a:rPr lang="en-US" altLang="zh-CN" dirty="0" err="1"/>
              <a:t>o_far</a:t>
            </a:r>
            <a:r>
              <a:rPr lang="en-US" altLang="zh-CN" dirty="0"/>
              <a:t>, </a:t>
            </a:r>
            <a:r>
              <a:rPr lang="en-US" altLang="zh-CN" dirty="0" err="1"/>
              <a:t>o_near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309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091D5-71E4-4D26-9C95-59BA5E5E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E4F8A-BB58-4795-83CF-E671A67C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o_void</a:t>
            </a:r>
            <a:endParaRPr lang="en-US" altLang="zh-CN" dirty="0"/>
          </a:p>
          <a:p>
            <a:pPr lvl="1"/>
            <a:r>
              <a:rPr lang="zh-CN" altLang="en-US" dirty="0"/>
              <a:t>指令没有操作数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C2C7E-69DC-48E6-BE33-7DC80034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54" y="3558907"/>
            <a:ext cx="10285046" cy="16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09C2-BE12-4013-8BB1-56AD910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C530-A289-4B37-8B4E-1606878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o_reg</a:t>
            </a:r>
            <a:endParaRPr lang="en-US" altLang="zh-CN" dirty="0"/>
          </a:p>
          <a:p>
            <a:pPr lvl="1"/>
            <a:r>
              <a:rPr lang="zh-CN" altLang="en-US" dirty="0"/>
              <a:t>操作数是寄存器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34D6AA-E77E-4DC0-AD9F-430A4E17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4001294"/>
            <a:ext cx="10644554" cy="17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5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09C2-BE12-4013-8BB1-56AD910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C530-A289-4B37-8B4E-1606878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o_mem</a:t>
            </a:r>
            <a:endParaRPr lang="en-US" altLang="zh-CN" dirty="0"/>
          </a:p>
          <a:p>
            <a:pPr lvl="1"/>
            <a:r>
              <a:rPr lang="zh-CN" altLang="en-US" dirty="0"/>
              <a:t>操作数是内存地址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4D713-A291-4745-A1DB-8A95297A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2" y="3360925"/>
            <a:ext cx="10769600" cy="921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32372C-96AB-418C-B203-C1169A89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2" y="4481583"/>
            <a:ext cx="10628923" cy="8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5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09C2-BE12-4013-8BB1-56AD910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C530-A289-4B37-8B4E-1606878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o_phrase</a:t>
            </a:r>
            <a:endParaRPr lang="en-US" altLang="zh-CN" dirty="0"/>
          </a:p>
          <a:p>
            <a:pPr lvl="1"/>
            <a:r>
              <a:rPr lang="zh-CN" altLang="en-US" dirty="0"/>
              <a:t>操作数是寄存器的表达式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257EF-B95E-4339-8F22-3103AB4C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7" y="3870934"/>
            <a:ext cx="10152185" cy="16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4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09C2-BE12-4013-8BB1-56AD910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C530-A289-4B37-8B4E-1606878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o_displ</a:t>
            </a:r>
            <a:endParaRPr lang="en-US" altLang="zh-CN" dirty="0"/>
          </a:p>
          <a:p>
            <a:pPr lvl="1"/>
            <a:r>
              <a:rPr lang="zh-CN" altLang="en-US" dirty="0"/>
              <a:t>操作数是寄存器加位移数值（</a:t>
            </a:r>
            <a:r>
              <a:rPr lang="en-US" altLang="zh-CN" dirty="0"/>
              <a:t>displacement value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2D4F4E-D177-48F4-A6F2-20D3FA71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4148626"/>
            <a:ext cx="10011508" cy="16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BF6BCB-7B6A-4F69-8D56-F965A600B9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IDA Pro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的静态分析能力已经很强了，为什么还要学习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IDA 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编程？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34595-9D98-43BD-AB72-32B7CC4960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CCD283-29BA-4E4A-8457-C10CAF0B7F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76332CBE-B72B-4F9F-B703-2143D945FCC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60277BC5-B56A-4EE1-B267-0940566D364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25345464-3B45-4CF0-A6C3-D99A84355DD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BEA092EA-8783-4674-9E45-7DD0F538503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0C0339C-6DF4-4656-AB15-98AB2D1B080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7535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09C2-BE12-4013-8BB1-56AD9106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C530-A289-4B37-8B4E-1606878D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o_imm</a:t>
            </a:r>
            <a:endParaRPr lang="en-US" altLang="zh-CN" dirty="0"/>
          </a:p>
          <a:p>
            <a:pPr lvl="1"/>
            <a:r>
              <a:rPr lang="zh-CN" altLang="en-US" dirty="0"/>
              <a:t>操作数是立即数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0B287E-75F7-417F-B2B8-3999223A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3522230"/>
            <a:ext cx="9777046" cy="15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1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0743-A251-459D-8AD1-BDA85F50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操作数的分析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49390F-43AF-4110-87E7-BE14D82B6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07" y="1909169"/>
            <a:ext cx="7750907" cy="1575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3ABC2D-4481-409E-A3DC-2E825A82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23" y="3618629"/>
            <a:ext cx="10433538" cy="148799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731C43A5-13D7-43D2-82A3-A83BE9EBD5E8}"/>
              </a:ext>
            </a:extLst>
          </p:cNvPr>
          <p:cNvSpPr/>
          <p:nvPr/>
        </p:nvSpPr>
        <p:spPr>
          <a:xfrm>
            <a:off x="6791569" y="2200030"/>
            <a:ext cx="1875693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CE37A7F-F851-4C4B-9821-7105CB77222A}"/>
              </a:ext>
            </a:extLst>
          </p:cNvPr>
          <p:cNvSpPr/>
          <p:nvPr/>
        </p:nvSpPr>
        <p:spPr>
          <a:xfrm>
            <a:off x="5335269" y="3913393"/>
            <a:ext cx="3106615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13A089-9227-48B0-80E9-6BCABE73F644}"/>
              </a:ext>
            </a:extLst>
          </p:cNvPr>
          <p:cNvSpPr txBox="1"/>
          <p:nvPr/>
        </p:nvSpPr>
        <p:spPr>
          <a:xfrm>
            <a:off x="3822078" y="5371698"/>
            <a:ext cx="45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op_plain_offset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将操作数改成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F1A01D-4BB5-4784-8778-BD6EFD8F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7" y="194202"/>
            <a:ext cx="10359931" cy="646959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26B7CE4-1110-4A72-A30E-2E6FF7ABBBC0}"/>
              </a:ext>
            </a:extLst>
          </p:cNvPr>
          <p:cNvSpPr/>
          <p:nvPr/>
        </p:nvSpPr>
        <p:spPr>
          <a:xfrm>
            <a:off x="2090616" y="6269631"/>
            <a:ext cx="5967046" cy="523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D94D4-3000-4BD3-BC73-7E5B50965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基本块</a:t>
            </a:r>
          </a:p>
        </p:txBody>
      </p:sp>
    </p:spTree>
    <p:extLst>
      <p:ext uri="{BB962C8B-B14F-4D97-AF65-F5344CB8AC3E}">
        <p14:creationId xmlns:p14="http://schemas.microsoft.com/office/powerpoint/2010/main" val="376167919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DAB1C8-42D3-46E9-A204-428CC8A9FE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静态分析中，什么是基本块（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Basic Block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09814F-1EB0-41EE-B5C7-AD9E023391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5A42C6-B754-4392-9FB4-65FCECF4430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5951C700-47C8-4D94-AB55-336CEAF6C40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24452714-EEC2-475E-A061-50A5FF45B2A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1DECA820-805A-41FF-BAFD-FC430978FD5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A91FFC23-DFF7-406C-AD59-62C94C67EED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0CD87CE-A2C2-4FB3-B880-E673484BE72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1116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B41B-47E8-4B5D-BD0E-5EA2D21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基本块（</a:t>
            </a:r>
            <a:r>
              <a:rPr lang="en-US" altLang="zh-CN" dirty="0"/>
              <a:t>Basic Block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90D82-B6A8-4CA3-AD59-BC3FDC49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基本块是</a:t>
            </a:r>
            <a:r>
              <a:rPr lang="zh-CN" altLang="en-US" dirty="0">
                <a:solidFill>
                  <a:srgbClr val="FF0000"/>
                </a:solidFill>
              </a:rPr>
              <a:t>一段代码序列</a:t>
            </a:r>
            <a:r>
              <a:rPr lang="zh-CN" altLang="en-US" dirty="0"/>
              <a:t>，该代码序列没有分支，也就是只有一个入口点和一个出口点</a:t>
            </a:r>
            <a:endParaRPr lang="en-US" altLang="zh-CN" dirty="0"/>
          </a:p>
          <a:p>
            <a:pPr lvl="1"/>
            <a:r>
              <a:rPr lang="en-US" altLang="zh-CN" dirty="0"/>
              <a:t>IDA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图形模式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控制流分析</a:t>
            </a:r>
            <a:r>
              <a:rPr lang="en-US" altLang="zh-CN" dirty="0"/>
              <a:t>Control flow analysis</a:t>
            </a:r>
          </a:p>
          <a:p>
            <a:pPr lvl="1"/>
            <a:r>
              <a:rPr lang="zh-CN" altLang="en-US" dirty="0"/>
              <a:t>循环识别</a:t>
            </a:r>
            <a:endParaRPr lang="en-US" altLang="zh-CN" dirty="0"/>
          </a:p>
          <a:p>
            <a:pPr lvl="1"/>
            <a:r>
              <a:rPr lang="zh-CN" altLang="en-US" dirty="0"/>
              <a:t>控制流混淆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08F43-2A92-41F3-85AB-8FBEB5BE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3126033"/>
            <a:ext cx="5593330" cy="2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7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0FF5A-6336-48B9-ABF5-4A3F3665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XOR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C95D3-8A48-43F2-94BA-EC5FC8A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8992B-2AD1-48B5-856D-76879232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2" y="244231"/>
            <a:ext cx="3954323" cy="6369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33659F-E68D-40EA-9D8A-285875416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96" y="2668608"/>
            <a:ext cx="7639050" cy="291786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8EF16F0-02EC-402C-ADA8-D36E8564595E}"/>
              </a:ext>
            </a:extLst>
          </p:cNvPr>
          <p:cNvSpPr/>
          <p:nvPr/>
        </p:nvSpPr>
        <p:spPr>
          <a:xfrm>
            <a:off x="6799385" y="3558036"/>
            <a:ext cx="3563816" cy="56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D4DEE0-C014-444F-AEC4-EFFA59B7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8" y="359875"/>
            <a:ext cx="8102600" cy="1607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E5B57-49DA-40F9-B051-50C21A95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8" y="1899182"/>
            <a:ext cx="10132647" cy="465763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9AD96D0-0C6C-4C0F-BA57-84FDB3F322C0}"/>
              </a:ext>
            </a:extLst>
          </p:cNvPr>
          <p:cNvSpPr/>
          <p:nvPr/>
        </p:nvSpPr>
        <p:spPr>
          <a:xfrm>
            <a:off x="156308" y="173974"/>
            <a:ext cx="3563816" cy="56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2517AF-18A5-4DBF-970C-E5942933A11F}"/>
              </a:ext>
            </a:extLst>
          </p:cNvPr>
          <p:cNvSpPr txBox="1"/>
          <p:nvPr/>
        </p:nvSpPr>
        <p:spPr>
          <a:xfrm>
            <a:off x="2836985" y="30118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1172-0A54-4E19-99E1-89DF4F71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70C4A-F36E-4B3F-BAAD-5FD08DC2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33BEA-58E8-40AC-8EAA-04182DF9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74" y="270974"/>
            <a:ext cx="74961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2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C6D102-DFA2-4517-B1DF-7F38EC9919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在一个基本块的指令序列中，除了最后一条指令，对于中间的指令，以下哪些指令是不会出现的？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827166-FD50-4542-899B-81D746FFA3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jmp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40E153-007E-449C-B3D1-89B1EE78DA0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7CC73C-9C2E-4E19-8DE8-58614B29C4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call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975756-482B-41AF-8C94-279D09D3036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3B7F0E-B388-4BD8-99E5-FA1CF3A2EB4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64DF7-A181-498D-8478-5346390141B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6D795D-84B8-413B-929D-E053B2D6E93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02214-1609-4A4A-A123-F2BE24389C3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EEE6C04-9A23-463B-A9C9-A7218A44747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CFB0C7-D92F-4C1C-B1F7-98B614EA47F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534F611-0EB5-4D38-81BB-A4285C1E6E9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46B8F41-64F1-4A10-B488-FBC52B1CA81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D3835821-1534-4BBF-9F60-FBC11145583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D4A53939-FD7E-4FC2-8715-D6BB4FB60F8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3E585E3-29C0-4C7C-B51D-760536F15F1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9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7822-CFBB-4052-888D-DF892F02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7325"/>
            <a:ext cx="10515600" cy="11596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http://researchcenter.paloaltonetworks.com/2016/01/</a:t>
            </a:r>
            <a:r>
              <a:rPr lang="en-US" altLang="zh-CN" sz="1800" dirty="0">
                <a:solidFill>
                  <a:srgbClr val="FF0000"/>
                </a:solidFill>
              </a:rPr>
              <a:t>using-idapython-to-make-your-life-easier</a:t>
            </a:r>
            <a:r>
              <a:rPr lang="en-US" altLang="zh-CN" sz="1800" dirty="0"/>
              <a:t>-part-3/</a:t>
            </a:r>
          </a:p>
          <a:p>
            <a:r>
              <a:rPr lang="en-US" altLang="zh-CN" sz="1800" dirty="0"/>
              <a:t>http://researchcenter.paloaltonetworks.com/2016/01/</a:t>
            </a:r>
            <a:r>
              <a:rPr lang="en-US" altLang="zh-CN" sz="1800" dirty="0">
                <a:solidFill>
                  <a:srgbClr val="FF0000"/>
                </a:solidFill>
              </a:rPr>
              <a:t>using-idapython-to-make-your-life-easier</a:t>
            </a:r>
            <a:r>
              <a:rPr lang="en-US" altLang="zh-CN" sz="1800" dirty="0"/>
              <a:t>-part-4/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D4B8F0-9983-45D8-A080-DD016430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59" y="1275908"/>
            <a:ext cx="8740281" cy="37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8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DD66-72CF-46CE-94FC-DEF0824EA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交叉引用</a:t>
            </a:r>
          </a:p>
        </p:txBody>
      </p:sp>
    </p:spTree>
    <p:extLst>
      <p:ext uri="{BB962C8B-B14F-4D97-AF65-F5344CB8AC3E}">
        <p14:creationId xmlns:p14="http://schemas.microsoft.com/office/powerpoint/2010/main" val="275674006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4970-85DF-46E7-BFA4-6B1F61C6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1E22-DA77-4018-911D-CEEF44AD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交叉引用</a:t>
            </a:r>
            <a:r>
              <a:rPr lang="en-US" altLang="zh-CN" dirty="0" err="1"/>
              <a:t>Xrefs</a:t>
            </a:r>
            <a:r>
              <a:rPr lang="zh-CN" altLang="en-US" dirty="0"/>
              <a:t>用于分析数据或代码被引用的信息</a:t>
            </a:r>
            <a:endParaRPr lang="en-US" altLang="zh-CN" dirty="0"/>
          </a:p>
          <a:p>
            <a:r>
              <a:rPr lang="en-US" altLang="zh-CN" dirty="0"/>
              <a:t>WriteFile</a:t>
            </a:r>
            <a:r>
              <a:rPr lang="zh-CN" altLang="en-US" dirty="0"/>
              <a:t>函数的交叉引用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1D2E2-3790-475A-8546-7AE10507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3509243"/>
            <a:ext cx="10839938" cy="315781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F37CA3D-C875-45A3-BE06-8B631C344DAC}"/>
              </a:ext>
            </a:extLst>
          </p:cNvPr>
          <p:cNvSpPr/>
          <p:nvPr/>
        </p:nvSpPr>
        <p:spPr>
          <a:xfrm>
            <a:off x="62522" y="5384800"/>
            <a:ext cx="5775569" cy="149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E32348E-8331-4D2D-B4B3-BACCEBC74203}"/>
              </a:ext>
            </a:extLst>
          </p:cNvPr>
          <p:cNvSpPr/>
          <p:nvPr/>
        </p:nvSpPr>
        <p:spPr>
          <a:xfrm>
            <a:off x="3157415" y="4493845"/>
            <a:ext cx="3071447" cy="594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7CD6-927F-49E0-93E2-AD84CE85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代码交叉引用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84F12-8715-4BB8-B8C5-C3F6C645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idc.get_name_ea_simple</a:t>
            </a:r>
            <a:r>
              <a:rPr lang="en-US" altLang="zh-CN" dirty="0"/>
              <a:t>(str) </a:t>
            </a:r>
            <a:r>
              <a:rPr lang="zh-CN" altLang="en-US" dirty="0"/>
              <a:t>返回</a:t>
            </a:r>
            <a:r>
              <a:rPr lang="en-US" altLang="zh-CN" dirty="0"/>
              <a:t>API</a:t>
            </a:r>
            <a:r>
              <a:rPr lang="zh-CN" altLang="en-US" dirty="0"/>
              <a:t>函数的地址</a:t>
            </a:r>
            <a:endParaRPr lang="en-US" altLang="zh-CN" dirty="0"/>
          </a:p>
          <a:p>
            <a:r>
              <a:rPr lang="en-US" altLang="zh-CN" dirty="0" err="1"/>
              <a:t>idautils.CodeRefsTo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flow).</a:t>
            </a:r>
            <a:r>
              <a:rPr lang="zh-CN" altLang="en-US" dirty="0"/>
              <a:t>返回代码交叉引用的地址</a:t>
            </a:r>
            <a:endParaRPr lang="en-US" altLang="zh-CN" dirty="0"/>
          </a:p>
          <a:p>
            <a:pPr lvl="1"/>
            <a:r>
              <a:rPr lang="en-US" altLang="zh-CN" dirty="0" err="1"/>
              <a:t>CodeRefsTo</a:t>
            </a:r>
            <a:r>
              <a:rPr lang="zh-CN" altLang="en-US" dirty="0"/>
              <a:t>返回调用该函数的地址</a:t>
            </a:r>
            <a:endParaRPr lang="en-US" altLang="zh-CN" dirty="0"/>
          </a:p>
          <a:p>
            <a:pPr lvl="1"/>
            <a:r>
              <a:rPr lang="en-US" altLang="zh-CN" dirty="0" err="1"/>
              <a:t>CodeRefsFrom</a:t>
            </a:r>
            <a:r>
              <a:rPr lang="zh-CN" altLang="en-US" dirty="0"/>
              <a:t>返回该函数调用的函数地址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21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F544-5A10-4F97-A8F1-1535A40A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数据交叉引用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3A7B47-91E3-4B23-BB46-56855C0F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557"/>
            <a:ext cx="10515600" cy="21061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809C8A7-88D5-4962-A372-104688924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idautils.DataRefsTo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).</a:t>
            </a:r>
            <a:r>
              <a:rPr lang="zh-CN" altLang="en-US" dirty="0"/>
              <a:t>返回引用指定位置数据的地址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23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7C47-473E-4FB7-B951-5B590B96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数据交叉引用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F00EC-04B0-45CD-9794-13DB4731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idautils.DataRefsFrom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).</a:t>
            </a:r>
            <a:r>
              <a:rPr lang="zh-CN" altLang="en-US" dirty="0"/>
              <a:t>返回被引用数据的地址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8CA94-2F78-46D4-991B-BCDC2AF6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18" y="3303024"/>
            <a:ext cx="10309163" cy="20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13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46BB3-371A-41E9-B51E-6431045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8927-8BEC-4071-84D5-B5DF3F2E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idautils.XrefsFrom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flags=0) </a:t>
            </a:r>
          </a:p>
          <a:p>
            <a:r>
              <a:rPr lang="en-US" altLang="zh-CN" dirty="0" err="1"/>
              <a:t>idautils.XrefsTo</a:t>
            </a:r>
            <a:r>
              <a:rPr lang="en-US" altLang="zh-CN" dirty="0"/>
              <a:t>(</a:t>
            </a:r>
            <a:r>
              <a:rPr lang="en-US" altLang="zh-CN" dirty="0" err="1"/>
              <a:t>ea</a:t>
            </a:r>
            <a:r>
              <a:rPr lang="en-US" altLang="zh-CN" dirty="0"/>
              <a:t>, flags=0)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68410-C2AF-4945-ABB7-34F32AD5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3307424"/>
            <a:ext cx="10855569" cy="31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25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96CC-744E-4AB4-822C-832A8118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交叉引用的类型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A99784-484F-4C64-AC8F-BFE49AEAA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07" y="1853406"/>
            <a:ext cx="5105400" cy="4295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A4FC62-5E40-40E6-9CD1-37C6FE7C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883" y="2433637"/>
            <a:ext cx="4210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22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6B2A-23EC-4FE5-A367-BC54919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多次引用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E05E4C-8763-4C01-B156-38D9BEF1B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316"/>
            <a:ext cx="10515600" cy="409395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E51E1DE-75C5-4BEA-8C3C-871508ACE719}"/>
              </a:ext>
            </a:extLst>
          </p:cNvPr>
          <p:cNvSpPr/>
          <p:nvPr/>
        </p:nvSpPr>
        <p:spPr>
          <a:xfrm>
            <a:off x="164122" y="3720124"/>
            <a:ext cx="5775569" cy="186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BB64-52ED-45FD-9EE6-92B93672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多次引用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6FDFC5-3759-40EB-829D-797B95C2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094" y="1825625"/>
            <a:ext cx="8157812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0FACDB-0C7F-4DA4-9BA5-A84FAFEB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4" y="6176964"/>
            <a:ext cx="7947521" cy="3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2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F978-BB4E-4738-940E-2A995005E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66345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63527-1BD0-4A85-BCE5-DBF440D6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IDA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CA1E0-8AE3-43D0-A264-F7DD3CDA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4837"/>
          </a:xfrm>
        </p:spPr>
        <p:txBody>
          <a:bodyPr>
            <a:normAutofit/>
          </a:bodyPr>
          <a:lstStyle/>
          <a:p>
            <a:r>
              <a:rPr lang="zh-CN" altLang="en-US" dirty="0"/>
              <a:t>编写</a:t>
            </a:r>
            <a:r>
              <a:rPr lang="en-US" altLang="zh-CN" dirty="0"/>
              <a:t>IDA</a:t>
            </a:r>
            <a:r>
              <a:rPr lang="zh-CN" altLang="en-US" dirty="0"/>
              <a:t>自动分析脚本</a:t>
            </a:r>
            <a:endParaRPr lang="en-US" altLang="zh-CN" dirty="0"/>
          </a:p>
          <a:p>
            <a:pPr lvl="1"/>
            <a:r>
              <a:rPr lang="en-US" altLang="zh-CN" dirty="0"/>
              <a:t>IDC</a:t>
            </a:r>
          </a:p>
          <a:p>
            <a:pPr lvl="1"/>
            <a:r>
              <a:rPr lang="en-US" altLang="zh-CN" dirty="0" err="1"/>
              <a:t>IDAPython</a:t>
            </a:r>
            <a:endParaRPr lang="en-US" altLang="zh-CN" dirty="0"/>
          </a:p>
          <a:p>
            <a:r>
              <a:rPr lang="en-US" altLang="zh-CN" dirty="0" err="1"/>
              <a:t>IDAPython</a:t>
            </a:r>
            <a:endParaRPr lang="en-US" altLang="zh-CN" dirty="0"/>
          </a:p>
          <a:p>
            <a:pPr lvl="1"/>
            <a:r>
              <a:rPr lang="en-US" altLang="zh-CN" dirty="0"/>
              <a:t>IDA</a:t>
            </a:r>
            <a:r>
              <a:rPr lang="zh-CN" altLang="en-US" dirty="0"/>
              <a:t>的所有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的功能模块</a:t>
            </a:r>
            <a:endParaRPr lang="en-US" altLang="zh-CN" dirty="0"/>
          </a:p>
          <a:p>
            <a:pPr lvl="1"/>
            <a:r>
              <a:rPr lang="zh-CN" altLang="en-US" dirty="0"/>
              <a:t>编写功能强大的自动分析脚</a:t>
            </a:r>
          </a:p>
        </p:txBody>
      </p:sp>
    </p:spTree>
    <p:extLst>
      <p:ext uri="{BB962C8B-B14F-4D97-AF65-F5344CB8AC3E}">
        <p14:creationId xmlns:p14="http://schemas.microsoft.com/office/powerpoint/2010/main" val="91332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0C33-DF5D-46CD-9704-C94F9D5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r>
              <a:rPr lang="en-US" altLang="zh-CN" dirty="0"/>
              <a:t>Searching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B5142-9703-44DC-BBFD-ABF1DE74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ida_search.find_binary</a:t>
            </a:r>
            <a:r>
              <a:rPr lang="en-US" altLang="zh-CN" dirty="0"/>
              <a:t>(start, end, </a:t>
            </a:r>
            <a:r>
              <a:rPr lang="en-US" altLang="zh-CN" dirty="0" err="1"/>
              <a:t>searchstr</a:t>
            </a:r>
            <a:r>
              <a:rPr lang="en-US" altLang="zh-CN" dirty="0"/>
              <a:t>, </a:t>
            </a:r>
            <a:r>
              <a:rPr lang="en-US" altLang="zh-CN" dirty="0" err="1"/>
              <a:t>radiux</a:t>
            </a:r>
            <a:r>
              <a:rPr lang="en-US" altLang="zh-CN" dirty="0"/>
              <a:t>, </a:t>
            </a:r>
            <a:r>
              <a:rPr lang="en-US" altLang="zh-CN" dirty="0" err="1"/>
              <a:t>sflag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确定了搜索的范围</a:t>
            </a:r>
            <a:endParaRPr lang="en-US" altLang="zh-CN" dirty="0"/>
          </a:p>
          <a:p>
            <a:pPr lvl="1"/>
            <a:r>
              <a:rPr lang="en-US" altLang="zh-CN" dirty="0" err="1"/>
              <a:t>searchstr</a:t>
            </a:r>
            <a:r>
              <a:rPr lang="zh-CN" altLang="en-US" dirty="0"/>
              <a:t>是搜索的内容</a:t>
            </a:r>
            <a:endParaRPr lang="en-US" altLang="zh-CN" dirty="0"/>
          </a:p>
          <a:p>
            <a:pPr lvl="1"/>
            <a:r>
              <a:rPr lang="en-US" altLang="zh-CN" dirty="0" err="1"/>
              <a:t>radiux</a:t>
            </a:r>
            <a:r>
              <a:rPr lang="zh-CN" altLang="en-US" dirty="0"/>
              <a:t>处理器模式（</a:t>
            </a:r>
            <a:r>
              <a:rPr lang="en-US" altLang="zh-CN" dirty="0"/>
              <a:t>processor modules</a:t>
            </a:r>
            <a:r>
              <a:rPr lang="zh-CN" altLang="en-US" dirty="0"/>
              <a:t>）（</a:t>
            </a:r>
            <a:r>
              <a:rPr lang="en-US" altLang="zh-CN" dirty="0"/>
              <a:t>Chapter 19 of Chris Eagle's The IDA Pro Book.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sflag</a:t>
            </a:r>
            <a:r>
              <a:rPr lang="zh-CN" altLang="en-US" dirty="0"/>
              <a:t>设置搜索的方向或者条件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743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850E-C213-4E73-8193-4A562AC5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sflag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6892C0-B47E-4C77-A1DF-8CA55BDC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320" y="1825625"/>
            <a:ext cx="3997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80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6D0F-58A5-4F3D-8285-EB297C3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sflag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FAED2-6705-46B1-8A85-13DF72BE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SEARCH_UP </a:t>
            </a:r>
            <a:r>
              <a:rPr lang="zh-CN" altLang="en-US" dirty="0"/>
              <a:t>和</a:t>
            </a:r>
            <a:r>
              <a:rPr lang="en-US" altLang="zh-CN" dirty="0"/>
              <a:t> SEARCH_DOWN </a:t>
            </a:r>
            <a:r>
              <a:rPr lang="zh-CN" altLang="en-US" dirty="0"/>
              <a:t>设置搜索的方向</a:t>
            </a:r>
          </a:p>
          <a:p>
            <a:r>
              <a:rPr lang="en-US" altLang="zh-CN" dirty="0"/>
              <a:t>SEARCH_NEXT </a:t>
            </a:r>
            <a:r>
              <a:rPr lang="zh-CN" altLang="en-US" dirty="0"/>
              <a:t>搜索下一个匹配对象</a:t>
            </a:r>
          </a:p>
          <a:p>
            <a:r>
              <a:rPr lang="en-US" altLang="zh-CN" dirty="0"/>
              <a:t>SEARCH_CASE </a:t>
            </a:r>
            <a:r>
              <a:rPr lang="zh-CN" altLang="en-US" dirty="0"/>
              <a:t>是否区分大小写</a:t>
            </a:r>
          </a:p>
          <a:p>
            <a:r>
              <a:rPr lang="en-US" altLang="zh-CN" dirty="0"/>
              <a:t>SEARCH_NOSHOW </a:t>
            </a:r>
            <a:r>
              <a:rPr lang="zh-CN" altLang="en-US" dirty="0"/>
              <a:t>不显示搜索过程</a:t>
            </a:r>
            <a:endParaRPr lang="en-US" altLang="zh-CN" dirty="0"/>
          </a:p>
          <a:p>
            <a:r>
              <a:rPr lang="en-US" altLang="zh-CN" dirty="0" err="1"/>
              <a:t>IDAPython</a:t>
            </a:r>
            <a:r>
              <a:rPr lang="zh-CN" altLang="en-US" dirty="0"/>
              <a:t>默认同时搜索</a:t>
            </a:r>
            <a:r>
              <a:rPr lang="en-US" altLang="zh-CN" dirty="0"/>
              <a:t>Unicode</a:t>
            </a:r>
            <a:r>
              <a:rPr lang="zh-CN" altLang="en-US" dirty="0"/>
              <a:t>和</a:t>
            </a:r>
            <a:r>
              <a:rPr lang="en-US" altLang="zh-CN" dirty="0"/>
              <a:t>ASCII</a:t>
            </a:r>
            <a:r>
              <a:rPr lang="zh-CN" altLang="en-US" dirty="0"/>
              <a:t>两种字符集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00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7BD218-575A-4CAB-AC59-B1789D39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69" y="1140360"/>
            <a:ext cx="10113525" cy="5159528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7237677-D035-42D7-97A5-8FB6A0E6ECB6}"/>
              </a:ext>
            </a:extLst>
          </p:cNvPr>
          <p:cNvSpPr/>
          <p:nvPr/>
        </p:nvSpPr>
        <p:spPr>
          <a:xfrm>
            <a:off x="398583" y="4001476"/>
            <a:ext cx="2969847" cy="2493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24ED9F-7EF2-4C98-B41C-48906A9999BF}"/>
              </a:ext>
            </a:extLst>
          </p:cNvPr>
          <p:cNvSpPr txBox="1"/>
          <p:nvPr/>
        </p:nvSpPr>
        <p:spPr>
          <a:xfrm>
            <a:off x="4459184" y="516576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总是出现同一个地址</a:t>
            </a:r>
          </a:p>
        </p:txBody>
      </p:sp>
    </p:spTree>
    <p:extLst>
      <p:ext uri="{BB962C8B-B14F-4D97-AF65-F5344CB8AC3E}">
        <p14:creationId xmlns:p14="http://schemas.microsoft.com/office/powerpoint/2010/main" val="21525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C12E79-3102-47AF-87C6-C2A0FBB1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8" y="965460"/>
            <a:ext cx="9917723" cy="2824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D42E7F-1EE3-40BF-9200-978F67EA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69" y="4269027"/>
            <a:ext cx="9581662" cy="22643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8B48330-AC83-4C38-8A31-FB05E5AD4F21}"/>
              </a:ext>
            </a:extLst>
          </p:cNvPr>
          <p:cNvSpPr/>
          <p:nvPr/>
        </p:nvSpPr>
        <p:spPr>
          <a:xfrm>
            <a:off x="2375877" y="2477476"/>
            <a:ext cx="2188308" cy="515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99670DF-9322-451E-A611-A80DC4EFA876}"/>
              </a:ext>
            </a:extLst>
          </p:cNvPr>
          <p:cNvSpPr/>
          <p:nvPr/>
        </p:nvSpPr>
        <p:spPr>
          <a:xfrm>
            <a:off x="910492" y="4225781"/>
            <a:ext cx="2188308" cy="269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20BBD-1ACC-4099-8860-FDAAE26A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搜索文本</a:t>
            </a:r>
            <a:r>
              <a:rPr lang="en-US" altLang="zh-CN" dirty="0" err="1"/>
              <a:t>find_text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8661F7-287B-40CD-9473-B604F9F1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90" y="2506662"/>
            <a:ext cx="9297419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4AA0F5-1BBF-4640-8C9F-55EB91D767E6}"/>
              </a:ext>
            </a:extLst>
          </p:cNvPr>
          <p:cNvSpPr/>
          <p:nvPr/>
        </p:nvSpPr>
        <p:spPr>
          <a:xfrm>
            <a:off x="1496644" y="1698983"/>
            <a:ext cx="9297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ida_search.find_text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ea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, y, x, 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searchstr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sflag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 sz="2400" dirty="0">
                <a:latin typeface="Courier New" panose="02070309020205020404" pitchFamily="49" charset="0"/>
              </a:rPr>
              <a:t>y</a:t>
            </a:r>
            <a:r>
              <a:rPr lang="zh-CN" altLang="en-US" sz="2400" dirty="0">
                <a:latin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Courier New" panose="02070309020205020404" pitchFamily="49" charset="0"/>
              </a:rPr>
              <a:t>x</a:t>
            </a:r>
            <a:r>
              <a:rPr lang="zh-CN" altLang="en-US" sz="2400" dirty="0">
                <a:latin typeface="Courier New" panose="02070309020205020404" pitchFamily="49" charset="0"/>
              </a:rPr>
              <a:t>设置为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03958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80E4C-21F0-4BFD-9301-F032235A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搜索立即数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59333-8322-48EB-9BA4-9B4910FD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ida_search.find_imm</a:t>
            </a:r>
            <a:r>
              <a:rPr lang="en-US" altLang="zh-CN" b="1" dirty="0"/>
              <a:t>(</a:t>
            </a:r>
            <a:r>
              <a:rPr lang="en-US" altLang="zh-CN" b="1" dirty="0" err="1"/>
              <a:t>ea</a:t>
            </a:r>
            <a:r>
              <a:rPr lang="en-US" altLang="zh-CN" b="1" dirty="0"/>
              <a:t>, flag, value)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2A3FF9-E679-46DA-A449-9C4D0F9C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4" y="3141845"/>
            <a:ext cx="10277231" cy="190711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E1D8601-F12D-4705-AF53-76A43EA54B1C}"/>
              </a:ext>
            </a:extLst>
          </p:cNvPr>
          <p:cNvSpPr/>
          <p:nvPr/>
        </p:nvSpPr>
        <p:spPr>
          <a:xfrm>
            <a:off x="9917165" y="3027623"/>
            <a:ext cx="1176215" cy="401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F660B8-48A3-4C00-A483-56F8119070B8}"/>
              </a:ext>
            </a:extLst>
          </p:cNvPr>
          <p:cNvSpPr/>
          <p:nvPr/>
        </p:nvSpPr>
        <p:spPr>
          <a:xfrm>
            <a:off x="3889829" y="4717421"/>
            <a:ext cx="1176215" cy="401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1B9A-C085-45EB-AB0C-756874D2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C1228-4795-4861-BFD0-B8872B2C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完成实验 </a:t>
            </a:r>
            <a:r>
              <a:rPr lang="en-US" altLang="zh-CN" dirty="0"/>
              <a:t>Lab5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245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3"/>
            <a:ext cx="121920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100" i="0" dirty="0">
                <a:solidFill>
                  <a:schemeClr val="tx1"/>
                </a:solidFill>
                <a:ea typeface="宋体" panose="02010600030101010101" pitchFamily="2" charset="-122"/>
              </a:rPr>
              <a:t>恶意代码分析与防治技术</a:t>
            </a:r>
            <a:br>
              <a:rPr lang="en-US" i="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rgbClr val="7030A0"/>
                </a:solidFill>
              </a:rPr>
              <a:t>第</a:t>
            </a:r>
            <a:r>
              <a:rPr lang="en-US" altLang="zh-CN" sz="4000" b="1" dirty="0">
                <a:solidFill>
                  <a:srgbClr val="7030A0"/>
                </a:solidFill>
              </a:rPr>
              <a:t>6</a:t>
            </a:r>
            <a:r>
              <a:rPr lang="zh-CN" altLang="en-US" sz="4000" b="1" dirty="0">
                <a:solidFill>
                  <a:srgbClr val="7030A0"/>
                </a:solidFill>
              </a:rPr>
              <a:t>章 </a:t>
            </a:r>
            <a:r>
              <a:rPr lang="en-US" altLang="zh-CN" sz="4000" b="1" dirty="0">
                <a:solidFill>
                  <a:srgbClr val="7030A0"/>
                </a:solidFill>
                <a:ea typeface="宋体" panose="02010600030101010101" pitchFamily="2" charset="-122"/>
              </a:rPr>
              <a:t>IDA Python</a:t>
            </a:r>
            <a:endParaRPr lang="en-US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616278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王志</a:t>
            </a:r>
            <a:r>
              <a:rPr lang="en-US" altLang="zh-CN" sz="36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defTabSz="914400"/>
            <a:r>
              <a:rPr lang="en-US" altLang="zh-CN" sz="2400" b="0" i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zwang@nankai.edu.cn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179843"/>
            <a:ext cx="12192000" cy="167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>
              <a:lnSpc>
                <a:spcPct val="150000"/>
              </a:lnSpc>
            </a:pPr>
            <a:r>
              <a:rPr lang="en-US" altLang="zh-CN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2023-2024</a:t>
            </a:r>
            <a:r>
              <a:rPr lang="zh-CN" altLang="en-US" sz="2400" i="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学年</a:t>
            </a:r>
            <a:endParaRPr lang="en-US" altLang="zh-CN" sz="2400" i="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71859-B410-41CD-A63B-6A90FF15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IDAPython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3560F-1AC5-4E2C-92DD-DF22621E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IDAPython</a:t>
            </a:r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en-US" altLang="zh-CN" dirty="0"/>
              <a:t>https://github.com/idapython/src</a:t>
            </a:r>
          </a:p>
          <a:p>
            <a:r>
              <a:rPr lang="en-US" altLang="zh-CN" dirty="0" err="1"/>
              <a:t>IDAPython</a:t>
            </a:r>
            <a:r>
              <a:rPr lang="zh-CN" altLang="en-US" dirty="0"/>
              <a:t>的文档</a:t>
            </a:r>
            <a:endParaRPr lang="en-US" altLang="zh-CN" dirty="0"/>
          </a:p>
          <a:p>
            <a:pPr lvl="1"/>
            <a:r>
              <a:rPr lang="en-US" altLang="zh-CN" dirty="0"/>
              <a:t>http://www.hex-rays.com/idapro/idapython_docs/</a:t>
            </a:r>
          </a:p>
          <a:p>
            <a:r>
              <a:rPr lang="en-US" altLang="zh-CN" dirty="0" err="1"/>
              <a:t>IDAPython</a:t>
            </a:r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The Beginner’s Guide to </a:t>
            </a:r>
            <a:r>
              <a:rPr lang="en-US" altLang="zh-CN" b="1" dirty="0" err="1">
                <a:solidFill>
                  <a:srgbClr val="FF0000"/>
                </a:solidFill>
              </a:rPr>
              <a:t>IDAPython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https://github.com/ExpLife0011/IDAPython_Note/blob/master/IDAPython-Book.pdf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8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A0D4-A599-4B69-8317-27CBAB9E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IDAPython</a:t>
            </a:r>
            <a:r>
              <a:rPr lang="en-US" altLang="zh-CN" dirty="0"/>
              <a:t> </a:t>
            </a:r>
            <a:r>
              <a:rPr lang="zh-CN" altLang="en-US" dirty="0"/>
              <a:t>命令输入框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E8B4AA-F214-4768-896B-F3B449B0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5662" y="1702373"/>
            <a:ext cx="3966132" cy="47905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B23FD7-4F29-4917-BC58-CC6930C8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91" y="2005500"/>
            <a:ext cx="5804970" cy="375834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4C25F48A-E817-4649-8B35-E0CADB302358}"/>
              </a:ext>
            </a:extLst>
          </p:cNvPr>
          <p:cNvSpPr/>
          <p:nvPr/>
        </p:nvSpPr>
        <p:spPr>
          <a:xfrm>
            <a:off x="350581" y="5532437"/>
            <a:ext cx="3204308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149485-CE8C-4FBE-9C1C-4C0A884033E2}"/>
              </a:ext>
            </a:extLst>
          </p:cNvPr>
          <p:cNvSpPr/>
          <p:nvPr/>
        </p:nvSpPr>
        <p:spPr>
          <a:xfrm>
            <a:off x="5402291" y="4753095"/>
            <a:ext cx="3204308" cy="132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1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7846</TotalTime>
  <Words>1632</Words>
  <Application>Microsoft Office PowerPoint</Application>
  <PresentationFormat>宽屏</PresentationFormat>
  <Paragraphs>271</Paragraphs>
  <Slides>78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4" baseType="lpstr">
      <vt:lpstr>Microsoft Yahei</vt:lpstr>
      <vt:lpstr>Arial</vt:lpstr>
      <vt:lpstr>Calibri</vt:lpstr>
      <vt:lpstr>Courier New</vt:lpstr>
      <vt:lpstr>Times New Roman</vt:lpstr>
      <vt:lpstr>2_400TGp_globalcity_light_ani</vt:lpstr>
      <vt:lpstr>恶意代码分析与防治技术 第6章 IDA Python</vt:lpstr>
      <vt:lpstr>本章知识点</vt:lpstr>
      <vt:lpstr>PowerPoint 演示文稿</vt:lpstr>
      <vt:lpstr>IDA Python</vt:lpstr>
      <vt:lpstr>PowerPoint 演示文稿</vt:lpstr>
      <vt:lpstr>PowerPoint 演示文稿</vt:lpstr>
      <vt:lpstr>IDA Python</vt:lpstr>
      <vt:lpstr>IDAPython</vt:lpstr>
      <vt:lpstr>IDAPython 命令输入框</vt:lpstr>
      <vt:lpstr>运行IDAPython脚本文件</vt:lpstr>
      <vt:lpstr>IDA中直接编写IDAPython脚本</vt:lpstr>
      <vt:lpstr>IDA基本信息</vt:lpstr>
      <vt:lpstr>IDA基本信息</vt:lpstr>
      <vt:lpstr>IDA基本信息</vt:lpstr>
      <vt:lpstr>IDA基本信息</vt:lpstr>
      <vt:lpstr>内存地址的检测</vt:lpstr>
      <vt:lpstr>段信息</vt:lpstr>
      <vt:lpstr>PowerPoint 演示文稿</vt:lpstr>
      <vt:lpstr>函数</vt:lpstr>
      <vt:lpstr>遍历函数</vt:lpstr>
      <vt:lpstr>函数信息</vt:lpstr>
      <vt:lpstr>get_func()函数</vt:lpstr>
      <vt:lpstr>函数的属性</vt:lpstr>
      <vt:lpstr>get_next_func()、get_prev_func()</vt:lpstr>
      <vt:lpstr>next_head() 函数</vt:lpstr>
      <vt:lpstr>函数属性</vt:lpstr>
      <vt:lpstr>FUNC_NORET</vt:lpstr>
      <vt:lpstr>FUNC_FAR和FUNC_USERFAR</vt:lpstr>
      <vt:lpstr>FUNC_LIB</vt:lpstr>
      <vt:lpstr>PowerPoint 演示文稿</vt:lpstr>
      <vt:lpstr>静态函数（Static Function）</vt:lpstr>
      <vt:lpstr>FUNC_STATIC静态函数</vt:lpstr>
      <vt:lpstr>PowerPoint 演示文稿</vt:lpstr>
      <vt:lpstr>FUNC_FRAME</vt:lpstr>
      <vt:lpstr>FUNC_BOTTOMBP</vt:lpstr>
      <vt:lpstr>FUNC_HIDDEN</vt:lpstr>
      <vt:lpstr>FUNC_THUNK</vt:lpstr>
      <vt:lpstr>添加函数</vt:lpstr>
      <vt:lpstr>获得函数的参数</vt:lpstr>
      <vt:lpstr>获得函数的汇编指令</vt:lpstr>
      <vt:lpstr>相关函数</vt:lpstr>
      <vt:lpstr>PowerPoint 演示文稿</vt:lpstr>
      <vt:lpstr>操作数</vt:lpstr>
      <vt:lpstr>操作数</vt:lpstr>
      <vt:lpstr>操作数类型</vt:lpstr>
      <vt:lpstr>操作数类型</vt:lpstr>
      <vt:lpstr>操作数类型</vt:lpstr>
      <vt:lpstr>操作数类型</vt:lpstr>
      <vt:lpstr>操作数类型</vt:lpstr>
      <vt:lpstr>操作数类型</vt:lpstr>
      <vt:lpstr>操作数的分析</vt:lpstr>
      <vt:lpstr>PowerPoint 演示文稿</vt:lpstr>
      <vt:lpstr>基本块</vt:lpstr>
      <vt:lpstr>PowerPoint 演示文稿</vt:lpstr>
      <vt:lpstr>基本块（Basic Block）</vt:lpstr>
      <vt:lpstr>XOR加密</vt:lpstr>
      <vt:lpstr>PowerPoint 演示文稿</vt:lpstr>
      <vt:lpstr>PowerPoint 演示文稿</vt:lpstr>
      <vt:lpstr>PowerPoint 演示文稿</vt:lpstr>
      <vt:lpstr>交叉引用</vt:lpstr>
      <vt:lpstr>交叉引用</vt:lpstr>
      <vt:lpstr>代码交叉引用</vt:lpstr>
      <vt:lpstr>数据交叉引用</vt:lpstr>
      <vt:lpstr>数据交叉引用</vt:lpstr>
      <vt:lpstr>交叉引用</vt:lpstr>
      <vt:lpstr>交叉引用的类型</vt:lpstr>
      <vt:lpstr>多次引用</vt:lpstr>
      <vt:lpstr>多次引用</vt:lpstr>
      <vt:lpstr>搜索</vt:lpstr>
      <vt:lpstr>搜索Searching</vt:lpstr>
      <vt:lpstr>sflag</vt:lpstr>
      <vt:lpstr>sflag</vt:lpstr>
      <vt:lpstr>PowerPoint 演示文稿</vt:lpstr>
      <vt:lpstr>PowerPoint 演示文稿</vt:lpstr>
      <vt:lpstr>搜索文本find_text</vt:lpstr>
      <vt:lpstr>搜索立即数</vt:lpstr>
      <vt:lpstr>实验</vt:lpstr>
      <vt:lpstr>恶意代码分析与防治技术 第6章 IDA Python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王志</cp:lastModifiedBy>
  <cp:revision>393</cp:revision>
  <cp:lastPrinted>2019-04-11T15:47:07Z</cp:lastPrinted>
  <dcterms:created xsi:type="dcterms:W3CDTF">2013-08-16T17:07:40Z</dcterms:created>
  <dcterms:modified xsi:type="dcterms:W3CDTF">2023-10-07T10:59:56Z</dcterms:modified>
</cp:coreProperties>
</file>