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85"/>
  </p:notesMasterIdLst>
  <p:sldIdLst>
    <p:sldId id="316" r:id="rId2"/>
    <p:sldId id="335" r:id="rId3"/>
    <p:sldId id="336" r:id="rId4"/>
    <p:sldId id="357" r:id="rId5"/>
    <p:sldId id="258" r:id="rId6"/>
    <p:sldId id="340" r:id="rId7"/>
    <p:sldId id="338" r:id="rId8"/>
    <p:sldId id="339" r:id="rId9"/>
    <p:sldId id="337" r:id="rId10"/>
    <p:sldId id="358" r:id="rId11"/>
    <p:sldId id="260" r:id="rId12"/>
    <p:sldId id="267" r:id="rId13"/>
    <p:sldId id="268" r:id="rId14"/>
    <p:sldId id="342" r:id="rId15"/>
    <p:sldId id="341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62" r:id="rId30"/>
    <p:sldId id="283" r:id="rId31"/>
    <p:sldId id="284" r:id="rId32"/>
    <p:sldId id="285" r:id="rId33"/>
    <p:sldId id="287" r:id="rId34"/>
    <p:sldId id="288" r:id="rId35"/>
    <p:sldId id="289" r:id="rId36"/>
    <p:sldId id="286" r:id="rId37"/>
    <p:sldId id="290" r:id="rId38"/>
    <p:sldId id="291" r:id="rId39"/>
    <p:sldId id="292" r:id="rId40"/>
    <p:sldId id="293" r:id="rId41"/>
    <p:sldId id="345" r:id="rId42"/>
    <p:sldId id="346" r:id="rId43"/>
    <p:sldId id="344" r:id="rId44"/>
    <p:sldId id="359" r:id="rId45"/>
    <p:sldId id="315" r:id="rId46"/>
    <p:sldId id="262" r:id="rId47"/>
    <p:sldId id="294" r:id="rId48"/>
    <p:sldId id="295" r:id="rId49"/>
    <p:sldId id="296" r:id="rId50"/>
    <p:sldId id="298" r:id="rId51"/>
    <p:sldId id="297" r:id="rId52"/>
    <p:sldId id="300" r:id="rId53"/>
    <p:sldId id="299" r:id="rId54"/>
    <p:sldId id="301" r:id="rId55"/>
    <p:sldId id="302" r:id="rId56"/>
    <p:sldId id="303" r:id="rId57"/>
    <p:sldId id="348" r:id="rId58"/>
    <p:sldId id="349" r:id="rId59"/>
    <p:sldId id="350" r:id="rId60"/>
    <p:sldId id="347" r:id="rId61"/>
    <p:sldId id="363" r:id="rId62"/>
    <p:sldId id="264" r:id="rId63"/>
    <p:sldId id="304" r:id="rId64"/>
    <p:sldId id="305" r:id="rId65"/>
    <p:sldId id="306" r:id="rId66"/>
    <p:sldId id="352" r:id="rId67"/>
    <p:sldId id="351" r:id="rId68"/>
    <p:sldId id="364" r:id="rId69"/>
    <p:sldId id="266" r:id="rId70"/>
    <p:sldId id="307" r:id="rId71"/>
    <p:sldId id="308" r:id="rId72"/>
    <p:sldId id="309" r:id="rId73"/>
    <p:sldId id="310" r:id="rId74"/>
    <p:sldId id="311" r:id="rId75"/>
    <p:sldId id="312" r:id="rId76"/>
    <p:sldId id="355" r:id="rId77"/>
    <p:sldId id="365" r:id="rId78"/>
    <p:sldId id="366" r:id="rId79"/>
    <p:sldId id="367" r:id="rId80"/>
    <p:sldId id="368" r:id="rId81"/>
    <p:sldId id="369" r:id="rId82"/>
    <p:sldId id="360" r:id="rId83"/>
    <p:sldId id="361" r:id="rId8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8374" autoAdjust="0"/>
  </p:normalViewPr>
  <p:slideViewPr>
    <p:cSldViewPr snapToGrid="0" snapToObjects="1">
      <p:cViewPr varScale="1">
        <p:scale>
          <a:sx n="163" d="100"/>
          <a:sy n="163" d="100"/>
        </p:scale>
        <p:origin x="252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4C4FA88-6280-8046-9D60-E2369DED338A}" type="datetimeFigureOut">
              <a:rPr lang="en-US"/>
              <a:pPr>
                <a:defRPr/>
              </a:pPr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EF0A677C-2D91-344F-8C3C-9836C9D65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>
            <a:extLst>
              <a:ext uri="{FF2B5EF4-FFF2-40B4-BE49-F238E27FC236}">
                <a16:creationId xmlns:a16="http://schemas.microsoft.com/office/drawing/2014/main" id="{578164C1-FD01-45B2-808F-D6FDC7A162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备注占位符 2">
            <a:extLst>
              <a:ext uri="{FF2B5EF4-FFF2-40B4-BE49-F238E27FC236}">
                <a16:creationId xmlns:a16="http://schemas.microsoft.com/office/drawing/2014/main" id="{FD48A9B0-1587-4F91-A9F3-BE30A23E5F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幻灯片编号占位符 3">
            <a:extLst>
              <a:ext uri="{FF2B5EF4-FFF2-40B4-BE49-F238E27FC236}">
                <a16:creationId xmlns:a16="http://schemas.microsoft.com/office/drawing/2014/main" id="{9F6C3273-D502-4F50-9ED0-63C093CE2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846F4B-3780-4E6B-BB8E-7D191BFAC007}" type="slidenum">
              <a:rPr kumimoji="1" lang="zh-CN" altLang="en-US" smtClean="0">
                <a:latin typeface="Calibri" panose="020F0502020204030204" pitchFamily="34" charset="0"/>
              </a:rPr>
              <a:pPr/>
              <a:t>1</a:t>
            </a:fld>
            <a:endParaRPr kumimoji="1"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>
            <a:extLst>
              <a:ext uri="{FF2B5EF4-FFF2-40B4-BE49-F238E27FC236}">
                <a16:creationId xmlns:a16="http://schemas.microsoft.com/office/drawing/2014/main" id="{578164C1-FD01-45B2-808F-D6FDC7A162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备注占位符 2">
            <a:extLst>
              <a:ext uri="{FF2B5EF4-FFF2-40B4-BE49-F238E27FC236}">
                <a16:creationId xmlns:a16="http://schemas.microsoft.com/office/drawing/2014/main" id="{FD48A9B0-1587-4F91-A9F3-BE30A23E5F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幻灯片编号占位符 3">
            <a:extLst>
              <a:ext uri="{FF2B5EF4-FFF2-40B4-BE49-F238E27FC236}">
                <a16:creationId xmlns:a16="http://schemas.microsoft.com/office/drawing/2014/main" id="{9F6C3273-D502-4F50-9ED0-63C093CE2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846F4B-3780-4E6B-BB8E-7D191BFAC007}" type="slidenum">
              <a:rPr kumimoji="1" lang="zh-CN" altLang="en-US" smtClean="0">
                <a:latin typeface="Calibri" panose="020F0502020204030204" pitchFamily="34" charset="0"/>
              </a:rPr>
              <a:pPr/>
              <a:t>83</a:t>
            </a:fld>
            <a:endParaRPr kumimoji="1"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9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3427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9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3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1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2" descr="7">
            <a:extLst>
              <a:ext uri="{FF2B5EF4-FFF2-40B4-BE49-F238E27FC236}">
                <a16:creationId xmlns:a16="http://schemas.microsoft.com/office/drawing/2014/main" id="{61D061E9-3B30-433B-84F7-B092D0DB1B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6">
            <a:extLst>
              <a:ext uri="{FF2B5EF4-FFF2-40B4-BE49-F238E27FC236}">
                <a16:creationId xmlns:a16="http://schemas.microsoft.com/office/drawing/2014/main" id="{69F6612A-0AFC-465D-8E9E-7C9841E425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2">
            <a:extLst>
              <a:ext uri="{FF2B5EF4-FFF2-40B4-BE49-F238E27FC236}">
                <a16:creationId xmlns:a16="http://schemas.microsoft.com/office/drawing/2014/main" id="{3C503BA6-4310-4828-ADE8-0CE3FD50F6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>
            <a:extLst>
              <a:ext uri="{FF2B5EF4-FFF2-40B4-BE49-F238E27FC236}">
                <a16:creationId xmlns:a16="http://schemas.microsoft.com/office/drawing/2014/main" id="{7E4536BD-E7D5-4C5D-8BEC-7A31DC9D87D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9" descr="artplus_nature_naturalcity42_f">
            <a:extLst>
              <a:ext uri="{FF2B5EF4-FFF2-40B4-BE49-F238E27FC236}">
                <a16:creationId xmlns:a16="http://schemas.microsoft.com/office/drawing/2014/main" id="{FC6CCBAC-FD0B-4C49-A456-CC48D4E585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28688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4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8.tmp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8.tmp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8.tmp"/><Relationship Id="rId5" Type="http://schemas.openxmlformats.org/officeDocument/2006/relationships/tags" Target="../tags/tag6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8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image" Target="../media/image8.tmp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19" Type="http://schemas.openxmlformats.org/officeDocument/2006/relationships/image" Target="../media/image8.tmp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../media/image8.tmp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10" Type="http://schemas.openxmlformats.org/officeDocument/2006/relationships/tags" Target="../tags/tag127.xml"/><Relationship Id="rId19" Type="http://schemas.openxmlformats.org/officeDocument/2006/relationships/image" Target="../media/image8.tmp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10" Type="http://schemas.openxmlformats.org/officeDocument/2006/relationships/tags" Target="../tags/tag144.xml"/><Relationship Id="rId19" Type="http://schemas.openxmlformats.org/officeDocument/2006/relationships/image" Target="../media/image8.tmp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image" Target="../media/image8.tmp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image" Target="../media/image8.tmp"/><Relationship Id="rId5" Type="http://schemas.openxmlformats.org/officeDocument/2006/relationships/tags" Target="../tags/tag16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68.xml"/><Relationship Id="rId9" Type="http://schemas.openxmlformats.org/officeDocument/2006/relationships/tags" Target="../tags/tag17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19" Type="http://schemas.openxmlformats.org/officeDocument/2006/relationships/image" Target="../media/image8.tmp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image" Target="../media/image8.tmp"/><Relationship Id="rId5" Type="http://schemas.openxmlformats.org/officeDocument/2006/relationships/tags" Target="../tags/tag19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image" Target="../media/image8.tmp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10" Type="http://schemas.openxmlformats.org/officeDocument/2006/relationships/tags" Target="../tags/tag209.xml"/><Relationship Id="rId19" Type="http://schemas.openxmlformats.org/officeDocument/2006/relationships/image" Target="../media/image8.tmp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8.tmp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image" Target="../media/image8.tmp"/><Relationship Id="rId5" Type="http://schemas.openxmlformats.org/officeDocument/2006/relationships/tags" Target="../tags/tag22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0.xml"/><Relationship Id="rId9" Type="http://schemas.openxmlformats.org/officeDocument/2006/relationships/tags" Target="../tags/tag22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A41C-E10E-6E4C-A1D6-86C9940D2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9375"/>
            <a:ext cx="12192000" cy="21637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恶意代码分析与防治技术</a:t>
            </a:r>
            <a:br>
              <a:rPr lang="en-US" altLang="zh-CN" dirty="0"/>
            </a:br>
            <a:r>
              <a:rPr lang="zh-CN" altLang="en-US" sz="4400" b="1" dirty="0"/>
              <a:t>第</a:t>
            </a:r>
            <a:r>
              <a:rPr lang="en-US" altLang="zh-CN" sz="4400" b="1" dirty="0"/>
              <a:t>13</a:t>
            </a:r>
            <a:r>
              <a:rPr lang="zh-CN" altLang="en-US" sz="4400" b="1" dirty="0"/>
              <a:t>章 数据加密与解密</a:t>
            </a:r>
            <a:br>
              <a:rPr lang="en-US" dirty="0"/>
            </a:br>
            <a:endParaRPr lang="en-US" altLang="zh-CN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E904AD-BD03-4A4D-B034-4B92C9B52C16}"/>
              </a:ext>
            </a:extLst>
          </p:cNvPr>
          <p:cNvSpPr txBox="1">
            <a:spLocks/>
          </p:cNvSpPr>
          <p:nvPr/>
        </p:nvSpPr>
        <p:spPr bwMode="auto">
          <a:xfrm>
            <a:off x="2895600" y="3936629"/>
            <a:ext cx="64008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None/>
              <a:defRPr/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>
              <a:spcBef>
                <a:spcPct val="0"/>
              </a:spcBef>
              <a:buClr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spcBef>
                <a:spcPct val="0"/>
              </a:spcBef>
              <a:buClrTx/>
              <a:buNone/>
              <a:defRPr/>
            </a:pP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0CA9E-F3E8-9040-8D77-466D6FC5854E}"/>
              </a:ext>
            </a:extLst>
          </p:cNvPr>
          <p:cNvSpPr txBox="1">
            <a:spLocks/>
          </p:cNvSpPr>
          <p:nvPr/>
        </p:nvSpPr>
        <p:spPr bwMode="auto">
          <a:xfrm>
            <a:off x="3206750" y="5180013"/>
            <a:ext cx="64008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32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32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FC15BF-2A8A-4A44-82B3-C19161C5D2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简单数据加密有哪些方法？为什么要使用简单加密方法？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C9E349-0B50-4AEA-8268-110C0A3BFEB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382742-1DEF-4105-8F46-91272E1E036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4C2D76-4646-4732-A0F8-63330C5FF64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522D8B73-A048-4745-B084-D0E22D21F8D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DC330C0F-FE56-4EA3-9F98-2D442E1B59A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30EA0868-F0D9-4041-A256-447EF18554F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4367AC90-8389-4B2E-9FBE-9FF7076220F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1003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F096813-0730-4D91-B736-FE2017D64F8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881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Simple Ciphers?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They are easily broken, but </a:t>
            </a:r>
          </a:p>
          <a:p>
            <a:pPr lvl="1"/>
            <a:r>
              <a:rPr lang="en-US" dirty="0"/>
              <a:t>They are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, so they fit into space-constrained environments like exploit </a:t>
            </a:r>
            <a:r>
              <a:rPr lang="en-US" dirty="0" err="1"/>
              <a:t>shellcode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Less obvious </a:t>
            </a:r>
            <a:r>
              <a:rPr lang="en-US" dirty="0"/>
              <a:t>than more complex ciphers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 overhead</a:t>
            </a:r>
            <a:r>
              <a:rPr lang="en-US" dirty="0"/>
              <a:t>, little impact on performance </a:t>
            </a:r>
          </a:p>
          <a:p>
            <a:r>
              <a:rPr lang="en-US" dirty="0"/>
              <a:t>These are </a:t>
            </a:r>
            <a:r>
              <a:rPr lang="en-US" i="1" dirty="0">
                <a:solidFill>
                  <a:srgbClr val="FF0000"/>
                </a:solidFill>
              </a:rPr>
              <a:t>obfuscation</a:t>
            </a:r>
            <a:r>
              <a:rPr lang="en-US" dirty="0"/>
              <a:t>, not </a:t>
            </a:r>
            <a:r>
              <a:rPr lang="en-US" i="1" dirty="0"/>
              <a:t>encryption</a:t>
            </a:r>
            <a:endParaRPr lang="en-US" dirty="0"/>
          </a:p>
          <a:p>
            <a:pPr lvl="1"/>
            <a:r>
              <a:rPr lang="en-US" dirty="0"/>
              <a:t>They make it difficult to recognize the data, but can't stop a skilled analyst</a:t>
            </a:r>
          </a:p>
        </p:txBody>
      </p:sp>
    </p:spTree>
    <p:extLst>
      <p:ext uri="{BB962C8B-B14F-4D97-AF65-F5344CB8AC3E}">
        <p14:creationId xmlns:p14="http://schemas.microsoft.com/office/powerpoint/2010/main" val="172270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189" y="1989139"/>
            <a:ext cx="7940675" cy="338968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Shift</a:t>
            </a:r>
            <a:r>
              <a:rPr lang="en-US" dirty="0"/>
              <a:t> each letter forward 3 spaces in the alphabet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ABCDEFGHIJKLMNOPQRSTUVWXYZ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DEFGHIJKLMNOPQRSTUVWXYZABC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ATTACK AT NOON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altLang="zh-CN" dirty="0">
                <a:latin typeface="Courier"/>
                <a:cs typeface="Courier"/>
              </a:rPr>
              <a:t>DWWDFN DW QRRQ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80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key to encrypt data</a:t>
            </a:r>
          </a:p>
          <a:p>
            <a:r>
              <a:rPr lang="en-US" dirty="0"/>
              <a:t>Uses one bit of data and one bit of the key at a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8094" y="628876"/>
            <a:ext cx="17042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1</a:t>
            </a:r>
          </a:p>
          <a:p>
            <a:pPr marL="0"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1</a:t>
            </a:r>
          </a:p>
          <a:p>
            <a:pPr marL="0"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0</a:t>
            </a:r>
          </a:p>
        </p:txBody>
      </p:sp>
    </p:spTree>
    <p:extLst>
      <p:ext uri="{BB962C8B-B14F-4D97-AF65-F5344CB8AC3E}">
        <p14:creationId xmlns:p14="http://schemas.microsoft.com/office/powerpoint/2010/main" val="179764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16DF05-FFF4-4AE0-B569-1159AFD033B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100076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对字符串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“HI”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数据加密，密钥是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0x3c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0x48 0x49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加密后的数据是？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10AC58-E7D0-4DE9-BCD2-D213F8C1B1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395737-3704-4607-B242-4A58A87598A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2400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8A7D5E-427C-4170-AF6F-FB5AE1453F3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B5EB8745-65EC-4BBC-9C8F-F52042F0392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0479E0E-DE4E-453B-B338-1EF819AF18E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77DF895-BE2A-4D22-820A-9539F4327D5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D870E817-B25D-468A-8DE9-98E22C91074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87C07CC-A7BD-47CD-B20A-33D8A1F8A26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742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09C20-283F-42BD-93FE-A0C03AAF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7817C-EF1A-4E86-9037-E85061A0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Encode HI with a key of </a:t>
            </a:r>
            <a:r>
              <a:rPr lang="en-US" altLang="zh-CN" dirty="0">
                <a:solidFill>
                  <a:srgbClr val="FF0000"/>
                </a:solidFill>
              </a:rPr>
              <a:t>0x3c</a:t>
            </a:r>
          </a:p>
          <a:p>
            <a:pPr marL="457200" lvl="1" indent="0">
              <a:buNone/>
            </a:pPr>
            <a:r>
              <a:rPr lang="en-US" altLang="zh-CN" dirty="0"/>
              <a:t>HI = 0x48 0x49 (ASCII encoding)</a:t>
            </a:r>
          </a:p>
          <a:p>
            <a:pPr marL="457200" lvl="1" indent="0">
              <a:buNone/>
            </a:pPr>
            <a:r>
              <a:rPr lang="en-US" altLang="zh-CN" dirty="0"/>
              <a:t>Data: 		0100 1000 0100 1001</a:t>
            </a:r>
          </a:p>
          <a:p>
            <a:pPr marL="457200" lvl="1" indent="0">
              <a:buNone/>
            </a:pPr>
            <a:r>
              <a:rPr lang="en-US" altLang="zh-CN" dirty="0"/>
              <a:t>Key: 		0011 1100 0011 1100</a:t>
            </a:r>
          </a:p>
          <a:p>
            <a:pPr marL="457200" lvl="1" indent="0">
              <a:buNone/>
            </a:pPr>
            <a:r>
              <a:rPr lang="en-US" altLang="zh-CN" dirty="0"/>
              <a:t>Result:	</a:t>
            </a:r>
            <a:r>
              <a:rPr lang="en-US" altLang="zh-CN" b="1" dirty="0">
                <a:solidFill>
                  <a:srgbClr val="FF0000"/>
                </a:solidFill>
              </a:rPr>
              <a:t>0111 0100 0111 0101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6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8.2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44" y="2072323"/>
            <a:ext cx="7975835" cy="35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7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Reverses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Encode HI with a key of 0x3c</a:t>
            </a:r>
          </a:p>
          <a:p>
            <a:pPr marL="457200" lvl="1" indent="0">
              <a:buNone/>
            </a:pPr>
            <a:r>
              <a:rPr lang="en-US" dirty="0"/>
              <a:t>HI = 0x48 0x49 (ASCII encoding)</a:t>
            </a:r>
          </a:p>
          <a:p>
            <a:pPr marL="457200" lvl="1" indent="0">
              <a:buNone/>
            </a:pPr>
            <a:r>
              <a:rPr lang="en-US" dirty="0"/>
              <a:t>Data: 		</a:t>
            </a:r>
            <a:r>
              <a:rPr lang="en-US" dirty="0">
                <a:solidFill>
                  <a:srgbClr val="FF0000"/>
                </a:solidFill>
              </a:rPr>
              <a:t>0100 1000 0100 1001</a:t>
            </a:r>
          </a:p>
          <a:p>
            <a:pPr marL="457200" lvl="1" indent="0">
              <a:buNone/>
            </a:pPr>
            <a:r>
              <a:rPr lang="en-US" dirty="0"/>
              <a:t>Key: 		0011 1100 0011 1100</a:t>
            </a:r>
          </a:p>
          <a:p>
            <a:r>
              <a:rPr lang="en-US" dirty="0"/>
              <a:t>Encode it again</a:t>
            </a:r>
          </a:p>
          <a:p>
            <a:pPr marL="457200" lvl="1" indent="0">
              <a:buNone/>
            </a:pPr>
            <a:r>
              <a:rPr lang="en-US" dirty="0"/>
              <a:t>Result:	0111 0100 0111 0101</a:t>
            </a:r>
          </a:p>
          <a:p>
            <a:pPr marL="457200" lvl="1" indent="0">
              <a:buNone/>
            </a:pPr>
            <a:r>
              <a:rPr lang="en-US" dirty="0"/>
              <a:t>Key: 		0011 1100 0011 1100</a:t>
            </a:r>
          </a:p>
          <a:p>
            <a:pPr marL="457200" lvl="1" indent="0">
              <a:buNone/>
            </a:pPr>
            <a:r>
              <a:rPr lang="en-US" dirty="0"/>
              <a:t>Data: 		</a:t>
            </a:r>
            <a:r>
              <a:rPr lang="en-US" dirty="0">
                <a:solidFill>
                  <a:srgbClr val="FF0000"/>
                </a:solidFill>
              </a:rPr>
              <a:t>0100 1000 0100 1001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9296" y="2143893"/>
            <a:ext cx="1704201" cy="1704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0</a:t>
            </a:r>
          </a:p>
          <a:p>
            <a:pPr marL="0" lvl="1"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1</a:t>
            </a:r>
          </a:p>
          <a:p>
            <a:pPr marL="0" lvl="1"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1</a:t>
            </a:r>
          </a:p>
          <a:p>
            <a:pPr marL="0" lvl="1"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0</a:t>
            </a:r>
          </a:p>
        </p:txBody>
      </p:sp>
    </p:spTree>
    <p:extLst>
      <p:ext uri="{BB962C8B-B14F-4D97-AF65-F5344CB8AC3E}">
        <p14:creationId xmlns:p14="http://schemas.microsoft.com/office/powerpoint/2010/main" val="122508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Brute-Forcing XOR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key is a single byte, there are only 256 possible keys</a:t>
            </a:r>
          </a:p>
          <a:p>
            <a:pPr lvl="1"/>
            <a:r>
              <a:rPr lang="en-US" dirty="0"/>
              <a:t>Error in book; this should be "</a:t>
            </a:r>
            <a:r>
              <a:rPr lang="en-US" dirty="0" err="1"/>
              <a:t>a.exe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PE files begin with MZ</a:t>
            </a:r>
          </a:p>
        </p:txBody>
      </p:sp>
      <p:pic>
        <p:nvPicPr>
          <p:cNvPr id="5" name="Picture 4" descr="Screen Shot 2013-11-15 at 8.3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46" y="4056063"/>
            <a:ext cx="7277100" cy="20701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235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 = 0x4d 0x5a</a:t>
            </a:r>
          </a:p>
        </p:txBody>
      </p:sp>
      <p:pic>
        <p:nvPicPr>
          <p:cNvPr id="4" name="Picture 3" descr="Screen Shot 2013-11-15 at 8.33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84" y="1811801"/>
            <a:ext cx="6875083" cy="444724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59436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A9BB0-556C-4B02-BCCB-40375CB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E58A-150B-4F4A-B89A-4880DC79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 Goal of Analyzing Encoding Algorithms</a:t>
            </a:r>
          </a:p>
          <a:p>
            <a:r>
              <a:rPr lang="en-US" altLang="zh-CN" dirty="0"/>
              <a:t>Simple Ciphers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重点：</a:t>
            </a:r>
            <a:r>
              <a:rPr lang="en-US" altLang="zh-CN" dirty="0">
                <a:solidFill>
                  <a:srgbClr val="FF0000"/>
                </a:solidFill>
              </a:rPr>
              <a:t>XOR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BASE64</a:t>
            </a:r>
          </a:p>
          <a:p>
            <a:r>
              <a:rPr lang="en-US" altLang="zh-CN" dirty="0"/>
              <a:t>Common Cryptographic Algorithms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难点：信息熵</a:t>
            </a:r>
            <a:r>
              <a:rPr lang="en-US" altLang="zh-CN" dirty="0">
                <a:solidFill>
                  <a:srgbClr val="FF0000"/>
                </a:solidFill>
              </a:rPr>
              <a:t>Entropy</a:t>
            </a:r>
          </a:p>
          <a:p>
            <a:r>
              <a:rPr lang="en-US" altLang="zh-CN" dirty="0"/>
              <a:t>Custom Encoding</a:t>
            </a:r>
          </a:p>
          <a:p>
            <a:r>
              <a:rPr lang="en-US" altLang="zh-CN" dirty="0"/>
              <a:t>Decoding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重点：自解密</a:t>
            </a:r>
            <a:r>
              <a:rPr lang="en-US" altLang="zh-CN" dirty="0">
                <a:solidFill>
                  <a:srgbClr val="FF0000"/>
                </a:solidFill>
              </a:rPr>
              <a:t>Self-decoding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79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8.44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72" y="2889650"/>
            <a:ext cx="8104096" cy="23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452" y="892176"/>
            <a:ext cx="7345362" cy="868363"/>
          </a:xfrm>
        </p:spPr>
        <p:txBody>
          <a:bodyPr/>
          <a:lstStyle/>
          <a:p>
            <a:r>
              <a:rPr lang="en-US" dirty="0"/>
              <a:t>Brute-Forcing Many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69" y="2385918"/>
            <a:ext cx="4090046" cy="3473798"/>
          </a:xfrm>
        </p:spPr>
        <p:txBody>
          <a:bodyPr/>
          <a:lstStyle/>
          <a:p>
            <a:r>
              <a:rPr lang="en-US" dirty="0"/>
              <a:t>Look for a common string, like "This Program"</a:t>
            </a:r>
          </a:p>
        </p:txBody>
      </p:sp>
      <p:pic>
        <p:nvPicPr>
          <p:cNvPr id="4" name="Picture 3" descr="Screen Shot 2013-11-15 at 8.4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66" y="1829421"/>
            <a:ext cx="5245100" cy="4978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68776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and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null byte reveals the key, because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0x00 </a:t>
            </a:r>
            <a:r>
              <a:rPr lang="en-US" dirty="0" err="1">
                <a:solidFill>
                  <a:srgbClr val="FF0000"/>
                </a:solidFill>
              </a:rPr>
              <a:t>xor</a:t>
            </a:r>
            <a:r>
              <a:rPr lang="en-US" dirty="0">
                <a:solidFill>
                  <a:srgbClr val="FF0000"/>
                </a:solidFill>
              </a:rPr>
              <a:t> KEY = KEY</a:t>
            </a:r>
          </a:p>
          <a:p>
            <a:r>
              <a:rPr lang="en-US" dirty="0"/>
              <a:t>Obviously the key here is 0x12</a:t>
            </a:r>
          </a:p>
        </p:txBody>
      </p:sp>
      <p:pic>
        <p:nvPicPr>
          <p:cNvPr id="4" name="Picture 3" descr="Screen Shot 2013-11-15 at 8.3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4106863"/>
            <a:ext cx="7277100" cy="20701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450168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NULL-Preserving Single-Byte XOR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16477"/>
            <a:ext cx="8229600" cy="4309687"/>
          </a:xfrm>
        </p:spPr>
        <p:txBody>
          <a:bodyPr/>
          <a:lstStyle/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Use XOR encoding, EXCEPT</a:t>
            </a:r>
          </a:p>
          <a:p>
            <a:pPr lvl="1"/>
            <a:r>
              <a:rPr lang="en-US" dirty="0"/>
              <a:t>If the plaintext is NULL or the key itself, </a:t>
            </a:r>
            <a:r>
              <a:rPr lang="en-US" dirty="0">
                <a:solidFill>
                  <a:srgbClr val="FF0000"/>
                </a:solidFill>
              </a:rPr>
              <a:t>skip</a:t>
            </a:r>
            <a:r>
              <a:rPr lang="en-US" dirty="0"/>
              <a:t> the byte</a:t>
            </a:r>
          </a:p>
        </p:txBody>
      </p:sp>
      <p:pic>
        <p:nvPicPr>
          <p:cNvPr id="4" name="Picture 3" descr="Screen Shot 2013-11-15 at 8.5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14" y="4249452"/>
            <a:ext cx="7915886" cy="223003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81721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8.3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32" y="1123328"/>
            <a:ext cx="7277100" cy="20701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Screen Shot 2013-11-15 at 8.51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32" y="3771900"/>
            <a:ext cx="7302500" cy="2057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0031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XOR Loops in 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loops with an XOR instruction inside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Start in "IDA View" (seeing code)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Search</a:t>
            </a:r>
            <a:r>
              <a:rPr lang="en-US" dirty="0"/>
              <a:t>, </a:t>
            </a:r>
            <a:r>
              <a:rPr lang="en-US" b="1" dirty="0"/>
              <a:t>Text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Enter </a:t>
            </a:r>
            <a:r>
              <a:rPr lang="en-US" b="1" dirty="0" err="1"/>
              <a:t>xor</a:t>
            </a:r>
            <a:r>
              <a:rPr lang="en-US" dirty="0"/>
              <a:t> and </a:t>
            </a:r>
            <a:r>
              <a:rPr lang="en-US" b="1" dirty="0"/>
              <a:t>Find all occurrences</a:t>
            </a:r>
            <a:r>
              <a:rPr lang="en-US" dirty="0"/>
              <a:t> </a:t>
            </a:r>
          </a:p>
        </p:txBody>
      </p:sp>
      <p:pic>
        <p:nvPicPr>
          <p:cNvPr id="4" name="Picture 3" descr="Screen Shot 2013-11-15 at 8.54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81" y="4478089"/>
            <a:ext cx="6252696" cy="27238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20429" y="5670676"/>
            <a:ext cx="1625600" cy="169333"/>
          </a:xfrm>
          <a:prstGeom prst="rect">
            <a:avLst/>
          </a:prstGeom>
          <a:noFill/>
          <a:ln w="25400">
            <a:solidFill>
              <a:srgbClr val="22FF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9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843" y="1112710"/>
            <a:ext cx="7345362" cy="868363"/>
          </a:xfrm>
        </p:spPr>
        <p:txBody>
          <a:bodyPr/>
          <a:lstStyle/>
          <a:p>
            <a:r>
              <a:rPr lang="en-US" dirty="0"/>
              <a:t>Three Forms of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188" y="1928953"/>
            <a:ext cx="7940675" cy="409257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XOR a </a:t>
            </a:r>
            <a:r>
              <a:rPr lang="en-US" sz="2800" dirty="0">
                <a:solidFill>
                  <a:srgbClr val="FF0000"/>
                </a:solidFill>
              </a:rPr>
              <a:t>register with itself</a:t>
            </a:r>
            <a:r>
              <a:rPr lang="en-US" sz="2800" dirty="0"/>
              <a:t>, like </a:t>
            </a:r>
            <a:r>
              <a:rPr lang="en-US" sz="2800" b="1" dirty="0" err="1"/>
              <a:t>xor</a:t>
            </a:r>
            <a:r>
              <a:rPr lang="en-US" sz="2800" b="1" dirty="0"/>
              <a:t> edx, edx</a:t>
            </a:r>
          </a:p>
          <a:p>
            <a:pPr lvl="1"/>
            <a:r>
              <a:rPr lang="en-US" sz="2400" dirty="0"/>
              <a:t>Innocent, a common way to zero a register</a:t>
            </a:r>
          </a:p>
          <a:p>
            <a:r>
              <a:rPr lang="en-US" sz="2800" dirty="0"/>
              <a:t>XOR a </a:t>
            </a:r>
            <a:r>
              <a:rPr lang="en-US" sz="2800" dirty="0">
                <a:solidFill>
                  <a:srgbClr val="FF0000"/>
                </a:solidFill>
              </a:rPr>
              <a:t>register or memory reference with a constant</a:t>
            </a:r>
          </a:p>
          <a:p>
            <a:pPr lvl="1"/>
            <a:r>
              <a:rPr lang="en-US" sz="2400" dirty="0"/>
              <a:t>May be an encoding loop, and key is the constant</a:t>
            </a:r>
          </a:p>
          <a:p>
            <a:r>
              <a:rPr lang="en-US" sz="2800" dirty="0"/>
              <a:t>XOR </a:t>
            </a:r>
            <a:r>
              <a:rPr lang="en-US" sz="2800" dirty="0">
                <a:solidFill>
                  <a:srgbClr val="FF0000"/>
                </a:solidFill>
              </a:rPr>
              <a:t>a register or memory reference with a different register or memory reference</a:t>
            </a:r>
          </a:p>
          <a:p>
            <a:pPr lvl="1"/>
            <a:r>
              <a:rPr lang="en-US" sz="2400" dirty="0"/>
              <a:t>May be an encoding loop, key less obvious</a:t>
            </a:r>
          </a:p>
        </p:txBody>
      </p:sp>
    </p:spTree>
    <p:extLst>
      <p:ext uri="{BB962C8B-B14F-4D97-AF65-F5344CB8AC3E}">
        <p14:creationId xmlns:p14="http://schemas.microsoft.com/office/powerpoint/2010/main" val="72790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9.00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3" y="76200"/>
            <a:ext cx="5588000" cy="67818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22043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9.04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6" y="483738"/>
            <a:ext cx="8178800" cy="59055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585972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80A0AC2-FC49-4207-9AC1-DDB2CC1255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讨论：大家经常见到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Base64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算法，尤其在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email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的数据文件中，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Base64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算法是否可以应用到恶意代码的数据加解密？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DB4110-A22A-4ACA-9BA2-723F08004A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E43864-B8AF-4BCE-A513-F498CA26B4E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45CE2110-2363-4F08-BF0B-37B8B3841B1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840641FA-0691-4092-8E92-B86A97019C1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638EAFE-9F86-4ED2-927B-C714426F69E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7C61D0AC-FF01-40DE-8DF7-F5CEBB8FDAA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DBE3031-06CB-4888-A8C7-BDCFAA3090A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571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4286C-31C3-402F-BD94-9894CDDD3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Goal of Analyzing Encoding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89246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2272" y="1989139"/>
            <a:ext cx="7954392" cy="40925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Converts 6 bits into one character in a 64-character alphabet</a:t>
            </a:r>
          </a:p>
          <a:p>
            <a:r>
              <a:rPr lang="en-US" dirty="0"/>
              <a:t>There are a few versions, but all use these 62 characters: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ABCDEFGHIJKLMNOPQRSTUVWXYZ</a:t>
            </a:r>
          </a:p>
          <a:p>
            <a:pPr marL="457200" lvl="1" indent="0">
              <a:buNone/>
            </a:pPr>
            <a:r>
              <a:rPr lang="en-US" dirty="0" err="1">
                <a:latin typeface="Courier"/>
                <a:cs typeface="Courier"/>
              </a:rPr>
              <a:t>abcdefghijklmnopqrstuvwxyz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0123456789</a:t>
            </a:r>
          </a:p>
          <a:p>
            <a:r>
              <a:rPr lang="en-US" sz="3600" dirty="0">
                <a:cs typeface="ＭＳ Ｐゴシック" charset="0"/>
              </a:rPr>
              <a:t>MIME uses + and /</a:t>
            </a:r>
          </a:p>
          <a:p>
            <a:pPr lvl="1"/>
            <a:r>
              <a:rPr lang="en-US" dirty="0">
                <a:cs typeface="ＭＳ Ｐゴシック" charset="0"/>
              </a:rPr>
              <a:t>A</a:t>
            </a:r>
            <a:r>
              <a:rPr lang="en-US" altLang="zh-CN" dirty="0">
                <a:cs typeface="ＭＳ Ｐゴシック" charset="0"/>
              </a:rPr>
              <a:t>l</a:t>
            </a:r>
            <a:r>
              <a:rPr lang="en-US" dirty="0">
                <a:cs typeface="ＭＳ Ｐゴシック" charset="0"/>
              </a:rPr>
              <a:t>so = to indicate padding</a:t>
            </a:r>
          </a:p>
          <a:p>
            <a:pPr marL="457200" lvl="1" indent="0">
              <a:buNone/>
            </a:pPr>
            <a:endParaRPr lang="en-US" sz="3200" dirty="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30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1-15 at 9.1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006695"/>
            <a:ext cx="8280400" cy="33909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43609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to Base64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3-byte chunks (24 bits)</a:t>
            </a:r>
          </a:p>
          <a:p>
            <a:r>
              <a:rPr lang="en-US" dirty="0"/>
              <a:t>Break into four 6-bit fields</a:t>
            </a:r>
          </a:p>
          <a:p>
            <a:r>
              <a:rPr lang="en-US" dirty="0"/>
              <a:t>Convert each to Base64</a:t>
            </a:r>
          </a:p>
        </p:txBody>
      </p:sp>
      <p:pic>
        <p:nvPicPr>
          <p:cNvPr id="4" name="Picture 3" descr="Screen Shot 2013-11-15 at 9.12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43" y="4001294"/>
            <a:ext cx="7581900" cy="2819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929775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87" y="884121"/>
            <a:ext cx="10706352" cy="710943"/>
          </a:xfrm>
        </p:spPr>
        <p:txBody>
          <a:bodyPr>
            <a:normAutofit/>
          </a:bodyPr>
          <a:lstStyle/>
          <a:p>
            <a:r>
              <a:rPr lang="en-US" dirty="0"/>
              <a:t>base64encode.org  base64decode.org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2156667"/>
            <a:ext cx="4017791" cy="3969496"/>
          </a:xfrm>
        </p:spPr>
        <p:txBody>
          <a:bodyPr/>
          <a:lstStyle/>
          <a:p>
            <a:r>
              <a:rPr lang="en-US" dirty="0"/>
              <a:t>3 bytes encode to 4 Base64 characters</a:t>
            </a:r>
          </a:p>
        </p:txBody>
      </p:sp>
      <p:pic>
        <p:nvPicPr>
          <p:cNvPr id="4" name="Picture 3" descr="Screen Shot 2013-11-15 at 9.18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1595065"/>
            <a:ext cx="3517900" cy="50927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159371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256" y="711960"/>
            <a:ext cx="7345362" cy="868363"/>
          </a:xfrm>
        </p:spPr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138737" cy="4525963"/>
          </a:xfrm>
        </p:spPr>
        <p:txBody>
          <a:bodyPr/>
          <a:lstStyle/>
          <a:p>
            <a:r>
              <a:rPr lang="en-US" dirty="0"/>
              <a:t>If input had only 2 characters, an </a:t>
            </a:r>
            <a:r>
              <a:rPr lang="zh-CN" altLang="en-US" dirty="0"/>
              <a:t>“</a:t>
            </a:r>
            <a:r>
              <a:rPr lang="en-US" dirty="0"/>
              <a:t>=</a:t>
            </a:r>
            <a:r>
              <a:rPr lang="zh-CN" altLang="en-US" dirty="0"/>
              <a:t>”</a:t>
            </a:r>
            <a:r>
              <a:rPr lang="en-US" dirty="0"/>
              <a:t> is appended</a:t>
            </a:r>
          </a:p>
        </p:txBody>
      </p:sp>
      <p:pic>
        <p:nvPicPr>
          <p:cNvPr id="4" name="Picture 3" descr="Screen Shot 2013-11-15 at 9.20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9" y="1881982"/>
            <a:ext cx="3276600" cy="3962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893590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789" y="1801759"/>
            <a:ext cx="4340313" cy="4525963"/>
          </a:xfrm>
        </p:spPr>
        <p:txBody>
          <a:bodyPr/>
          <a:lstStyle/>
          <a:p>
            <a:r>
              <a:rPr lang="en-US" dirty="0"/>
              <a:t>If input had only 1 character, == is appended</a:t>
            </a:r>
          </a:p>
        </p:txBody>
      </p:sp>
      <p:pic>
        <p:nvPicPr>
          <p:cNvPr id="5" name="Picture 4" descr="Screen Shot 2013-11-15 at 9.2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1801758"/>
            <a:ext cx="3289300" cy="39116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40048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and cookie are Base64-encoded</a:t>
            </a:r>
          </a:p>
        </p:txBody>
      </p:sp>
      <p:pic>
        <p:nvPicPr>
          <p:cNvPr id="4" name="Picture 3" descr="Screen Shot 2013-11-15 at 9.1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09" y="2688612"/>
            <a:ext cx="6692900" cy="31877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581200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Cookie: Ym90NTQxNjQ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058107" cy="4525963"/>
          </a:xfrm>
        </p:spPr>
        <p:txBody>
          <a:bodyPr/>
          <a:lstStyle/>
          <a:p>
            <a:r>
              <a:rPr lang="en-US" dirty="0"/>
              <a:t>This has 11 characters—padding is omitted</a:t>
            </a:r>
          </a:p>
          <a:p>
            <a:r>
              <a:rPr lang="en-US" dirty="0"/>
              <a:t>Some Base64 decoders will fail, but this one just automatically adds the missing padding</a:t>
            </a:r>
          </a:p>
        </p:txBody>
      </p:sp>
      <p:pic>
        <p:nvPicPr>
          <p:cNvPr id="4" name="Picture 3" descr="Screen Shot 2013-11-15 at 9.26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84" y="1936750"/>
            <a:ext cx="3429000" cy="41021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356592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Base64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457" y="2311869"/>
            <a:ext cx="7940675" cy="4092575"/>
          </a:xfrm>
        </p:spPr>
        <p:txBody>
          <a:bodyPr/>
          <a:lstStyle/>
          <a:p>
            <a:r>
              <a:rPr lang="en-US" dirty="0"/>
              <a:t>Look for this "</a:t>
            </a:r>
            <a:r>
              <a:rPr lang="en-US" dirty="0">
                <a:solidFill>
                  <a:srgbClr val="FF0000"/>
                </a:solidFill>
              </a:rPr>
              <a:t>indexing string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ABCDEFGHIJKLMNOPQRSTUVWXYZabcdefghijklmnopqrstuvwxyz0123456789+/</a:t>
            </a:r>
          </a:p>
          <a:p>
            <a:r>
              <a:rPr lang="en-US" dirty="0"/>
              <a:t>Look for a lone </a:t>
            </a:r>
            <a:r>
              <a:rPr lang="en-US" dirty="0">
                <a:solidFill>
                  <a:srgbClr val="FF0000"/>
                </a:solidFill>
              </a:rPr>
              <a:t>padding character </a:t>
            </a:r>
            <a:r>
              <a:rPr lang="en-US" dirty="0"/>
              <a:t>(typically </a:t>
            </a:r>
            <a:r>
              <a:rPr lang="en-US" b="1" dirty="0"/>
              <a:t>=</a:t>
            </a:r>
            <a:r>
              <a:rPr lang="en-US" dirty="0"/>
              <a:t>) hard-coded into the encoding function</a:t>
            </a:r>
          </a:p>
        </p:txBody>
      </p:sp>
    </p:spTree>
    <p:extLst>
      <p:ext uri="{BB962C8B-B14F-4D97-AF65-F5344CB8AC3E}">
        <p14:creationId xmlns:p14="http://schemas.microsoft.com/office/powerpoint/2010/main" val="2217741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the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330741"/>
            <a:ext cx="8229600" cy="27954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Custom </a:t>
            </a:r>
            <a:r>
              <a:rPr lang="en-US" dirty="0">
                <a:solidFill>
                  <a:srgbClr val="FF0000"/>
                </a:solidFill>
              </a:rPr>
              <a:t>indexing string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aABCDEFGHIJKLMNOPQRSTUVWXYZbcdefghijklmnopqrstuvwxyz0123456789+/</a:t>
            </a:r>
          </a:p>
          <a:p>
            <a:r>
              <a:rPr lang="en-US" dirty="0"/>
              <a:t>Look for a lone </a:t>
            </a:r>
            <a:r>
              <a:rPr lang="en-US" dirty="0">
                <a:solidFill>
                  <a:srgbClr val="FF0000"/>
                </a:solidFill>
              </a:rPr>
              <a:t>padding character </a:t>
            </a:r>
            <a:r>
              <a:rPr lang="en-US" dirty="0"/>
              <a:t>(typically </a:t>
            </a:r>
            <a:r>
              <a:rPr lang="en-US" b="1" dirty="0"/>
              <a:t>=</a:t>
            </a:r>
            <a:r>
              <a:rPr lang="en-US" dirty="0"/>
              <a:t>) hard-coded into the encoding function</a:t>
            </a:r>
          </a:p>
        </p:txBody>
      </p:sp>
      <p:pic>
        <p:nvPicPr>
          <p:cNvPr id="4" name="Picture 3" descr="Screen Shot 2013-11-15 at 9.29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794041"/>
            <a:ext cx="8864600" cy="15367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4644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E92B33B-294B-4677-A917-7C53C5E32D0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计算机病毒为什么要使用数据加密算法？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974D0E-AA40-4540-8C51-19EBA65524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2E201D-C0C9-417D-9708-9FA9AEFF8DB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FD0AA5-6649-410E-9D7B-589EAEB22BB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6FF23858-2F1E-4273-BC23-670F678EFEE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F770383E-7D26-4FA1-AA1F-D07253FDDD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FE9B72BA-9E6A-49BF-A7F7-5A46B4AF3E5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102ABBBC-AEAA-474F-855D-A2819A6B4C4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1003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3E6796A-7467-49D3-B4C7-AF71F97A9E47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2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9.3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84" y="2375694"/>
            <a:ext cx="7480300" cy="16256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87908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5D06174-C9A2-4109-8C9D-5BE589E840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以下哪些指令可以被恶意代码用于数据加密和解密？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1B576A-6367-4E03-B6CE-9DA8970A25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XOR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B9EE47-FD62-4132-B68D-887AA29FD88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SUB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3B80A4-08D8-42CE-BF64-74007483C18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ROL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ROR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372FE7-3736-4D2A-8884-1CB4C7ED39B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MOV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2EC32C-B33A-48C7-BCD9-D46F9C52EE4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6469B7-2CFF-45E3-97A9-583C5D6C1B0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9FDE9-D3A6-4AC5-A61D-18F810EF13B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0D41A9-B08D-4337-9454-6F4E61E0413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54A0ED-06E3-4B37-9DF8-5C381838560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D8419B-205F-458B-85E3-E8C8631DEFD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7899964-728E-4C9B-B6BD-BA521AA8B05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2D9B078-FE60-435E-9473-F3AAB70C2F4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652F28D2-63DD-4CD2-BD6C-CA8BF7C4753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A6D2278-341B-414D-B866-48A35B65EE5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27E9BF8-8F64-4306-AD81-622951661C4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9437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38ABCC-B25F-4654-B22A-3187517D2E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恶意代码常使用哪些简单的数据加解密方案？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DC2C4F-4636-43D8-AD76-B39818ADAD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凯撒密码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2BDE3B-9A4B-469C-8D4A-24A56293FA3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XOR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01EC3E-F920-4BCC-B9A5-4995B933E9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Base64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8B6AA-4EDD-4DBE-830B-922F2240114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MD5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E61019-88FC-44AA-B87C-6C181314083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3AA847-6E93-4073-9E1B-902199A0699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CD4479-5FE7-4BBB-B76F-87C4335209A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51942E-74D4-48B5-AFB0-875C53A7203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7427B2-AB7C-40FF-8A04-798AA19EE7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709A8F-F78D-4099-8A7A-877F9631B63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0C9805C-EEDD-417E-8C63-990C85F4987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FE43A54-DFCE-4B56-AF55-AB7A3B1E0E9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85DFE96-CB5E-40D1-96FE-2E6DBE5F74B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0192C0F-5D63-4C0E-AB6E-898A373B25D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4216D5-2DD8-4823-91BC-BD5A3CB4534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2708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18021-F989-44E3-9C53-563117536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Common Cryptographic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80057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E2D0AF-408B-4846-927F-DB4DD882C9F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有哪些常见的高强度加密算法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?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恶意代码中使用这些算法有哪些优点和缺点？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7B89F2C-451D-45BF-B3F1-F63559D676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739A50-BACD-41A2-BEDC-06732BB459B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F2F3D8-CC3C-4680-B6BF-B523BA41D29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9D12299C-E2C0-43E7-9093-EE64A4550BB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A5211AD1-E8DE-4EED-BD2F-EBEFD7FA7C2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06C03B8D-4BA4-4A08-9489-9072366BCB5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DF70D635-9510-49DF-A75F-B7C559AE71B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925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F299212-4B9F-4A60-A68E-3BF8C934DEC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7532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Cryptography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Cryptography vs. Cipher ?</a:t>
            </a:r>
          </a:p>
          <a:p>
            <a:r>
              <a:rPr kumimoji="1" lang="en-US" altLang="zh-CN" dirty="0"/>
              <a:t>Cryptography applications?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883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Strong enough to </a:t>
            </a:r>
            <a:r>
              <a:rPr lang="en-US" sz="2800" dirty="0">
                <a:solidFill>
                  <a:srgbClr val="FF0000"/>
                </a:solidFill>
              </a:rPr>
              <a:t>resist brute-force attacks</a:t>
            </a:r>
          </a:p>
          <a:p>
            <a:pPr lvl="1"/>
            <a:r>
              <a:rPr lang="en-US" sz="2400" dirty="0"/>
              <a:t>Ex: SSL, AES, etc.</a:t>
            </a:r>
          </a:p>
          <a:p>
            <a:r>
              <a:rPr lang="en-US" sz="2800" dirty="0"/>
              <a:t>Disadvantages of strong encryption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Large</a:t>
            </a:r>
            <a:r>
              <a:rPr lang="en-US" sz="2400" dirty="0"/>
              <a:t> cryptographic libraries required</a:t>
            </a:r>
          </a:p>
          <a:p>
            <a:pPr lvl="1"/>
            <a:r>
              <a:rPr lang="en-US" sz="2400" dirty="0"/>
              <a:t>May make code </a:t>
            </a:r>
            <a:r>
              <a:rPr lang="en-US" sz="2400" dirty="0">
                <a:solidFill>
                  <a:srgbClr val="FF0000"/>
                </a:solidFill>
              </a:rPr>
              <a:t>less portable</a:t>
            </a:r>
          </a:p>
          <a:p>
            <a:pPr lvl="1"/>
            <a:r>
              <a:rPr lang="en-US" sz="2400" dirty="0"/>
              <a:t>Standard cryptographic libraries are </a:t>
            </a:r>
            <a:r>
              <a:rPr lang="en-US" sz="2400" dirty="0">
                <a:solidFill>
                  <a:srgbClr val="FF0000"/>
                </a:solidFill>
              </a:rPr>
              <a:t>easily detected</a:t>
            </a:r>
          </a:p>
          <a:p>
            <a:pPr lvl="2"/>
            <a:r>
              <a:rPr lang="en-US" sz="2000" dirty="0"/>
              <a:t>Via function imports, function matching, or identification of cryptographic constants</a:t>
            </a:r>
          </a:p>
          <a:p>
            <a:pPr lvl="1"/>
            <a:r>
              <a:rPr lang="en-US" sz="2400" dirty="0"/>
              <a:t>Symmetric encryption requires a way to hide the </a:t>
            </a:r>
            <a:r>
              <a:rPr lang="en-US" sz="2400" dirty="0">
                <a:solidFill>
                  <a:srgbClr val="FF0000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722702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Strings and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found in malware encrypted with </a:t>
            </a:r>
            <a:r>
              <a:rPr lang="en-US" dirty="0" err="1"/>
              <a:t>OpenSSL</a:t>
            </a:r>
            <a:endParaRPr lang="en-US" dirty="0"/>
          </a:p>
        </p:txBody>
      </p:sp>
      <p:pic>
        <p:nvPicPr>
          <p:cNvPr id="4" name="Picture 3" descr="Screen Shot 2013-11-15 at 1.59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81" y="3100200"/>
            <a:ext cx="6661093" cy="260388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858055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Strings and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crypto functions usually start with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Crypt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CP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Cert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3-11-15 at 2.0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20" y="2981112"/>
            <a:ext cx="8382680" cy="40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4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Searching for Cryptographic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IDA Pro's FindCrypt2 Plug-in </a:t>
            </a:r>
          </a:p>
          <a:p>
            <a:pPr lvl="1"/>
            <a:r>
              <a:rPr lang="en-US" dirty="0"/>
              <a:t>Finds </a:t>
            </a:r>
            <a:r>
              <a:rPr lang="en-US" i="1" dirty="0">
                <a:solidFill>
                  <a:srgbClr val="FF0000"/>
                </a:solidFill>
              </a:rPr>
              <a:t>magic constants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(binary signatures of crypto routines)</a:t>
            </a:r>
          </a:p>
          <a:p>
            <a:pPr lvl="1"/>
            <a:r>
              <a:rPr lang="en-US" dirty="0"/>
              <a:t>Cannot find RC4 or IDEA routines because they don't use a magic constant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RC4</a:t>
            </a:r>
            <a:r>
              <a:rPr lang="en-US" dirty="0"/>
              <a:t> is commonly used in malware because it's small and 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348070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Reasons Malware Uses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Hide</a:t>
            </a:r>
            <a:r>
              <a:rPr lang="en-US" dirty="0"/>
              <a:t> configuration information</a:t>
            </a:r>
          </a:p>
          <a:p>
            <a:pPr lvl="1"/>
            <a:r>
              <a:rPr lang="en-US" dirty="0"/>
              <a:t>Such as C&amp;C domains</a:t>
            </a:r>
          </a:p>
          <a:p>
            <a:r>
              <a:rPr lang="en-US" dirty="0"/>
              <a:t>Save information to a staging file</a:t>
            </a:r>
          </a:p>
          <a:p>
            <a:pPr lvl="1"/>
            <a:r>
              <a:rPr lang="en-US" dirty="0"/>
              <a:t>Before </a:t>
            </a:r>
            <a:r>
              <a:rPr lang="en-US" dirty="0">
                <a:solidFill>
                  <a:srgbClr val="FF0000"/>
                </a:solidFill>
              </a:rPr>
              <a:t>stealing</a:t>
            </a:r>
            <a:r>
              <a:rPr lang="en-US" dirty="0"/>
              <a:t> it</a:t>
            </a:r>
          </a:p>
          <a:p>
            <a:r>
              <a:rPr lang="en-US" dirty="0"/>
              <a:t>Store </a:t>
            </a:r>
            <a:r>
              <a:rPr lang="en-US" dirty="0">
                <a:solidFill>
                  <a:srgbClr val="FF0000"/>
                </a:solidFill>
              </a:rPr>
              <a:t>strings</a:t>
            </a:r>
            <a:r>
              <a:rPr lang="en-US" dirty="0"/>
              <a:t> needed by malware</a:t>
            </a:r>
          </a:p>
          <a:p>
            <a:pPr lvl="1"/>
            <a:r>
              <a:rPr lang="en-US" dirty="0"/>
              <a:t>Decode them just before they are needed</a:t>
            </a:r>
          </a:p>
          <a:p>
            <a:r>
              <a:rPr lang="en-US" dirty="0">
                <a:solidFill>
                  <a:srgbClr val="FF0000"/>
                </a:solidFill>
              </a:rPr>
              <a:t>Disguise</a:t>
            </a:r>
            <a:r>
              <a:rPr lang="en-US" dirty="0"/>
              <a:t> malware as a legitimate tool</a:t>
            </a:r>
          </a:p>
          <a:p>
            <a:pPr lvl="1"/>
            <a:r>
              <a:rPr lang="en-US" dirty="0"/>
              <a:t>Hide suspicious strings</a:t>
            </a:r>
          </a:p>
        </p:txBody>
      </p:sp>
    </p:spTree>
    <p:extLst>
      <p:ext uri="{BB962C8B-B14F-4D97-AF65-F5344CB8AC3E}">
        <p14:creationId xmlns:p14="http://schemas.microsoft.com/office/powerpoint/2010/main" val="220055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FindCrypt2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automatically on any new analysis</a:t>
            </a:r>
          </a:p>
          <a:p>
            <a:r>
              <a:rPr lang="en-US" dirty="0"/>
              <a:t>Can be run manually from the Plug-In Menu</a:t>
            </a:r>
          </a:p>
        </p:txBody>
      </p:sp>
      <p:pic>
        <p:nvPicPr>
          <p:cNvPr id="4" name="Picture 3" descr="Screen Shot 2013-11-15 at 2.1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84" y="3483415"/>
            <a:ext cx="8143832" cy="21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56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221" y="656948"/>
            <a:ext cx="8229600" cy="1143000"/>
          </a:xfrm>
        </p:spPr>
        <p:txBody>
          <a:bodyPr/>
          <a:lstStyle/>
          <a:p>
            <a:r>
              <a:rPr lang="en-US" sz="4000" dirty="0" err="1"/>
              <a:t>Krypto</a:t>
            </a:r>
            <a:r>
              <a:rPr lang="en-US" sz="4000" dirty="0"/>
              <a:t> </a:t>
            </a:r>
            <a:r>
              <a:rPr lang="en-US" sz="4000" dirty="0" err="1"/>
              <a:t>ANALyzer</a:t>
            </a:r>
            <a:r>
              <a:rPr lang="en-US" sz="4000" dirty="0"/>
              <a:t> (</a:t>
            </a:r>
            <a:r>
              <a:rPr lang="en-US" sz="4000" dirty="0" err="1"/>
              <a:t>PEiD</a:t>
            </a:r>
            <a:r>
              <a:rPr lang="en-US" sz="4000" dirty="0"/>
              <a:t> Plug-in)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8919"/>
            <a:ext cx="8229600" cy="4983163"/>
          </a:xfrm>
        </p:spPr>
        <p:txBody>
          <a:bodyPr/>
          <a:lstStyle/>
          <a:p>
            <a:r>
              <a:rPr lang="en-US" sz="2800" dirty="0"/>
              <a:t>Download from link Ch 13d</a:t>
            </a:r>
          </a:p>
          <a:p>
            <a:r>
              <a:rPr lang="en-US" sz="2800" dirty="0"/>
              <a:t>Has wider range of constants than FindCrypt2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More false positives</a:t>
            </a:r>
          </a:p>
          <a:p>
            <a:r>
              <a:rPr lang="en-US" sz="2800" dirty="0"/>
              <a:t>Also finds </a:t>
            </a:r>
            <a:r>
              <a:rPr lang="en-US" sz="2800" dirty="0">
                <a:solidFill>
                  <a:srgbClr val="FF0000"/>
                </a:solidFill>
              </a:rPr>
              <a:t>Base64 tables </a:t>
            </a:r>
            <a:r>
              <a:rPr lang="en-US" sz="2800" dirty="0"/>
              <a:t>and crypto function imports</a:t>
            </a:r>
          </a:p>
        </p:txBody>
      </p:sp>
      <p:pic>
        <p:nvPicPr>
          <p:cNvPr id="4" name="Picture 3" descr="Screen Shot 2013-11-15 at 2.1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72" y="4441379"/>
            <a:ext cx="5348897" cy="23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92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Entropy measures disorder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最大熵定理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，等概率场的平均不确定性最大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2800" dirty="0"/>
              <a:t>T</a:t>
            </a:r>
            <a:r>
              <a:rPr lang="en-US" sz="2800" dirty="0"/>
              <a:t>he number of occurrences of each byte from 0 to 255</a:t>
            </a:r>
          </a:p>
          <a:p>
            <a:pPr lvl="1"/>
            <a:r>
              <a:rPr lang="en-US" dirty="0"/>
              <a:t>If all the bytes are equally likely, the entropy is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(maximum disorder)</a:t>
            </a:r>
          </a:p>
          <a:p>
            <a:pPr lvl="1"/>
            <a:r>
              <a:rPr lang="en-US" dirty="0"/>
              <a:t>If all the bytes are the same, the entropy is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380D2-2E81-4D45-A6DA-48D4FFDD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47" y="3062165"/>
            <a:ext cx="7181850" cy="64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9CD147-94B3-47AB-8261-C2C9BEAD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147" y="2362200"/>
            <a:ext cx="6696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05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High-Entropy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IDA Pro Entropy Plugin</a:t>
            </a:r>
          </a:p>
          <a:p>
            <a:r>
              <a:rPr lang="en-US" dirty="0"/>
              <a:t>Finds regions of high entropy, indicating encryption (or compression)</a:t>
            </a:r>
          </a:p>
        </p:txBody>
      </p:sp>
      <p:pic>
        <p:nvPicPr>
          <p:cNvPr id="4" name="Picture 3" descr="Screen Shot 2013-11-15 at 2.2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3" y="3642207"/>
            <a:ext cx="6642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0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Chunk size: 64	Max. Entropy: 5.95</a:t>
            </a:r>
          </a:p>
          <a:p>
            <a:pPr lvl="1"/>
            <a:r>
              <a:rPr lang="en-US" dirty="0"/>
              <a:t>Good for finding many constants,</a:t>
            </a:r>
          </a:p>
          <a:p>
            <a:pPr lvl="1"/>
            <a:r>
              <a:rPr lang="en-US" dirty="0"/>
              <a:t>Including </a:t>
            </a:r>
            <a:r>
              <a:rPr lang="en-US" dirty="0">
                <a:solidFill>
                  <a:srgbClr val="FF0000"/>
                </a:solidFill>
              </a:rPr>
              <a:t>Base64-encoding</a:t>
            </a:r>
            <a:r>
              <a:rPr lang="en-US" dirty="0"/>
              <a:t> strings (entropy 6)</a:t>
            </a:r>
          </a:p>
          <a:p>
            <a:r>
              <a:rPr lang="en-US" dirty="0"/>
              <a:t>Chunk size: 256		Max. Entropy: 7.9</a:t>
            </a:r>
          </a:p>
          <a:p>
            <a:pPr lvl="1"/>
            <a:r>
              <a:rPr lang="en-US" dirty="0"/>
              <a:t>Finds </a:t>
            </a:r>
            <a:r>
              <a:rPr lang="en-US" dirty="0">
                <a:solidFill>
                  <a:srgbClr val="FF0000"/>
                </a:solidFill>
              </a:rPr>
              <a:t>very random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75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IDA Pro Entropy Plugin</a:t>
            </a:r>
          </a:p>
          <a:p>
            <a:pPr lvl="1"/>
            <a:r>
              <a:rPr lang="en-US" dirty="0"/>
              <a:t>Download from link Ch 13g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StandAlone</a:t>
            </a:r>
            <a:r>
              <a:rPr lang="en-US" dirty="0"/>
              <a:t> version</a:t>
            </a:r>
          </a:p>
          <a:p>
            <a:pPr lvl="1"/>
            <a:r>
              <a:rPr lang="en-US" dirty="0"/>
              <a:t>Double-click region, then Calculate, Draw</a:t>
            </a:r>
          </a:p>
          <a:p>
            <a:pPr lvl="1"/>
            <a:r>
              <a:rPr lang="en-US" dirty="0"/>
              <a:t>Lighter regions have high entropy</a:t>
            </a:r>
          </a:p>
          <a:p>
            <a:pPr lvl="1"/>
            <a:r>
              <a:rPr lang="en-US" dirty="0"/>
              <a:t>Hover over graph to see numerical value</a:t>
            </a:r>
          </a:p>
        </p:txBody>
      </p:sp>
      <p:pic>
        <p:nvPicPr>
          <p:cNvPr id="4" name="Picture 3" descr="ida-ent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46" y="5541963"/>
            <a:ext cx="762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47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2.4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24" y="1081264"/>
            <a:ext cx="8359877" cy="426001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238490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806F3CE-8F10-48D6-BD03-97089A5C570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使用库函数进行数据加密有哪些缺点？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A9F3F7-CAA4-43C5-8B5F-B2C32AE82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增加恶意代码体积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1D92F5-CDE4-4361-BA0B-F55266BE37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降低移动性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A00C51-F895-4FD0-B313-48702E210EB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容易被发现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C6C86-1ED0-4786-99DD-83668B2C285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对称加密需要隐藏密钥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5C97EE-0E06-49DA-BD81-E22A7EA9619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697B95-A80D-4D6D-863F-CE6B44F1925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E691A8-9811-4310-80DB-F736FBB431E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9D3F18-4F61-4052-9723-2E820DC501E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EF23706-896F-43D5-8EDC-EDD0567828A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96D20F-3F26-4080-95BD-9C67B109960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467C03E-AE78-411D-8982-725D99C03CA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8283A0A-3DCA-42C2-89A4-F17B5134CC8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FA737C1-B272-425B-AA09-61057287183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F217008-04C8-4B52-BE3A-0A5D51242CF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1C4E711-D0D9-4EB8-95C2-F12097B7A53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798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5ABC2C-4C28-4EFB-BFE3-9A0DDABFFC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有哪些检测恶意代码是否使用库函数加密数据的方法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FA66D1-9664-4521-9568-895686748B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Entropy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E4B89C-69EB-49E8-80CA-619D0D061B7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加密相关的常量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2FD566-DC9B-4A15-AA01-85B343A37D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加密相关函数的名字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7EC3E9-D344-4A0A-8CE6-4E8FF4DE225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加密相关库的名字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A0DB8F-839E-4718-8B75-7358087286D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9F8E9E-B2FF-4AA5-9D35-D9F6B5EBDDE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164BE1-AD74-437E-9AB2-9C18D20C572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A577C1-A06C-4398-8AEB-2227B23736F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455BC8B-D671-42B3-A584-B3136F7FDA8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D2E18F-F8E4-4737-ADF4-F517C4BF6BF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7F6A894-9D71-4506-8F5B-4A09EB590CB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252A1B6-DD5B-48DA-B78F-B98B049767D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AE9DD6C-5310-4EDD-8368-D79F76D4EB3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7A01246E-3EE6-4C24-A275-654346FE26E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85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8B5F93B-D65B-4242-85CA-2F48C144F15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5769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C2D6FD-1463-4BE1-96C2-4D15B72FB0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Entropy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值高的区域还是低的区域有可能是加密数据？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F11897-2F95-47D0-9EF7-ADA5608FF56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Entropy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值高的区域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52AD6-A4DE-40E1-9B7D-AA2C2F3F91F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Entropy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值低的区域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56D067-E03D-4813-9DC6-041C1CDD445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F1891DC-AA6E-4CCF-BCAB-90EDF007E1B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F39766F-6785-4794-9AB5-16D9027DB69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7BFA5D5-19A2-4C34-8A02-E4C99178F7C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D388DDC-A726-4B31-803D-F1BC25FC51C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B045DD1-8822-4682-944F-CE3103768BF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5A7167A-2656-4B40-82CD-7ED24858253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3552AF5-CB5A-4408-AC3F-8CACFC3668E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25E598C-E5A5-4EB9-B4BF-CBEFC76A1F42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337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79543-D821-490B-AA6E-0D9EE70E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Goal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A5288-3C63-4F0E-A7C1-B2672746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Identify </a:t>
            </a:r>
            <a:r>
              <a:rPr lang="en-US" altLang="zh-CN" dirty="0"/>
              <a:t>the encoding functions</a:t>
            </a:r>
          </a:p>
          <a:p>
            <a:pPr lvl="1"/>
            <a:r>
              <a:rPr lang="en-US" altLang="zh-CN" dirty="0"/>
              <a:t>Understand the encoding method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Decode</a:t>
            </a:r>
            <a:r>
              <a:rPr lang="en-US" altLang="zh-CN" dirty="0"/>
              <a:t> malware secrets</a:t>
            </a:r>
          </a:p>
          <a:p>
            <a:pPr lvl="1"/>
            <a:r>
              <a:rPr lang="en-US" altLang="zh-CN" dirty="0"/>
              <a:t> Using the encoding knowledge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6062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67139-24A8-4988-B741-8E924F40E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Custom Encoding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952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92B4CD9-2643-46EA-9EF7-5562CA42F9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讨论：基于标准的加密方法，恶意代码是否可以设计自定义的加密方法？ 自定义的加密方法有哪些优点？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01D41AD-2BD7-43ED-9511-283AA659CA5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E4FB04-B03D-4BF6-9776-97C8789EB46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DDC6C45A-1322-41D3-93D0-B628DD5A9C6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FCFB40E5-8686-4976-B0EE-A258D322D0A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CF86F676-080C-4F92-A454-481F4A9AA6C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438B7CC4-85A2-429A-BCEB-0B7C8F5838E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3F6ED04-ACBC-479A-81E1-4CE05D72EB4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0182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Homegrown Encoding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One round of XOR, then Base64</a:t>
            </a:r>
          </a:p>
          <a:p>
            <a:pPr lvl="1"/>
            <a:r>
              <a:rPr lang="en-US" dirty="0"/>
              <a:t>Custom algorithm, possibly similar to a published cryptographic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2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Custom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786507"/>
            <a:ext cx="8229600" cy="294274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This sample makes a bunch of 700 KB files</a:t>
            </a:r>
          </a:p>
          <a:p>
            <a:r>
              <a:rPr lang="en-US" sz="2800" dirty="0"/>
              <a:t>Figure out the encoding from the code</a:t>
            </a:r>
          </a:p>
          <a:p>
            <a:r>
              <a:rPr lang="en-US" sz="2800" dirty="0"/>
              <a:t>Find </a:t>
            </a:r>
            <a:r>
              <a:rPr lang="en-US" sz="2800" b="1" dirty="0" err="1">
                <a:latin typeface="Courier"/>
                <a:cs typeface="Courier"/>
              </a:rPr>
              <a:t>CreateFileA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b="1" dirty="0" err="1">
                <a:latin typeface="Courier"/>
                <a:cs typeface="Courier"/>
              </a:rPr>
              <a:t>WriteFileA</a:t>
            </a:r>
            <a:r>
              <a:rPr lang="en-US" sz="2800" b="1" dirty="0">
                <a:latin typeface="Courier"/>
                <a:cs typeface="Courier"/>
              </a:rPr>
              <a:t> </a:t>
            </a:r>
          </a:p>
          <a:p>
            <a:pPr lvl="1"/>
            <a:r>
              <a:rPr lang="en-US" sz="2400" dirty="0"/>
              <a:t>In function </a:t>
            </a:r>
            <a:r>
              <a:rPr lang="en-US" sz="2400" b="1" dirty="0"/>
              <a:t>sub_4011A9</a:t>
            </a:r>
          </a:p>
          <a:p>
            <a:r>
              <a:rPr lang="en-US" sz="2800" dirty="0"/>
              <a:t>Uses XOR with a pseudorandom stream</a:t>
            </a:r>
            <a:endParaRPr lang="en-US" sz="2800" dirty="0">
              <a:latin typeface="Courier"/>
              <a:cs typeface="Courier"/>
            </a:endParaRPr>
          </a:p>
        </p:txBody>
      </p:sp>
      <p:pic>
        <p:nvPicPr>
          <p:cNvPr id="4" name="Picture 3" descr="Screen Shot 2013-11-15 at 2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0" y="1855947"/>
            <a:ext cx="7251700" cy="17653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192551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11-15 at 2.5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20" y="427629"/>
            <a:ext cx="7391400" cy="60071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DAA293C-E70C-403E-8939-542C91302B7E}"/>
              </a:ext>
            </a:extLst>
          </p:cNvPr>
          <p:cNvSpPr/>
          <p:nvPr/>
        </p:nvSpPr>
        <p:spPr>
          <a:xfrm>
            <a:off x="2571566" y="3871188"/>
            <a:ext cx="1740023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B3D745D-CADF-4840-A748-B1D1841F40CA}"/>
              </a:ext>
            </a:extLst>
          </p:cNvPr>
          <p:cNvSpPr/>
          <p:nvPr/>
        </p:nvSpPr>
        <p:spPr>
          <a:xfrm>
            <a:off x="5928804" y="4795945"/>
            <a:ext cx="1740023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03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Custom Encoding to the Attacker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40163"/>
          </a:xfrm>
        </p:spPr>
        <p:txBody>
          <a:bodyPr/>
          <a:lstStyle/>
          <a:p>
            <a:r>
              <a:rPr lang="en-US" dirty="0"/>
              <a:t>Can be small and </a:t>
            </a:r>
            <a:r>
              <a:rPr lang="en-US" dirty="0">
                <a:solidFill>
                  <a:srgbClr val="FF0000"/>
                </a:solidFill>
              </a:rPr>
              <a:t>nonobvious</a:t>
            </a:r>
          </a:p>
          <a:p>
            <a:r>
              <a:rPr lang="en-US" dirty="0"/>
              <a:t>Harder to reverse-engineer</a:t>
            </a:r>
          </a:p>
          <a:p>
            <a:pPr lvl="1"/>
            <a:r>
              <a:rPr lang="en-US" altLang="zh-CN" dirty="0"/>
              <a:t>key </a:t>
            </a:r>
          </a:p>
          <a:p>
            <a:pPr lvl="1"/>
            <a:r>
              <a:rPr lang="en-US" altLang="zh-CN" dirty="0"/>
              <a:t>decryption function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6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E60F61-D3A6-498C-ADA8-811A118178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8072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自定义的数据加密算法比使用标准库函数加密有哪些优点？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FEF4A-78EF-457C-9BED-732CF378E46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83178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增加逆向工程的难度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271763-38BF-4808-941F-8587C117F80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89033"/>
            <a:ext cx="656947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结合简单加密方案，执行速度更快，体积小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54023B-414F-4DE6-9F5D-D2ED813967C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4628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可以隐藏密钥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EF11FA-D2C8-49E7-95D2-985FC9BB366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40353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不能直接找到解密函数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F09734-2A38-4314-9C54-4869AE0D25A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9607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41F3FA-C3FE-4E14-9EC6-91521C884BF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5332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5DAD4A-D1BC-45B0-BB15-CA408006174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61057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EED32E-6484-486F-A9E7-3935447C6AC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6782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A8DED4-9D19-4D88-9FCD-770B673330E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6078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F50E20B-E3CF-49FF-8BCA-2AF9F36031F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-4572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0493997-E850-4E20-99F5-472FC6EFD21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-4572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6FFC821-4A35-49E2-8E2C-5AC84AAE380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-4572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5D2B46-3417-421F-A013-926890F57D4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-4572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BD39D0A-0A03-470E-B93B-39CAFFAA580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6350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C1787F9-1149-4387-89E0-FB391C9DBF7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12513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1F771-29E9-4E34-B54C-DCBF8503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47325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A29E6CC-148B-4D37-B9BA-EA02C349BD0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针对恶意代码使用的数据加密方法，逆向分析恶意代码时有哪些有效的解密方法？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6F474A-6821-440D-BAC2-BC300D2013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F8F719-A65A-4F21-9780-B1F62F69B05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2F3670A4-C782-4F23-9DBB-1C3B950DB5C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A8D5C315-BFF7-43B4-936A-C4A2C27B79E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71F58727-E1C2-41F2-AA55-BD3F2F42DAA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FBEE27AA-3B89-4988-A2ED-C919D8044C3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2EB0620-8D4E-4F47-B32E-EB8D13176C1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3274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Reprogram the functions</a:t>
            </a:r>
          </a:p>
          <a:p>
            <a:r>
              <a:rPr lang="en-US" dirty="0"/>
              <a:t>Use the functions in the malware itself</a:t>
            </a:r>
          </a:p>
        </p:txBody>
      </p:sp>
    </p:spTree>
    <p:extLst>
      <p:ext uri="{BB962C8B-B14F-4D97-AF65-F5344CB8AC3E}">
        <p14:creationId xmlns:p14="http://schemas.microsoft.com/office/powerpoint/2010/main" val="172270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66935B9-7842-4901-A52E-86CEB19A93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72644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恶意代码通常会对哪些数据进行加密？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C82E8-9FB7-49CB-8B4D-C2B3772748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423821" y="2786063"/>
            <a:ext cx="6329779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恶意代码的配置信息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80E1D-26E0-421F-B241-FA1FCABCB0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偷取的数据、文件等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2AB71D-4ED2-4C60-BEFF-2FB95499748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恶意代码用到重要字符串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955F65-48C1-4465-BD0E-CA60FCF4D89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伪装成正常软件所需要隐藏的信息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BF0A6-FED4-47C7-8D94-7E0A3E0EDEC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494567-B48C-40D6-8825-65A4D11D35B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D1B240-85E1-40EB-B825-55D528DAA7C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F52079-C920-49EC-B2FF-C6B62A118D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C3DCBD-6DF4-41A3-A0DE-799146FD987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5FD42B5-526E-4034-95F7-761B5E9CF51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37E6645-F775-48E8-A1D2-A9A77FE292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5508D12-11E7-4460-8BE3-DB01BD20B1D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E4E7D3D-16E9-418D-ADE4-8F77B6303FD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B954B7F4-EFBC-4945-B326-648F63E8C82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01FD589-EF8B-46A3-9C82-2CC41EF20A0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82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the malware in a debugger with data decoded</a:t>
            </a:r>
          </a:p>
          <a:p>
            <a:r>
              <a:rPr lang="en-US" dirty="0"/>
              <a:t>Isolate the decryption function and set a </a:t>
            </a:r>
            <a:r>
              <a:rPr lang="en-US" dirty="0">
                <a:solidFill>
                  <a:srgbClr val="FF0000"/>
                </a:solidFill>
              </a:rPr>
              <a:t>breakpoint</a:t>
            </a:r>
            <a:r>
              <a:rPr lang="en-US" dirty="0"/>
              <a:t> directly after it</a:t>
            </a:r>
          </a:p>
          <a:p>
            <a:r>
              <a:rPr lang="en-US" dirty="0"/>
              <a:t>BUT sometimes you can't figure out how to stop it with the data you need decoded</a:t>
            </a:r>
          </a:p>
        </p:txBody>
      </p:sp>
    </p:spTree>
    <p:extLst>
      <p:ext uri="{BB962C8B-B14F-4D97-AF65-F5344CB8AC3E}">
        <p14:creationId xmlns:p14="http://schemas.microsoft.com/office/powerpoint/2010/main" val="34549656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Programming of Decoding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14019"/>
            <a:ext cx="8229600" cy="4312144"/>
          </a:xfrm>
        </p:spPr>
        <p:txBody>
          <a:bodyPr/>
          <a:lstStyle/>
          <a:p>
            <a:r>
              <a:rPr lang="en-US" dirty="0"/>
              <a:t>Standard functions may be available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42239" y="6046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Screen Shot 2013-11-15 at 2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702983"/>
            <a:ext cx="5016500" cy="17907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3-11-15 at 2.58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3" y="4815417"/>
            <a:ext cx="6362700" cy="17145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81377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2.5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907009"/>
            <a:ext cx="7988300" cy="46863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377981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PyCrypto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standard algorithms</a:t>
            </a:r>
          </a:p>
        </p:txBody>
      </p:sp>
      <p:pic>
        <p:nvPicPr>
          <p:cNvPr id="4" name="Picture 3" descr="Screen Shot 2013-11-16 at 7.54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36" y="2768161"/>
            <a:ext cx="4660900" cy="2311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1154080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Decrypt Using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11-16 at 7.56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99750"/>
            <a:ext cx="9144000" cy="215298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92828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6 at 7.58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02" y="443428"/>
            <a:ext cx="8172998" cy="593784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933008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FDD8A11-0A16-4DAC-8B2E-85DBEAD54C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2907" y="61722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针对恶意代码的加密数据，有哪些可行的解密方法？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0D97AD-EBD9-4D11-9AF6-1043F74DFD5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等恶意代码自解密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Self-decoding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26A242-AE84-46E3-918F-8C6606E40C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编写解密函数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1C05E7-E6B1-4B6D-9B15-456D503DAC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通过插装控制恶意代码来解密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A27B4C-11E8-493C-A515-9FD6B26A293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暴力破解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C19AE8-ED34-489A-8DD6-780726AA863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6C7A59-510E-41E2-9E32-44E0DFE5F98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7AA541-6A73-4F43-A79E-4690957725D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DCDC7D-408D-4BD2-876D-7FAAAE5EC64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D494E5-CF64-4AFF-8E40-BA76C7888E1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F12F689-4436-4A09-A89B-19BF0AFBEA8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F0694D0-D810-4466-8477-1327558A82B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EF746828-EF48-4498-A991-16757AAE82E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24A48520-BB21-4421-8150-9619DF74D83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E043049-DA4B-4F24-B0F1-53E9DAE5F34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48113F4-32AA-46A7-BB25-0843FFE11F0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20961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08F0-57AB-4DA0-9180-2A7F068C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勒索病毒</a:t>
            </a:r>
          </a:p>
        </p:txBody>
      </p:sp>
    </p:spTree>
    <p:extLst>
      <p:ext uri="{BB962C8B-B14F-4D97-AF65-F5344CB8AC3E}">
        <p14:creationId xmlns:p14="http://schemas.microsoft.com/office/powerpoint/2010/main" val="3020969384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C205-F927-4A09-8ADF-3068460C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Encrypted for Impact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13F753-85B6-44C4-84CD-2758B0996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63" y="1825625"/>
            <a:ext cx="1046727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999FE9-AE47-4A38-B2BD-7D6645EF6653}"/>
              </a:ext>
            </a:extLst>
          </p:cNvPr>
          <p:cNvSpPr txBox="1"/>
          <p:nvPr/>
        </p:nvSpPr>
        <p:spPr>
          <a:xfrm>
            <a:off x="758092" y="62532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https://attack.mitre.org/techniques/T1486/</a:t>
            </a:r>
          </a:p>
        </p:txBody>
      </p:sp>
    </p:spTree>
    <p:extLst>
      <p:ext uri="{BB962C8B-B14F-4D97-AF65-F5344CB8AC3E}">
        <p14:creationId xmlns:p14="http://schemas.microsoft.com/office/powerpoint/2010/main" val="39559345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497DC-F32F-4F69-80D5-39F35E64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Encrypted for Impact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B0B177-4B29-4941-97CE-FC4A3810D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53" y="1825625"/>
            <a:ext cx="7489893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F7675C-A6A5-4ED4-8861-E259A0C901A7}"/>
              </a:ext>
            </a:extLst>
          </p:cNvPr>
          <p:cNvSpPr txBox="1"/>
          <p:nvPr/>
        </p:nvSpPr>
        <p:spPr>
          <a:xfrm>
            <a:off x="758092" y="62532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https://attack.mitre.org/techniques/T1486/</a:t>
            </a:r>
          </a:p>
        </p:txBody>
      </p:sp>
    </p:spTree>
    <p:extLst>
      <p:ext uri="{BB962C8B-B14F-4D97-AF65-F5344CB8AC3E}">
        <p14:creationId xmlns:p14="http://schemas.microsoft.com/office/powerpoint/2010/main" val="199628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FD5F9E-C6A3-4CDE-838C-38EFABDFE85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破解恶意代码的数据加密需要完成哪些工作？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42CC1A-572C-40BE-AD4B-1E5E7DB5D9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识别数据加密函数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A179B8-61E9-4D65-8A9F-EBA2AE5D920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分析数据加密方法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C79C32-37CE-4236-9EF3-DBD18C0A2DD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找到恶意代码的文件特征码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0651C-7885-40F8-B9E1-1C9B58F8E34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解密被加密的数据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7E3236-D341-4F70-AFB0-6A0CFF9733F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F73688-2526-4212-9CDD-E996F49D3F0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4D6746-34C4-431A-8197-0618198E37A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BFAFB4-008C-470A-AB33-6BDF511BEFE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0493553-2873-46C5-A20E-9FFAAA5E682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DD69C27-DD83-4726-B5A5-73D2A254993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B1B3306-A93E-4A60-939B-587CE8A494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E42E010-28D2-4258-AFA5-105FC62CDE1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0E03993-4B2A-4935-9CAE-0341B5C858D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2CC65EE3-74CF-42D0-BAF4-093214E4A33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8F7D64F-5B64-45E6-9EF0-4329B1C97A6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3023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7995333-7C88-467D-97C9-D63FEC826EE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讨论：针对勒索病毒，有哪些缓解和检测方法？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A660EA-C162-49DC-854D-1BA8533D6F6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B8A8566-069D-4B86-908C-4A63823AFD5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E88148C-3F0A-43B6-8C03-F0DE6758E4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44477E73-1C39-477C-8536-316FA7A8684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9A0EBEE6-4644-401F-8BB3-0BE05D36F3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E04C7870-3C31-4F0B-9824-B536D955BB6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8B1A314-3D70-493C-816E-F69F728081B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1789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F69A4-F64F-4491-8FFA-2E9C153B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Encrypted for Impact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6C7E8C-DC8C-4141-A2BC-C5B0677E5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061" y="1825625"/>
            <a:ext cx="7709877" cy="4351338"/>
          </a:xfrm>
        </p:spPr>
      </p:pic>
    </p:spTree>
    <p:extLst>
      <p:ext uri="{BB962C8B-B14F-4D97-AF65-F5344CB8AC3E}">
        <p14:creationId xmlns:p14="http://schemas.microsoft.com/office/powerpoint/2010/main" val="10431218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A9BB0-556C-4B02-BCCB-40375CB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E58A-150B-4F4A-B89A-4880DC79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 Goal of Analyzing Encoding Algorithms</a:t>
            </a:r>
          </a:p>
          <a:p>
            <a:r>
              <a:rPr lang="en-US" altLang="zh-CN" dirty="0"/>
              <a:t>Simple Ciphers</a:t>
            </a:r>
          </a:p>
          <a:p>
            <a:pPr lvl="1"/>
            <a:r>
              <a:rPr lang="zh-CN" altLang="en-US" dirty="0"/>
              <a:t>重点：</a:t>
            </a:r>
            <a:r>
              <a:rPr lang="en-US" altLang="zh-CN" dirty="0"/>
              <a:t>XOR</a:t>
            </a:r>
            <a:r>
              <a:rPr lang="zh-CN" altLang="en-US" dirty="0"/>
              <a:t>、</a:t>
            </a:r>
            <a:r>
              <a:rPr lang="en-US" altLang="zh-CN" dirty="0"/>
              <a:t>BASE64</a:t>
            </a:r>
          </a:p>
          <a:p>
            <a:r>
              <a:rPr lang="en-US" altLang="zh-CN" dirty="0"/>
              <a:t>Common Cryptographic Algorithms</a:t>
            </a:r>
          </a:p>
          <a:p>
            <a:pPr lvl="1"/>
            <a:r>
              <a:rPr lang="zh-CN" altLang="en-US" dirty="0"/>
              <a:t>难点：信息熵</a:t>
            </a:r>
            <a:r>
              <a:rPr lang="en-US" altLang="zh-CN" dirty="0"/>
              <a:t>Entropy</a:t>
            </a:r>
          </a:p>
          <a:p>
            <a:r>
              <a:rPr lang="en-US" altLang="zh-CN" dirty="0"/>
              <a:t>Custom Encoding</a:t>
            </a:r>
          </a:p>
          <a:p>
            <a:r>
              <a:rPr lang="en-US" altLang="zh-CN" dirty="0"/>
              <a:t>Decoding</a:t>
            </a:r>
          </a:p>
          <a:p>
            <a:pPr lvl="1"/>
            <a:r>
              <a:rPr lang="zh-CN" altLang="en-US" dirty="0"/>
              <a:t>重点：自解密</a:t>
            </a:r>
            <a:r>
              <a:rPr lang="en-US" altLang="zh-CN" dirty="0"/>
              <a:t>Self-decoding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762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A41C-E10E-6E4C-A1D6-86C9940D2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9375"/>
            <a:ext cx="12192000" cy="21637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恶意代码分析与防治技术</a:t>
            </a:r>
            <a:br>
              <a:rPr lang="en-US" altLang="zh-CN" dirty="0"/>
            </a:br>
            <a:r>
              <a:rPr lang="zh-CN" altLang="en-US" sz="4400" b="1" dirty="0"/>
              <a:t>第</a:t>
            </a:r>
            <a:r>
              <a:rPr lang="en-US" altLang="zh-CN" sz="4400" b="1" dirty="0"/>
              <a:t>13</a:t>
            </a:r>
            <a:r>
              <a:rPr lang="zh-CN" altLang="en-US" sz="4400" b="1" dirty="0"/>
              <a:t>章 数据加密与解密</a:t>
            </a:r>
            <a:br>
              <a:rPr lang="en-US" dirty="0"/>
            </a:br>
            <a:endParaRPr lang="en-US" altLang="zh-CN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E904AD-BD03-4A4D-B034-4B92C9B52C16}"/>
              </a:ext>
            </a:extLst>
          </p:cNvPr>
          <p:cNvSpPr txBox="1">
            <a:spLocks/>
          </p:cNvSpPr>
          <p:nvPr/>
        </p:nvSpPr>
        <p:spPr bwMode="auto">
          <a:xfrm>
            <a:off x="2895600" y="3936629"/>
            <a:ext cx="64008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None/>
              <a:defRPr/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>
              <a:spcBef>
                <a:spcPct val="0"/>
              </a:spcBef>
              <a:buClr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spcBef>
                <a:spcPct val="0"/>
              </a:spcBef>
              <a:buClrTx/>
              <a:buNone/>
              <a:defRPr/>
            </a:pP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0CA9E-F3E8-9040-8D77-466D6FC5854E}"/>
              </a:ext>
            </a:extLst>
          </p:cNvPr>
          <p:cNvSpPr txBox="1">
            <a:spLocks/>
          </p:cNvSpPr>
          <p:nvPr/>
        </p:nvSpPr>
        <p:spPr bwMode="auto">
          <a:xfrm>
            <a:off x="3206750" y="5180013"/>
            <a:ext cx="64008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32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32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92481-6632-4BC7-816A-2FE730EBA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Simple Ciphers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7436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2_400TGp_globalcity_light_an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6436</TotalTime>
  <Words>1879</Words>
  <Application>Microsoft Office PowerPoint</Application>
  <PresentationFormat>宽屏</PresentationFormat>
  <Paragraphs>373</Paragraphs>
  <Slides>83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-apple-system</vt:lpstr>
      <vt:lpstr>Courier</vt:lpstr>
      <vt:lpstr>宋体</vt:lpstr>
      <vt:lpstr>Microsoft Yahei</vt:lpstr>
      <vt:lpstr>Arial</vt:lpstr>
      <vt:lpstr>Calibri</vt:lpstr>
      <vt:lpstr>Times New Roman</vt:lpstr>
      <vt:lpstr>Wingdings</vt:lpstr>
      <vt:lpstr>2_400TGp_globalcity_light_ani</vt:lpstr>
      <vt:lpstr>恶意代码分析与防治技术 第13章 数据加密与解密 </vt:lpstr>
      <vt:lpstr>本章知识点</vt:lpstr>
      <vt:lpstr>The Goal of Analyzing Encoding Algorithms</vt:lpstr>
      <vt:lpstr>PowerPoint 演示文稿</vt:lpstr>
      <vt:lpstr>Reasons Malware Uses Encoding</vt:lpstr>
      <vt:lpstr>The Goal </vt:lpstr>
      <vt:lpstr>PowerPoint 演示文稿</vt:lpstr>
      <vt:lpstr>PowerPoint 演示文稿</vt:lpstr>
      <vt:lpstr>Simple Ciphers</vt:lpstr>
      <vt:lpstr>PowerPoint 演示文稿</vt:lpstr>
      <vt:lpstr>Why Use Simple Ciphers?</vt:lpstr>
      <vt:lpstr>Caesar Cipher</vt:lpstr>
      <vt:lpstr>XOR</vt:lpstr>
      <vt:lpstr>PowerPoint 演示文稿</vt:lpstr>
      <vt:lpstr>XOR</vt:lpstr>
      <vt:lpstr>PowerPoint 演示文稿</vt:lpstr>
      <vt:lpstr>XOR Reverses Itself</vt:lpstr>
      <vt:lpstr>Brute-Forcing XOR Encoding</vt:lpstr>
      <vt:lpstr>MZ = 0x4d 0x5a</vt:lpstr>
      <vt:lpstr>PowerPoint 演示文稿</vt:lpstr>
      <vt:lpstr>Brute-Forcing Many Files</vt:lpstr>
      <vt:lpstr>XOR and Nulls</vt:lpstr>
      <vt:lpstr>NULL-Preserving Single-Byte XOR Encoding</vt:lpstr>
      <vt:lpstr>PowerPoint 演示文稿</vt:lpstr>
      <vt:lpstr>Identifying XOR Loops in IDA</vt:lpstr>
      <vt:lpstr>Three Forms of XOR</vt:lpstr>
      <vt:lpstr>PowerPoint 演示文稿</vt:lpstr>
      <vt:lpstr>PowerPoint 演示文稿</vt:lpstr>
      <vt:lpstr>PowerPoint 演示文稿</vt:lpstr>
      <vt:lpstr>Base64</vt:lpstr>
      <vt:lpstr>PowerPoint 演示文稿</vt:lpstr>
      <vt:lpstr>Transforming Data to Base64</vt:lpstr>
      <vt:lpstr>base64encode.org  base64decode.org</vt:lpstr>
      <vt:lpstr>Padding</vt:lpstr>
      <vt:lpstr>Padding</vt:lpstr>
      <vt:lpstr>Example</vt:lpstr>
      <vt:lpstr>Cookie: Ym90NTQxNjQ</vt:lpstr>
      <vt:lpstr>Finding the Base64 Function</vt:lpstr>
      <vt:lpstr>Decoding the URLs</vt:lpstr>
      <vt:lpstr>PowerPoint 演示文稿</vt:lpstr>
      <vt:lpstr>PowerPoint 演示文稿</vt:lpstr>
      <vt:lpstr>PowerPoint 演示文稿</vt:lpstr>
      <vt:lpstr>Common Cryptographic Algorithms</vt:lpstr>
      <vt:lpstr>PowerPoint 演示文稿</vt:lpstr>
      <vt:lpstr>Cryptography</vt:lpstr>
      <vt:lpstr>Strong Cryptography</vt:lpstr>
      <vt:lpstr>Recognizing Strings and Imports</vt:lpstr>
      <vt:lpstr>Recognizing Strings and Imports</vt:lpstr>
      <vt:lpstr>Searching for Cryptographic Constants</vt:lpstr>
      <vt:lpstr>FindCrypt2</vt:lpstr>
      <vt:lpstr>Krypto ANALyzer (PEiD Plug-in)</vt:lpstr>
      <vt:lpstr>Entropy</vt:lpstr>
      <vt:lpstr>Searching for High-Entropy Content</vt:lpstr>
      <vt:lpstr>Recommended Parameters</vt:lpstr>
      <vt:lpstr>Entropy Graph</vt:lpstr>
      <vt:lpstr>PowerPoint 演示文稿</vt:lpstr>
      <vt:lpstr>PowerPoint 演示文稿</vt:lpstr>
      <vt:lpstr>PowerPoint 演示文稿</vt:lpstr>
      <vt:lpstr>PowerPoint 演示文稿</vt:lpstr>
      <vt:lpstr>Custom Encoding</vt:lpstr>
      <vt:lpstr>PowerPoint 演示文稿</vt:lpstr>
      <vt:lpstr>Homegrown Encoding Schemes</vt:lpstr>
      <vt:lpstr>Identifying Custom Encoding</vt:lpstr>
      <vt:lpstr>PowerPoint 演示文稿</vt:lpstr>
      <vt:lpstr>Advantages of Custom Encoding to the Attacker</vt:lpstr>
      <vt:lpstr>PowerPoint 演示文稿</vt:lpstr>
      <vt:lpstr>Decoding</vt:lpstr>
      <vt:lpstr>PowerPoint 演示文稿</vt:lpstr>
      <vt:lpstr>Two Methods</vt:lpstr>
      <vt:lpstr>Self-Decoding</vt:lpstr>
      <vt:lpstr>Manual Programming of Decoding Functions</vt:lpstr>
      <vt:lpstr>PowerPoint 演示文稿</vt:lpstr>
      <vt:lpstr>PyCrypto Library</vt:lpstr>
      <vt:lpstr>How to Decrypt Using Malware</vt:lpstr>
      <vt:lpstr>PowerPoint 演示文稿</vt:lpstr>
      <vt:lpstr>PowerPoint 演示文稿</vt:lpstr>
      <vt:lpstr>勒索病毒</vt:lpstr>
      <vt:lpstr>Data Encrypted for Impact</vt:lpstr>
      <vt:lpstr>Data Encrypted for Impact</vt:lpstr>
      <vt:lpstr>PowerPoint 演示文稿</vt:lpstr>
      <vt:lpstr>Data Encrypted for Impact</vt:lpstr>
      <vt:lpstr>本章知识点</vt:lpstr>
      <vt:lpstr>恶意代码分析与防治技术 第13章 数据加密与解密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王志</cp:lastModifiedBy>
  <cp:revision>475</cp:revision>
  <dcterms:created xsi:type="dcterms:W3CDTF">2013-08-16T17:07:40Z</dcterms:created>
  <dcterms:modified xsi:type="dcterms:W3CDTF">2023-12-10T03:17:39Z</dcterms:modified>
</cp:coreProperties>
</file>