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88"/>
  </p:notesMasterIdLst>
  <p:handoutMasterIdLst>
    <p:handoutMasterId r:id="rId89"/>
  </p:handoutMasterIdLst>
  <p:sldIdLst>
    <p:sldId id="395" r:id="rId2"/>
    <p:sldId id="363" r:id="rId3"/>
    <p:sldId id="364" r:id="rId4"/>
    <p:sldId id="397" r:id="rId5"/>
    <p:sldId id="257" r:id="rId6"/>
    <p:sldId id="318" r:id="rId7"/>
    <p:sldId id="401" r:id="rId8"/>
    <p:sldId id="260" r:id="rId9"/>
    <p:sldId id="404" r:id="rId10"/>
    <p:sldId id="405" r:id="rId11"/>
    <p:sldId id="411" r:id="rId12"/>
    <p:sldId id="412" r:id="rId13"/>
    <p:sldId id="407" r:id="rId14"/>
    <p:sldId id="408" r:id="rId15"/>
    <p:sldId id="409" r:id="rId16"/>
    <p:sldId id="261" r:id="rId17"/>
    <p:sldId id="262" r:id="rId18"/>
    <p:sldId id="388" r:id="rId19"/>
    <p:sldId id="263" r:id="rId20"/>
    <p:sldId id="264" r:id="rId21"/>
    <p:sldId id="319" r:id="rId22"/>
    <p:sldId id="265" r:id="rId23"/>
    <p:sldId id="266" r:id="rId24"/>
    <p:sldId id="268" r:id="rId25"/>
    <p:sldId id="365" r:id="rId26"/>
    <p:sldId id="367" r:id="rId27"/>
    <p:sldId id="368" r:id="rId28"/>
    <p:sldId id="369" r:id="rId29"/>
    <p:sldId id="370" r:id="rId30"/>
    <p:sldId id="270" r:id="rId31"/>
    <p:sldId id="272" r:id="rId32"/>
    <p:sldId id="275" r:id="rId33"/>
    <p:sldId id="276" r:id="rId34"/>
    <p:sldId id="273" r:id="rId35"/>
    <p:sldId id="277" r:id="rId36"/>
    <p:sldId id="278" r:id="rId37"/>
    <p:sldId id="376" r:id="rId38"/>
    <p:sldId id="373" r:id="rId39"/>
    <p:sldId id="374" r:id="rId40"/>
    <p:sldId id="375" r:id="rId41"/>
    <p:sldId id="372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378" r:id="rId54"/>
    <p:sldId id="379" r:id="rId55"/>
    <p:sldId id="380" r:id="rId56"/>
    <p:sldId id="381" r:id="rId57"/>
    <p:sldId id="377" r:id="rId58"/>
    <p:sldId id="291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83" r:id="rId68"/>
    <p:sldId id="382" r:id="rId69"/>
    <p:sldId id="302" r:id="rId70"/>
    <p:sldId id="384" r:id="rId71"/>
    <p:sldId id="303" r:id="rId72"/>
    <p:sldId id="385" r:id="rId73"/>
    <p:sldId id="304" r:id="rId74"/>
    <p:sldId id="305" r:id="rId75"/>
    <p:sldId id="306" r:id="rId76"/>
    <p:sldId id="307" r:id="rId77"/>
    <p:sldId id="386" r:id="rId78"/>
    <p:sldId id="308" r:id="rId79"/>
    <p:sldId id="309" r:id="rId80"/>
    <p:sldId id="310" r:id="rId81"/>
    <p:sldId id="311" r:id="rId82"/>
    <p:sldId id="312" r:id="rId83"/>
    <p:sldId id="313" r:id="rId84"/>
    <p:sldId id="315" r:id="rId85"/>
    <p:sldId id="396" r:id="rId86"/>
    <p:sldId id="403" r:id="rId8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93029"/>
  </p:normalViewPr>
  <p:slideViewPr>
    <p:cSldViewPr snapToGrid="0" snapToObjects="1">
      <p:cViewPr varScale="1">
        <p:scale>
          <a:sx n="152" d="100"/>
          <a:sy n="152" d="100"/>
        </p:scale>
        <p:origin x="14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37201E-523C-1648-A2F5-2877374C12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F8AD0-2B17-5741-861B-6022FD881B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49CA57D-362F-4364-8360-AF0D5329442F}" type="datetimeFigureOut">
              <a:rPr lang="zh-CN" altLang="en-US"/>
              <a:pPr>
                <a:defRPr/>
              </a:pPr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BD4A3-9B83-EE4F-9ADA-AB524B258D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5ECFBE7-D091-3143-AD46-619E15B4EF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B854F4-7F48-4EC0-BDFE-6C43F4D47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0255CB-100E-3E48-9D77-419804191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1A662-7D02-F144-8321-0B9F52EF9F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88D9FFD-D02C-4F6C-B4FF-30A180232948}" type="datetimeFigureOut">
              <a:rPr lang="en-US" altLang="zh-CN"/>
              <a:pPr>
                <a:defRPr/>
              </a:pPr>
              <a:t>10/29/2023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4E55BE-5C62-624F-89F1-A85193F36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1189A78-BA5C-1E43-BF0D-262D5770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1A1A-D92D-0749-A49F-8BEF4877A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0404-8766-0A47-BB7C-3D36517B4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CD35256-21D7-446A-817E-AF4DAB74E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EF3906D-A8FE-4706-A8A9-54B2DAF61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C9CDC6A-4533-4FDF-9FFD-1BA3E7092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16C35586-A517-4AF5-B4F7-1D86391AB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A0E655-C2E3-4E66-9390-74D0855E060A}" type="slidenum">
              <a:rPr kumimoji="1" lang="zh-CN" altLang="en-US">
                <a:latin typeface="Calibri" panose="020F0502020204030204" pitchFamily="34" charset="0"/>
              </a:rPr>
              <a:pPr/>
              <a:t>1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F30107BD-F2CC-4BC9-A656-0E26F75A26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E787ABE7-610D-4A7B-B97E-7AC9CB9369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66563" name="幻灯片编号占位符 3">
            <a:extLst>
              <a:ext uri="{FF2B5EF4-FFF2-40B4-BE49-F238E27FC236}">
                <a16:creationId xmlns:a16="http://schemas.microsoft.com/office/drawing/2014/main" id="{FE229BA7-8330-404D-8CBC-9E46EAA0E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5CDA21-BB02-4999-9745-6C3BCA534E05}" type="slidenum">
              <a:rPr lang="en-US" altLang="zh-CN" smtClean="0">
                <a:latin typeface="Calibri" panose="020F0502020204030204" pitchFamily="34" charset="0"/>
              </a:rPr>
              <a:pPr/>
              <a:t>83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EF3906D-A8FE-4706-A8A9-54B2DAF61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C9CDC6A-4533-4FDF-9FFD-1BA3E7092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16C35586-A517-4AF5-B4F7-1D86391AB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A0E655-C2E3-4E66-9390-74D0855E060A}" type="slidenum">
              <a:rPr kumimoji="1" lang="zh-CN" altLang="en-US">
                <a:latin typeface="Calibri" panose="020F0502020204030204" pitchFamily="34" charset="0"/>
              </a:rPr>
              <a:pPr/>
              <a:t>85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764DE79-268F-4C1A-8933-263129D2AF90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3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5" descr="3">
            <a:extLst>
              <a:ext uri="{FF2B5EF4-FFF2-40B4-BE49-F238E27FC236}">
                <a16:creationId xmlns:a16="http://schemas.microsoft.com/office/drawing/2014/main" id="{63372D01-F033-484F-B061-6F0C5D59E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7">
            <a:extLst>
              <a:ext uri="{FF2B5EF4-FFF2-40B4-BE49-F238E27FC236}">
                <a16:creationId xmlns:a16="http://schemas.microsoft.com/office/drawing/2014/main" id="{938DBCB0-2502-4C01-BD72-19E30673007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ＭＳ Ｐゴシック" charset="-128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8B1D675C-443A-44C8-BFCB-C234BB3F571C}"/>
              </a:ext>
            </a:extLst>
          </p:cNvPr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3211721-B73A-4A42-826C-FAA2B2CBB2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6610797E-8320-46F3-B19E-C9BA8B5B259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3B5B5BF-9D00-4183-8AE0-C28D0E67CA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C875B5D-49ED-440E-ADEC-990CE0E709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8FF82010-26DE-4683-B513-527BBF1621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318" y="2793"/>
              <a:ext cx="159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70 w 212"/>
                <a:gd name="T11" fmla="*/ 41 h 112"/>
                <a:gd name="T12" fmla="*/ 83 w 212"/>
                <a:gd name="T13" fmla="*/ 45 h 112"/>
                <a:gd name="T14" fmla="*/ 100 w 212"/>
                <a:gd name="T15" fmla="*/ 66 h 112"/>
                <a:gd name="T16" fmla="*/ 106 w 212"/>
                <a:gd name="T17" fmla="*/ 84 h 112"/>
                <a:gd name="T18" fmla="*/ 118 w 212"/>
                <a:gd name="T19" fmla="*/ 75 h 112"/>
                <a:gd name="T20" fmla="*/ 127 w 212"/>
                <a:gd name="T21" fmla="*/ 72 h 112"/>
                <a:gd name="T22" fmla="*/ 140 w 212"/>
                <a:gd name="T23" fmla="*/ 77 h 112"/>
                <a:gd name="T24" fmla="*/ 146 w 212"/>
                <a:gd name="T25" fmla="*/ 60 h 112"/>
                <a:gd name="T26" fmla="*/ 115 w 212"/>
                <a:gd name="T27" fmla="*/ 41 h 112"/>
                <a:gd name="T28" fmla="*/ 79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2B1C7448-2778-4F7C-BEBB-93EF9D0048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7E290E1A-1F76-4933-8D39-3A08C75370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53" y="2883"/>
              <a:ext cx="37" cy="18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4 w 51"/>
                <a:gd name="T7" fmla="*/ 3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1B232D65-47DD-4204-8A33-1E3677534A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C5E16BE-DE52-409D-9DF1-1C93772A3B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6A519C88-D5E0-480A-90A8-278A3E2B02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941F249-A8E4-449C-AC81-A5F97ED9D2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63289D5E-D7CA-47AE-9648-5B680273EF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7069031-56E5-475E-8C56-10EB1AC33B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922343E-8AEC-472C-B78F-628565A3DC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F8E3F530-D534-44D1-967B-C79F690314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83AEA689-4709-425A-B5E7-322980D8ED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DE4BF6B-4796-4D66-9D94-F20B54C8BC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7D445823-E059-481D-B507-10F9B0928EE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DF3DFFC0-84FC-4F1F-9C85-C0429AA250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76857AA2-465E-4336-8671-3F643F3492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0F263070-D107-4A01-AFD9-07ABCF0A03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CEF6F4F-E0C8-434E-980C-726E778186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2" y="2429"/>
              <a:ext cx="38" cy="19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9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0036F9E-AF20-4AB1-9C7A-A3016EF9C6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02191A19-BC9C-426B-976D-68C04A197B1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579482BE-E691-4EA1-B362-4939705382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BFE5D35B-F301-4B55-8B57-6B0F6F0B9B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343F02A5-A1F9-40F4-A4AF-CE5D44B3DA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C5221A23-D00A-4039-8EB5-90AFB378A6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1BD356F0-8DF2-4DEA-A308-EEE02F733F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393" y="2038"/>
              <a:ext cx="39" cy="23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4 h 32"/>
                <a:gd name="T4" fmla="*/ 18 w 52"/>
                <a:gd name="T5" fmla="*/ 23 h 32"/>
                <a:gd name="T6" fmla="*/ 32 w 52"/>
                <a:gd name="T7" fmla="*/ 22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2EBF25A-AD1C-4505-B073-B899478E45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62" y="2006"/>
              <a:ext cx="156" cy="63"/>
            </a:xfrm>
            <a:custGeom>
              <a:avLst/>
              <a:gdLst>
                <a:gd name="T0" fmla="*/ 145 w 206"/>
                <a:gd name="T1" fmla="*/ 5 h 85"/>
                <a:gd name="T2" fmla="*/ 78 w 206"/>
                <a:gd name="T3" fmla="*/ 7 h 85"/>
                <a:gd name="T4" fmla="*/ 83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2 w 206"/>
                <a:gd name="T17" fmla="*/ 39 h 85"/>
                <a:gd name="T18" fmla="*/ 57 w 206"/>
                <a:gd name="T19" fmla="*/ 54 h 85"/>
                <a:gd name="T20" fmla="*/ 67 w 206"/>
                <a:gd name="T21" fmla="*/ 63 h 85"/>
                <a:gd name="T22" fmla="*/ 83 w 206"/>
                <a:gd name="T23" fmla="*/ 50 h 85"/>
                <a:gd name="T24" fmla="*/ 92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2 w 206"/>
                <a:gd name="T31" fmla="*/ 23 h 85"/>
                <a:gd name="T32" fmla="*/ 151 w 206"/>
                <a:gd name="T33" fmla="*/ 20 h 85"/>
                <a:gd name="T34" fmla="*/ 145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D5337AD7-F915-4E2D-9E39-A64544A364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C7CF9EAF-1ACA-430D-A0BB-A5715FAE1F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67" y="2311"/>
              <a:ext cx="108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8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8 w 146"/>
                <a:gd name="T29" fmla="*/ 128 h 176"/>
                <a:gd name="T30" fmla="*/ 81 w 146"/>
                <a:gd name="T31" fmla="*/ 127 h 176"/>
                <a:gd name="T32" fmla="*/ 90 w 146"/>
                <a:gd name="T33" fmla="*/ 124 h 176"/>
                <a:gd name="T34" fmla="*/ 95 w 146"/>
                <a:gd name="T35" fmla="*/ 106 h 176"/>
                <a:gd name="T36" fmla="*/ 108 w 146"/>
                <a:gd name="T37" fmla="*/ 100 h 176"/>
                <a:gd name="T38" fmla="*/ 81 w 146"/>
                <a:gd name="T39" fmla="*/ 82 h 176"/>
                <a:gd name="T40" fmla="*/ 65 w 146"/>
                <a:gd name="T41" fmla="*/ 62 h 176"/>
                <a:gd name="T42" fmla="*/ 61 w 146"/>
                <a:gd name="T43" fmla="*/ 52 h 176"/>
                <a:gd name="T44" fmla="*/ 47 w 146"/>
                <a:gd name="T45" fmla="*/ 46 h 176"/>
                <a:gd name="T46" fmla="*/ 64 w 146"/>
                <a:gd name="T47" fmla="*/ 34 h 176"/>
                <a:gd name="T48" fmla="*/ 47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A87CA063-FBA8-42BE-95A6-7B7FE1CE1B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13" y="2359"/>
              <a:ext cx="70" cy="67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70 w 92"/>
                <a:gd name="T5" fmla="*/ 19 h 92"/>
                <a:gd name="T6" fmla="*/ 59 w 92"/>
                <a:gd name="T7" fmla="*/ 35 h 92"/>
                <a:gd name="T8" fmla="*/ 35 w 92"/>
                <a:gd name="T9" fmla="*/ 55 h 92"/>
                <a:gd name="T10" fmla="*/ 14 w 92"/>
                <a:gd name="T11" fmla="*/ 67 h 92"/>
                <a:gd name="T12" fmla="*/ 6 w 92"/>
                <a:gd name="T13" fmla="*/ 52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0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146FF386-4D91-414D-B9F5-E0C13181E2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5BD51BED-0C69-4D4C-92CA-8D1A1875DD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E5AF04DC-D648-4AAE-B999-7C9465C6D9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08B803CE-2D5A-4183-9B54-5EE4DF9E7C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FC088E64-FF22-40EB-90F7-FEDBDDF711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EF9FEC2F-6E5D-4F8E-9CAD-7405EE6E11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0F7ED6E0-B5F3-4B47-8850-2D72BBEBDA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315209BC-FBA5-4F70-8401-5712077207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740E2C44-04E5-4B05-A110-DFD8C6D98C7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BB93F8BD-6CD5-4A73-9322-9FA4A615D8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100"/>
              <a:ext cx="111" cy="184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2 h 244"/>
                <a:gd name="T10" fmla="*/ 39 w 148"/>
                <a:gd name="T11" fmla="*/ 169 h 244"/>
                <a:gd name="T12" fmla="*/ 45 w 148"/>
                <a:gd name="T13" fmla="*/ 178 h 244"/>
                <a:gd name="T14" fmla="*/ 63 w 148"/>
                <a:gd name="T15" fmla="*/ 184 h 244"/>
                <a:gd name="T16" fmla="*/ 72 w 148"/>
                <a:gd name="T17" fmla="*/ 148 h 244"/>
                <a:gd name="T18" fmla="*/ 93 w 148"/>
                <a:gd name="T19" fmla="*/ 127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F42F8318-327E-4A58-B86A-0511A7563B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90609259-A929-425B-8E9D-1A7C88DA1BC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A0594EC6-8E4C-43A5-AA88-F62A3965E7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208C1E4F-D2FD-4F09-BBF5-D61F7F0B7D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5D382D7E-5937-41EE-9C8D-4EAAA9973C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098B9229-1E6B-4614-A370-D31B1A606C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B606A7C2-3513-4F68-8918-93A458520CA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8A55B6BA-73A4-4E0D-B7BD-F56BEAEC6C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292233AD-ECA9-451E-99BA-94FE4AA9D8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A3CC3A03-FC6F-4B6B-880A-13F999C65C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08" y="3265"/>
              <a:ext cx="46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6 w 60"/>
                <a:gd name="T9" fmla="*/ 32 h 49"/>
                <a:gd name="T10" fmla="*/ 38 w 60"/>
                <a:gd name="T11" fmla="*/ 18 h 49"/>
                <a:gd name="T12" fmla="*/ 21 w 60"/>
                <a:gd name="T13" fmla="*/ 2 h 49"/>
                <a:gd name="T14" fmla="*/ 15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32B0D0C8-3A32-4BEE-880B-7FADD6321E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8B08C566-6071-43FF-8A8D-ADEBB31E91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A609CE83-B0DD-4049-82D7-21E7B5137E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73797A35-29CF-4C8E-B825-E96E87FC17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A2C11754-58C3-4F09-B722-03FFF1A78A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9691B76A-0831-4D69-A907-0A9295BF9B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1" y="3353"/>
              <a:ext cx="34" cy="23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2 h 32"/>
                <a:gd name="T6" fmla="*/ 34 w 45"/>
                <a:gd name="T7" fmla="*/ 17 h 32"/>
                <a:gd name="T8" fmla="*/ 17 w 45"/>
                <a:gd name="T9" fmla="*/ 7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5BDD3CDB-1FFA-4787-897D-D831956F54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F030E550-CAB9-4C9E-9C61-C7995F5386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B8E45C8E-B77B-4887-B23C-E539C70228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DC7F6931-6ED3-4AE5-B280-1C50EF5C18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25B402B7-E915-4A45-8461-D8F18CEFCC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DA50ED73-EC5D-49FF-B437-6AED7BF132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3EC74DE3-C16A-4E90-AE5C-31AA89C9AE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207B968C-B2A6-4A2A-9FFB-FBD561618B8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1EDF4E77-9CD1-450C-BFAF-982EA4EF5F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84">
              <a:extLst>
                <a:ext uri="{FF2B5EF4-FFF2-40B4-BE49-F238E27FC236}">
                  <a16:creationId xmlns:a16="http://schemas.microsoft.com/office/drawing/2014/main" id="{9C308977-3AA2-477B-B24D-04CBA6D6A4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06A26334-7D8A-44E2-91AD-7A075E5E96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620AB726-E355-4571-876D-D1489705D4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7D1E775A-1945-49B8-AC9D-C59E664B25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1" y="3547"/>
              <a:ext cx="19" cy="16"/>
            </a:xfrm>
            <a:custGeom>
              <a:avLst/>
              <a:gdLst>
                <a:gd name="T0" fmla="*/ 14 w 26"/>
                <a:gd name="T1" fmla="*/ 0 h 23"/>
                <a:gd name="T2" fmla="*/ 0 w 26"/>
                <a:gd name="T3" fmla="*/ 10 h 23"/>
                <a:gd name="T4" fmla="*/ 15 w 26"/>
                <a:gd name="T5" fmla="*/ 14 h 23"/>
                <a:gd name="T6" fmla="*/ 14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A7EDE804-D67B-46B7-ABBC-B66B7071FD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A128D76F-6594-4F8A-9B7D-459DDEC4D58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90">
              <a:extLst>
                <a:ext uri="{FF2B5EF4-FFF2-40B4-BE49-F238E27FC236}">
                  <a16:creationId xmlns:a16="http://schemas.microsoft.com/office/drawing/2014/main" id="{2207948D-E242-4534-B533-9F5D7B60E6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9" y="3459"/>
              <a:ext cx="28" cy="27"/>
            </a:xfrm>
            <a:custGeom>
              <a:avLst/>
              <a:gdLst>
                <a:gd name="T0" fmla="*/ 25 w 38"/>
                <a:gd name="T1" fmla="*/ 1 h 37"/>
                <a:gd name="T2" fmla="*/ 7 w 38"/>
                <a:gd name="T3" fmla="*/ 1 h 37"/>
                <a:gd name="T4" fmla="*/ 10 w 38"/>
                <a:gd name="T5" fmla="*/ 18 h 37"/>
                <a:gd name="T6" fmla="*/ 19 w 38"/>
                <a:gd name="T7" fmla="*/ 21 h 37"/>
                <a:gd name="T8" fmla="*/ 25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2F797C52-9AFC-4B80-8961-C97E1302FD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D28B14B0-97CD-4CA5-9343-D9D999D0C5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3" y="3413"/>
              <a:ext cx="25" cy="20"/>
            </a:xfrm>
            <a:custGeom>
              <a:avLst/>
              <a:gdLst>
                <a:gd name="T0" fmla="*/ 22 w 35"/>
                <a:gd name="T1" fmla="*/ 1 h 27"/>
                <a:gd name="T2" fmla="*/ 7 w 35"/>
                <a:gd name="T3" fmla="*/ 1 h 27"/>
                <a:gd name="T4" fmla="*/ 9 w 35"/>
                <a:gd name="T5" fmla="*/ 11 h 27"/>
                <a:gd name="T6" fmla="*/ 18 w 35"/>
                <a:gd name="T7" fmla="*/ 14 h 27"/>
                <a:gd name="T8" fmla="*/ 22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F99E01FA-E925-4AD3-91C2-82F701A1A8D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3EB86C3A-144B-464A-9A56-CE9580D672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95">
              <a:extLst>
                <a:ext uri="{FF2B5EF4-FFF2-40B4-BE49-F238E27FC236}">
                  <a16:creationId xmlns:a16="http://schemas.microsoft.com/office/drawing/2014/main" id="{EE121E7A-832E-48FF-9149-B4A34DB04B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96">
              <a:extLst>
                <a:ext uri="{FF2B5EF4-FFF2-40B4-BE49-F238E27FC236}">
                  <a16:creationId xmlns:a16="http://schemas.microsoft.com/office/drawing/2014/main" id="{5DA18CE3-BDB2-4C1B-8029-FACE16D7FA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55" y="2051"/>
              <a:ext cx="141" cy="109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70 h 144"/>
                <a:gd name="T18" fmla="*/ 62 w 189"/>
                <a:gd name="T19" fmla="*/ 88 h 144"/>
                <a:gd name="T20" fmla="*/ 80 w 189"/>
                <a:gd name="T21" fmla="*/ 95 h 144"/>
                <a:gd name="T22" fmla="*/ 69 w 189"/>
                <a:gd name="T23" fmla="*/ 106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8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97">
              <a:extLst>
                <a:ext uri="{FF2B5EF4-FFF2-40B4-BE49-F238E27FC236}">
                  <a16:creationId xmlns:a16="http://schemas.microsoft.com/office/drawing/2014/main" id="{3523E0BB-46D7-41CE-8642-02EE35D9C9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255C03B7-264B-44A2-B8C7-04E90D2CDE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32F8A8D9-1319-406D-95B8-B41D6CCA05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1F84F080-03A7-4EC8-83C1-EB66F397920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428" y="2015"/>
              <a:ext cx="49" cy="32"/>
            </a:xfrm>
            <a:custGeom>
              <a:avLst/>
              <a:gdLst>
                <a:gd name="T0" fmla="*/ 37 w 66"/>
                <a:gd name="T1" fmla="*/ 7 h 43"/>
                <a:gd name="T2" fmla="*/ 19 w 66"/>
                <a:gd name="T3" fmla="*/ 7 h 43"/>
                <a:gd name="T4" fmla="*/ 7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6 w 66"/>
                <a:gd name="T11" fmla="*/ 20 h 43"/>
                <a:gd name="T12" fmla="*/ 37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0F371327-7D2A-4509-8811-A8FE5270F9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323C5EE5-CD30-4039-8739-575EE9B82E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00489371-1331-409F-8324-E3BE3B52CEF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288E34E6-0098-419B-9252-8902FB13442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A9991C5A-2366-4F98-9572-9D946B2278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D45ABA5E-5AAD-42E9-B412-F9680250C7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2471C743-37C5-41CB-A97A-2A88112DA6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D409E9A1-E6BC-4469-A3A5-B1B481E6BF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66518A6A-80C9-413C-9203-E38E72311FF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5E032578-8EE2-47BB-BE64-1413F797425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EFF9845B-0034-4113-91B2-05B6D30FD7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22" y="2005"/>
              <a:ext cx="15" cy="12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2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6CC5C76A-4B1A-4864-A58D-6CCCFE7EC0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113">
              <a:extLst>
                <a:ext uri="{FF2B5EF4-FFF2-40B4-BE49-F238E27FC236}">
                  <a16:creationId xmlns:a16="http://schemas.microsoft.com/office/drawing/2014/main" id="{FE50551E-5F1A-447B-A627-327FC166F2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114">
              <a:extLst>
                <a:ext uri="{FF2B5EF4-FFF2-40B4-BE49-F238E27FC236}">
                  <a16:creationId xmlns:a16="http://schemas.microsoft.com/office/drawing/2014/main" id="{140ACA23-0642-44E2-8EA3-64949EF912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5">
              <a:extLst>
                <a:ext uri="{FF2B5EF4-FFF2-40B4-BE49-F238E27FC236}">
                  <a16:creationId xmlns:a16="http://schemas.microsoft.com/office/drawing/2014/main" id="{E8A998A3-76A2-4AC7-90B3-4BF9C81D0D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6">
              <a:extLst>
                <a:ext uri="{FF2B5EF4-FFF2-40B4-BE49-F238E27FC236}">
                  <a16:creationId xmlns:a16="http://schemas.microsoft.com/office/drawing/2014/main" id="{568BC394-097C-4C01-89C5-F385193DF2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7DEB7483-1306-4A99-B3A1-BB7183C9B8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8">
              <a:extLst>
                <a:ext uri="{FF2B5EF4-FFF2-40B4-BE49-F238E27FC236}">
                  <a16:creationId xmlns:a16="http://schemas.microsoft.com/office/drawing/2014/main" id="{D33852BE-C19A-4760-8277-1B16E62B3A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9">
              <a:extLst>
                <a:ext uri="{FF2B5EF4-FFF2-40B4-BE49-F238E27FC236}">
                  <a16:creationId xmlns:a16="http://schemas.microsoft.com/office/drawing/2014/main" id="{66D06366-4B2C-42FD-AF2B-BD49A1E1295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20">
              <a:extLst>
                <a:ext uri="{FF2B5EF4-FFF2-40B4-BE49-F238E27FC236}">
                  <a16:creationId xmlns:a16="http://schemas.microsoft.com/office/drawing/2014/main" id="{A313AA2A-D510-4AA0-92BC-DDF2D68186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21">
              <a:extLst>
                <a:ext uri="{FF2B5EF4-FFF2-40B4-BE49-F238E27FC236}">
                  <a16:creationId xmlns:a16="http://schemas.microsoft.com/office/drawing/2014/main" id="{9D44960F-82F2-44D1-AA3B-2CB7D3FBB5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37" y="2293"/>
              <a:ext cx="10" cy="14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4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22">
              <a:extLst>
                <a:ext uri="{FF2B5EF4-FFF2-40B4-BE49-F238E27FC236}">
                  <a16:creationId xmlns:a16="http://schemas.microsoft.com/office/drawing/2014/main" id="{EDA1E039-E0D6-4BAE-A4C8-E3D920B12E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23">
              <a:extLst>
                <a:ext uri="{FF2B5EF4-FFF2-40B4-BE49-F238E27FC236}">
                  <a16:creationId xmlns:a16="http://schemas.microsoft.com/office/drawing/2014/main" id="{D8D8B18A-1214-4378-8D8A-FAF4C4BA87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47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5" descr="3">
            <a:extLst>
              <a:ext uri="{FF2B5EF4-FFF2-40B4-BE49-F238E27FC236}">
                <a16:creationId xmlns:a16="http://schemas.microsoft.com/office/drawing/2014/main" id="{651D5220-C4B9-4185-B5CE-329167B08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7">
            <a:extLst>
              <a:ext uri="{FF2B5EF4-FFF2-40B4-BE49-F238E27FC236}">
                <a16:creationId xmlns:a16="http://schemas.microsoft.com/office/drawing/2014/main" id="{4E0C927E-FCE9-4A3C-AE70-AC289BCF49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8BE49EC9-D6D7-4980-B863-7EB676DEB759}"/>
              </a:ext>
            </a:extLst>
          </p:cNvPr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AF099748-3C13-4CC6-896D-6EB01A58B9D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755E1BF7-BC6C-48FB-BC40-3C2C84B3A3E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7CD43726-9F1C-4514-B377-85CE094832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B84ED7C4-CC6B-4D50-89B9-CC6851BA54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3B0579F0-FB8B-4904-B6DD-4370340E74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318" y="2793"/>
              <a:ext cx="159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70 w 212"/>
                <a:gd name="T11" fmla="*/ 41 h 112"/>
                <a:gd name="T12" fmla="*/ 83 w 212"/>
                <a:gd name="T13" fmla="*/ 45 h 112"/>
                <a:gd name="T14" fmla="*/ 100 w 212"/>
                <a:gd name="T15" fmla="*/ 66 h 112"/>
                <a:gd name="T16" fmla="*/ 106 w 212"/>
                <a:gd name="T17" fmla="*/ 84 h 112"/>
                <a:gd name="T18" fmla="*/ 118 w 212"/>
                <a:gd name="T19" fmla="*/ 75 h 112"/>
                <a:gd name="T20" fmla="*/ 127 w 212"/>
                <a:gd name="T21" fmla="*/ 72 h 112"/>
                <a:gd name="T22" fmla="*/ 140 w 212"/>
                <a:gd name="T23" fmla="*/ 77 h 112"/>
                <a:gd name="T24" fmla="*/ 146 w 212"/>
                <a:gd name="T25" fmla="*/ 60 h 112"/>
                <a:gd name="T26" fmla="*/ 115 w 212"/>
                <a:gd name="T27" fmla="*/ 41 h 112"/>
                <a:gd name="T28" fmla="*/ 79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2D15499-3B02-4BC9-B1FA-75DC4C1D49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AB5540DE-6A11-4496-94BE-AE4B2FF22C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53" y="2883"/>
              <a:ext cx="37" cy="18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4 w 51"/>
                <a:gd name="T7" fmla="*/ 3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8DB3BF9-6657-46CD-8B92-550F54A76A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F97664B-3987-4D58-B115-536A56136E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7645A4BF-6405-450A-93FA-17449EA8FAF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1685154F-CB39-4C6D-9458-8D933A0B9D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40A5CF3-3518-4F10-A8BE-B9DE830B6A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0C088D3-1903-4584-9AB8-2FB7D3A005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87CEA87C-8C53-48E2-BDAF-B4E3BFA2329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BB6FE6D3-584E-43B5-8206-51319F8B7A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D3A26B61-C781-48BE-9376-CF6F9EC315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0D40509-0052-4512-9057-025C45CD74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9503B66-ECAC-4651-837C-16F558F0D7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0634BCB-351E-4F36-A478-7BEE177725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92C3344-B75A-486F-A3C6-9896D30E1B0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6BD0EF60-3275-4EBB-AC23-5E7D13A72D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050DC5B3-1992-4880-88D5-1795D02FA08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52" y="2429"/>
              <a:ext cx="38" cy="19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9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FCED2B16-3D3E-460A-84F9-7E61948BE5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8168E69C-EA63-4EC9-918A-343EAAEE29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4C01C36C-884F-4810-B103-F67246D51E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FC56F153-C188-42AE-9C92-71011D13656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48868F83-410E-4E62-A3AC-3952D8255F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27CF14C6-D51A-46E7-9125-D929913986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F6901C8-B2C9-414C-8690-7AE8E088A9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393" y="2038"/>
              <a:ext cx="39" cy="23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4 h 32"/>
                <a:gd name="T4" fmla="*/ 18 w 52"/>
                <a:gd name="T5" fmla="*/ 23 h 32"/>
                <a:gd name="T6" fmla="*/ 32 w 52"/>
                <a:gd name="T7" fmla="*/ 22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B00C7647-6E3F-45DC-BA98-3D8818F61F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662" y="2006"/>
              <a:ext cx="156" cy="63"/>
            </a:xfrm>
            <a:custGeom>
              <a:avLst/>
              <a:gdLst>
                <a:gd name="T0" fmla="*/ 145 w 206"/>
                <a:gd name="T1" fmla="*/ 5 h 85"/>
                <a:gd name="T2" fmla="*/ 78 w 206"/>
                <a:gd name="T3" fmla="*/ 7 h 85"/>
                <a:gd name="T4" fmla="*/ 83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2 w 206"/>
                <a:gd name="T17" fmla="*/ 39 h 85"/>
                <a:gd name="T18" fmla="*/ 57 w 206"/>
                <a:gd name="T19" fmla="*/ 54 h 85"/>
                <a:gd name="T20" fmla="*/ 67 w 206"/>
                <a:gd name="T21" fmla="*/ 63 h 85"/>
                <a:gd name="T22" fmla="*/ 83 w 206"/>
                <a:gd name="T23" fmla="*/ 50 h 85"/>
                <a:gd name="T24" fmla="*/ 92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2 w 206"/>
                <a:gd name="T31" fmla="*/ 23 h 85"/>
                <a:gd name="T32" fmla="*/ 151 w 206"/>
                <a:gd name="T33" fmla="*/ 20 h 85"/>
                <a:gd name="T34" fmla="*/ 145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2882BD5F-8E55-4C00-9D80-6ED15AA966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2D890401-CFD0-40A7-8EC6-F10B8488CE0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67" y="2311"/>
              <a:ext cx="108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8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8 w 146"/>
                <a:gd name="T29" fmla="*/ 128 h 176"/>
                <a:gd name="T30" fmla="*/ 81 w 146"/>
                <a:gd name="T31" fmla="*/ 127 h 176"/>
                <a:gd name="T32" fmla="*/ 90 w 146"/>
                <a:gd name="T33" fmla="*/ 124 h 176"/>
                <a:gd name="T34" fmla="*/ 95 w 146"/>
                <a:gd name="T35" fmla="*/ 106 h 176"/>
                <a:gd name="T36" fmla="*/ 108 w 146"/>
                <a:gd name="T37" fmla="*/ 100 h 176"/>
                <a:gd name="T38" fmla="*/ 81 w 146"/>
                <a:gd name="T39" fmla="*/ 82 h 176"/>
                <a:gd name="T40" fmla="*/ 65 w 146"/>
                <a:gd name="T41" fmla="*/ 62 h 176"/>
                <a:gd name="T42" fmla="*/ 61 w 146"/>
                <a:gd name="T43" fmla="*/ 52 h 176"/>
                <a:gd name="T44" fmla="*/ 47 w 146"/>
                <a:gd name="T45" fmla="*/ 46 h 176"/>
                <a:gd name="T46" fmla="*/ 64 w 146"/>
                <a:gd name="T47" fmla="*/ 34 h 176"/>
                <a:gd name="T48" fmla="*/ 47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E004CDF6-A842-40F3-8E60-1C300F08082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13" y="2359"/>
              <a:ext cx="70" cy="67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70 w 92"/>
                <a:gd name="T5" fmla="*/ 19 h 92"/>
                <a:gd name="T6" fmla="*/ 59 w 92"/>
                <a:gd name="T7" fmla="*/ 35 h 92"/>
                <a:gd name="T8" fmla="*/ 35 w 92"/>
                <a:gd name="T9" fmla="*/ 55 h 92"/>
                <a:gd name="T10" fmla="*/ 14 w 92"/>
                <a:gd name="T11" fmla="*/ 67 h 92"/>
                <a:gd name="T12" fmla="*/ 6 w 92"/>
                <a:gd name="T13" fmla="*/ 52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0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3B82F17E-12C2-4C22-A3FF-857A053288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9301491A-B478-4290-B32E-BC847E7732A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6E7A73AF-01A7-424B-9A9E-B4065B445F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ECC445F6-319A-406B-B3A4-6E27D355C83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1664D859-EDAC-47C2-9A3C-2C82B85D1B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59D64E58-B7E5-4674-B13D-61F665EB3D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2AEBCDA5-C26E-446B-9261-00D41DA1038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0B335C77-33EA-49B9-B196-1C1017F2FC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5B611361-2C60-4F4F-B3F3-7CF36B76A7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D15CF6FA-57E5-4C1E-9A09-D21DF4E7D3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100"/>
              <a:ext cx="111" cy="184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2 h 244"/>
                <a:gd name="T10" fmla="*/ 39 w 148"/>
                <a:gd name="T11" fmla="*/ 169 h 244"/>
                <a:gd name="T12" fmla="*/ 45 w 148"/>
                <a:gd name="T13" fmla="*/ 178 h 244"/>
                <a:gd name="T14" fmla="*/ 63 w 148"/>
                <a:gd name="T15" fmla="*/ 184 h 244"/>
                <a:gd name="T16" fmla="*/ 72 w 148"/>
                <a:gd name="T17" fmla="*/ 148 h 244"/>
                <a:gd name="T18" fmla="*/ 93 w 148"/>
                <a:gd name="T19" fmla="*/ 127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F23AA5AD-F4C1-4EC4-A449-28EBA3BC10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93BB95B4-2872-412D-B226-8CEC8BE754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088758FF-78A6-4D73-8E52-67B79601B3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4A970F92-41D0-4CC9-8E52-85AD8735E69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F0A21279-B934-4AAA-94FE-7130446BA5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D62568CF-A867-4951-85F4-C267C15EA3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D9BC3CC3-E640-4AFB-9E6C-F62D4DADD9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1A1FBED3-51F7-4A2E-AEC1-BDD869B828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0B423B07-D195-4CB8-B3CA-14BE66922D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38C09178-CE1C-4781-8D0C-761E6A3819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08" y="3265"/>
              <a:ext cx="46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6 w 60"/>
                <a:gd name="T9" fmla="*/ 32 h 49"/>
                <a:gd name="T10" fmla="*/ 38 w 60"/>
                <a:gd name="T11" fmla="*/ 18 h 49"/>
                <a:gd name="T12" fmla="*/ 21 w 60"/>
                <a:gd name="T13" fmla="*/ 2 h 49"/>
                <a:gd name="T14" fmla="*/ 15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C8AC5F76-61D9-4385-A059-C46F9D13D3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DA49952A-1AE3-49C3-B0EE-A054559A3A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7FE51113-BA71-4EBD-A2F8-1EF2A150E0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A0DD2F36-5499-40BA-B050-6A111B4E12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FC86775E-56C5-4981-9A1F-F4924C5173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8CBED69B-A8CA-4DC3-AC90-1C08C84BA22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1" y="3353"/>
              <a:ext cx="34" cy="23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2 h 32"/>
                <a:gd name="T6" fmla="*/ 34 w 45"/>
                <a:gd name="T7" fmla="*/ 17 h 32"/>
                <a:gd name="T8" fmla="*/ 17 w 45"/>
                <a:gd name="T9" fmla="*/ 7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F379CDB4-5BF3-4024-AFA9-5DFE27DF2D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4ABC455B-12F6-4A8E-9D03-2F0D424A4E1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EA7AEABA-F6B3-4882-B8DD-5304E9E787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32588A45-FB52-4CA5-A43B-758BEE841E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23D1D8FF-A37E-45F2-AB47-39F5BBAEEB7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4A5F5159-D022-484F-BCAE-A37122E13D4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D682857F-D434-4721-8417-C0B905BD21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142C7A1E-9BE7-4934-8B38-EAA215D9DED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72BECCF9-03B4-48C3-A27F-E1D8292466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84">
              <a:extLst>
                <a:ext uri="{FF2B5EF4-FFF2-40B4-BE49-F238E27FC236}">
                  <a16:creationId xmlns:a16="http://schemas.microsoft.com/office/drawing/2014/main" id="{AEA3AE53-0456-403E-B47B-4247AA8882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CFE3B4C8-CA56-4B5B-86E4-37BB4D1D85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ACE5E4C2-C627-4756-83EB-A8E6E1190C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3FD86E19-A475-408F-AD3B-A0D2F5B960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751" y="3547"/>
              <a:ext cx="19" cy="16"/>
            </a:xfrm>
            <a:custGeom>
              <a:avLst/>
              <a:gdLst>
                <a:gd name="T0" fmla="*/ 14 w 26"/>
                <a:gd name="T1" fmla="*/ 0 h 23"/>
                <a:gd name="T2" fmla="*/ 0 w 26"/>
                <a:gd name="T3" fmla="*/ 10 h 23"/>
                <a:gd name="T4" fmla="*/ 15 w 26"/>
                <a:gd name="T5" fmla="*/ 14 h 23"/>
                <a:gd name="T6" fmla="*/ 14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E30A293E-B5DD-4D7E-9472-87382850EA5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E590CAD0-871A-41E0-BDEA-E41B639BDC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90">
              <a:extLst>
                <a:ext uri="{FF2B5EF4-FFF2-40B4-BE49-F238E27FC236}">
                  <a16:creationId xmlns:a16="http://schemas.microsoft.com/office/drawing/2014/main" id="{1B39BD07-2C21-4F15-BCA9-125F1A1C5A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9" y="3459"/>
              <a:ext cx="28" cy="27"/>
            </a:xfrm>
            <a:custGeom>
              <a:avLst/>
              <a:gdLst>
                <a:gd name="T0" fmla="*/ 25 w 38"/>
                <a:gd name="T1" fmla="*/ 1 h 37"/>
                <a:gd name="T2" fmla="*/ 7 w 38"/>
                <a:gd name="T3" fmla="*/ 1 h 37"/>
                <a:gd name="T4" fmla="*/ 10 w 38"/>
                <a:gd name="T5" fmla="*/ 18 h 37"/>
                <a:gd name="T6" fmla="*/ 19 w 38"/>
                <a:gd name="T7" fmla="*/ 21 h 37"/>
                <a:gd name="T8" fmla="*/ 25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CDF795C9-5307-4FA2-BEA0-7B9EADFFEA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E3AB88E0-CC07-45C5-BFDE-889ABD356B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83" y="3413"/>
              <a:ext cx="25" cy="20"/>
            </a:xfrm>
            <a:custGeom>
              <a:avLst/>
              <a:gdLst>
                <a:gd name="T0" fmla="*/ 22 w 35"/>
                <a:gd name="T1" fmla="*/ 1 h 27"/>
                <a:gd name="T2" fmla="*/ 7 w 35"/>
                <a:gd name="T3" fmla="*/ 1 h 27"/>
                <a:gd name="T4" fmla="*/ 9 w 35"/>
                <a:gd name="T5" fmla="*/ 11 h 27"/>
                <a:gd name="T6" fmla="*/ 18 w 35"/>
                <a:gd name="T7" fmla="*/ 14 h 27"/>
                <a:gd name="T8" fmla="*/ 22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FA40C055-525A-40B4-ACF1-E4DCA5B38A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E1F52ADC-DF85-4E9C-ACA8-661BF96CFD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95">
              <a:extLst>
                <a:ext uri="{FF2B5EF4-FFF2-40B4-BE49-F238E27FC236}">
                  <a16:creationId xmlns:a16="http://schemas.microsoft.com/office/drawing/2014/main" id="{7DA806CC-B8A5-4BBE-8A97-073ACED11D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96">
              <a:extLst>
                <a:ext uri="{FF2B5EF4-FFF2-40B4-BE49-F238E27FC236}">
                  <a16:creationId xmlns:a16="http://schemas.microsoft.com/office/drawing/2014/main" id="{A9C7D78C-FDF1-4AA5-8DED-F9B0CF2E1B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55" y="2051"/>
              <a:ext cx="141" cy="109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70 h 144"/>
                <a:gd name="T18" fmla="*/ 62 w 189"/>
                <a:gd name="T19" fmla="*/ 88 h 144"/>
                <a:gd name="T20" fmla="*/ 80 w 189"/>
                <a:gd name="T21" fmla="*/ 95 h 144"/>
                <a:gd name="T22" fmla="*/ 69 w 189"/>
                <a:gd name="T23" fmla="*/ 106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8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97">
              <a:extLst>
                <a:ext uri="{FF2B5EF4-FFF2-40B4-BE49-F238E27FC236}">
                  <a16:creationId xmlns:a16="http://schemas.microsoft.com/office/drawing/2014/main" id="{99D7B383-6407-42A8-967C-38861B9C1C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9C00CEF9-D315-42B3-874D-8C92CAB7C2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EAF4C21F-C8AF-4CCF-8021-52B53F53C5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A1312383-429D-436E-912F-B645A81D7B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428" y="2015"/>
              <a:ext cx="49" cy="32"/>
            </a:xfrm>
            <a:custGeom>
              <a:avLst/>
              <a:gdLst>
                <a:gd name="T0" fmla="*/ 37 w 66"/>
                <a:gd name="T1" fmla="*/ 7 h 43"/>
                <a:gd name="T2" fmla="*/ 19 w 66"/>
                <a:gd name="T3" fmla="*/ 7 h 43"/>
                <a:gd name="T4" fmla="*/ 7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6 w 66"/>
                <a:gd name="T11" fmla="*/ 20 h 43"/>
                <a:gd name="T12" fmla="*/ 37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772DC7CA-812A-42FF-BEED-6DAB3B7C6C1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CD8A1008-1045-4146-B7D1-719AC268B9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070C45F7-B5BF-42E0-99E6-8C822B9D04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CDDFB97E-79CA-45DB-8C72-58B1A8E7A4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98A3192D-FB82-4CDD-A4DF-96D1905AFF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9B4ABDDD-A8DF-45B7-B692-CC93C9DE8B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C1488F5B-773A-46E4-96D3-51310F4A77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CED9DCC6-1742-4E43-A309-9273B2B534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394EC8C8-626E-48AA-8D49-A7C48A130A1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36822B36-9DE9-492B-8D74-5CB5B9991E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C6748E27-1D17-4BEB-8D9A-2AA87E55DF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022" y="2005"/>
              <a:ext cx="15" cy="12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2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8AD1F62A-6AE2-40AC-B8C4-07C3F65391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113">
              <a:extLst>
                <a:ext uri="{FF2B5EF4-FFF2-40B4-BE49-F238E27FC236}">
                  <a16:creationId xmlns:a16="http://schemas.microsoft.com/office/drawing/2014/main" id="{88BCC4CF-713D-4CFA-A4F2-4B718F0D1E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114">
              <a:extLst>
                <a:ext uri="{FF2B5EF4-FFF2-40B4-BE49-F238E27FC236}">
                  <a16:creationId xmlns:a16="http://schemas.microsoft.com/office/drawing/2014/main" id="{D291E4B0-0D4A-4FE0-A13C-90B76791A6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5">
              <a:extLst>
                <a:ext uri="{FF2B5EF4-FFF2-40B4-BE49-F238E27FC236}">
                  <a16:creationId xmlns:a16="http://schemas.microsoft.com/office/drawing/2014/main" id="{019F480E-86C4-4E43-B62D-1E92ACF370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6">
              <a:extLst>
                <a:ext uri="{FF2B5EF4-FFF2-40B4-BE49-F238E27FC236}">
                  <a16:creationId xmlns:a16="http://schemas.microsoft.com/office/drawing/2014/main" id="{1C31194D-D8CF-4E55-80C1-E98564F705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9C14D2F3-F7AC-402E-B6CE-FA58E6C460D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8">
              <a:extLst>
                <a:ext uri="{FF2B5EF4-FFF2-40B4-BE49-F238E27FC236}">
                  <a16:creationId xmlns:a16="http://schemas.microsoft.com/office/drawing/2014/main" id="{554677C8-8306-4C71-83E0-BFB2D9EB7F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9">
              <a:extLst>
                <a:ext uri="{FF2B5EF4-FFF2-40B4-BE49-F238E27FC236}">
                  <a16:creationId xmlns:a16="http://schemas.microsoft.com/office/drawing/2014/main" id="{3EAEC9E4-959C-4696-8A12-A1C45DEB6F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20">
              <a:extLst>
                <a:ext uri="{FF2B5EF4-FFF2-40B4-BE49-F238E27FC236}">
                  <a16:creationId xmlns:a16="http://schemas.microsoft.com/office/drawing/2014/main" id="{D1D93E1D-14E4-4E30-A4C5-72E3386FE4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21">
              <a:extLst>
                <a:ext uri="{FF2B5EF4-FFF2-40B4-BE49-F238E27FC236}">
                  <a16:creationId xmlns:a16="http://schemas.microsoft.com/office/drawing/2014/main" id="{0F1C29EA-2C8F-4063-97A0-8001E93789D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37" y="2293"/>
              <a:ext cx="10" cy="14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4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22">
              <a:extLst>
                <a:ext uri="{FF2B5EF4-FFF2-40B4-BE49-F238E27FC236}">
                  <a16:creationId xmlns:a16="http://schemas.microsoft.com/office/drawing/2014/main" id="{CCC32CCC-9033-44C4-BFF1-835B00A49C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23">
              <a:extLst>
                <a:ext uri="{FF2B5EF4-FFF2-40B4-BE49-F238E27FC236}">
                  <a16:creationId xmlns:a16="http://schemas.microsoft.com/office/drawing/2014/main" id="{B5C4112D-85D0-465E-81A0-20A280845C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41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4225"/>
            <a:ext cx="10515600" cy="90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B8BFEF05-1151-47DE-8B74-5B4B135673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3E3F0F15-6DDB-430B-AD69-0F2D7DCAED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4184BD95-AD1D-44A3-8BB5-CDA228F22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C559AFAD-4245-4E7A-A0B2-4FE78E5F49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D2A9CDBD-1745-46F3-9E61-AD23BE554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8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2" r:id="rId4"/>
    <p:sldLayoutId id="2147483883" r:id="rId5"/>
    <p:sldLayoutId id="2147483888" r:id="rId6"/>
    <p:sldLayoutId id="214748390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6.tmp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6.tmp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image" Target="../media/image6.tmp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image" Target="../media/image6.tmp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image" Target="../media/image6.tmp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image" Target="../media/image6.tmp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image" Target="../media/image6.tmp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image" Target="../media/image6.tmp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19" Type="http://schemas.openxmlformats.org/officeDocument/2006/relationships/image" Target="../media/image6.tmp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10" Type="http://schemas.openxmlformats.org/officeDocument/2006/relationships/tags" Target="../tags/tag190.xml"/><Relationship Id="rId19" Type="http://schemas.openxmlformats.org/officeDocument/2006/relationships/image" Target="../media/image6.tmp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10" Type="http://schemas.openxmlformats.org/officeDocument/2006/relationships/tags" Target="../tags/tag207.xml"/><Relationship Id="rId19" Type="http://schemas.openxmlformats.org/officeDocument/2006/relationships/image" Target="../media/image6.tmp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2" Type="http://schemas.openxmlformats.org/officeDocument/2006/relationships/tags" Target="../tags/tag216.xml"/><Relationship Id="rId16" Type="http://schemas.openxmlformats.org/officeDocument/2006/relationships/tags" Target="../tags/tag230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10" Type="http://schemas.openxmlformats.org/officeDocument/2006/relationships/tags" Target="../tags/tag224.xml"/><Relationship Id="rId19" Type="http://schemas.openxmlformats.org/officeDocument/2006/relationships/image" Target="../media/image6.tmp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10" Type="http://schemas.openxmlformats.org/officeDocument/2006/relationships/tags" Target="../tags/tag241.xml"/><Relationship Id="rId19" Type="http://schemas.openxmlformats.org/officeDocument/2006/relationships/image" Target="../media/image6.tmp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tags" Target="../tags/tag26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10" Type="http://schemas.openxmlformats.org/officeDocument/2006/relationships/tags" Target="../tags/tag258.xml"/><Relationship Id="rId19" Type="http://schemas.openxmlformats.org/officeDocument/2006/relationships/image" Target="../media/image6.tmp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17" Type="http://schemas.openxmlformats.org/officeDocument/2006/relationships/tags" Target="../tags/tag282.xml"/><Relationship Id="rId2" Type="http://schemas.openxmlformats.org/officeDocument/2006/relationships/tags" Target="../tags/tag267.xml"/><Relationship Id="rId16" Type="http://schemas.openxmlformats.org/officeDocument/2006/relationships/tags" Target="../tags/tag281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5" Type="http://schemas.openxmlformats.org/officeDocument/2006/relationships/tags" Target="../tags/tag280.xml"/><Relationship Id="rId10" Type="http://schemas.openxmlformats.org/officeDocument/2006/relationships/tags" Target="../tags/tag275.xml"/><Relationship Id="rId19" Type="http://schemas.openxmlformats.org/officeDocument/2006/relationships/image" Target="../media/image6.tmp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tags" Target="../tags/tag27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12" Type="http://schemas.openxmlformats.org/officeDocument/2006/relationships/image" Target="../media/image6.tmp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87.xml"/><Relationship Id="rId10" Type="http://schemas.openxmlformats.org/officeDocument/2006/relationships/tags" Target="../tags/tag292.xml"/><Relationship Id="rId4" Type="http://schemas.openxmlformats.org/officeDocument/2006/relationships/tags" Target="../tags/tag286.xml"/><Relationship Id="rId9" Type="http://schemas.openxmlformats.org/officeDocument/2006/relationships/tags" Target="../tags/tag29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6.tmp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6.tmp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9F7456-CDF3-4733-8E9C-C63A7471A7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609725"/>
            <a:ext cx="9144000" cy="2039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恶意代码分析与防治技术</a:t>
            </a:r>
            <a:br>
              <a:rPr lang="zh-CN" altLang="en-US" dirty="0"/>
            </a:br>
            <a:r>
              <a:rPr lang="zh-CN" altLang="en-US" sz="3600" dirty="0"/>
              <a:t>第</a:t>
            </a:r>
            <a:r>
              <a:rPr lang="en-US" altLang="zh-CN" sz="3600" dirty="0"/>
              <a:t>9</a:t>
            </a:r>
            <a:r>
              <a:rPr lang="zh-CN" altLang="en-US" sz="3600" dirty="0"/>
              <a:t>章 </a:t>
            </a:r>
            <a:r>
              <a:rPr lang="en-US" altLang="zh-CN" sz="3600" dirty="0" err="1"/>
              <a:t>WinDBG</a:t>
            </a:r>
            <a:r>
              <a:rPr lang="zh-CN" altLang="en-US" sz="3600" dirty="0"/>
              <a:t>内核调试</a:t>
            </a:r>
            <a:endParaRPr lang="en-US" altLang="zh-CN" sz="2800" dirty="0"/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89FEC9B7-B1B9-4B9D-AE28-841348F4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56077"/>
            <a:ext cx="6400800" cy="112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/>
              <a:t>王志</a:t>
            </a:r>
            <a:r>
              <a:rPr lang="en-US" altLang="zh-CN" sz="3200" b="1" dirty="0"/>
              <a:t> </a:t>
            </a:r>
          </a:p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zwang@nankai.edu.cn</a:t>
            </a:r>
            <a:endParaRPr lang="en-US" altLang="zh-CN" sz="3200" dirty="0"/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E8C48914-9891-44D5-A1C3-B0D2CDDB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21313"/>
            <a:ext cx="640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南开大学 网络空间安全学院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2023/2024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1D1C-D894-47D7-8574-40D79E70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驱动栈（</a:t>
            </a:r>
            <a:r>
              <a:rPr lang="en-US" altLang="zh-CN" dirty="0"/>
              <a:t>Driver Stack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BD063-FBEF-4EA9-BEAA-11707215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并不是所有的驱动都直接与设备进行通信</a:t>
            </a:r>
            <a:endParaRPr lang="en-US" altLang="zh-CN" dirty="0"/>
          </a:p>
          <a:p>
            <a:r>
              <a:rPr lang="zh-CN" altLang="en-US" dirty="0"/>
              <a:t>一次设备的访问过程通常会经过多个驱动</a:t>
            </a:r>
            <a:endParaRPr lang="en-US" altLang="zh-CN" dirty="0"/>
          </a:p>
          <a:p>
            <a:pPr lvl="1"/>
            <a:r>
              <a:rPr lang="zh-CN" altLang="en-US" dirty="0"/>
              <a:t>驱动栈（</a:t>
            </a:r>
            <a:r>
              <a:rPr lang="en-US" altLang="zh-CN" dirty="0"/>
              <a:t>Driver Stack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过滤驱动（</a:t>
            </a:r>
            <a:r>
              <a:rPr lang="en-US" altLang="zh-CN" dirty="0"/>
              <a:t>Filter Driver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1"/>
                </a:solidFill>
              </a:rPr>
              <a:t>杀毒软件、防火墙、入侵检测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功能驱动（</a:t>
            </a:r>
            <a:r>
              <a:rPr lang="en-US" altLang="zh-CN" dirty="0"/>
              <a:t>Function Driver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一个设备栈最多只有一个功能驱动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9F86F-0E24-4BBD-BA95-AB738092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604" y="2158417"/>
            <a:ext cx="4019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463826-918E-4B63-8C0F-A788EA1687C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驱动栈中，过滤驱动一定在功能驱动的上面？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493716-53CF-449C-B9D6-C0CF9954BF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003FC5-F995-48E3-A501-510FD480E6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8B2D4C-1ABA-4024-958F-FCE78797CA3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2977F7-5823-49E5-9713-C1776DA7B4E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6B5719-93F7-4F3D-8553-77292168369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C2453F8-CAEE-48C8-B102-2661A13A6C9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1930E36-60F9-494E-B178-98989C825D7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DA3275C-6124-4FDF-9499-58E81757D59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4E4CE05-36AE-4009-AAE2-58EEF0D4A00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25119C8-6813-46B8-890B-4BDF17134B3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BA4DE71-26B5-4237-91D0-21047AE7F6E1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68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065D-A377-4D1D-ADFE-CAE09F4C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B84E-293C-4188-B809-9065C529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上层过滤驱动（</a:t>
            </a:r>
            <a:r>
              <a:rPr lang="en-US" altLang="zh-CN" dirty="0"/>
              <a:t>Upper Filter Driver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在功能驱动之前的过滤驱动</a:t>
            </a:r>
            <a:endParaRPr lang="en-US" altLang="zh-CN" dirty="0"/>
          </a:p>
          <a:p>
            <a:r>
              <a:rPr lang="zh-CN" altLang="en-US" dirty="0"/>
              <a:t>下层过滤驱动（</a:t>
            </a:r>
            <a:r>
              <a:rPr lang="en-US" altLang="zh-CN" dirty="0"/>
              <a:t>Lower Filter Driver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在功能驱动之后的过滤驱动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402DC-4E96-405B-AA9E-A5AB766E710D}"/>
              </a:ext>
            </a:extLst>
          </p:cNvPr>
          <p:cNvSpPr txBox="1"/>
          <p:nvPr/>
        </p:nvSpPr>
        <p:spPr>
          <a:xfrm>
            <a:off x="300954" y="6311900"/>
            <a:ext cx="8041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https://learn.microsoft.com/en-us/windows-hardware/drivers/gettingstarted/device-nodes-and-device-stacks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18A0D1-E66D-4B3F-ACCF-7507F961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513" y="1999569"/>
            <a:ext cx="3915253" cy="37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DE4AF4-A8A2-42E0-93A5-91C089C053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应用程序可以直接访问驱动程序吗？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C475FE-C73E-42EC-8EFC-0B2E8E597C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AED3FE-3C30-4A66-9AF4-0EBD9A8B81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C19D3E3-1152-4E33-A8BB-C82116433CD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4E7529-4A3D-48FC-BD4C-D03BE73EB00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B055AA-A4DD-4DA7-92F0-C3A0F0D4C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E462EC-4A84-4FD6-B3BF-0366E2C1D7E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FAED1A2-B1E8-4280-938B-A6317DCD3CD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9BE5DCE-7FEB-47E0-A4D1-E4525976D5B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3C14B95-1614-48E0-B283-0691C25DCA8E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935B0B5-9048-4198-8023-9B03F8B0043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1149E84-543A-419F-B20F-56A18081EB15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16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5F82-172A-4E11-98CB-3F34F2A8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D85C5-8C48-419F-AFFC-B3C3B297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9" y="1859865"/>
            <a:ext cx="7122207" cy="435133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Windows</a:t>
            </a:r>
            <a:r>
              <a:rPr lang="zh-CN" altLang="en-US" sz="2000" dirty="0"/>
              <a:t>使用即插即用管理器</a:t>
            </a:r>
            <a:r>
              <a:rPr lang="en-US" altLang="zh-CN" sz="2000" dirty="0"/>
              <a:t>(Plug and Play Manager)</a:t>
            </a:r>
            <a:r>
              <a:rPr lang="zh-CN" altLang="en-US" sz="2000" dirty="0"/>
              <a:t>，创建设备树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1"/>
                </a:solidFill>
              </a:rPr>
              <a:t>Device Tree</a:t>
            </a:r>
            <a:r>
              <a:rPr lang="en-US" altLang="zh-CN" sz="2000" dirty="0"/>
              <a:t>)</a:t>
            </a:r>
            <a:r>
              <a:rPr lang="zh-CN" altLang="en-US" sz="2000" dirty="0"/>
              <a:t>，来管理系统中的设备</a:t>
            </a:r>
            <a:endParaRPr lang="en-US" altLang="zh-CN" sz="2000" dirty="0"/>
          </a:p>
          <a:p>
            <a:pPr lvl="1"/>
            <a:r>
              <a:rPr lang="zh-CN" altLang="en-US" sz="1800" dirty="0"/>
              <a:t>设备节点（</a:t>
            </a:r>
            <a:r>
              <a:rPr lang="en-US" altLang="zh-CN" sz="1800" dirty="0"/>
              <a:t>Device Node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/>
            <a:r>
              <a:rPr lang="zh-CN" altLang="en-US" sz="1600" dirty="0"/>
              <a:t>不是所有的设备节点都对应物理设备</a:t>
            </a:r>
            <a:endParaRPr lang="en-US" altLang="zh-CN" sz="1600" dirty="0"/>
          </a:p>
          <a:p>
            <a:pPr lvl="2"/>
            <a:r>
              <a:rPr lang="zh-CN" altLang="en-US" sz="1600" dirty="0"/>
              <a:t>软件组件</a:t>
            </a:r>
            <a:endParaRPr lang="en-US" altLang="zh-CN" sz="1600" dirty="0"/>
          </a:p>
          <a:p>
            <a:pPr lvl="1"/>
            <a:r>
              <a:rPr lang="zh-CN" altLang="en-US" sz="1800" dirty="0"/>
              <a:t>根设备节点（</a:t>
            </a:r>
            <a:r>
              <a:rPr lang="en-US" altLang="zh-CN" sz="1800" dirty="0"/>
              <a:t>Root Device Node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/>
            <a:r>
              <a:rPr lang="zh-CN" altLang="en-US" sz="1600" dirty="0"/>
              <a:t>根节点在树的最下面</a:t>
            </a:r>
            <a:endParaRPr lang="en-US" altLang="zh-CN" sz="1600" dirty="0"/>
          </a:p>
          <a:p>
            <a:pPr lvl="1"/>
            <a:r>
              <a:rPr lang="zh-CN" altLang="en-US" sz="1800" dirty="0"/>
              <a:t>继承关系</a:t>
            </a:r>
            <a:r>
              <a:rPr lang="en-US" altLang="zh-CN" sz="1800" dirty="0"/>
              <a:t>(Parent/Child Relationships)</a:t>
            </a:r>
          </a:p>
          <a:p>
            <a:pPr lvl="2"/>
            <a:r>
              <a:rPr lang="en-US" altLang="zh-CN" sz="1600" dirty="0"/>
              <a:t>PCI</a:t>
            </a:r>
            <a:r>
              <a:rPr lang="zh-CN" altLang="en-US" sz="1600" dirty="0"/>
              <a:t>总线</a:t>
            </a:r>
            <a:r>
              <a:rPr lang="en-US" altLang="zh-CN" sz="1600" dirty="0"/>
              <a:t>--&gt;USB Host Controller--&gt;USB Root Hub --&gt;USB Device</a:t>
            </a:r>
            <a:endParaRPr lang="zh-CN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BAF37-52F8-48AA-80A2-F4A01BAC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96" y="1997293"/>
            <a:ext cx="4804260" cy="407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4E44AA-B151-4391-8E49-2E4FEA56347B}"/>
              </a:ext>
            </a:extLst>
          </p:cNvPr>
          <p:cNvSpPr txBox="1"/>
          <p:nvPr/>
        </p:nvSpPr>
        <p:spPr>
          <a:xfrm>
            <a:off x="248668" y="6423109"/>
            <a:ext cx="11710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https://learn.microsoft.com/en-us/windows-hardware/drivers/gettingstarted/device-nodes-and-device-stacks</a:t>
            </a:r>
          </a:p>
        </p:txBody>
      </p:sp>
    </p:spTree>
    <p:extLst>
      <p:ext uri="{BB962C8B-B14F-4D97-AF65-F5344CB8AC3E}">
        <p14:creationId xmlns:p14="http://schemas.microsoft.com/office/powerpoint/2010/main" val="295964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CF34C-7B18-42B3-86E1-165CCECC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AD5EC-264D-4B17-8FB9-62C8B791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2" y="1825625"/>
            <a:ext cx="7252282" cy="4351338"/>
          </a:xfrm>
        </p:spPr>
        <p:txBody>
          <a:bodyPr/>
          <a:lstStyle/>
          <a:p>
            <a:r>
              <a:rPr lang="zh-CN" altLang="en-US" dirty="0"/>
              <a:t>每个设备节点是一个有序的设备对象列表</a:t>
            </a:r>
            <a:endParaRPr lang="en-US" altLang="zh-CN" dirty="0"/>
          </a:p>
          <a:p>
            <a:pPr lvl="1"/>
            <a:r>
              <a:rPr lang="zh-CN" altLang="en-US" dirty="0"/>
              <a:t>每个设备对象关联一个驱动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zh-CN" altLang="en-US" dirty="0"/>
              <a:t>设备对象、驱动</a:t>
            </a:r>
            <a:r>
              <a:rPr lang="en-US" altLang="zh-CN" dirty="0"/>
              <a:t>&gt; </a:t>
            </a:r>
          </a:p>
          <a:p>
            <a:pPr lvl="1"/>
            <a:r>
              <a:rPr lang="en-US" altLang="zh-CN" dirty="0" err="1"/>
              <a:t>Proseware</a:t>
            </a:r>
            <a:r>
              <a:rPr lang="zh-CN" altLang="en-US" dirty="0"/>
              <a:t> </a:t>
            </a:r>
            <a:r>
              <a:rPr lang="en-US" altLang="zh-CN" dirty="0"/>
              <a:t>Gizmo</a:t>
            </a:r>
            <a:r>
              <a:rPr lang="zh-CN" altLang="en-US" dirty="0"/>
              <a:t>设备栈中有</a:t>
            </a:r>
            <a:r>
              <a:rPr lang="en-US" altLang="zh-CN" dirty="0"/>
              <a:t>3</a:t>
            </a:r>
            <a:r>
              <a:rPr lang="zh-CN" altLang="en-US" dirty="0"/>
              <a:t>个设备对象</a:t>
            </a:r>
            <a:endParaRPr lang="en-US" altLang="zh-CN" dirty="0"/>
          </a:p>
          <a:p>
            <a:pPr lvl="1"/>
            <a:r>
              <a:rPr lang="en-US" altLang="zh-CN" dirty="0"/>
              <a:t>PCI Bus</a:t>
            </a:r>
            <a:r>
              <a:rPr lang="zh-CN" altLang="en-US" dirty="0"/>
              <a:t>设备栈有</a:t>
            </a:r>
            <a:r>
              <a:rPr lang="en-US" altLang="zh-CN" dirty="0"/>
              <a:t>2</a:t>
            </a:r>
            <a:r>
              <a:rPr lang="zh-CN" altLang="en-US" dirty="0"/>
              <a:t>个设备对象</a:t>
            </a:r>
            <a:endParaRPr lang="en-US" altLang="zh-CN" dirty="0"/>
          </a:p>
        </p:txBody>
      </p:sp>
      <p:sp>
        <p:nvSpPr>
          <p:cNvPr id="4" name="AutoShape 2" descr="diagram showing device objects ordered in device stacks in the proseware gizmo and pci device nodes.">
            <a:extLst>
              <a:ext uri="{FF2B5EF4-FFF2-40B4-BE49-F238E27FC236}">
                <a16:creationId xmlns:a16="http://schemas.microsoft.com/office/drawing/2014/main" id="{2C4F1839-C122-4B78-8844-6C7C7E386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iagram showing device objects ordered in device stacks in the proseware gizmo and pci device nodes.">
            <a:extLst>
              <a:ext uri="{FF2B5EF4-FFF2-40B4-BE49-F238E27FC236}">
                <a16:creationId xmlns:a16="http://schemas.microsoft.com/office/drawing/2014/main" id="{620F317F-8449-44E7-BCD2-9344AEA7E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EE560C1-5AED-459A-875B-C8D6BC97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985" y="2026349"/>
            <a:ext cx="4250610" cy="40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7776-F8E3-4DCA-A588-09242AD3DF79}"/>
              </a:ext>
            </a:extLst>
          </p:cNvPr>
          <p:cNvSpPr txBox="1"/>
          <p:nvPr/>
        </p:nvSpPr>
        <p:spPr>
          <a:xfrm>
            <a:off x="243282" y="6374124"/>
            <a:ext cx="8613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https://learn.microsoft.com/en-us/windows-hardware/drivers/gettingstarted/device-nodes-and-device-stacks</a:t>
            </a:r>
          </a:p>
        </p:txBody>
      </p:sp>
    </p:spTree>
    <p:extLst>
      <p:ext uri="{BB962C8B-B14F-4D97-AF65-F5344CB8AC3E}">
        <p14:creationId xmlns:p14="http://schemas.microsoft.com/office/powerpoint/2010/main" val="13478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5E7F4B6-F4F3-7541-B458-02D05FA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设备对象（</a:t>
            </a:r>
            <a:r>
              <a:rPr lang="en-US" altLang="zh-CN" dirty="0"/>
              <a:t>Device Objects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007D673-D8F5-FC44-A226-E67A0DAB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20" y="1825625"/>
            <a:ext cx="765076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PnP</a:t>
            </a:r>
            <a:r>
              <a:rPr lang="zh-CN" altLang="en-US" dirty="0"/>
              <a:t>管理器控制总线驱动枚举挂在其上的设备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发现的设备创建物理设备对象（</a:t>
            </a:r>
            <a:r>
              <a:rPr lang="en-US" altLang="zh-CN" dirty="0"/>
              <a:t>Physical Device Object, PDO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遍历注册表，找到</a:t>
            </a:r>
            <a:r>
              <a:rPr lang="en-US" altLang="zh-CN" dirty="0"/>
              <a:t>PDO</a:t>
            </a:r>
            <a:r>
              <a:rPr lang="zh-CN" altLang="en-US" dirty="0"/>
              <a:t>对应的驱动，创建设备栈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PDO</a:t>
            </a:r>
            <a:r>
              <a:rPr lang="zh-CN" altLang="en-US" dirty="0"/>
              <a:t>始终是设备栈的底部设备对象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7BD1A7-7828-45DD-BD7B-82D719E99021}"/>
              </a:ext>
            </a:extLst>
          </p:cNvPr>
          <p:cNvSpPr txBox="1"/>
          <p:nvPr/>
        </p:nvSpPr>
        <p:spPr>
          <a:xfrm>
            <a:off x="598765" y="5889109"/>
            <a:ext cx="1086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https://learn.microsoft.com/zh-cn/windows-hardware/drivers/kernel/introduction-to-device-objects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8CA45A-CDB7-44F3-9952-482D1EA7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12" y="2085907"/>
            <a:ext cx="3915253" cy="3721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5BFE695-70A4-004C-8F02-7C959EC9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USB Flash Drive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A55DB66-9B3C-3448-B386-01D442CC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User plugs in flash drive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Windows creates the "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F: drive</a:t>
            </a:r>
            <a:r>
              <a:rPr lang="en-US" altLang="zh-CN" dirty="0">
                <a:ea typeface="ＭＳ Ｐゴシック" charset="-128"/>
              </a:rPr>
              <a:t>" </a:t>
            </a:r>
            <a:r>
              <a:rPr lang="en-US" altLang="zh-CN" i="1" dirty="0">
                <a:ea typeface="ＭＳ Ｐゴシック" charset="-128"/>
              </a:rPr>
              <a:t>device object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Applications can now make requests to the F: drive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They will be sent to the driver for USB flash drives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63BDE3-5443-4AD1-8F04-FC338B7EED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11443" y="635001"/>
            <a:ext cx="8611849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下面那个选项可以被用户空间的应用程序直接访问？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4014F-A70A-4ED9-A640-86D4F69CF96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物理设备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physical hardware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B80CC-4858-4C36-8460-4B47648E854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设备驱动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device driver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B08CE7-4246-440E-AEEE-7F7AE13AA8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设备对象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device object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937245-6059-486D-A458-A52E36094E8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Windows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D0826-A759-4E2A-A480-97A806045A2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D3BD9F-8A13-4277-B8FE-8524B5B0DCF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16E0B9-895E-4AAC-AE2B-6678139ACD9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94799D-BC57-4ADD-B428-30E94C8467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9294E9-7A44-477F-9EB4-014BA141C74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FF95AA-59B2-45A2-8C4F-BFE1ED75DDD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66BA04E-03B2-4D6F-B3D7-D54691A4E5C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6620456-30F2-41B8-8AD5-F5C6777290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5BF50C5-72B5-44D7-B48A-CB9F47E9941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1AF57B4-A152-4176-B0CB-BFE0E75B06A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FDA4283-1081-47A2-9E6E-D11A2BA4438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3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D9FC996-E51E-3547-B116-73B7599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Loading Drivers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20A0E238-0CDB-AB42-A136-E381DFE7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Drivers must be loaded into the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kernel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Just as DLLs are loaded into processes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When a driver is first loaded, its </a:t>
            </a:r>
            <a:r>
              <a:rPr lang="en-US" altLang="zh-CN" b="1" dirty="0" err="1">
                <a:ea typeface="ＭＳ Ｐゴシック" charset="-128"/>
              </a:rPr>
              <a:t>DriverEntry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procedure is called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Just like </a:t>
            </a:r>
            <a:r>
              <a:rPr lang="en-US" altLang="zh-CN" b="1" dirty="0" err="1">
                <a:ea typeface="ＭＳ Ｐゴシック" charset="-128"/>
              </a:rPr>
              <a:t>DLLMain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 DLLs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55C1-E10D-694B-A0A4-D4E4E8A7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1" lang="zh-CN" altLang="en-US" dirty="0">
                <a:ea typeface="宋体" panose="02010600030101010101" pitchFamily="2" charset="-122"/>
              </a:rPr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30970-F172-194F-8E76-02AB95A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86" y="1607820"/>
            <a:ext cx="10347820" cy="4930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en-US" altLang="zh-CN" dirty="0"/>
              <a:t> </a:t>
            </a:r>
            <a:r>
              <a:rPr kumimoji="1" lang="zh-CN" altLang="en-US" dirty="0"/>
              <a:t>系统内核与驱动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FF0000"/>
                </a:solidFill>
              </a:rPr>
              <a:t>难点：设备（</a:t>
            </a:r>
            <a:r>
              <a:rPr kumimoji="1" lang="en-US" altLang="zh-CN" dirty="0">
                <a:solidFill>
                  <a:srgbClr val="FF0000"/>
                </a:solidFill>
              </a:rPr>
              <a:t>Device</a:t>
            </a:r>
            <a:r>
              <a:rPr kumimoji="1" lang="zh-CN" altLang="en-US" dirty="0">
                <a:solidFill>
                  <a:srgbClr val="FF0000"/>
                </a:solidFill>
              </a:rPr>
              <a:t>）、驱动（</a:t>
            </a:r>
            <a:r>
              <a:rPr kumimoji="1" lang="en-US" altLang="zh-CN" dirty="0">
                <a:solidFill>
                  <a:srgbClr val="FF0000"/>
                </a:solidFill>
              </a:rPr>
              <a:t>Driver</a:t>
            </a:r>
            <a:r>
              <a:rPr kumimoji="1" lang="zh-CN" altLang="en-US" dirty="0">
                <a:solidFill>
                  <a:srgbClr val="FF0000"/>
                </a:solidFill>
              </a:rPr>
              <a:t>）、物理设备（</a:t>
            </a:r>
            <a:r>
              <a:rPr kumimoji="1" lang="en-US" altLang="zh-CN" dirty="0">
                <a:solidFill>
                  <a:srgbClr val="FF0000"/>
                </a:solidFill>
              </a:rPr>
              <a:t>Physical Device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WinDbg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Microsoft Symbols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zh-CN" altLang="en-US" dirty="0"/>
              <a:t>内核调试实战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Rootkits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FF0000"/>
                </a:solidFill>
              </a:rPr>
              <a:t>难点：</a:t>
            </a:r>
            <a:r>
              <a:rPr kumimoji="1" lang="en-US" altLang="zh-CN" dirty="0">
                <a:solidFill>
                  <a:srgbClr val="FF0000"/>
                </a:solidFill>
              </a:rPr>
              <a:t>SSDT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IDT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AE3229B8-3449-324A-B430-DADA214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DriverEntry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104BB578-C8E2-8F40-89DE-A5A1277A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ea typeface="ＭＳ Ｐゴシック" charset="-128"/>
              </a:rPr>
              <a:t>DLLs expose functionality through the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export table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ea typeface="ＭＳ Ｐゴシック" charset="-128"/>
              </a:rPr>
              <a:t>Drivers must register the address for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-128"/>
              </a:rPr>
              <a:t>callback functions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1FF62-2004-4384-B84B-1EC545DF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ＭＳ Ｐゴシック" charset="-128"/>
              </a:rPr>
              <a:t>DriverEntry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8FAE4-70F3-4AC3-A2C1-7BFA518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They will be called when a user-space software component requests a </a:t>
            </a:r>
            <a:r>
              <a:rPr lang="en-US" altLang="zh-CN" dirty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zh-CN" dirty="0" err="1"/>
              <a:t>DriverEntry</a:t>
            </a:r>
            <a:r>
              <a:rPr lang="en-US" altLang="zh-CN" dirty="0"/>
              <a:t> performs this </a:t>
            </a:r>
            <a:r>
              <a:rPr lang="en-US" altLang="zh-CN" dirty="0">
                <a:solidFill>
                  <a:srgbClr val="FF0000"/>
                </a:solidFill>
              </a:rPr>
              <a:t>registration</a:t>
            </a:r>
          </a:p>
          <a:p>
            <a:pPr lvl="1"/>
            <a:r>
              <a:rPr lang="en-US" altLang="zh-CN" dirty="0"/>
              <a:t>Windows creates a </a:t>
            </a:r>
            <a:r>
              <a:rPr lang="en-US" altLang="zh-CN" dirty="0">
                <a:solidFill>
                  <a:srgbClr val="FF0000"/>
                </a:solidFill>
              </a:rPr>
              <a:t>driver object </a:t>
            </a:r>
            <a:r>
              <a:rPr lang="en-US" altLang="zh-CN" dirty="0"/>
              <a:t>structure, passes it to </a:t>
            </a:r>
            <a:r>
              <a:rPr lang="en-US" altLang="zh-CN" dirty="0" err="1"/>
              <a:t>DriverEntry</a:t>
            </a:r>
            <a:r>
              <a:rPr lang="en-US" altLang="zh-CN" dirty="0"/>
              <a:t> which fills it with </a:t>
            </a:r>
            <a:r>
              <a:rPr lang="en-US" altLang="zh-CN" dirty="0">
                <a:solidFill>
                  <a:srgbClr val="FF0000"/>
                </a:solidFill>
              </a:rPr>
              <a:t>callback functions</a:t>
            </a:r>
          </a:p>
          <a:p>
            <a:pPr lvl="1"/>
            <a:r>
              <a:rPr lang="en-US" altLang="zh-CN" dirty="0" err="1"/>
              <a:t>DriverEntry</a:t>
            </a:r>
            <a:r>
              <a:rPr lang="en-US" altLang="zh-CN" dirty="0"/>
              <a:t> then creates a </a:t>
            </a:r>
            <a:r>
              <a:rPr lang="en-US" altLang="zh-CN" dirty="0">
                <a:solidFill>
                  <a:srgbClr val="FF0000"/>
                </a:solidFill>
              </a:rPr>
              <a:t>device object </a:t>
            </a:r>
            <a:r>
              <a:rPr lang="en-US" altLang="zh-CN" dirty="0"/>
              <a:t>that can be accessed from user-land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95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4E1A1FE-65D1-E04A-86D1-B209DA58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Example: Normal Read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082D5D27-9B14-E646-AE08-2E3B4D78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Normal read request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User-mode application obtains a file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handle</a:t>
            </a:r>
            <a:r>
              <a:rPr lang="en-US" altLang="zh-CN" dirty="0">
                <a:ea typeface="ＭＳ Ｐゴシック" charset="-128"/>
              </a:rPr>
              <a:t> to device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Calls </a:t>
            </a:r>
            <a:r>
              <a:rPr lang="en-US" altLang="zh-CN" b="1" dirty="0" err="1">
                <a:ea typeface="ＭＳ Ｐゴシック" charset="-128"/>
              </a:rPr>
              <a:t>ReadFile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 that handle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Kernel processes </a:t>
            </a:r>
            <a:r>
              <a:rPr lang="en-US" altLang="zh-CN" dirty="0" err="1">
                <a:ea typeface="ＭＳ Ｐゴシック" charset="-128"/>
              </a:rPr>
              <a:t>ReadFile</a:t>
            </a:r>
            <a:r>
              <a:rPr lang="en-US" altLang="zh-CN" dirty="0"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request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Invokes the driver's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callback function </a:t>
            </a:r>
            <a:r>
              <a:rPr lang="en-US" altLang="zh-CN" dirty="0">
                <a:ea typeface="ＭＳ Ｐゴシック" charset="-128"/>
              </a:rPr>
              <a:t>handling I/O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B4B79BA-2BD8-1D41-8C10-C35F00C5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Malicious Request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F30195B-0D30-9A46-8850-F372FB86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Most common request from malware is </a:t>
            </a:r>
            <a:r>
              <a:rPr lang="en-US" altLang="zh-CN" b="1" dirty="0" err="1">
                <a:solidFill>
                  <a:srgbClr val="FF0000"/>
                </a:solidFill>
                <a:ea typeface="ＭＳ Ｐゴシック" charset="-128"/>
              </a:rPr>
              <a:t>DeviceIoControl</a:t>
            </a:r>
            <a:endParaRPr lang="en-US" altLang="zh-CN" b="1" dirty="0">
              <a:solidFill>
                <a:srgbClr val="FF0000"/>
              </a:solidFill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A generic request from a user-space module to a device managed by a driver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User-space program passes in an arbitrary-length buffer of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input</a:t>
            </a:r>
            <a:r>
              <a:rPr lang="en-US" altLang="zh-CN" dirty="0">
                <a:ea typeface="ＭＳ Ｐゴシック" charset="-128"/>
              </a:rPr>
              <a:t> data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Received an arbitrary-length buffer of data as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output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E533D42-3654-174B-8341-A7B5476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Ntoskrnl.exe</a:t>
            </a:r>
            <a:r>
              <a:rPr lang="en-US" altLang="zh-CN" dirty="0">
                <a:ea typeface="ＭＳ Ｐゴシック" charset="-128"/>
              </a:rPr>
              <a:t> &amp; </a:t>
            </a:r>
            <a:r>
              <a:rPr lang="en-US" altLang="zh-CN" dirty="0" err="1">
                <a:ea typeface="ＭＳ Ｐゴシック" charset="-128"/>
              </a:rPr>
              <a:t>Hal.dll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52096C3F-333F-254C-A8EF-C2D7B08E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42" y="2108288"/>
            <a:ext cx="7113864" cy="4092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Malicious drivers rarely control hardware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They interact with </a:t>
            </a:r>
            <a:r>
              <a:rPr lang="en-US" altLang="zh-CN" i="1" dirty="0" err="1">
                <a:ea typeface="ＭＳ Ｐゴシック" charset="-128"/>
              </a:rPr>
              <a:t>Ntoskrnl.exe</a:t>
            </a:r>
            <a:r>
              <a:rPr lang="en-US" altLang="zh-CN" dirty="0">
                <a:ea typeface="ＭＳ Ｐゴシック" charset="-128"/>
              </a:rPr>
              <a:t> &amp; </a:t>
            </a:r>
            <a:r>
              <a:rPr lang="en-US" altLang="zh-CN" i="1" dirty="0" err="1">
                <a:ea typeface="ＭＳ Ｐゴシック" charset="-128"/>
              </a:rPr>
              <a:t>Hal.dll</a:t>
            </a:r>
            <a:endParaRPr lang="en-US" altLang="zh-CN" i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i="1" dirty="0" err="1">
                <a:solidFill>
                  <a:srgbClr val="FF0000"/>
                </a:solidFill>
                <a:ea typeface="ＭＳ Ｐゴシック" charset="-128"/>
              </a:rPr>
              <a:t>Ntoskrnl.exe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has code for core OS functions</a:t>
            </a:r>
          </a:p>
          <a:p>
            <a:pPr lvl="1" eaLnBrk="1" hangingPunct="1">
              <a:defRPr/>
            </a:pPr>
            <a:r>
              <a:rPr lang="en-US" altLang="zh-CN" i="1" dirty="0" err="1">
                <a:solidFill>
                  <a:srgbClr val="FF0000"/>
                </a:solidFill>
                <a:ea typeface="ＭＳ Ｐゴシック" charset="-128"/>
              </a:rPr>
              <a:t>Hal.dll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has code for interacting with main hardware components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Malware will import functions from one or both of these files so it can manipulate the kernel</a:t>
            </a:r>
          </a:p>
        </p:txBody>
      </p:sp>
      <p:pic>
        <p:nvPicPr>
          <p:cNvPr id="4" name="Picture 4" descr="Screen Shot 2013-10-16 at 3.34.09 PM.png">
            <a:extLst>
              <a:ext uri="{FF2B5EF4-FFF2-40B4-BE49-F238E27FC236}">
                <a16:creationId xmlns:a16="http://schemas.microsoft.com/office/drawing/2014/main" id="{16B30C9B-00EA-41B1-976F-8584BD1E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72" y="2275412"/>
            <a:ext cx="4656509" cy="3693355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A0B392-5659-4C8D-8AD3-0E70A9047A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are supported by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WinDbg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7C121-2AD7-4096-9B57-0437891922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user-mode debugging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59240-8C46-4A92-B125-8EF2729181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kernel-mode debugging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0A67B-16B0-474C-9B7A-DE172F76E0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rootkit debugging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B2CA8A-D583-4FFE-BFD8-982E6EA4A6B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B3CE80-0457-4773-8303-0C89371D58D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119129-A90D-4F93-A4B0-531260A8F2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B91B705-88B1-40EF-A354-C642076EE35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C2D4AE-2AB1-4F5B-8785-7705ACE0475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application debugging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CE88EF-9B7C-4404-BF4B-9A691DFE0E6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2237D8B-E02C-4823-8A9F-2B025AA5D66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350AE42-C224-42EC-B8FE-E35CF8308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7D64CA2-C008-4876-B91C-A4447D5F5CD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94E02AE-50D9-438E-9F8C-EF86D3945D9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CA2ED63-0F8B-4ECF-888D-3E5A35A149F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5AADC33-726D-45FF-AD07-8AA4619701D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023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F36A50-94FF-4810-AD36-280CEE721E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statements are true for </a:t>
            </a:r>
            <a:r>
              <a:rPr lang="en-US" altLang="zh-CN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driver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10764-BF78-4B79-9B23-733A5E951F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creates and destroys device objects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9513ED-4227-4C63-9A5F-50C8CD03DE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loaded into kernel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144249-7381-4E8A-88D3-0EA1CF8F21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can be accessed from user space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56087D-4C3D-419E-B854-3DC1745B53A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has a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DriverEntry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procedure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A2B6A8-2D2B-471E-A4C8-E2598158043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A93802-66A8-4060-B228-1C9FACD32D9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B77CEC-8379-4A3D-88B9-94251717ECB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81CB8C-DD37-43AB-A6A9-7E4B46790B0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A0CDB7-5CC6-426C-8947-824CBC5C9F3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FC4B5A-DC3B-4755-BA38-61C03AFC2BF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77D8C6B-76A5-4EEE-9DBF-AE220782FA6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4298A6FD-A426-40D9-9133-985E71AC915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9325BD-6585-406A-ACF5-37F02DA28C6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7BB9E58-773A-4D53-A992-50F572FBAE5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A661820-4720-4540-9EBA-D4FE3676BAF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358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9E2ECF-32CC-4000-B92A-39CE2C277F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statements are true for </a:t>
            </a:r>
            <a:r>
              <a:rPr lang="en-US" altLang="zh-CN" sz="26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DriverEntry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5E148-2DE2-4B71-8975-6C0A94F62AA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procedure in driver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F798B-7DCC-4718-885E-8650B5AFA5B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registers callback functions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6A7C9-3E94-4586-8C0E-9C471D9123E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creates device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814BDD-8BE1-4408-9880-7CBB6FA618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initializes driver object structure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6DC60F-B110-4EAC-BEA7-0A70D0349C5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364EC5-E9B7-4D7C-99B0-D701FD0CA45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5AD231-80D7-4CB5-9510-618971B609C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522C41-906A-492E-A8BC-7AD30ABC663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B5E5D5B-73EB-42B6-9CE1-E950538918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8FC1C8-3A89-4907-A3E0-DE391EA35CA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B2367B2F-CE3D-4544-B7C6-FA23FAA120B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2ADCF5B-3E51-496C-B8C7-E9A2857FC78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AF97C29D-6E41-4184-8742-4F3D966AA25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76367F1-6F5A-4FA7-96E7-4F8EB7AF814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48EE3AF-C4E6-4B8B-B3E1-93B5831C4DF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20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4BED8-FE1E-4474-AB51-A07F2CE9C1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items are usually manipulated by malicious drivers?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999C9-48EC-4B7E-8DB9-3CD5F5F0CA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kernel32.dll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C3F0D-B822-4869-B8B7-239969EEDF3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hardware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D945D5-3C25-4FD2-A15D-3248267C8D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ntoskrnl.exe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39F28E-E6AB-4858-931B-AD09C773B25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en-US"/>
            </a:defPPr>
            <a:lvl1pPr>
              <a:defRPr sz="2800" i="1">
                <a:solidFill>
                  <a:srgbClr val="FF0000"/>
                </a:solidFill>
                <a:ea typeface="ＭＳ Ｐゴシック" charset="-128"/>
              </a:defRPr>
            </a:lvl1pPr>
          </a:lstStyle>
          <a:p>
            <a:r>
              <a:rPr lang="en-US" altLang="zh-CN" i="0" dirty="0">
                <a:solidFill>
                  <a:schemeClr val="tx1"/>
                </a:solidFill>
              </a:rPr>
              <a:t>hal.dll</a:t>
            </a:r>
            <a:endParaRPr lang="zh-CN" altLang="en-US" i="0" dirty="0">
              <a:solidFill>
                <a:schemeClr val="tx1"/>
              </a:solidFill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F73519-A160-40A8-9788-234983396E1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C97D5-F2DB-42DE-8C5C-6D088A46AF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C05CEA-C666-457A-A375-7436F7067EE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BB2CD9-7611-44C1-A23E-44E3727F9BD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81D801E-A10B-41CC-84BE-BF6BA5DB1F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7C09D5-4E94-408D-A4DC-F7F6B831AF4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4B6426A-E038-45E1-9722-E4E8414124B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D6C7C7D-1063-4174-9EFD-FBE4B0B85A4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A1D6417B-14C1-4E30-BBC0-5DA672C2159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9A41FF9-9828-4363-86CD-6FDD878CE58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7BB28A-EEF1-41F9-B489-1820A4C144A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4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1C3-B2D8-4290-8170-9ACA1F47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ＭＳ Ｐゴシック" charset="-128"/>
              </a:rPr>
              <a:t>WinDGB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1C3-B2D8-4290-8170-9ACA1F47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系统内核与驱动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53CFA54-BA65-7E49-BF9F-C5A0DBBD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VMware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8D57726-4366-7948-B061-1B4735DB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In the virtual machine,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enable kernel debugging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Configure a virtual serial port between VM and host 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Configure WinDbg on the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host</a:t>
            </a:r>
            <a:r>
              <a:rPr lang="en-US" altLang="zh-CN" dirty="0">
                <a:ea typeface="ＭＳ Ｐゴシック" charset="-128"/>
              </a:rPr>
              <a:t> machine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8A99904-936F-C546-B976-FF48D05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Add a Virtual Serial Port</a:t>
            </a:r>
          </a:p>
        </p:txBody>
      </p:sp>
      <p:pic>
        <p:nvPicPr>
          <p:cNvPr id="23554" name="Picture 2" descr="p12wd-3.png">
            <a:extLst>
              <a:ext uri="{FF2B5EF4-FFF2-40B4-BE49-F238E27FC236}">
                <a16:creationId xmlns:a16="http://schemas.microsoft.com/office/drawing/2014/main" id="{5E3F146A-4FA4-40D5-9AA7-13522ED3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1830388"/>
            <a:ext cx="56515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AD47C30-C448-3B49-8C65-A8825B8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Reading from Memory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EAB65BF-7FA4-A046-9B69-89EA14C2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</a:t>
            </a:r>
            <a:r>
              <a:rPr lang="en-US" altLang="zh-CN" i="1" dirty="0">
                <a:ea typeface="ＭＳ Ｐゴシック" charset="-128"/>
              </a:rPr>
              <a:t>x </a:t>
            </a:r>
            <a:r>
              <a:rPr lang="en-US" altLang="zh-CN" i="1" dirty="0" err="1">
                <a:ea typeface="ＭＳ Ｐゴシック" charset="-128"/>
              </a:rPr>
              <a:t>addressToRead</a:t>
            </a:r>
            <a:endParaRPr lang="en-US" altLang="zh-CN" i="1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i="1" dirty="0">
                <a:ea typeface="ＭＳ Ｐゴシック" charset="-128"/>
              </a:rPr>
              <a:t>x </a:t>
            </a:r>
            <a:r>
              <a:rPr lang="en-US" altLang="zh-CN" dirty="0">
                <a:ea typeface="ＭＳ Ｐゴシック" charset="-128"/>
              </a:rPr>
              <a:t>can be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da	Displays as ASCII text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du	Displays as Unicode text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dd</a:t>
            </a:r>
            <a:r>
              <a:rPr lang="en-US" altLang="zh-CN" dirty="0">
                <a:ea typeface="ＭＳ Ｐゴシック" charset="-128"/>
              </a:rPr>
              <a:t>	Displays as 32-bit double words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da 0x401020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Shows the ASCII text starting at 0x401020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11C1F92B-AFC0-3C47-BBAD-015C641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Editing Memory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D9E26DD-7E84-DB47-8CBE-AF4AF1EE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zh-CN" i="1" dirty="0">
                <a:ea typeface="ＭＳ Ｐゴシック" charset="-128"/>
              </a:rPr>
              <a:t>x</a:t>
            </a:r>
            <a:r>
              <a:rPr lang="en-US" altLang="zh-CN" dirty="0">
                <a:ea typeface="ＭＳ Ｐゴシック" charset="-128"/>
              </a:rPr>
              <a:t> </a:t>
            </a:r>
            <a:r>
              <a:rPr lang="en-US" altLang="zh-CN" i="1" dirty="0" err="1">
                <a:ea typeface="ＭＳ Ｐゴシック" charset="-128"/>
              </a:rPr>
              <a:t>addressToWrite</a:t>
            </a:r>
            <a:r>
              <a:rPr lang="en-US" altLang="zh-CN" i="1" dirty="0">
                <a:ea typeface="ＭＳ Ｐゴシック" charset="-128"/>
              </a:rPr>
              <a:t> </a:t>
            </a:r>
            <a:r>
              <a:rPr lang="en-US" altLang="zh-CN" i="1" dirty="0" err="1">
                <a:ea typeface="ＭＳ Ｐゴシック" charset="-128"/>
              </a:rPr>
              <a:t>dataToWrite</a:t>
            </a:r>
            <a:endParaRPr lang="en-US" altLang="zh-CN" i="1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i="1" dirty="0">
                <a:ea typeface="ＭＳ Ｐゴシック" charset="-128"/>
              </a:rPr>
              <a:t>x </a:t>
            </a:r>
            <a:r>
              <a:rPr lang="en-US" altLang="zh-CN" dirty="0">
                <a:ea typeface="ＭＳ Ｐゴシック" charset="-128"/>
              </a:rPr>
              <a:t>can be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ea</a:t>
            </a:r>
            <a:r>
              <a:rPr lang="en-US" altLang="zh-CN" dirty="0">
                <a:ea typeface="ＭＳ Ｐゴシック" charset="-128"/>
              </a:rPr>
              <a:t>	Writes as ASCII text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eu</a:t>
            </a:r>
            <a:r>
              <a:rPr lang="en-US" altLang="zh-CN" dirty="0">
                <a:ea typeface="ＭＳ Ｐゴシック" charset="-128"/>
              </a:rPr>
              <a:t>	Writes as Unicode text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ＭＳ Ｐゴシック" charset="-128"/>
              </a:rPr>
              <a:t>ed</a:t>
            </a:r>
            <a:r>
              <a:rPr lang="en-US" altLang="zh-CN" dirty="0">
                <a:ea typeface="ＭＳ Ｐゴシック" charset="-128"/>
              </a:rPr>
              <a:t>	Writes as 32-bit double words</a:t>
            </a:r>
          </a:p>
          <a:p>
            <a:pPr lvl="1" eaLnBrk="1" hangingPunct="1">
              <a:defRPr/>
            </a:pPr>
            <a:endParaRPr lang="en-US" altLang="zh-CN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7294C04-5D0B-E442-AD49-EDB6AB9F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Using Arithmetic Operators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C55510DA-223B-7446-930A-EE655609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Usual arithmetic operators + - * / </a:t>
            </a:r>
          </a:p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dwo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reveals the value at a 32-bit location pointer</a:t>
            </a:r>
          </a:p>
          <a:p>
            <a:pPr lvl="1">
              <a:defRPr/>
            </a:pPr>
            <a:r>
              <a:rPr lang="en-US" altLang="zh-CN" dirty="0">
                <a:ea typeface="ＭＳ Ｐゴシック" charset="-128"/>
              </a:rPr>
              <a:t>dereference</a:t>
            </a:r>
            <a:r>
              <a:rPr lang="zh-CN" altLang="en-US" dirty="0">
                <a:ea typeface="ＭＳ Ｐゴシック" charset="-128"/>
              </a:rPr>
              <a:t>，</a:t>
            </a:r>
            <a:r>
              <a:rPr lang="en-US" altLang="zh-CN" dirty="0" err="1">
                <a:ea typeface="ＭＳ Ｐゴシック" charset="-128"/>
              </a:rPr>
              <a:t>dword</a:t>
            </a:r>
            <a:r>
              <a:rPr lang="en-US" altLang="zh-CN" dirty="0">
                <a:ea typeface="ＭＳ Ｐゴシック" charset="-128"/>
              </a:rPr>
              <a:t> from specified address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du </a:t>
            </a:r>
            <a:r>
              <a:rPr lang="en-US" altLang="zh-CN" b="1" dirty="0" err="1">
                <a:ea typeface="ＭＳ Ｐゴシック" charset="-128"/>
              </a:rPr>
              <a:t>dwo</a:t>
            </a:r>
            <a:r>
              <a:rPr lang="en-US" altLang="zh-CN" b="1" dirty="0">
                <a:ea typeface="ＭＳ Ｐゴシック" charset="-128"/>
              </a:rPr>
              <a:t> (esp+4)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Shows the </a:t>
            </a:r>
            <a:r>
              <a:rPr lang="en-US" altLang="zh-CN" i="1" dirty="0">
                <a:ea typeface="ＭＳ Ｐゴシック" charset="-128"/>
              </a:rPr>
              <a:t>first argument </a:t>
            </a:r>
            <a:r>
              <a:rPr lang="en-US" altLang="zh-CN" dirty="0">
                <a:ea typeface="ＭＳ Ｐゴシック" charset="-128"/>
              </a:rPr>
              <a:t>for a function, as a </a:t>
            </a:r>
            <a:r>
              <a:rPr lang="en-US" altLang="zh-CN" i="1" dirty="0">
                <a:ea typeface="ＭＳ Ｐゴシック" charset="-128"/>
              </a:rPr>
              <a:t>wide</a:t>
            </a:r>
            <a:r>
              <a:rPr lang="en-US" altLang="zh-CN" dirty="0">
                <a:ea typeface="ＭＳ Ｐゴシック" charset="-128"/>
              </a:rPr>
              <a:t> character string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13BA6B1A-22EF-4A45-B068-2BBD6998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Setting Breakpoints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16F828D0-AC1C-AA45-B1F8-BD38472B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57" y="1600200"/>
            <a:ext cx="10222043" cy="46863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bp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sets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breakpoints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You can specify an action to be performed when the breakpoint is hit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g </a:t>
            </a:r>
            <a:r>
              <a:rPr lang="en-US" altLang="zh-CN" dirty="0">
                <a:ea typeface="ＭＳ Ｐゴシック" charset="-128"/>
              </a:rPr>
              <a:t>tells it to resume running after the action</a:t>
            </a:r>
          </a:p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bp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b="1" dirty="0" err="1">
                <a:ea typeface="ＭＳ Ｐゴシック" charset="-128"/>
              </a:rPr>
              <a:t>GetProcAddress</a:t>
            </a:r>
            <a:r>
              <a:rPr lang="en-US" altLang="zh-CN" b="1" dirty="0">
                <a:ea typeface="ＭＳ Ｐゴシック" charset="-128"/>
              </a:rPr>
              <a:t> "da </a:t>
            </a:r>
            <a:r>
              <a:rPr lang="en-US" altLang="zh-CN" b="1" dirty="0" err="1">
                <a:ea typeface="ＭＳ Ｐゴシック" charset="-128"/>
              </a:rPr>
              <a:t>dwo</a:t>
            </a:r>
            <a:r>
              <a:rPr lang="en-US" altLang="zh-CN" b="1" dirty="0">
                <a:ea typeface="ＭＳ Ｐゴシック" charset="-128"/>
              </a:rPr>
              <a:t>(esp+8); g"</a:t>
            </a:r>
            <a:endParaRPr lang="en-US" altLang="zh-CN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Breaks when </a:t>
            </a:r>
            <a:r>
              <a:rPr lang="en-US" altLang="zh-CN" dirty="0" err="1">
                <a:ea typeface="ＭＳ Ｐゴシック" charset="-128"/>
              </a:rPr>
              <a:t>GetProcAddress</a:t>
            </a:r>
            <a:r>
              <a:rPr lang="en-US" altLang="zh-CN" dirty="0">
                <a:ea typeface="ＭＳ Ｐゴシック" charset="-128"/>
              </a:rPr>
              <a:t> is called, prints out the second argument, and then continues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The second argument is the function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C9D7DE06-0B82-BA42-81BE-D8422368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Listing Modules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992A10F5-805E-E847-B80F-F2FD3957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lm</a:t>
            </a:r>
            <a:endParaRPr lang="en-US" altLang="zh-CN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Lists all modules loaded into a process</a:t>
            </a:r>
          </a:p>
          <a:p>
            <a:pPr lvl="2" eaLnBrk="1" hangingPunct="1">
              <a:defRPr/>
            </a:pPr>
            <a:r>
              <a:rPr lang="en-US" altLang="zh-CN" dirty="0">
                <a:ea typeface="ＭＳ Ｐゴシック" charset="-128"/>
                <a:cs typeface="+mn-cs"/>
              </a:rPr>
              <a:t>Including EXEs and DLLs in user space</a:t>
            </a:r>
          </a:p>
          <a:p>
            <a:pPr lvl="2" eaLnBrk="1" hangingPunct="1">
              <a:defRPr/>
            </a:pPr>
            <a:r>
              <a:rPr lang="en-US" altLang="zh-CN" dirty="0">
                <a:ea typeface="ＭＳ Ｐゴシック" charset="-128"/>
                <a:cs typeface="+mn-cs"/>
              </a:rPr>
              <a:t>And the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  <a:cs typeface="+mn-cs"/>
              </a:rPr>
              <a:t>kernel drivers </a:t>
            </a:r>
            <a:r>
              <a:rPr lang="en-US" altLang="zh-CN" dirty="0">
                <a:ea typeface="ＭＳ Ｐゴシック" charset="-128"/>
                <a:cs typeface="+mn-cs"/>
              </a:rPr>
              <a:t>in kernel mode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As close as WinDbg gets to a memory map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C11C13-B68E-42AB-A62E-245113B725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read a Unicode string starting at 0x00402000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3A033-B994-40B2-B542-3A43464CA5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da 0x00402000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9334B-93AC-426A-9F09-F30B8F4F647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du 0x00402000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A64460-7C98-4BEB-B8F9-52BC812BFD6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ea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0x00402000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94DC1B-19A8-451F-B657-597D60C10D9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eu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0x00402000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6AA5D7-BDBE-4C3E-ADB0-2DD8ECC00C8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8CBC77-56AE-47D0-94A6-68123EA7B9C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DBD88EF-B4F0-446D-BF5F-A692A1B38F6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AC5375D-360E-4465-87DC-111DE7CB740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91F25BB-F9A8-4A69-9073-523065F4D78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21070D-B6AB-4FD5-A984-00777FED06E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F8D714F-C9FA-4840-9E24-55B61440D57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6694D47-8BEC-40AC-BFDD-EE4C751B284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D28AB3A5-0434-4924-B662-FCC2D51AB42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368D179-36BE-4C15-B25C-4789D016BCD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0A1D30A-14FB-4100-A49C-48C47F0424F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2788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88B84C-00B5-4691-B7A2-F1128030B0B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command could write a ASCII string into memory?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605DC-6915-4155-9546-AF2025F7FA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da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DA9FA7-265D-48F7-BE7E-DDAF2927B6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ea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FAD1A7-34CA-4B3C-9918-74DD9B2B30F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C4278-3B8D-4928-895F-4E858D1B48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lm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741228-4F4F-48E8-88A5-0BE358A1192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AD6946-7228-4BE1-A00F-7021280D3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4C4551-CBCD-49ED-BBB7-8306B325213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13B22D-AE62-4B08-AD31-9C6A72D250A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6F275BD-5CAD-4F63-A11D-93C7707647B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FD12C9-E214-4A32-84D7-0BC55CE073F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0547DD2-85FA-4A71-A484-76B967C70CC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C44C4BB-CD60-4957-809C-BD48C4FE314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D56508A-D677-4064-B667-C404335318A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67EE2DB0-AE4B-46D9-BEDF-BB3AE0078F1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A291B7-112E-4B71-9EF1-E3E26B6558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28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E0CB8A-1F79-48BB-98E8-C098224E6B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set a breakpoint at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LoadLibrary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?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E8849-814A-4280-87BA-2C230321AA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bp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LoadLibrary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C0FEE6-FCE2-4FCC-886A-6A94B6FC1D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ex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LoadLibrary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6558FB-C04A-4FC3-80FF-981FA69425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lm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LoadLibrary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9BF489-AC0A-440F-9612-E625838E416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da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LoadLibray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AA83BE6-B4EC-48DE-AF2A-741705D1E47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495739A-EC80-4CB8-962F-0377C97141D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69028D1-37CB-4769-A9C7-A8B1DEFFFCC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3AF7D3-9FAB-40C6-A3CD-55921C5C87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842109-F2B8-4CA6-A0FB-1F99DFB360B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6D8EA6-F617-40A7-8C91-1925B2872F1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B5DD41A-D7B6-4A75-B24B-BD4297BD5BD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21A3A82-FE69-4791-99A9-25C1151C333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506F53B-8FFB-4E8A-8E3D-2B10074F783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7CA1245B-B374-4983-8F23-F00DD3184B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3D857F2-A2CA-4E90-8CEB-9990502DE97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7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79F980-1CA9-44B5-B6AD-B8CA53D4D6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Windows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内核会不会被计算机病毒感染？ 如果可以被感染，举例说明内核病毒有哪些行为。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E09C40-97EA-4116-9B83-E25DA3B761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5DD6AD-356F-4145-B407-FFCC2C12279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4B30605A-4D18-4D22-A4D7-8F43125E2EF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15D55AE4-8EA9-453D-9C17-FF02444602E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7667F38E-C06C-4D8B-8ECD-14CE950AC23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334EA42-2F76-4CE1-96F3-7B8B62C1B42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5A3CBC4-10FF-4379-B078-21CF9ABD8B5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70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AFA46F-2BF6-4620-8FE1-3C1B2407E1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command could continue execution after breakpoint?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BCDD37-61C4-410F-89A3-10493E6697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89D2A6-4565-4563-A8BB-F931F6D0A8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5FEE-39EF-4322-931C-90671D00AC1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da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64DC3-8677-4829-9D63-FA7FEA3BDF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2EC77F-3F1A-4BFB-A246-5A7A3F95D6A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721129-0639-4AD5-B33D-52F218A71EA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684483-3D84-4D8F-A1DD-68AFF77A819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5C5CCE-A71E-4EFC-9B9B-4C81E3AD68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EE0F0E3-A527-4108-A9C9-4429E9931DA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4B9A76-FB6F-4EA3-8633-0D21CF5D869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9ECFBDD-AA29-4E5E-927A-09EC73D0EC9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6EB8A12-8A41-432F-A3B2-F83F3BB3B23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3AB7872-9D84-45A0-BD4C-4D8FD166A16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AD6FD98-1ACE-4559-A0A6-9CFB6D1514A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951FC1-341D-4E7F-A655-833777B770B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7505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1C3-B2D8-4290-8170-9ACA1F47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ＭＳ Ｐゴシック" charset="-128"/>
              </a:rPr>
              <a:t>Microsoft Symbols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7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4725D89-988C-2B4A-AC5B-8DBF8CA2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Symbols are Labels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D14403C-CD41-074F-96DA-65A8185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46" y="1825625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Including symbols lets you use</a:t>
            </a:r>
          </a:p>
          <a:p>
            <a:pPr lvl="1" eaLnBrk="1" hangingPunct="1">
              <a:defRPr/>
            </a:pPr>
            <a:r>
              <a:rPr lang="en-US" altLang="zh-CN" b="1" dirty="0" err="1">
                <a:solidFill>
                  <a:srgbClr val="FF0000"/>
                </a:solidFill>
                <a:ea typeface="ＭＳ Ｐゴシック" charset="-128"/>
              </a:rPr>
              <a:t>MmCreateProcessAddressSpace</a:t>
            </a:r>
            <a:endParaRPr lang="en-US" altLang="zh-CN" b="1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instead of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ea typeface="ＭＳ Ｐゴシック" charset="-128"/>
              </a:rPr>
              <a:t>0x8050f1a2</a:t>
            </a:r>
          </a:p>
          <a:p>
            <a:pPr eaLnBrk="1" hangingPunct="1">
              <a:defRPr/>
            </a:pPr>
            <a:endParaRPr lang="en-US" altLang="zh-CN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2A950E3-AC32-A940-9BD5-B7CA0F7F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Searching for Symbols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E46FE231-39B6-F240-8DE5-1AEDAEA8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b="1" i="1" dirty="0" err="1">
                <a:ea typeface="ＭＳ Ｐゴシック" charset="-128"/>
              </a:rPr>
              <a:t>moduleName</a:t>
            </a:r>
            <a:r>
              <a:rPr lang="en-US" altLang="zh-CN" b="1" dirty="0" err="1">
                <a:ea typeface="ＭＳ Ｐゴシック" charset="-128"/>
              </a:rPr>
              <a:t>!</a:t>
            </a:r>
            <a:r>
              <a:rPr lang="en-US" altLang="zh-CN" b="1" i="1" dirty="0" err="1">
                <a:ea typeface="ＭＳ Ｐゴシック" charset="-128"/>
              </a:rPr>
              <a:t>symbolName</a:t>
            </a:r>
            <a:endParaRPr lang="en-US" altLang="zh-CN" b="1" i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Can be used anywhere an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address</a:t>
            </a:r>
            <a:r>
              <a:rPr lang="en-US" altLang="zh-CN" dirty="0">
                <a:ea typeface="ＭＳ Ｐゴシック" charset="-128"/>
              </a:rPr>
              <a:t> is expected</a:t>
            </a:r>
          </a:p>
          <a:p>
            <a:pPr eaLnBrk="1" hangingPunct="1">
              <a:defRPr/>
            </a:pPr>
            <a:r>
              <a:rPr lang="en-US" altLang="zh-CN" b="1" i="1" dirty="0" err="1">
                <a:ea typeface="ＭＳ Ｐゴシック" charset="-128"/>
              </a:rPr>
              <a:t>moduleName</a:t>
            </a:r>
            <a:endParaRPr lang="en-US" altLang="zh-CN" b="1" i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The EXE, DLL, or SYS filename (without extension)</a:t>
            </a:r>
          </a:p>
          <a:p>
            <a:pPr eaLnBrk="1" hangingPunct="1">
              <a:defRPr/>
            </a:pPr>
            <a:r>
              <a:rPr lang="en-US" altLang="zh-CN" b="1" i="1" dirty="0" err="1">
                <a:ea typeface="ＭＳ Ｐゴシック" charset="-128"/>
              </a:rPr>
              <a:t>symbolName</a:t>
            </a:r>
            <a:endParaRPr lang="en-US" altLang="zh-CN" b="1" i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Name associated with the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address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FF0000"/>
                </a:solidFill>
                <a:ea typeface="ＭＳ Ｐゴシック" charset="-128"/>
              </a:rPr>
              <a:t>ntoskrnl.exe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is an exception, and is named </a:t>
            </a:r>
            <a:r>
              <a:rPr lang="en-US" altLang="zh-CN" b="1" dirty="0" err="1">
                <a:ea typeface="ＭＳ Ｐゴシック" charset="-128"/>
              </a:rPr>
              <a:t>nt</a:t>
            </a:r>
            <a:endParaRPr lang="en-US" altLang="zh-CN" b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Ex: </a:t>
            </a:r>
            <a:r>
              <a:rPr lang="en-US" altLang="zh-CN" b="1" dirty="0">
                <a:ea typeface="ＭＳ Ｐゴシック" charset="-128"/>
              </a:rPr>
              <a:t>u</a:t>
            </a:r>
            <a:r>
              <a:rPr lang="en-US" altLang="zh-CN" dirty="0">
                <a:ea typeface="ＭＳ Ｐゴシック" charset="-128"/>
              </a:rPr>
              <a:t> </a:t>
            </a:r>
            <a:r>
              <a:rPr lang="en-US" altLang="zh-CN" b="1" dirty="0" err="1">
                <a:ea typeface="ＭＳ Ｐゴシック" charset="-128"/>
              </a:rPr>
              <a:t>nt!NtCreateProcess</a:t>
            </a:r>
            <a:endParaRPr lang="en-US" altLang="zh-CN" b="1" dirty="0">
              <a:ea typeface="ＭＳ Ｐゴシック" charset="-128"/>
            </a:endParaRPr>
          </a:p>
          <a:p>
            <a:pPr lvl="2" eaLnBrk="1" hangingPunct="1">
              <a:defRPr/>
            </a:pPr>
            <a:r>
              <a:rPr lang="en-US" altLang="zh-CN" dirty="0" err="1">
                <a:ea typeface="ＭＳ Ｐゴシック" charset="-128"/>
                <a:cs typeface="+mn-cs"/>
              </a:rPr>
              <a:t>Unassembles</a:t>
            </a:r>
            <a:r>
              <a:rPr lang="en-US" altLang="zh-CN" dirty="0">
                <a:ea typeface="ＭＳ Ｐゴシック" charset="-128"/>
                <a:cs typeface="+mn-cs"/>
              </a:rPr>
              <a:t> that function (disassembly)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6CCB354D-7279-0D49-9BCA-AACFCD7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Deferred Breakpoints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7DC46C54-A8EB-CC46-BF2E-C2F8BC02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b="1" dirty="0" err="1">
                <a:ea typeface="ＭＳ Ｐゴシック" charset="-128"/>
              </a:rPr>
              <a:t>bu</a:t>
            </a:r>
            <a:r>
              <a:rPr lang="en-US" altLang="zh-CN" sz="2400" b="1" dirty="0">
                <a:ea typeface="ＭＳ Ｐゴシック" charset="-128"/>
              </a:rPr>
              <a:t> </a:t>
            </a:r>
            <a:r>
              <a:rPr lang="en-US" altLang="zh-CN" sz="2400" b="1" i="1" dirty="0" err="1">
                <a:ea typeface="ＭＳ Ｐゴシック" charset="-128"/>
              </a:rPr>
              <a:t>newModule</a:t>
            </a:r>
            <a:r>
              <a:rPr lang="en-US" altLang="zh-CN" sz="2400" b="1" dirty="0" err="1">
                <a:ea typeface="ＭＳ Ｐゴシック" charset="-128"/>
              </a:rPr>
              <a:t>!</a:t>
            </a:r>
            <a:r>
              <a:rPr lang="en-US" altLang="zh-CN" sz="2400" b="1" i="1" dirty="0" err="1">
                <a:ea typeface="ＭＳ Ｐゴシック" charset="-128"/>
              </a:rPr>
              <a:t>exportedFunction</a:t>
            </a:r>
            <a:r>
              <a:rPr lang="en-US" altLang="zh-CN" sz="2400" dirty="0">
                <a:ea typeface="ＭＳ Ｐゴシック" charset="-128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宋体" panose="02010600030101010101" pitchFamily="2" charset="-122"/>
              </a:rPr>
              <a:t>设置未解析断点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dirty="0">
                <a:ea typeface="ＭＳ Ｐゴシック" charset="-128"/>
              </a:rPr>
              <a:t>Will set a breakpoint on </a:t>
            </a:r>
            <a:r>
              <a:rPr lang="en-US" altLang="zh-CN" sz="2000" i="1" dirty="0" err="1">
                <a:ea typeface="ＭＳ Ｐゴシック" charset="-128"/>
              </a:rPr>
              <a:t>exportedFunction</a:t>
            </a:r>
            <a:r>
              <a:rPr lang="en-US" altLang="zh-CN" sz="2000" i="1" dirty="0"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ＭＳ Ｐゴシック" charset="-128"/>
              </a:rPr>
              <a:t>as soon as </a:t>
            </a:r>
            <a:r>
              <a:rPr lang="en-US" altLang="zh-CN" sz="2000" dirty="0">
                <a:ea typeface="ＭＳ Ｐゴシック" charset="-128"/>
              </a:rPr>
              <a:t>a module named </a:t>
            </a:r>
            <a:r>
              <a:rPr lang="en-US" altLang="zh-CN" sz="2000" i="1" dirty="0" err="1">
                <a:ea typeface="ＭＳ Ｐゴシック" charset="-128"/>
              </a:rPr>
              <a:t>newModule</a:t>
            </a:r>
            <a:r>
              <a:rPr lang="en-US" altLang="zh-CN" sz="2000" dirty="0">
                <a:ea typeface="ＭＳ Ｐゴシック" charset="-128"/>
              </a:rPr>
              <a:t> is loaded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a typeface="ＭＳ Ｐゴシック" charset="-128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charset="-128"/>
              </a:rPr>
              <a:t>iment</a:t>
            </a:r>
            <a:endParaRPr lang="en-US" altLang="zh-CN" sz="2400" dirty="0">
              <a:solidFill>
                <a:srgbClr val="FF0000"/>
              </a:solidFill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sz="2000" dirty="0">
                <a:ea typeface="ＭＳ Ｐゴシック" charset="-128"/>
              </a:rPr>
              <a:t>Function that finds the entry point of a module</a:t>
            </a:r>
          </a:p>
          <a:p>
            <a:pPr eaLnBrk="1" hangingPunct="1">
              <a:defRPr/>
            </a:pPr>
            <a:r>
              <a:rPr lang="en-US" altLang="zh-CN" sz="2400" b="1" dirty="0" err="1">
                <a:ea typeface="ＭＳ Ｐゴシック" charset="-128"/>
              </a:rPr>
              <a:t>bu</a:t>
            </a:r>
            <a:r>
              <a:rPr lang="en-US" altLang="zh-CN" sz="2400" b="1" dirty="0">
                <a:ea typeface="ＭＳ Ｐゴシック" charset="-128"/>
              </a:rPr>
              <a:t> $</a:t>
            </a:r>
            <a:r>
              <a:rPr lang="en-US" altLang="zh-CN" sz="2400" b="1" dirty="0" err="1">
                <a:ea typeface="ＭＳ Ｐゴシック" charset="-128"/>
              </a:rPr>
              <a:t>iment</a:t>
            </a:r>
            <a:r>
              <a:rPr lang="en-US" altLang="zh-CN" sz="2400" b="1" dirty="0">
                <a:ea typeface="ＭＳ Ｐゴシック" charset="-128"/>
              </a:rPr>
              <a:t>(</a:t>
            </a:r>
            <a:r>
              <a:rPr lang="en-US" altLang="zh-CN" sz="2400" b="1" i="1" dirty="0" err="1">
                <a:ea typeface="ＭＳ Ｐゴシック" charset="-128"/>
              </a:rPr>
              <a:t>driverName</a:t>
            </a:r>
            <a:r>
              <a:rPr lang="en-US" altLang="zh-CN" sz="2400" b="1" dirty="0">
                <a:ea typeface="ＭＳ Ｐゴシック" charset="-128"/>
              </a:rPr>
              <a:t>)</a:t>
            </a:r>
          </a:p>
          <a:p>
            <a:pPr lvl="1" eaLnBrk="1" hangingPunct="1">
              <a:defRPr/>
            </a:pPr>
            <a:r>
              <a:rPr lang="en-US" altLang="zh-CN" sz="2000" dirty="0">
                <a:ea typeface="ＭＳ Ｐゴシック" charset="-128"/>
              </a:rPr>
              <a:t>Breaks on the entry point of the driver before any of the driver's code runs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24E902E-10C9-E545-9D95-5DCD529C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Searching with x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DFE92D8-8335-104B-B5B8-49A6FC49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You can search for functions or symbols using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wildcards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x </a:t>
            </a:r>
            <a:r>
              <a:rPr lang="en-US" altLang="zh-CN" b="1" dirty="0" err="1">
                <a:ea typeface="ＭＳ Ｐゴシック" charset="-128"/>
              </a:rPr>
              <a:t>nt</a:t>
            </a:r>
            <a:r>
              <a:rPr lang="en-US" altLang="zh-CN" b="1" dirty="0">
                <a:ea typeface="ＭＳ Ｐゴシック" charset="-128"/>
              </a:rPr>
              <a:t>!*</a:t>
            </a:r>
            <a:r>
              <a:rPr lang="en-US" altLang="zh-CN" b="1" dirty="0" err="1">
                <a:ea typeface="ＭＳ Ｐゴシック" charset="-128"/>
              </a:rPr>
              <a:t>CreateProcess</a:t>
            </a:r>
            <a:r>
              <a:rPr lang="en-US" altLang="zh-CN" b="1" dirty="0">
                <a:ea typeface="ＭＳ Ｐゴシック" charset="-128"/>
              </a:rPr>
              <a:t>*</a:t>
            </a:r>
            <a:endParaRPr lang="en-US" altLang="zh-CN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Displays exported functions &amp; internal functions</a:t>
            </a:r>
          </a:p>
        </p:txBody>
      </p:sp>
      <p:pic>
        <p:nvPicPr>
          <p:cNvPr id="34819" name="Picture 3" descr="Screen Shot 2013-10-20 at 1.06.04 PM.png">
            <a:extLst>
              <a:ext uri="{FF2B5EF4-FFF2-40B4-BE49-F238E27FC236}">
                <a16:creationId xmlns:a16="http://schemas.microsoft.com/office/drawing/2014/main" id="{0949BC31-6123-48A6-B3CA-30E2B208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148138"/>
            <a:ext cx="7480300" cy="25273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73E0FCEC-6CF7-3E46-BB9D-5B078FB3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Listing Closest Symbol with ln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C9CE717-7DAC-C74F-91C1-5D937150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Helps in figuring out where a call goes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ln </a:t>
            </a:r>
            <a:r>
              <a:rPr lang="en-US" altLang="zh-CN" b="1" i="1" dirty="0">
                <a:ea typeface="ＭＳ Ｐゴシック" charset="-128"/>
              </a:rPr>
              <a:t>address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First lines show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two closest </a:t>
            </a:r>
            <a:r>
              <a:rPr lang="en-US" altLang="zh-CN" dirty="0">
                <a:ea typeface="ＭＳ Ｐゴシック" charset="-128"/>
              </a:rPr>
              <a:t>matches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Last line shows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exact match</a:t>
            </a:r>
          </a:p>
        </p:txBody>
      </p:sp>
      <p:pic>
        <p:nvPicPr>
          <p:cNvPr id="35843" name="Picture 3" descr="Screen Shot 2013-10-20 at 1.08.32 PM.png">
            <a:extLst>
              <a:ext uri="{FF2B5EF4-FFF2-40B4-BE49-F238E27FC236}">
                <a16:creationId xmlns:a16="http://schemas.microsoft.com/office/drawing/2014/main" id="{C44D0EAB-B0FB-4B9B-AC14-0C19C5927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71" y="4625975"/>
            <a:ext cx="7556500" cy="14478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446BC6F9-A676-224E-8672-EFFC4393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981076"/>
            <a:ext cx="9129711" cy="868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Viewing Structure Information with dt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341347D2-D5C2-5E4A-B8E8-D323B18D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0" y="2179639"/>
            <a:ext cx="9044730" cy="39465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Microsoft symbols include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type</a:t>
            </a:r>
            <a:r>
              <a:rPr lang="en-US" altLang="zh-CN" dirty="0">
                <a:ea typeface="ＭＳ Ｐゴシック" charset="-128"/>
              </a:rPr>
              <a:t> information for many structures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Including undocumented internal types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They are often used by malware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dt </a:t>
            </a:r>
            <a:r>
              <a:rPr lang="en-US" altLang="zh-CN" b="1" i="1" dirty="0" err="1">
                <a:ea typeface="ＭＳ Ｐゴシック" charset="-128"/>
              </a:rPr>
              <a:t>moduleName</a:t>
            </a:r>
            <a:r>
              <a:rPr lang="en-US" altLang="zh-CN" b="1" dirty="0" err="1">
                <a:ea typeface="ＭＳ Ｐゴシック" charset="-128"/>
              </a:rPr>
              <a:t>!</a:t>
            </a:r>
            <a:r>
              <a:rPr lang="en-US" altLang="zh-CN" b="1" i="1" dirty="0" err="1">
                <a:ea typeface="ＭＳ Ｐゴシック" charset="-128"/>
              </a:rPr>
              <a:t>symbolName</a:t>
            </a:r>
            <a:endParaRPr lang="en-US" altLang="zh-CN" b="1" i="1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dt </a:t>
            </a:r>
            <a:r>
              <a:rPr lang="en-US" altLang="zh-CN" b="1" i="1" dirty="0" err="1">
                <a:ea typeface="ＭＳ Ｐゴシック" charset="-128"/>
              </a:rPr>
              <a:t>moduleName</a:t>
            </a:r>
            <a:r>
              <a:rPr lang="en-US" altLang="zh-CN" b="1" dirty="0" err="1">
                <a:ea typeface="ＭＳ Ｐゴシック" charset="-128"/>
              </a:rPr>
              <a:t>!</a:t>
            </a:r>
            <a:r>
              <a:rPr lang="en-US" altLang="zh-CN" b="1" i="1" dirty="0" err="1">
                <a:ea typeface="ＭＳ Ｐゴシック" charset="-128"/>
              </a:rPr>
              <a:t>symbolName</a:t>
            </a:r>
            <a:r>
              <a:rPr lang="en-US" altLang="zh-CN" b="1" i="1" dirty="0">
                <a:ea typeface="ＭＳ Ｐゴシック" charset="-128"/>
              </a:rPr>
              <a:t> address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Shows structure with data from 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address</a:t>
            </a:r>
            <a:endParaRPr lang="en-US" altLang="zh-CN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Screen Shot 2013-10-20 at 1.10.35 PM.png">
            <a:extLst>
              <a:ext uri="{FF2B5EF4-FFF2-40B4-BE49-F238E27FC236}">
                <a16:creationId xmlns:a16="http://schemas.microsoft.com/office/drawing/2014/main" id="{D641C7B5-2F2F-485F-9A6A-417D5B7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94" y="386414"/>
            <a:ext cx="7627611" cy="5887071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Screen Shot 2013-10-20 at 1.12.51 PM.png">
            <a:extLst>
              <a:ext uri="{FF2B5EF4-FFF2-40B4-BE49-F238E27FC236}">
                <a16:creationId xmlns:a16="http://schemas.microsoft.com/office/drawing/2014/main" id="{601F4A87-0970-417D-BD04-E24EB1D4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33" y="955440"/>
            <a:ext cx="8362134" cy="5228001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0FF0170-C4A4-4B4A-87FD-8BD0AA1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WinDbg vs. OllyDbg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C2B9C6BA-FCF5-7D44-A853-DCC5043E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What is the difference between </a:t>
            </a:r>
            <a:r>
              <a:rPr lang="en-US" altLang="zh-CN" dirty="0" err="1">
                <a:ea typeface="ＭＳ Ｐゴシック" charset="-128"/>
              </a:rPr>
              <a:t>WinDbg</a:t>
            </a:r>
            <a:r>
              <a:rPr lang="en-US" altLang="zh-CN" dirty="0">
                <a:ea typeface="ＭＳ Ｐゴシック" charset="-128"/>
              </a:rPr>
              <a:t> and </a:t>
            </a:r>
            <a:r>
              <a:rPr lang="en-US" altLang="zh-CN" dirty="0" err="1">
                <a:ea typeface="ＭＳ Ｐゴシック" charset="-128"/>
              </a:rPr>
              <a:t>OllyDbg</a:t>
            </a:r>
            <a:r>
              <a:rPr lang="en-US" altLang="zh-CN" dirty="0">
                <a:ea typeface="ＭＳ Ｐゴシック" charset="-128"/>
              </a:rPr>
              <a:t>?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Which type of malware we should use WinDbg for analysis?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6848AFB3-4D7F-AF48-90E8-37D3B5D1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Initialization Function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77836F7-6B5D-A440-88AA-1769F94D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The </a:t>
            </a:r>
            <a:r>
              <a:rPr lang="en-US" altLang="zh-CN" b="1" dirty="0" err="1">
                <a:ea typeface="ＭＳ Ｐゴシック" charset="-128"/>
              </a:rPr>
              <a:t>DriverInit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function is called first when a driver is loaded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Malware will sometimes place its entire malicious payload in this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ADCAE081-AB7C-BE41-9DA6-52BED2F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Configuring Windows Symbols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643ADDDE-FFA6-E74E-839B-1AB7D6D1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If your debugging machine is connected to an always-on broadband link, you can configure WinDbg to automatically download symbols from Microsoft as needed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They are cached locally</a:t>
            </a:r>
          </a:p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File</a:t>
            </a:r>
            <a:r>
              <a:rPr lang="en-US" altLang="zh-CN" dirty="0">
                <a:ea typeface="ＭＳ Ｐゴシック" charset="-128"/>
              </a:rPr>
              <a:t>, </a:t>
            </a:r>
            <a:r>
              <a:rPr lang="en-US" altLang="zh-CN" b="1" dirty="0">
                <a:ea typeface="ＭＳ Ｐゴシック" charset="-128"/>
              </a:rPr>
              <a:t>Symbol File Path</a:t>
            </a:r>
          </a:p>
          <a:p>
            <a:pPr lvl="1" eaLnBrk="1" hangingPunct="1">
              <a:defRPr/>
            </a:pPr>
            <a:r>
              <a:rPr lang="en-US" altLang="zh-CN" b="1" dirty="0">
                <a:latin typeface="Courier" charset="0"/>
                <a:ea typeface="ＭＳ Ｐゴシック" charset="-128"/>
              </a:rPr>
              <a:t>SRC*c:\</a:t>
            </a:r>
            <a:r>
              <a:rPr lang="en-US" altLang="zh-CN" b="1" dirty="0" err="1">
                <a:latin typeface="Courier" charset="0"/>
                <a:ea typeface="ＭＳ Ｐゴシック" charset="-128"/>
              </a:rPr>
              <a:t>websymbols</a:t>
            </a:r>
            <a:r>
              <a:rPr lang="en-US" altLang="zh-CN" b="1" dirty="0">
                <a:latin typeface="Courier" charset="0"/>
                <a:ea typeface="ＭＳ Ｐゴシック" charset="-128"/>
              </a:rPr>
              <a:t>*http://</a:t>
            </a:r>
            <a:r>
              <a:rPr lang="en-US" altLang="zh-CN" b="1" dirty="0" err="1">
                <a:latin typeface="Courier" charset="0"/>
                <a:ea typeface="ＭＳ Ｐゴシック" charset="-128"/>
              </a:rPr>
              <a:t>msdl.microsoft.com</a:t>
            </a:r>
            <a:r>
              <a:rPr lang="en-US" altLang="zh-CN" b="1" dirty="0">
                <a:latin typeface="Courier" charset="0"/>
                <a:ea typeface="ＭＳ Ｐゴシック" charset="-128"/>
              </a:rPr>
              <a:t>/download/symbols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FD147271-C7D4-4549-BBE9-3FE3945E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Manually Downloading Symbols</a:t>
            </a:r>
          </a:p>
        </p:txBody>
      </p:sp>
      <p:pic>
        <p:nvPicPr>
          <p:cNvPr id="41986" name="Picture 3" descr="Screen Shot 2013-10-20 at 1.18.21 PM.png">
            <a:extLst>
              <a:ext uri="{FF2B5EF4-FFF2-40B4-BE49-F238E27FC236}">
                <a16:creationId xmlns:a16="http://schemas.microsoft.com/office/drawing/2014/main" id="{447D6EB5-3DB5-4B27-8821-73BCBA99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728914"/>
            <a:ext cx="8072438" cy="1971675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CA26D1-5ACF-46F0-A463-78F5B19AA7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module’s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name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is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nt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in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WinDbg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B2CCE-3E81-4DBA-BE74-265FB6C6E0A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kernel32.dll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2F98CC-465A-4EF4-9D44-99DA5EE0B40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ntoskrnl.exe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C7DF5E-250D-4451-A686-9B00007DB1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hal.dll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A5D8F5-AB97-48AE-A313-28BD488965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ntdll.dll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063333-37C7-467B-BE96-0D2C4C1E1D6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FC96AE-49FC-4659-8DD8-007603860F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215C39-200C-4590-AA49-EB342433C2B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A0055E4-3BC3-486A-9053-97D8D5AD99C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E6C9A9-9CEE-4086-8F48-B23055A1C39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9CF57FE-AC40-487B-A87C-D86914A2A30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9DA8EB2-9ED5-4D64-AFAE-0D64577B06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41A73B99-7894-4F65-8E79-1480B77232B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E33EE5D-0D58-444A-BB51-601383CAE73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E2B4F26-D42B-4728-9762-19FDFE5FEE2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D8A19EF-E96F-4A5D-98C3-BD30413ED5E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3800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CC44A6-F72C-4021-8D5B-844996410EA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list closest symbol at a specified address? 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3287B4-7F3F-4AC6-8416-AD4AEA5F28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ln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1C74C-A390-4A28-9033-94BAB42B7EB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lm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F578C-3AEC-4D07-8078-B72D5DF9A7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4E514B-5FF8-43DF-95E2-7AB791851E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EDFD46B-0430-4C74-81B4-F0F9022E9EC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AEC508-B8FD-45A0-8FBE-D28F0C98D0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F921CF-B433-41F5-909B-0AAA217CF97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FFC6669-A42B-4730-A66F-98456588DC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A910F0E-4AC0-449E-865A-8EA09EEAAE4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9BF31D-AE61-448E-B842-0C3C0B2EE6C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00DE66C-441A-48A9-BF54-4E67E660EE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8BFC84F-10F9-45BD-B4A0-DFAC157D993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E708C6F-E054-4A61-A12B-47B2D054836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DD8E5D2-F507-4591-9417-02FDF1908D2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A9A1C3E-FC26-4D63-9CA6-19006976DD2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8103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53F464-04AD-4BF0-9518-D505EA5647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view a structure information at a specified memory address?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241280-38F7-4C43-8405-5E3AAC24096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89DBE-6DAC-4C7B-B698-0E621B5279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da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357B24-2A8C-40F4-8262-6E07107488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F9FEB8-9BED-4438-89B4-BCA4A97665D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dd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62F312-FCA8-4C8A-A131-EE95B651C65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967318-A16B-46D5-B960-A192BCC5BE7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F398D0-A76B-4C4E-BFD5-FCA8D0C1AA2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608EADE-9820-4570-83EB-5C9E32BB30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D0EE31-06E5-46A9-8C7D-613B17D109F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8359DE-1675-4446-B57E-54E610D6BE4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08E339D-7723-420C-B4DB-AC32D79E938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1091102-E439-41D1-B557-332DBD7623D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9F95CF1-78AD-4745-8083-9BED7BE579B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A524AF2-C30C-41D7-A20B-94B28B7CB84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A43CBF-12E3-4F7A-9FC2-C1FCB6D3EA0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70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5B83FD-79F9-498C-8BFD-9569D7115B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function is called first when a driver is loaded?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CCB86B-D405-47FA-A78E-A718EEFDAA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DriverInit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FAEEB-505E-4503-9D72-A36082346E7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DriverEntry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95BABD-4821-4C4E-8000-D88577FE86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DllMain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98A5A-ED9D-4C05-894B-AD5A69E3019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WinMain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3171E9-2842-4F26-B860-4297878AF12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B25557-7517-4F09-B7F7-D0D2F15AD48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F9C3E0-39C2-428B-BFB2-E026EC40270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974682-40C0-40A9-B3BC-6F0C5B6A554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3AA0600-3393-420D-858A-4DB235F4267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3CD379-9F97-4F64-9FBB-536B26A6DA7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DC4669F-F6C1-49A8-96F5-43998F5E2A5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A83EEF3-9EC3-45F7-919B-B74FB6849F8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BD152AD-4D43-49FB-9E46-0E1564DA6F8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9537632-66B9-4AE0-B577-F6E70B7EBE1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4B67A6-4422-45E1-96F5-11B8FB536FB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6616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1C3-B2D8-4290-8170-9ACA1F47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内核调试实战</a:t>
            </a:r>
          </a:p>
        </p:txBody>
      </p:sp>
    </p:spTree>
    <p:extLst>
      <p:ext uri="{BB962C8B-B14F-4D97-AF65-F5344CB8AC3E}">
        <p14:creationId xmlns:p14="http://schemas.microsoft.com/office/powerpoint/2010/main" val="250254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9DD570C3-0355-0746-B618-74CF5F01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Kernel Mode and User Mode Functions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725ADDA7-6D8E-8340-8D56-E81E7F7B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76" y="1798639"/>
            <a:ext cx="9823508" cy="4327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We'll examine a program that writes to files from kernel space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Kernel</a:t>
            </a:r>
            <a:r>
              <a:rPr lang="en-US" altLang="zh-CN" dirty="0">
                <a:ea typeface="ＭＳ Ｐゴシック" charset="-128"/>
              </a:rPr>
              <a:t> mode programs cannot call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user-mode </a:t>
            </a:r>
            <a:r>
              <a:rPr lang="en-US" altLang="zh-CN" dirty="0">
                <a:ea typeface="ＭＳ Ｐゴシック" charset="-128"/>
              </a:rPr>
              <a:t>functions like </a:t>
            </a:r>
            <a:r>
              <a:rPr lang="en-US" altLang="zh-CN" b="1" dirty="0" err="1">
                <a:ea typeface="ＭＳ Ｐゴシック" charset="-128"/>
              </a:rPr>
              <a:t>CreateFile</a:t>
            </a:r>
            <a:r>
              <a:rPr lang="en-US" altLang="zh-CN" dirty="0">
                <a:ea typeface="ＭＳ Ｐゴシック" charset="-128"/>
              </a:rPr>
              <a:t> and </a:t>
            </a:r>
            <a:r>
              <a:rPr lang="en-US" altLang="zh-CN" b="1" dirty="0" err="1">
                <a:ea typeface="ＭＳ Ｐゴシック" charset="-128"/>
              </a:rPr>
              <a:t>WriteFile</a:t>
            </a:r>
            <a:endParaRPr lang="en-US" altLang="zh-CN" b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Must use </a:t>
            </a:r>
            <a:r>
              <a:rPr lang="en-US" altLang="zh-CN" b="1" dirty="0" err="1">
                <a:ea typeface="ＭＳ Ｐゴシック" charset="-128"/>
              </a:rPr>
              <a:t>NtCreateFile</a:t>
            </a:r>
            <a:r>
              <a:rPr lang="en-US" altLang="zh-CN" dirty="0">
                <a:ea typeface="ＭＳ Ｐゴシック" charset="-128"/>
              </a:rPr>
              <a:t> and </a:t>
            </a:r>
            <a:r>
              <a:rPr lang="en-US" altLang="zh-CN" b="1" dirty="0" err="1">
                <a:ea typeface="ＭＳ Ｐゴシック" charset="-128"/>
              </a:rPr>
              <a:t>NtWriteFile</a:t>
            </a:r>
            <a:endParaRPr lang="en-US" altLang="zh-CN" b="1" dirty="0">
              <a:ea typeface="ＭＳ Ｐゴシック" charset="-128"/>
            </a:endParaRPr>
          </a:p>
          <a:p>
            <a:pPr lvl="1" eaLnBrk="1" hangingPunct="1">
              <a:defRPr/>
            </a:pPr>
            <a:endParaRPr lang="en-US" altLang="zh-CN" dirty="0">
              <a:ea typeface="ＭＳ Ｐゴシック" charset="-128"/>
            </a:endParaRPr>
          </a:p>
          <a:p>
            <a:pPr eaLnBrk="1" hangingPunct="1">
              <a:defRPr/>
            </a:pPr>
            <a:endParaRPr lang="en-US" altLang="zh-CN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6A39FABF-ADC8-3045-9194-FDB54CE6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224"/>
            <a:ext cx="10515600" cy="906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ea typeface="ＭＳ Ｐゴシック" charset="-128"/>
              </a:rPr>
              <a:t>User-Space Code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86836FC-ED7A-814E-A763-AC3CA01A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52894"/>
            <a:ext cx="8229600" cy="14001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altLang="zh-CN" sz="2800" dirty="0">
                <a:ea typeface="ＭＳ Ｐゴシック" charset="-128"/>
              </a:rPr>
              <a:t>Creates a service with the </a:t>
            </a:r>
            <a:r>
              <a:rPr lang="en-US" altLang="zh-CN" sz="2800" dirty="0" err="1">
                <a:ea typeface="ＭＳ Ｐゴシック" charset="-128"/>
              </a:rPr>
              <a:t>CreateService</a:t>
            </a:r>
            <a:r>
              <a:rPr lang="en-US" altLang="zh-CN" sz="2800" dirty="0">
                <a:ea typeface="ＭＳ Ｐゴシック" charset="-128"/>
              </a:rPr>
              <a:t> function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 err="1">
                <a:ea typeface="ＭＳ Ｐゴシック" charset="-128"/>
              </a:rPr>
              <a:t>dwServiceType</a:t>
            </a:r>
            <a:r>
              <a:rPr lang="en-US" altLang="zh-CN" sz="2800" dirty="0">
                <a:ea typeface="ＭＳ Ｐゴシック" charset="-128"/>
              </a:rPr>
              <a:t> is 0x01 (</a:t>
            </a:r>
            <a:r>
              <a:rPr lang="en-US" altLang="zh-CN" sz="2800" dirty="0">
                <a:solidFill>
                  <a:srgbClr val="FF0000"/>
                </a:solidFill>
                <a:ea typeface="ＭＳ Ｐゴシック" charset="-128"/>
              </a:rPr>
              <a:t>Kernel driver</a:t>
            </a:r>
            <a:r>
              <a:rPr lang="en-US" altLang="zh-CN" sz="2800" dirty="0">
                <a:ea typeface="ＭＳ Ｐゴシック" charset="-128"/>
              </a:rPr>
              <a:t>)</a:t>
            </a:r>
          </a:p>
        </p:txBody>
      </p:sp>
      <p:pic>
        <p:nvPicPr>
          <p:cNvPr id="45059" name="Picture 3" descr="Screen Shot 2013-10-20 at 1.24.09 PM.png">
            <a:extLst>
              <a:ext uri="{FF2B5EF4-FFF2-40B4-BE49-F238E27FC236}">
                <a16:creationId xmlns:a16="http://schemas.microsoft.com/office/drawing/2014/main" id="{075FD38C-45DA-4F29-9A26-D4E3384C1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4" y="1601788"/>
            <a:ext cx="6391275" cy="3862387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0FF0170-C4A4-4B4A-87FD-8BD0AA1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WinDbg vs. OllyDbg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C2B9C6BA-FCF5-7D44-A853-DCC5043E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OllyDbg is the most popular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user-mode</a:t>
            </a:r>
            <a:r>
              <a:rPr lang="en-US" altLang="zh-CN" dirty="0">
                <a:ea typeface="ＭＳ Ｐゴシック" charset="-128"/>
              </a:rPr>
              <a:t> debugger for malware analysts</a:t>
            </a:r>
          </a:p>
          <a:p>
            <a:pPr lvl="1">
              <a:defRPr/>
            </a:pPr>
            <a:r>
              <a:rPr lang="en-US" altLang="zh-CN" dirty="0">
                <a:ea typeface="ＭＳ Ｐゴシック" charset="-128"/>
              </a:rPr>
              <a:t>Ghidra NSA</a:t>
            </a:r>
          </a:p>
          <a:p>
            <a:pPr lvl="1">
              <a:defRPr/>
            </a:pPr>
            <a:r>
              <a:rPr lang="en-US" altLang="zh-CN" dirty="0" err="1">
                <a:ea typeface="ＭＳ Ｐゴシック" charset="-128"/>
              </a:rPr>
              <a:t>BinaryNinja</a:t>
            </a:r>
            <a:endParaRPr lang="en-US" altLang="zh-CN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WinDbg can be used in either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user-mode</a:t>
            </a:r>
            <a:r>
              <a:rPr lang="en-US" altLang="zh-CN" dirty="0">
                <a:ea typeface="ＭＳ Ｐゴシック" charset="-128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kernel-mode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This chapter explores ways to use WinDbg for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kernel</a:t>
            </a:r>
            <a:r>
              <a:rPr lang="en-US" altLang="zh-CN" dirty="0">
                <a:ea typeface="ＭＳ Ｐゴシック" charset="-128"/>
              </a:rPr>
              <a:t> debugging and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rootkit</a:t>
            </a:r>
            <a:r>
              <a:rPr lang="en-US" altLang="zh-CN" dirty="0">
                <a:ea typeface="ＭＳ Ｐゴシック" charset="-128"/>
              </a:rPr>
              <a:t> analysis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2A2046E-DC2B-A048-8FE8-69F33EE6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User-Space Code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14304742-6230-5143-A6BE-02F6EF88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575175"/>
            <a:ext cx="8229600" cy="1550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Not shown: </a:t>
            </a:r>
            <a:r>
              <a:rPr lang="en-US" altLang="zh-CN" dirty="0" err="1">
                <a:ea typeface="ＭＳ Ｐゴシック" charset="-128"/>
              </a:rPr>
              <a:t>edi</a:t>
            </a:r>
            <a:r>
              <a:rPr lang="en-US" altLang="zh-CN" dirty="0">
                <a:ea typeface="ＭＳ Ｐゴシック" charset="-128"/>
              </a:rPr>
              <a:t> being set to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\\.\</a:t>
            </a:r>
            <a:r>
              <a:rPr lang="en-US" altLang="zh-CN" dirty="0" err="1">
                <a:solidFill>
                  <a:srgbClr val="FF0000"/>
                </a:solidFill>
                <a:ea typeface="ＭＳ Ｐゴシック" charset="-128"/>
              </a:rPr>
              <a:t>FileWriter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\Device</a:t>
            </a:r>
          </a:p>
        </p:txBody>
      </p:sp>
      <p:pic>
        <p:nvPicPr>
          <p:cNvPr id="46083" name="Picture 3" descr="Screen Shot 2013-10-21 at 6.47.12 AM.png">
            <a:extLst>
              <a:ext uri="{FF2B5EF4-FFF2-40B4-BE49-F238E27FC236}">
                <a16:creationId xmlns:a16="http://schemas.microsoft.com/office/drawing/2014/main" id="{87D4DDBA-D434-4FD9-9B56-C649B3FD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1781175"/>
            <a:ext cx="7848600" cy="2794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9DB122A-2D4D-CA4E-B217-DC064077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User-Space Code</a:t>
            </a:r>
          </a:p>
        </p:txBody>
      </p:sp>
      <p:pic>
        <p:nvPicPr>
          <p:cNvPr id="5" name="Picture 3" descr="Screen Shot 2013-10-21 at 6.48.49 AM.png">
            <a:extLst>
              <a:ext uri="{FF2B5EF4-FFF2-40B4-BE49-F238E27FC236}">
                <a16:creationId xmlns:a16="http://schemas.microsoft.com/office/drawing/2014/main" id="{870504D8-F37F-47E1-9AE4-E55D42DE4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20" y="1900550"/>
            <a:ext cx="7970959" cy="4575201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EF9E969-390A-0A41-A176-ECCD0880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Kernel-Mode Code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F7CEC81-850A-E148-82B5-207E04C6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Set kernel-mode debugger to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Verbose</a:t>
            </a:r>
            <a:r>
              <a:rPr lang="en-US" altLang="zh-CN" dirty="0">
                <a:ea typeface="ＭＳ Ｐゴシック" charset="-128"/>
              </a:rPr>
              <a:t> mode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You'll see every kernel module that loads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Kernel modules are not loaded or unloaded often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ea typeface="ＭＳ Ｐゴシック" charset="-128"/>
              </a:rPr>
              <a:t>Any loads are suspicious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Except </a:t>
            </a:r>
            <a:r>
              <a:rPr lang="en-US" altLang="zh-CN" b="1" dirty="0" err="1">
                <a:ea typeface="ＭＳ Ｐゴシック" charset="-128"/>
              </a:rPr>
              <a:t>Kmixer.sys</a:t>
            </a:r>
            <a:r>
              <a:rPr lang="en-US" altLang="zh-CN" dirty="0">
                <a:ea typeface="ＭＳ Ｐゴシック" charset="-128"/>
              </a:rPr>
              <a:t> in VMware machines</a:t>
            </a:r>
          </a:p>
        </p:txBody>
      </p:sp>
      <p:pic>
        <p:nvPicPr>
          <p:cNvPr id="48131" name="Picture 3" descr="Screen Shot 2013-10-21 at 6.53.40 AM.png">
            <a:extLst>
              <a:ext uri="{FF2B5EF4-FFF2-40B4-BE49-F238E27FC236}">
                <a16:creationId xmlns:a16="http://schemas.microsoft.com/office/drawing/2014/main" id="{DE250EEA-1448-4DBD-ACBC-3A14E454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43513"/>
            <a:ext cx="7658100" cy="11811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BEC77A1F-AAB6-EB40-BF45-7D2262C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Kernel-Mode Code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2203AC37-663B-BB4F-AD86-71EDB3C4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9" y="1995489"/>
            <a:ext cx="7940675" cy="40925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a typeface="ＭＳ Ｐゴシック" charset="-128"/>
              </a:rPr>
              <a:t>!</a:t>
            </a:r>
            <a:r>
              <a:rPr lang="en-US" altLang="zh-CN" b="1" dirty="0" err="1">
                <a:ea typeface="ＭＳ Ｐゴシック" charset="-128"/>
              </a:rPr>
              <a:t>drvobj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command shows driver object</a:t>
            </a:r>
            <a:endParaRPr lang="en-US" altLang="zh-CN" b="1" dirty="0">
              <a:ea typeface="ＭＳ Ｐゴシック" charset="-128"/>
            </a:endParaRPr>
          </a:p>
        </p:txBody>
      </p:sp>
      <p:pic>
        <p:nvPicPr>
          <p:cNvPr id="49155" name="Picture 3" descr="Screen Shot 2013-10-21 at 6.54.46 AM.png">
            <a:extLst>
              <a:ext uri="{FF2B5EF4-FFF2-40B4-BE49-F238E27FC236}">
                <a16:creationId xmlns:a16="http://schemas.microsoft.com/office/drawing/2014/main" id="{356A2645-AC6F-43FD-B089-72FF02D3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205163"/>
            <a:ext cx="7277100" cy="2921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91C29DD-4FF2-44B1-916D-7B1ED3FCF783}"/>
              </a:ext>
            </a:extLst>
          </p:cNvPr>
          <p:cNvSpPr/>
          <p:nvPr/>
        </p:nvSpPr>
        <p:spPr>
          <a:xfrm>
            <a:off x="3850640" y="3698240"/>
            <a:ext cx="1412240" cy="568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5842149-8A57-864F-8DA5-BB39D61E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27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Kernel-Mode Code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5EA2BE4-E1A0-734A-8797-E561230B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27089"/>
            <a:ext cx="8229600" cy="5299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ea typeface="ＭＳ Ｐゴシック" charset="-128"/>
              </a:rPr>
              <a:t>dt </a:t>
            </a:r>
            <a:r>
              <a:rPr lang="en-US" altLang="zh-CN">
                <a:ea typeface="ＭＳ Ｐゴシック" charset="-128"/>
              </a:rPr>
              <a:t> command shows structure</a:t>
            </a:r>
            <a:endParaRPr lang="en-US" altLang="zh-CN" b="1">
              <a:ea typeface="ＭＳ Ｐゴシック" charset="-128"/>
            </a:endParaRPr>
          </a:p>
        </p:txBody>
      </p:sp>
      <p:pic>
        <p:nvPicPr>
          <p:cNvPr id="50179" name="Picture 3" descr="Screen Shot 2013-10-21 at 6.56.20 AM.png">
            <a:extLst>
              <a:ext uri="{FF2B5EF4-FFF2-40B4-BE49-F238E27FC236}">
                <a16:creationId xmlns:a16="http://schemas.microsoft.com/office/drawing/2014/main" id="{D462D4FE-ACD2-4E45-AD0A-FBEFA7BE0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574800"/>
            <a:ext cx="7416800" cy="5283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D8B3BBB-80D8-4B85-BA2D-01002CD00E05}"/>
              </a:ext>
            </a:extLst>
          </p:cNvPr>
          <p:cNvSpPr/>
          <p:nvPr/>
        </p:nvSpPr>
        <p:spPr>
          <a:xfrm>
            <a:off x="4998720" y="1971040"/>
            <a:ext cx="1412240" cy="447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61416D7-5CEC-E841-B4B3-262664A9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Kernel-Mode Filenames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F30B27B-BB6D-CC44-A635-BA3DD183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Tracing this function, it eventually creates this file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\</a:t>
            </a:r>
            <a:r>
              <a:rPr lang="en-US" altLang="zh-CN" dirty="0" err="1">
                <a:ea typeface="ＭＳ Ｐゴシック" charset="-128"/>
              </a:rPr>
              <a:t>DosDevices</a:t>
            </a:r>
            <a:r>
              <a:rPr lang="en-US" altLang="zh-CN" dirty="0">
                <a:ea typeface="ＭＳ Ｐゴシック" charset="-128"/>
              </a:rPr>
              <a:t>\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C:\</a:t>
            </a:r>
            <a:r>
              <a:rPr lang="en-US" altLang="zh-CN" dirty="0" err="1">
                <a:solidFill>
                  <a:srgbClr val="FF0000"/>
                </a:solidFill>
                <a:ea typeface="ＭＳ Ｐゴシック" charset="-128"/>
              </a:rPr>
              <a:t>secretfile.txt</a:t>
            </a:r>
            <a:endParaRPr lang="en-US" altLang="zh-CN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This is a </a:t>
            </a:r>
            <a:r>
              <a:rPr lang="en-US" altLang="zh-CN" i="1" dirty="0">
                <a:ea typeface="ＭＳ Ｐゴシック" charset="-128"/>
              </a:rPr>
              <a:t>fully qualified object name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Identifies the root device, usually \</a:t>
            </a:r>
            <a:r>
              <a:rPr lang="en-US" altLang="zh-CN" dirty="0" err="1">
                <a:ea typeface="ＭＳ Ｐゴシック" charset="-128"/>
              </a:rPr>
              <a:t>DosDevices</a:t>
            </a:r>
            <a:endParaRPr lang="en-US" altLang="zh-CN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1C960A8B-AD76-4F4F-809D-ACECCA58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Finding Driver Objects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BFBF310B-FE10-C948-A3DE-1C66A7D2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28" y="1992081"/>
            <a:ext cx="10448144" cy="39964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Applications work with </a:t>
            </a:r>
            <a:r>
              <a:rPr lang="en-US" altLang="zh-CN" i="1" dirty="0">
                <a:ea typeface="ＭＳ Ｐゴシック" charset="-128"/>
              </a:rPr>
              <a:t>devices</a:t>
            </a:r>
            <a:r>
              <a:rPr lang="en-US" altLang="zh-CN" dirty="0">
                <a:ea typeface="ＭＳ Ｐゴシック" charset="-128"/>
              </a:rPr>
              <a:t>, not drivers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Look at user-space application to identify the interesting 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device object</a:t>
            </a:r>
            <a:endParaRPr lang="en-US" altLang="zh-CN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 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device</a:t>
            </a:r>
            <a:r>
              <a:rPr lang="en-US" altLang="zh-CN" i="1" dirty="0">
                <a:ea typeface="ＭＳ Ｐゴシック" charset="-128"/>
              </a:rPr>
              <a:t> object</a:t>
            </a:r>
            <a:r>
              <a:rPr lang="en-US" altLang="zh-CN" dirty="0">
                <a:ea typeface="ＭＳ Ｐゴシック" charset="-128"/>
              </a:rPr>
              <a:t> in </a:t>
            </a:r>
            <a:r>
              <a:rPr lang="en-US" altLang="zh-CN" i="1" dirty="0">
                <a:ea typeface="ＭＳ Ｐゴシック" charset="-128"/>
              </a:rPr>
              <a:t>User Mode </a:t>
            </a:r>
            <a:r>
              <a:rPr lang="en-US" altLang="zh-CN" dirty="0">
                <a:ea typeface="ＭＳ Ｐゴシック" charset="-128"/>
              </a:rPr>
              <a:t>to find 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-128"/>
              </a:rPr>
              <a:t>driver</a:t>
            </a:r>
            <a:r>
              <a:rPr lang="en-US" altLang="zh-CN" i="1" dirty="0">
                <a:ea typeface="ＭＳ Ｐゴシック" charset="-128"/>
              </a:rPr>
              <a:t> object </a:t>
            </a:r>
            <a:r>
              <a:rPr lang="en-US" altLang="zh-CN" dirty="0">
                <a:ea typeface="ＭＳ Ｐゴシック" charset="-128"/>
              </a:rPr>
              <a:t>in </a:t>
            </a:r>
            <a:r>
              <a:rPr lang="en-US" altLang="zh-CN" i="1" dirty="0">
                <a:ea typeface="ＭＳ Ｐゴシック" charset="-128"/>
              </a:rPr>
              <a:t>Kernel Mode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 </a:t>
            </a:r>
            <a:r>
              <a:rPr lang="en-US" altLang="zh-CN" b="1" dirty="0">
                <a:ea typeface="ＭＳ Ｐゴシック" charset="-128"/>
              </a:rPr>
              <a:t>!</a:t>
            </a:r>
            <a:r>
              <a:rPr lang="en-US" altLang="zh-CN" b="1" dirty="0" err="1">
                <a:ea typeface="ＭＳ Ｐゴシック" charset="-128"/>
              </a:rPr>
              <a:t>devobj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 find out more about the </a:t>
            </a:r>
            <a:r>
              <a:rPr lang="en-US" altLang="zh-CN" i="1" dirty="0">
                <a:ea typeface="ＭＳ Ｐゴシック" charset="-128"/>
              </a:rPr>
              <a:t>driver object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 </a:t>
            </a:r>
            <a:r>
              <a:rPr lang="en-US" altLang="zh-CN" b="1" dirty="0">
                <a:ea typeface="ＭＳ Ｐゴシック" charset="-128"/>
              </a:rPr>
              <a:t>!</a:t>
            </a:r>
            <a:r>
              <a:rPr lang="en-US" altLang="zh-CN" b="1" dirty="0" err="1">
                <a:ea typeface="ＭＳ Ｐゴシック" charset="-128"/>
              </a:rPr>
              <a:t>devhandles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 find application that use the driver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B03F2A-6F4D-429C-A755-E8E2441A1E7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Kernel mode programs</a:t>
            </a:r>
            <a:r>
              <a:rPr lang="zh-CN" altLang="en-US" sz="2800" dirty="0">
                <a:solidFill>
                  <a:srgbClr val="639EF4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can or cannot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call user-mode functions</a:t>
            </a:r>
            <a:endParaRPr lang="zh-CN" altLang="en-US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3CF69B-8410-474D-91D1-74942D537D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A3342C-FB3E-42E0-BF49-B6C62BC81F3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682861-80F2-4305-BC69-2BC589C1135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3ABED382-617B-446B-A1C5-33E769D41A6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47A3333-CBF6-4F3C-B728-79CB218F53D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30D7E522-85A4-41AB-B2A8-CF709CC6C9F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FBD7D61-D9F1-4056-AED5-4784C1751922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595305-CCC7-4EA6-ABCE-7615282051A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1516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1C3-B2D8-4290-8170-9ACA1F47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ＭＳ Ｐゴシック" charset="-128"/>
              </a:rPr>
              <a:t>Rootkits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206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F04CD4E1-332A-CB42-BE3A-FEE2284D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642938"/>
            <a:ext cx="7345362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Rootkit Basics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60DC514D-00C8-924E-B607-565EAA14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41" y="1805306"/>
            <a:ext cx="10148341" cy="40925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Rootkits modify the internal functionality of the OS to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conceal</a:t>
            </a:r>
            <a:r>
              <a:rPr lang="en-US" altLang="zh-CN" dirty="0">
                <a:ea typeface="ＭＳ Ｐゴシック" charset="-128"/>
              </a:rPr>
              <a:t> themselves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Hide processes, network connections, and other resources from running programs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Difficult for antivirus, administrators, and security analysts to discover their malicious activity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0AA9FC-DB7D-4292-AED0-93E0F02E3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Windows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内核中的代码是不是全是微软公司开发的？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B2A6D-D953-48D4-AEDD-0BD4739D893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B8067F-9155-4D03-9C14-972C3AC482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2FF674-AA23-482F-AD58-70AEB75255E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24AF4C-ADEB-49C5-9C4C-6618F3A3D11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2D2DD84-8339-4BFE-916B-7E7457A636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1D4A52-CEA7-4294-8B48-43C8376E335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FE569DC-2149-4953-BEDB-50069718369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ABEDF5E-FA39-4633-ACB2-D200EB3A13B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221F19F-8C9A-4C3F-AF51-65D3239CAD5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6DC7245-6677-4417-A662-0BB34D4739D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FBE92CD-6654-4C05-9BF8-4873423B04DC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692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392D0-CA80-458B-85BD-115C67C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ＭＳ Ｐゴシック" charset="-128"/>
              </a:rPr>
              <a:t>Rootkit Basics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EC472-1B14-48D7-827D-6488E690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Most rootkits modify the OS kernel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Most popular method: 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ＭＳ Ｐゴシック" charset="-128"/>
              </a:rPr>
              <a:t>System Service Descriptor Table (SSDT) hooking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2211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F7ECF94E-43D2-FD4C-99FC-EC8702C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System Service Descriptor Table (SSDT)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F6B2C0F4-5004-1A4B-AA44-8EFA8F19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017521"/>
            <a:ext cx="8229600" cy="310864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Used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internally</a:t>
            </a:r>
            <a:r>
              <a:rPr lang="en-US" altLang="zh-CN" dirty="0">
                <a:ea typeface="ＭＳ Ｐゴシック" charset="-128"/>
              </a:rPr>
              <a:t> by Microsoft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To look up function calls into the kernel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Not normally used by third-party applications or drivers</a:t>
            </a:r>
          </a:p>
          <a:p>
            <a:pPr eaLnBrk="1" hangingPunct="1">
              <a:defRPr/>
            </a:pPr>
            <a:endParaRPr lang="en-US" altLang="zh-CN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DDB1D-896D-43B4-864E-407FD711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SSDT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4E55B-856F-4579-8FAE-AECDD386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Only three ways for user space to access kernel code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ＭＳ Ｐゴシック" charset="-128"/>
              </a:rPr>
              <a:t>SYSCALL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ＭＳ Ｐゴシック" charset="-128"/>
              </a:rPr>
              <a:t>SYSENTER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ＭＳ Ｐゴシック" charset="-128"/>
              </a:rPr>
              <a:t>INT 0x2E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8567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ADD0E35C-8B35-2242-9274-45BDBC00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SYSENTER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7A4E6C65-A1AF-ED45-8DEA-C65C8EBE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Used by modern versions of Windows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Function code </a:t>
            </a:r>
            <a:r>
              <a:rPr lang="en-US" altLang="zh-CN" dirty="0">
                <a:ea typeface="ＭＳ Ｐゴシック" charset="-128"/>
              </a:rPr>
              <a:t>stored in EAX register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DF086938-B372-834C-9AE8-DD496CFD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Example from ntdll.dll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1392601-B7F4-2F4A-AD8C-95098672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313239"/>
            <a:ext cx="8229600" cy="2338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EAX set to 0x25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Stack pointer saved in EDX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SYSENTER is called</a:t>
            </a:r>
          </a:p>
        </p:txBody>
      </p:sp>
      <p:pic>
        <p:nvPicPr>
          <p:cNvPr id="57347" name="Picture 3" descr="Screen Shot 2013-10-21 at 7.15.20 AM.png">
            <a:extLst>
              <a:ext uri="{FF2B5EF4-FFF2-40B4-BE49-F238E27FC236}">
                <a16:creationId xmlns:a16="http://schemas.microsoft.com/office/drawing/2014/main" id="{CE3E1B1A-8976-4FEE-8E11-460F5DC5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47838"/>
            <a:ext cx="7226300" cy="25654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46EF0CB9-F15D-7244-95A4-9C60BB00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SSDT Table Entries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A7CE193F-CEAF-8847-9C57-6345DC61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29051"/>
            <a:ext cx="8229600" cy="22971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sz="2800" dirty="0">
                <a:ea typeface="ＭＳ Ｐゴシック" charset="-128"/>
              </a:rPr>
              <a:t>Rootkit changes the values in the SSDT so rootkit code is called instead of the intended function</a:t>
            </a:r>
          </a:p>
          <a:p>
            <a:pPr eaLnBrk="1" hangingPunct="1">
              <a:defRPr/>
            </a:pPr>
            <a:r>
              <a:rPr lang="en-US" altLang="zh-CN" sz="2800" dirty="0">
                <a:ea typeface="ＭＳ Ｐゴシック" charset="-128"/>
              </a:rPr>
              <a:t>0x25 would be changed to a malicious driver's function</a:t>
            </a:r>
          </a:p>
          <a:p>
            <a:pPr eaLnBrk="1" hangingPunct="1">
              <a:defRPr/>
            </a:pPr>
            <a:r>
              <a:rPr lang="en-US" altLang="zh-CN" sz="2800" dirty="0">
                <a:ea typeface="ＭＳ Ｐゴシック" charset="-128"/>
              </a:rPr>
              <a:t>Hooking </a:t>
            </a:r>
            <a:r>
              <a:rPr lang="en-US" altLang="zh-CN" sz="2800" dirty="0" err="1">
                <a:latin typeface="Courier" charset="0"/>
                <a:ea typeface="ＭＳ Ｐゴシック" charset="-128"/>
              </a:rPr>
              <a:t>NtCreateFile</a:t>
            </a:r>
            <a:r>
              <a:rPr lang="en-US" altLang="zh-CN" sz="2800" dirty="0">
                <a:ea typeface="ＭＳ Ｐゴシック" charset="-128"/>
              </a:rPr>
              <a:t> </a:t>
            </a:r>
          </a:p>
        </p:txBody>
      </p:sp>
      <p:pic>
        <p:nvPicPr>
          <p:cNvPr id="58371" name="Picture 3" descr="Screen Shot 2013-10-21 at 7.17.50 AM.png">
            <a:extLst>
              <a:ext uri="{FF2B5EF4-FFF2-40B4-BE49-F238E27FC236}">
                <a16:creationId xmlns:a16="http://schemas.microsoft.com/office/drawing/2014/main" id="{34503299-6BB4-441C-98C7-E45940A84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744663"/>
            <a:ext cx="7912100" cy="20447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6F87166-9984-4149-A092-8B645C31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Rootkit Analysis in Practice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D8E385E4-5F72-584C-ADD3-2F37352D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Simplest way to detect SSDT hooking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Just look at the SSDT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Look for values that are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unreasonable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In this case, </a:t>
            </a:r>
            <a:r>
              <a:rPr lang="en-US" altLang="zh-CN" i="1" dirty="0" err="1">
                <a:ea typeface="ＭＳ Ｐゴシック" charset="-128"/>
              </a:rPr>
              <a:t>ntoskrnl.exe</a:t>
            </a:r>
            <a:r>
              <a:rPr lang="en-US" altLang="zh-CN" i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starts at address 804d7000 and ends at 806cd580</a:t>
            </a:r>
          </a:p>
          <a:p>
            <a:pPr lvl="1" eaLnBrk="1" hangingPunct="1">
              <a:defRPr/>
            </a:pPr>
            <a:r>
              <a:rPr lang="en-US" altLang="zh-CN" i="1" dirty="0">
                <a:ea typeface="ＭＳ Ｐゴシック" charset="-128"/>
              </a:rPr>
              <a:t>ntoskrnl.exe</a:t>
            </a:r>
            <a:r>
              <a:rPr lang="en-US" altLang="zh-CN" dirty="0">
                <a:ea typeface="ＭＳ Ｐゴシック" charset="-128"/>
              </a:rPr>
              <a:t> is the Kernel!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8BE3-FE93-496D-989F-63D5E67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Rootkit Analysis in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C147A-9486-4AE3-B5C8-15C4D95D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lm</a:t>
            </a:r>
            <a:r>
              <a:rPr lang="en-US" altLang="zh-CN" b="1" dirty="0">
                <a:ea typeface="ＭＳ Ｐゴシック" charset="-128"/>
              </a:rPr>
              <a:t> m </a:t>
            </a:r>
            <a:r>
              <a:rPr lang="en-US" altLang="zh-CN" b="1" dirty="0" err="1">
                <a:ea typeface="ＭＳ Ｐゴシック" charset="-128"/>
              </a:rPr>
              <a:t>nt</a:t>
            </a:r>
            <a:endParaRPr lang="en-US" altLang="zh-CN" b="1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Lists modules matching "</a:t>
            </a:r>
            <a:r>
              <a:rPr lang="en-US" altLang="zh-CN" dirty="0" err="1">
                <a:ea typeface="ＭＳ Ｐゴシック" charset="-128"/>
              </a:rPr>
              <a:t>nt</a:t>
            </a:r>
            <a:r>
              <a:rPr lang="en-US" altLang="zh-CN" dirty="0">
                <a:ea typeface="ＭＳ Ｐゴシック" charset="-128"/>
              </a:rPr>
              <a:t>" (Kernel modules)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Shows the SSDT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494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3F6D50E1-1E7D-AE46-8A3B-8BE0376F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SSDT Table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B72DD02C-A185-DB43-9EDA-BCFD87B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210176"/>
            <a:ext cx="8229600" cy="143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Marked entry is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hooked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To identify it, examine a clean system's SSDT</a:t>
            </a:r>
          </a:p>
        </p:txBody>
      </p:sp>
      <p:pic>
        <p:nvPicPr>
          <p:cNvPr id="60419" name="Picture 3" descr="Screen Shot 2013-10-21 at 7.35.40 AM.png">
            <a:extLst>
              <a:ext uri="{FF2B5EF4-FFF2-40B4-BE49-F238E27FC236}">
                <a16:creationId xmlns:a16="http://schemas.microsoft.com/office/drawing/2014/main" id="{86D14E72-D111-4A63-B74C-06069323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755775"/>
            <a:ext cx="7454900" cy="34544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30BC1098-7B6F-5D41-9411-5686F7F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Finding the Malicious Driver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217DAD24-039F-A049-AF5A-24CC0224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ea typeface="ＭＳ Ｐゴシック" charset="-128"/>
              </a:rPr>
              <a:t>lm</a:t>
            </a:r>
            <a:r>
              <a:rPr lang="en-US" altLang="zh-CN" b="1" dirty="0">
                <a:ea typeface="ＭＳ Ｐゴシック" charset="-128"/>
              </a:rPr>
              <a:t> 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Lists open modules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In the kernel, they are all drivers</a:t>
            </a:r>
          </a:p>
        </p:txBody>
      </p:sp>
      <p:pic>
        <p:nvPicPr>
          <p:cNvPr id="61443" name="Picture 3" descr="Screen Shot 2013-10-21 at 7.37.36 AM.png">
            <a:extLst>
              <a:ext uri="{FF2B5EF4-FFF2-40B4-BE49-F238E27FC236}">
                <a16:creationId xmlns:a16="http://schemas.microsoft.com/office/drawing/2014/main" id="{5ED869C7-2132-4F27-AADA-41E34EF4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3678239"/>
            <a:ext cx="7686675" cy="2592387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E06F4E9-645E-4998-AF5A-1EFFBDB0A210}"/>
              </a:ext>
            </a:extLst>
          </p:cNvPr>
          <p:cNvSpPr/>
          <p:nvPr/>
        </p:nvSpPr>
        <p:spPr>
          <a:xfrm>
            <a:off x="1873770" y="5366479"/>
            <a:ext cx="5081666" cy="299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B58371BB-78A8-454E-9E84-0B8A847C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驱动（</a:t>
            </a:r>
            <a:r>
              <a:rPr lang="en-US" altLang="zh-CN" dirty="0"/>
              <a:t>Drivers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A0946A86-2D6B-0F49-AA57-AF3F6D1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6134" cy="43513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dirty="0"/>
              <a:t>驱动是一个</a:t>
            </a:r>
            <a:r>
              <a:rPr lang="zh-CN" altLang="en-US" sz="2800" b="1" dirty="0"/>
              <a:t>软件组件</a:t>
            </a:r>
            <a:r>
              <a:rPr lang="zh-CN" altLang="en-US" sz="2800" dirty="0"/>
              <a:t>（</a:t>
            </a:r>
            <a:r>
              <a:rPr lang="en-US" altLang="zh-CN" sz="2800" dirty="0"/>
              <a:t>Software Component</a:t>
            </a:r>
            <a:r>
              <a:rPr lang="zh-CN" altLang="en-US" sz="2800" dirty="0"/>
              <a:t>），实现操作系统与设备之间的通信。</a:t>
            </a:r>
            <a:endParaRPr lang="en-US" altLang="zh-CN" sz="2800" dirty="0"/>
          </a:p>
          <a:p>
            <a:pPr lvl="1">
              <a:defRPr/>
            </a:pPr>
            <a:r>
              <a:rPr lang="zh-CN" altLang="en-US" dirty="0"/>
              <a:t>应用程序通过</a:t>
            </a:r>
            <a:r>
              <a:rPr lang="en-US" altLang="zh-CN" dirty="0"/>
              <a:t>Windows API</a:t>
            </a:r>
            <a:r>
              <a:rPr lang="zh-CN" altLang="en-US" dirty="0"/>
              <a:t>访问设备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Windows</a:t>
            </a:r>
            <a:r>
              <a:rPr lang="zh-CN" altLang="en-US" dirty="0"/>
              <a:t>将访问请求转发给驱动程序，调用驱动程序提供的功能函数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驱动程序由设备制造商开发，完成对设备硬件的访问。</a:t>
            </a:r>
            <a:endParaRPr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F9E398-C965-4FBD-A69F-ACE057F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41D3189-F815-46D3-A37E-B6C6683AD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7333"/>
              </p:ext>
            </p:extLst>
          </p:nvPr>
        </p:nvGraphicFramePr>
        <p:xfrm>
          <a:off x="9466977" y="2238145"/>
          <a:ext cx="2420223" cy="352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1968562" imgH="2870213" progId="Visio.Drawing.15">
                  <p:embed/>
                </p:oleObj>
              </mc:Choice>
              <mc:Fallback>
                <p:oleObj name="Visio" r:id="rId3" imgW="1968562" imgH="28702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6977" y="2238145"/>
                        <a:ext cx="2420223" cy="3526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creen Shot 2013-10-21 at 7.42.45 AM.png">
            <a:extLst>
              <a:ext uri="{FF2B5EF4-FFF2-40B4-BE49-F238E27FC236}">
                <a16:creationId xmlns:a16="http://schemas.microsoft.com/office/drawing/2014/main" id="{82B18190-2A8F-4456-AD20-853645B4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23" y="749508"/>
            <a:ext cx="8792554" cy="5563492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2B8BFE36-114B-E043-8A5C-4E6FAE51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ＭＳ Ｐゴシック" charset="-128"/>
              </a:rPr>
              <a:t>Interrupts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FC638CB-067E-1044-A004-A55647AA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Interrupts allow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hardware to trigger software events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Driver calls </a:t>
            </a:r>
            <a:r>
              <a:rPr lang="en-US" altLang="zh-CN" dirty="0" err="1">
                <a:latin typeface="Courier" charset="0"/>
                <a:ea typeface="ＭＳ Ｐゴシック" charset="-128"/>
              </a:rPr>
              <a:t>IoConnectInterrupt</a:t>
            </a:r>
            <a:r>
              <a:rPr lang="en-US" altLang="zh-CN" dirty="0">
                <a:ea typeface="ＭＳ Ｐゴシック" charset="-128"/>
              </a:rPr>
              <a:t> to register a handler for an interrupt code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Specifies an </a:t>
            </a:r>
            <a:r>
              <a:rPr lang="en-US" altLang="zh-CN" i="1" dirty="0">
                <a:ea typeface="ＭＳ Ｐゴシック" charset="-128"/>
              </a:rPr>
              <a:t>Interrupt Service Routine </a:t>
            </a: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ISR</a:t>
            </a:r>
            <a:r>
              <a:rPr lang="en-US" altLang="zh-CN" dirty="0">
                <a:ea typeface="ＭＳ Ｐゴシック" charset="-128"/>
              </a:rPr>
              <a:t>)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Will be called when the interrupt code is generated</a:t>
            </a:r>
          </a:p>
          <a:p>
            <a:pPr eaLnBrk="1" hangingPunct="1">
              <a:defRPr/>
            </a:pPr>
            <a:r>
              <a:rPr lang="en-US" altLang="zh-CN" i="1" dirty="0">
                <a:ea typeface="ＭＳ Ｐゴシック" charset="-128"/>
              </a:rPr>
              <a:t>Interrupt Descriptor Table </a:t>
            </a:r>
            <a:r>
              <a:rPr lang="en-US" altLang="zh-CN" dirty="0">
                <a:ea typeface="ＭＳ Ｐゴシック" charset="-128"/>
              </a:rPr>
              <a:t>(IDT)</a:t>
            </a:r>
          </a:p>
          <a:p>
            <a:pPr lvl="1" eaLnBrk="1" hangingPunct="1">
              <a:defRPr/>
            </a:pPr>
            <a:r>
              <a:rPr lang="en-US" altLang="zh-CN" dirty="0">
                <a:ea typeface="ＭＳ Ｐゴシック" charset="-128"/>
              </a:rPr>
              <a:t>Stores the ISR information</a:t>
            </a:r>
          </a:p>
          <a:p>
            <a:pPr lvl="1" eaLnBrk="1" hangingPunct="1">
              <a:defRPr/>
            </a:pPr>
            <a:r>
              <a:rPr lang="en-US" altLang="zh-CN" b="1" dirty="0">
                <a:ea typeface="ＭＳ Ｐゴシック" charset="-128"/>
              </a:rPr>
              <a:t>!</a:t>
            </a:r>
            <a:r>
              <a:rPr lang="en-US" altLang="zh-CN" b="1" dirty="0" err="1">
                <a:ea typeface="ＭＳ Ｐゴシック" charset="-128"/>
              </a:rPr>
              <a:t>idt</a:t>
            </a:r>
            <a:r>
              <a:rPr lang="en-US" altLang="zh-CN" b="1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command shows the IDT</a:t>
            </a:r>
            <a:endParaRPr lang="en-US" altLang="zh-CN" b="1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50E362AF-F167-884C-9029-9DEB9B24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zh-CN">
              <a:ea typeface="ＭＳ Ｐゴシック" charset="-128"/>
            </a:endParaRP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DFC9415-9758-6148-9F6C-F2B3B30B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>
              <a:ea typeface="ＭＳ Ｐゴシック" charset="-128"/>
            </a:endParaRPr>
          </a:p>
        </p:txBody>
      </p:sp>
      <p:pic>
        <p:nvPicPr>
          <p:cNvPr id="64515" name="Picture 3" descr="Screen Shot 2013-10-21 at 7.47.05 AM.png">
            <a:extLst>
              <a:ext uri="{FF2B5EF4-FFF2-40B4-BE49-F238E27FC236}">
                <a16:creationId xmlns:a16="http://schemas.microsoft.com/office/drawing/2014/main" id="{896B1651-FB85-49B5-B5C7-F2F903EB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68289"/>
            <a:ext cx="7967662" cy="6434137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0C3BDB58-6A03-A14F-889A-297222D2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51" y="854076"/>
            <a:ext cx="7345363" cy="868363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dirty="0">
                <a:ea typeface="ＭＳ Ｐゴシック" charset="-128"/>
              </a:rPr>
              <a:t>Loading Drivers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2239C302-6A89-AF44-8335-906A835B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600201"/>
            <a:ext cx="452081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If you want to load a driver to test it, you can download the OSR Driver Loader tool</a:t>
            </a:r>
          </a:p>
        </p:txBody>
      </p:sp>
      <p:pic>
        <p:nvPicPr>
          <p:cNvPr id="65539" name="Picture 3" descr="Screen Shot 2013-10-21 at 7.48.50 AM.png">
            <a:extLst>
              <a:ext uri="{FF2B5EF4-FFF2-40B4-BE49-F238E27FC236}">
                <a16:creationId xmlns:a16="http://schemas.microsoft.com/office/drawing/2014/main" id="{67E1FA3C-5A85-4FC3-B0AD-AAA3C9B5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274638"/>
            <a:ext cx="5129212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4323DB4C-E434-114E-B4B3-9B60750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Driver Signing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9F1056AA-EBD6-744F-942A-853580F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Enforced in all 64-bit versions of Windows starting with Vista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Only digitally signed drivers will load</a:t>
            </a:r>
          </a:p>
          <a:p>
            <a:pPr eaLnBrk="1" hangingPunct="1">
              <a:defRPr/>
            </a:pPr>
            <a:r>
              <a:rPr lang="en-US" altLang="zh-CN" dirty="0">
                <a:ea typeface="ＭＳ Ｐゴシック" charset="-128"/>
              </a:rPr>
              <a:t>Effective protection!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Kernel malware for x64 systems is practically nonexistent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You can disable driver signing enforcement by specifying </a:t>
            </a:r>
            <a:r>
              <a:rPr lang="en-US" altLang="zh-CN" dirty="0" err="1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nointegritychecks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 in </a:t>
            </a:r>
            <a:r>
              <a:rPr lang="en-US" altLang="zh-CN" i="1" dirty="0" err="1">
                <a:solidFill>
                  <a:srgbClr val="FF0000"/>
                </a:solidFill>
                <a:ea typeface="ＭＳ Ｐゴシック" charset="-128"/>
              </a:rPr>
              <a:t>BCDEdit</a:t>
            </a:r>
            <a:endParaRPr lang="en-US" altLang="zh-CN" i="1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9F7456-CDF3-4733-8E9C-C63A7471A7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609725"/>
            <a:ext cx="9144000" cy="2039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恶意代码分析与防治技术</a:t>
            </a:r>
            <a:br>
              <a:rPr lang="zh-CN" altLang="en-US" dirty="0"/>
            </a:br>
            <a:r>
              <a:rPr lang="zh-CN" altLang="en-US" sz="3600" dirty="0"/>
              <a:t>第</a:t>
            </a:r>
            <a:r>
              <a:rPr lang="en-US" altLang="zh-CN" sz="3600" dirty="0"/>
              <a:t>9</a:t>
            </a:r>
            <a:r>
              <a:rPr lang="zh-CN" altLang="en-US" sz="3600" dirty="0"/>
              <a:t>章 </a:t>
            </a:r>
            <a:r>
              <a:rPr lang="en-US" altLang="zh-CN" sz="3600" dirty="0" err="1"/>
              <a:t>WinDBG</a:t>
            </a:r>
            <a:r>
              <a:rPr lang="zh-CN" altLang="en-US" sz="3600" dirty="0"/>
              <a:t>内核调试</a:t>
            </a:r>
            <a:endParaRPr lang="en-US" altLang="zh-CN" sz="2800" dirty="0"/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89FEC9B7-B1B9-4B9D-AE28-841348F4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04219"/>
            <a:ext cx="6400800" cy="9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/>
              <a:t>王志</a:t>
            </a:r>
            <a:r>
              <a:rPr lang="en-US" altLang="zh-CN" sz="3200" b="1" dirty="0"/>
              <a:t> </a:t>
            </a:r>
          </a:p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zwang@nankai.edu.cn</a:t>
            </a:r>
            <a:endParaRPr lang="en-US" altLang="zh-CN" sz="3200" dirty="0"/>
          </a:p>
        </p:txBody>
      </p:sp>
      <p:sp>
        <p:nvSpPr>
          <p:cNvPr id="5124" name="Title 1">
            <a:extLst>
              <a:ext uri="{FF2B5EF4-FFF2-40B4-BE49-F238E27FC236}">
                <a16:creationId xmlns:a16="http://schemas.microsoft.com/office/drawing/2014/main" id="{E8C48914-9891-44D5-A1C3-B0D2CDDB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21313"/>
            <a:ext cx="640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南开大学 网络空间安全学院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1601194652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55C1-E10D-694B-A0A4-D4E4E8A7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1" lang="zh-CN" altLang="en-US" dirty="0">
                <a:ea typeface="宋体" panose="02010600030101010101" pitchFamily="2" charset="-122"/>
              </a:rPr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30970-F172-194F-8E76-02AB95A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86" y="1607820"/>
            <a:ext cx="10347820" cy="4930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en-US" altLang="zh-CN" dirty="0"/>
              <a:t> </a:t>
            </a:r>
            <a:r>
              <a:rPr kumimoji="1" lang="zh-CN" altLang="en-US" dirty="0"/>
              <a:t>系统内核与驱动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FF0000"/>
                </a:solidFill>
              </a:rPr>
              <a:t>难点：设备（</a:t>
            </a:r>
            <a:r>
              <a:rPr kumimoji="1" lang="en-US" altLang="zh-CN" dirty="0">
                <a:solidFill>
                  <a:srgbClr val="FF0000"/>
                </a:solidFill>
              </a:rPr>
              <a:t>Device</a:t>
            </a:r>
            <a:r>
              <a:rPr kumimoji="1" lang="zh-CN" altLang="en-US" dirty="0">
                <a:solidFill>
                  <a:srgbClr val="FF0000"/>
                </a:solidFill>
              </a:rPr>
              <a:t>）、驱动（</a:t>
            </a:r>
            <a:r>
              <a:rPr kumimoji="1" lang="en-US" altLang="zh-CN" dirty="0">
                <a:solidFill>
                  <a:srgbClr val="FF0000"/>
                </a:solidFill>
              </a:rPr>
              <a:t>Driver</a:t>
            </a:r>
            <a:r>
              <a:rPr kumimoji="1" lang="zh-CN" altLang="en-US" dirty="0">
                <a:solidFill>
                  <a:srgbClr val="FF0000"/>
                </a:solidFill>
              </a:rPr>
              <a:t>）、物理设备（</a:t>
            </a:r>
            <a:r>
              <a:rPr kumimoji="1" lang="en-US" altLang="zh-CN" dirty="0">
                <a:solidFill>
                  <a:srgbClr val="FF0000"/>
                </a:solidFill>
              </a:rPr>
              <a:t>Physical Device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WinDbg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Microsoft Symbols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zh-CN" altLang="en-US" dirty="0"/>
              <a:t>内核调试实战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Rootkits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FF0000"/>
                </a:solidFill>
              </a:rPr>
              <a:t>难点：</a:t>
            </a:r>
            <a:r>
              <a:rPr kumimoji="1" lang="en-US" altLang="zh-CN" dirty="0">
                <a:solidFill>
                  <a:srgbClr val="FF0000"/>
                </a:solidFill>
              </a:rPr>
              <a:t>SSDT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IDT</a:t>
            </a:r>
          </a:p>
        </p:txBody>
      </p:sp>
    </p:spTree>
    <p:extLst>
      <p:ext uri="{BB962C8B-B14F-4D97-AF65-F5344CB8AC3E}">
        <p14:creationId xmlns:p14="http://schemas.microsoft.com/office/powerpoint/2010/main" val="25501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4FD9BB-F29D-46C5-B22F-EB67B332397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是不是所有的驱动都是由设备制造商提供的？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24E0CA-64A1-4242-BA75-3094BB866F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142127-1BCB-4EDE-B5D1-0C7C4FDC04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8B4EC0-0F18-4702-816A-5C325D7614A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4773D6-8354-4DD0-9899-D53BA2940D6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E4D8F3-2A9E-471F-9A10-22215A86E5E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64BD954-8DD5-4F25-B0B1-52FAA3A08B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F938A873-DC79-4305-951E-ABD1B0CF296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184FB2C-7454-4A9A-B040-E87C9B9AAED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3764B41-7FF8-41B8-8BC0-72E543AF6166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421F394-212A-4A29-9C25-A9531C21A91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B35EFD-23DC-4F84-9C2F-44CF747FDB4A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5081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PROBLEMSCORE" val="10.0"/>
  <p:tag name="RAINPROBLEMTYPE" val="MultipleChoice"/>
  <p:tag name="RAINPROBLEM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MultipleChoice"/>
  <p:tag name="RAINPROBLEM" val="MultipleChoice"/>
  <p:tag name="PROBLEMSCORE" val="10.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caseSensitive&quot;:false,&quot;fuzzyMatch&quot;:false,&quot;Score&quot;:10.0,&quot;answers&quot;:[&quot;cannot&quot;]}]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3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6483</TotalTime>
  <Words>2501</Words>
  <Application>Microsoft Office PowerPoint</Application>
  <PresentationFormat>宽屏</PresentationFormat>
  <Paragraphs>496</Paragraphs>
  <Slides>86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Courier</vt:lpstr>
      <vt:lpstr>宋体</vt:lpstr>
      <vt:lpstr>微软雅黑</vt:lpstr>
      <vt:lpstr>Arial</vt:lpstr>
      <vt:lpstr>Calibri</vt:lpstr>
      <vt:lpstr>Times New Roman</vt:lpstr>
      <vt:lpstr>Wingdings</vt:lpstr>
      <vt:lpstr>3_400TGp_globalcity_light_ani</vt:lpstr>
      <vt:lpstr>Microsoft Visio 绘图</vt:lpstr>
      <vt:lpstr>恶意代码分析与防治技术 第9章 WinDBG内核调试</vt:lpstr>
      <vt:lpstr>知识点</vt:lpstr>
      <vt:lpstr>系统内核与驱动</vt:lpstr>
      <vt:lpstr>PowerPoint 演示文稿</vt:lpstr>
      <vt:lpstr>WinDbg vs. OllyDbg</vt:lpstr>
      <vt:lpstr>WinDbg vs. OllyDbg</vt:lpstr>
      <vt:lpstr>PowerPoint 演示文稿</vt:lpstr>
      <vt:lpstr>驱动（Drivers）</vt:lpstr>
      <vt:lpstr>PowerPoint 演示文稿</vt:lpstr>
      <vt:lpstr>驱动栈（Driver Stack）</vt:lpstr>
      <vt:lpstr>PowerPoint 演示文稿</vt:lpstr>
      <vt:lpstr>过滤驱动</vt:lpstr>
      <vt:lpstr>PowerPoint 演示文稿</vt:lpstr>
      <vt:lpstr>设备树</vt:lpstr>
      <vt:lpstr>设备栈</vt:lpstr>
      <vt:lpstr>设备对象（Device Objects）</vt:lpstr>
      <vt:lpstr>USB Flash Drive</vt:lpstr>
      <vt:lpstr>PowerPoint 演示文稿</vt:lpstr>
      <vt:lpstr>Loading Drivers</vt:lpstr>
      <vt:lpstr>DriverEntry</vt:lpstr>
      <vt:lpstr>DriverEntry</vt:lpstr>
      <vt:lpstr>Example: Normal Read</vt:lpstr>
      <vt:lpstr>Malicious Request</vt:lpstr>
      <vt:lpstr>Ntoskrnl.exe &amp; Hal.dll</vt:lpstr>
      <vt:lpstr>PowerPoint 演示文稿</vt:lpstr>
      <vt:lpstr>PowerPoint 演示文稿</vt:lpstr>
      <vt:lpstr>PowerPoint 演示文稿</vt:lpstr>
      <vt:lpstr>PowerPoint 演示文稿</vt:lpstr>
      <vt:lpstr>WinDGB</vt:lpstr>
      <vt:lpstr>VMware</vt:lpstr>
      <vt:lpstr>Add a Virtual Serial Port</vt:lpstr>
      <vt:lpstr>Reading from Memory</vt:lpstr>
      <vt:lpstr>Editing Memory</vt:lpstr>
      <vt:lpstr>Using Arithmetic Operators</vt:lpstr>
      <vt:lpstr>Setting Breakpoints</vt:lpstr>
      <vt:lpstr>Listing Modules</vt:lpstr>
      <vt:lpstr>PowerPoint 演示文稿</vt:lpstr>
      <vt:lpstr>PowerPoint 演示文稿</vt:lpstr>
      <vt:lpstr>PowerPoint 演示文稿</vt:lpstr>
      <vt:lpstr>PowerPoint 演示文稿</vt:lpstr>
      <vt:lpstr>Microsoft Symbols</vt:lpstr>
      <vt:lpstr>Symbols are Labels</vt:lpstr>
      <vt:lpstr>Searching for Symbols</vt:lpstr>
      <vt:lpstr>Deferred Breakpoints</vt:lpstr>
      <vt:lpstr>Searching with x</vt:lpstr>
      <vt:lpstr>Listing Closest Symbol with ln</vt:lpstr>
      <vt:lpstr>Viewing Structure Information with dt</vt:lpstr>
      <vt:lpstr>PowerPoint 演示文稿</vt:lpstr>
      <vt:lpstr>PowerPoint 演示文稿</vt:lpstr>
      <vt:lpstr>Initialization Function</vt:lpstr>
      <vt:lpstr>Configuring Windows Symbols</vt:lpstr>
      <vt:lpstr>Manually Downloading Symbols</vt:lpstr>
      <vt:lpstr>PowerPoint 演示文稿</vt:lpstr>
      <vt:lpstr>PowerPoint 演示文稿</vt:lpstr>
      <vt:lpstr>PowerPoint 演示文稿</vt:lpstr>
      <vt:lpstr>PowerPoint 演示文稿</vt:lpstr>
      <vt:lpstr>内核调试实战</vt:lpstr>
      <vt:lpstr>Kernel Mode and User Mode Functions</vt:lpstr>
      <vt:lpstr>User-Space Code</vt:lpstr>
      <vt:lpstr>User-Space Code</vt:lpstr>
      <vt:lpstr>User-Space Code</vt:lpstr>
      <vt:lpstr>Kernel-Mode Code</vt:lpstr>
      <vt:lpstr>Kernel-Mode Code</vt:lpstr>
      <vt:lpstr>Kernel-Mode Code</vt:lpstr>
      <vt:lpstr>Kernel-Mode Filenames</vt:lpstr>
      <vt:lpstr>Finding Driver Objects</vt:lpstr>
      <vt:lpstr>PowerPoint 演示文稿</vt:lpstr>
      <vt:lpstr>Rootkits</vt:lpstr>
      <vt:lpstr>Rootkit Basics</vt:lpstr>
      <vt:lpstr>Rootkit Basics</vt:lpstr>
      <vt:lpstr>System Service Descriptor Table (SSDT)</vt:lpstr>
      <vt:lpstr>SSDT</vt:lpstr>
      <vt:lpstr>SYSENTER</vt:lpstr>
      <vt:lpstr>Example from ntdll.dll</vt:lpstr>
      <vt:lpstr>SSDT Table Entries</vt:lpstr>
      <vt:lpstr>Rootkit Analysis in Practice</vt:lpstr>
      <vt:lpstr>Rootkit Analysis in Practice</vt:lpstr>
      <vt:lpstr>SSDT Table</vt:lpstr>
      <vt:lpstr>Finding the Malicious Driver</vt:lpstr>
      <vt:lpstr>PowerPoint 演示文稿</vt:lpstr>
      <vt:lpstr>Interrupts</vt:lpstr>
      <vt:lpstr>PowerPoint 演示文稿</vt:lpstr>
      <vt:lpstr>Loading Drivers</vt:lpstr>
      <vt:lpstr>Driver Signing</vt:lpstr>
      <vt:lpstr>恶意代码分析与防治技术 第9章 WinDBG内核调试</vt:lpstr>
      <vt:lpstr>知识点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463</cp:revision>
  <cp:lastPrinted>2018-05-16T04:50:17Z</cp:lastPrinted>
  <dcterms:created xsi:type="dcterms:W3CDTF">2013-08-16T17:07:40Z</dcterms:created>
  <dcterms:modified xsi:type="dcterms:W3CDTF">2023-10-29T08:12:47Z</dcterms:modified>
</cp:coreProperties>
</file>