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342" r:id="rId4"/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6759575" cy="98679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69" autoAdjust="0"/>
    <p:restoredTop sz="90929"/>
  </p:normalViewPr>
  <p:slideViewPr>
    <p:cSldViewPr>
      <p:cViewPr varScale="1">
        <p:scale>
          <a:sx n="72" d="100"/>
          <a:sy n="72" d="100"/>
        </p:scale>
        <p:origin x="74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F2A4B321-C67A-4200-9E4D-72546B8F38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69F65D85-D469-4554-B2CA-E88D42F197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BB5B6F9-F953-485A-8143-6B73CABDABC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7EFA0A76-0847-477A-93B7-4F6D9AA909E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B094BE7A-4276-4DD8-8BF5-AA94A973BF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A7D2D32-DBA9-46AA-9CC4-E610E2AB14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357E07C-C873-4552-B1BB-802D805E24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8A1B22DD-DD51-4B07-926A-AFBEE625955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3E68E2A-10B9-4CE4-B00E-13932DEA42F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A04D5D5A-7BC8-490B-B89B-CE479BD51C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/>
            </a:lvl1pPr>
          </a:lstStyle>
          <a:p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993867D8-57E6-4B8E-804A-DBCFF8313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fld id="{5F0A568E-D623-461B-B453-D934827A19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F159F553-6BC1-408C-B11F-38BAD15BC7F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>
              <a:extLst>
                <a:ext uri="{FF2B5EF4-FFF2-40B4-BE49-F238E27FC236}">
                  <a16:creationId xmlns:a16="http://schemas.microsoft.com/office/drawing/2014/main" id="{373E9D9E-C5C8-4ECE-9A9D-8C1430DF1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>
                <a:extLst>
                  <a:ext uri="{FF2B5EF4-FFF2-40B4-BE49-F238E27FC236}">
                    <a16:creationId xmlns:a16="http://schemas.microsoft.com/office/drawing/2014/main" id="{500E2192-0BE6-4D5D-8AA7-1CCCFFBBE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9" name="Rectangle 5">
                <a:extLst>
                  <a:ext uri="{FF2B5EF4-FFF2-40B4-BE49-F238E27FC236}">
                    <a16:creationId xmlns:a16="http://schemas.microsoft.com/office/drawing/2014/main" id="{43C3DB80-6678-4783-BD74-D63359252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150" name="Group 6">
              <a:extLst>
                <a:ext uri="{FF2B5EF4-FFF2-40B4-BE49-F238E27FC236}">
                  <a16:creationId xmlns:a16="http://schemas.microsoft.com/office/drawing/2014/main" id="{43E479C3-73DB-4984-81EC-FA00E47BA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>
                <a:extLst>
                  <a:ext uri="{FF2B5EF4-FFF2-40B4-BE49-F238E27FC236}">
                    <a16:creationId xmlns:a16="http://schemas.microsoft.com/office/drawing/2014/main" id="{F729EAED-AAEE-40F7-B409-0FDF8DB3C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2" name="Rectangle 8">
                <a:extLst>
                  <a:ext uri="{FF2B5EF4-FFF2-40B4-BE49-F238E27FC236}">
                    <a16:creationId xmlns:a16="http://schemas.microsoft.com/office/drawing/2014/main" id="{1547879F-B481-4244-89B9-DAAADD653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3" name="Rectangle 9">
              <a:extLst>
                <a:ext uri="{FF2B5EF4-FFF2-40B4-BE49-F238E27FC236}">
                  <a16:creationId xmlns:a16="http://schemas.microsoft.com/office/drawing/2014/main" id="{C451774F-AB1C-4F9D-A3F5-12A12AD4A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Rectangle 10">
              <a:extLst>
                <a:ext uri="{FF2B5EF4-FFF2-40B4-BE49-F238E27FC236}">
                  <a16:creationId xmlns:a16="http://schemas.microsoft.com/office/drawing/2014/main" id="{AE00A0C5-7414-40E5-884C-4E62AEBEF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Rectangle 11">
              <a:extLst>
                <a:ext uri="{FF2B5EF4-FFF2-40B4-BE49-F238E27FC236}">
                  <a16:creationId xmlns:a16="http://schemas.microsoft.com/office/drawing/2014/main" id="{9B4BD9C6-6D15-4D36-BAD6-8A1D6DB3DE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6" name="Rectangle 12">
            <a:extLst>
              <a:ext uri="{FF2B5EF4-FFF2-40B4-BE49-F238E27FC236}">
                <a16:creationId xmlns:a16="http://schemas.microsoft.com/office/drawing/2014/main" id="{CFE68A2D-7961-4AF8-B156-3D9286186B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4E92F55A-1A6D-48C2-B528-1E7D4E811B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26DBC739-C828-401E-B2F1-8809D77E17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DB503B18-A928-44BE-9538-9D529A3C89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60" name="Rectangle 16">
            <a:extLst>
              <a:ext uri="{FF2B5EF4-FFF2-40B4-BE49-F238E27FC236}">
                <a16:creationId xmlns:a16="http://schemas.microsoft.com/office/drawing/2014/main" id="{DEC9DE9F-B43A-4A35-A12C-8297C6690F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9113F8-A19D-454E-9B8A-742C0DC408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0D346-93D6-4B35-8FBE-60508C1A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FD3B2-BE36-491A-8456-C9115899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66F3C-ABF0-4AC8-A83C-99B8339C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F2E8F-B7F4-47C5-B05A-6BE57FF1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D269F-C29B-41DA-ABF7-67AD975A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2D490-8F1A-4B2E-8062-F4483F3039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56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1C03D-C2A8-4BE5-964E-933589C1E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C4978-023D-4F8C-96DD-84C15039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D8B55-4D67-4994-9976-CED204E6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DDA4B-665C-4C19-8CA1-FA3F3F76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79A10-FF2C-41F1-9BB8-8C33A5C3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D1C17-31DC-475D-A456-06CA90BCDA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6AC7-7EB9-4E4D-BE9B-7E5A1E73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21F1B-DFA3-41CB-8D21-CCB8E529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5CE65-AA8B-470C-A10B-E8261F80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F3E8F-38E7-42E5-8221-6647FCF8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00164-1301-4820-8ED5-27399682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E068F-71E1-451F-A34D-1AB2D88E3A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6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0B1D5-B8A7-40C8-A309-9B5E8547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0E337-4C30-42D4-992E-CFE1C0CB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3089D-E561-41CC-82FA-9BEB2C41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4888F-D268-43EF-B223-7D10B5B7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066FA-E6E7-4F0B-B0AF-9D54BD1D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C09A-446D-4011-9A0E-D18B29BBE7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97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71F11-D840-43E6-94F9-6BAEF25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2490-9C27-4670-9934-56E35C240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E9D50-18FA-4059-A23E-7048078E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A01CAA-65E0-44CB-85BF-9BFC2F31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5F6B0-C434-4306-A29E-A6FF4789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B2935-C43C-4502-A969-8FDD7B3C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10F3E-1C30-4F19-A92C-A6B703A41F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89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499CF-989E-4CC1-A762-BCCD40FF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DF434-536F-4C54-ADF3-6036D051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06F306-CCBF-4EA7-84F2-5DB9AA12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EDD723-A6E6-441A-91CF-31A13C375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F8C30C-0479-46CC-81C1-D66520CF5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D1D6D9-E78B-4979-A5E9-BB5121CF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B4CF08-578F-49EE-A9DC-E914EBE8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BD394-2A55-434E-ACF4-3DC3BFF9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70C11-D28D-4047-B869-8D989503E3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51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F314C-7DAD-4112-BDB5-A49749DC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3BE85B-CD93-4F1C-8BD2-EBBEDD07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D696C6-547B-42BB-ADAA-5F0684F1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9B4D0-CA4F-47A4-B9EF-D732B93C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A4B83-8166-46A1-85D0-EDDC53F0AA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4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1035B-8069-4DA1-BAB0-4E7E824D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EAD54-FDE6-4892-88A9-02012791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84795F-3E8F-4963-86F7-715B0E04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A3682-D081-4E60-A7FF-92E67DE717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32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DB6E5-7270-479E-80B1-ACB896C5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00CC8-0C4A-43B3-82E0-B6CF6A87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13840-2C05-439A-B3A3-F3E3A4D3C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29987-B722-46B3-8EBF-FAE40899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5B1B9-0E3D-4D49-BE03-9F6F01D9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B6003-68A3-447E-9E0E-7CABF6B7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D294B7-9FE8-4CAC-8D27-4D17B6249A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95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3D23-1FC5-4AF7-9292-1ADE2D78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57498D-915B-425E-B94F-BC9E5E50A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10E5C0-5977-4592-8E3A-37B47A9C2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FBFA8-7AA5-4E62-893A-ED0CC9D5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8DD42-CACD-41CA-9EF7-124842F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6CE9F-0636-45B5-946E-5AD95C5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2D1F0-39AF-492A-A91D-162CB5BDA4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94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1CD0F61-ADDD-4121-947B-974ABDE8A0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C7A1BA-8F8E-4108-9E5A-A5052E6EF2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AE2B9D5-442C-4CD2-9506-3DBDDDFA24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E8C65F6-91C5-452D-97DC-E4E1F10942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A0AF7D9-CB96-4311-A338-2F5E73AA29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29E4289-F35F-4E52-897B-BD911D53D6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3EF1FDA3-8496-4BE6-A11F-5F6D798E96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aseline="0"/>
          </a:p>
        </p:txBody>
      </p:sp>
      <p:sp>
        <p:nvSpPr>
          <p:cNvPr id="5129" name="Rectangle 9">
            <a:extLst>
              <a:ext uri="{FF2B5EF4-FFF2-40B4-BE49-F238E27FC236}">
                <a16:creationId xmlns:a16="http://schemas.microsoft.com/office/drawing/2014/main" id="{7DAE027C-5127-41D1-9C6C-E72A296F3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9E6CB9CD-762D-4C8B-AAB9-49279614C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5F18A052-479E-40B9-A3FA-89DB67EBBD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aseline="0"/>
            </a:lvl1pPr>
          </a:lstStyle>
          <a:p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56096F93-A6AE-4AA7-8C1B-447103EDB0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aseline="0"/>
            </a:lvl1pPr>
          </a:lstStyle>
          <a:p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E45F0B1F-86C2-4D4F-8FCC-0F3DDF38E8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aseline="0"/>
            </a:lvl1pPr>
          </a:lstStyle>
          <a:p>
            <a:fld id="{96FE8B59-0B72-4805-90D6-6631E69B32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380" name="Picture 12" descr="C:\Documents and Settings\Administrator\My Documents\wg\编译原理\jiangyi\figures\10\dominate.gif">
            <a:extLst>
              <a:ext uri="{FF2B5EF4-FFF2-40B4-BE49-F238E27FC236}">
                <a16:creationId xmlns:a16="http://schemas.microsoft.com/office/drawing/2014/main" id="{B1A0C6AD-7C3F-4DD0-9782-9B1EB306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4419600" cy="35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8370" name="Rectangle 2">
            <a:extLst>
              <a:ext uri="{FF2B5EF4-FFF2-40B4-BE49-F238E27FC236}">
                <a16:creationId xmlns:a16="http://schemas.microsoft.com/office/drawing/2014/main" id="{7C675BAF-FA4B-4FF7-81B1-80940A9AE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 </a:t>
            </a:r>
            <a:r>
              <a:rPr lang="zh-CN" altLang="en-US"/>
              <a:t>流图中的循环</a:t>
            </a:r>
          </a:p>
        </p:txBody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DA1A27AD-2B0D-4E23-833F-52BB10974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d</a:t>
            </a:r>
            <a:r>
              <a:rPr lang="zh-CN" altLang="en-US" sz="2800"/>
              <a:t>支配（</a:t>
            </a:r>
            <a:r>
              <a:rPr lang="en-US" altLang="zh-CN" sz="2800">
                <a:solidFill>
                  <a:srgbClr val="FF3300"/>
                </a:solidFill>
              </a:rPr>
              <a:t>dominate</a:t>
            </a:r>
            <a:r>
              <a:rPr lang="zh-CN" altLang="en-US" sz="2800"/>
              <a:t>）</a:t>
            </a:r>
            <a:r>
              <a:rPr lang="en-US" altLang="zh-CN" sz="2800"/>
              <a:t>n</a:t>
            </a:r>
            <a:r>
              <a:rPr lang="zh-CN" altLang="en-US" sz="2800"/>
              <a:t>：从流图的开始节点到</a:t>
            </a:r>
            <a:r>
              <a:rPr lang="en-US" altLang="zh-CN" sz="2800"/>
              <a:t>n</a:t>
            </a:r>
            <a:r>
              <a:rPr lang="zh-CN" altLang="en-US" sz="2800"/>
              <a:t>的任何路径都经过</a:t>
            </a:r>
            <a:r>
              <a:rPr lang="en-US" altLang="zh-CN" sz="2800"/>
              <a:t>d</a:t>
            </a:r>
            <a:r>
              <a:rPr lang="zh-CN" altLang="en-US" sz="2800"/>
              <a:t>，</a:t>
            </a:r>
            <a:r>
              <a:rPr lang="en-US" altLang="zh-CN" sz="2800"/>
              <a:t>d </a:t>
            </a:r>
            <a:r>
              <a:rPr lang="en-US" altLang="zh-CN" sz="2800">
                <a:solidFill>
                  <a:srgbClr val="FF3300"/>
                </a:solidFill>
              </a:rPr>
              <a:t>dom</a:t>
            </a:r>
            <a:r>
              <a:rPr lang="en-US" altLang="zh-CN" sz="2800"/>
              <a:t> n</a:t>
            </a:r>
          </a:p>
        </p:txBody>
      </p:sp>
      <p:sp>
        <p:nvSpPr>
          <p:cNvPr id="698373" name="Freeform 5">
            <a:extLst>
              <a:ext uri="{FF2B5EF4-FFF2-40B4-BE49-F238E27FC236}">
                <a16:creationId xmlns:a16="http://schemas.microsoft.com/office/drawing/2014/main" id="{214F69D7-4BC2-49AE-9E10-72CA7E96855D}"/>
              </a:ext>
            </a:extLst>
          </p:cNvPr>
          <p:cNvSpPr>
            <a:spLocks/>
          </p:cNvSpPr>
          <p:nvPr/>
        </p:nvSpPr>
        <p:spPr bwMode="ltGray">
          <a:xfrm>
            <a:off x="261938" y="2489200"/>
            <a:ext cx="1089025" cy="3548063"/>
          </a:xfrm>
          <a:custGeom>
            <a:avLst/>
            <a:gdLst>
              <a:gd name="T0" fmla="*/ 367 w 686"/>
              <a:gd name="T1" fmla="*/ 2110 h 2235"/>
              <a:gd name="T2" fmla="*/ 92 w 686"/>
              <a:gd name="T3" fmla="*/ 2074 h 2235"/>
              <a:gd name="T4" fmla="*/ 21 w 686"/>
              <a:gd name="T5" fmla="*/ 1144 h 2235"/>
              <a:gd name="T6" fmla="*/ 216 w 686"/>
              <a:gd name="T7" fmla="*/ 195 h 2235"/>
              <a:gd name="T8" fmla="*/ 686 w 686"/>
              <a:gd name="T9" fmla="*/ 0 h 2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6" h="2235">
                <a:moveTo>
                  <a:pt x="367" y="2110"/>
                </a:moveTo>
                <a:cubicBezTo>
                  <a:pt x="323" y="2101"/>
                  <a:pt x="150" y="2235"/>
                  <a:pt x="92" y="2074"/>
                </a:cubicBezTo>
                <a:cubicBezTo>
                  <a:pt x="34" y="1913"/>
                  <a:pt x="0" y="1457"/>
                  <a:pt x="21" y="1144"/>
                </a:cubicBezTo>
                <a:cubicBezTo>
                  <a:pt x="42" y="831"/>
                  <a:pt x="105" y="385"/>
                  <a:pt x="216" y="195"/>
                </a:cubicBezTo>
                <a:cubicBezTo>
                  <a:pt x="327" y="5"/>
                  <a:pt x="588" y="41"/>
                  <a:pt x="68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4" name="Freeform 6">
            <a:extLst>
              <a:ext uri="{FF2B5EF4-FFF2-40B4-BE49-F238E27FC236}">
                <a16:creationId xmlns:a16="http://schemas.microsoft.com/office/drawing/2014/main" id="{7B4DA17F-092E-421E-A56D-A32D6F9F9C4B}"/>
              </a:ext>
            </a:extLst>
          </p:cNvPr>
          <p:cNvSpPr>
            <a:spLocks/>
          </p:cNvSpPr>
          <p:nvPr/>
        </p:nvSpPr>
        <p:spPr bwMode="ltGray">
          <a:xfrm>
            <a:off x="1519238" y="3006725"/>
            <a:ext cx="1206500" cy="3009900"/>
          </a:xfrm>
          <a:custGeom>
            <a:avLst/>
            <a:gdLst>
              <a:gd name="T0" fmla="*/ 0 w 760"/>
              <a:gd name="T1" fmla="*/ 1544 h 1896"/>
              <a:gd name="T2" fmla="*/ 115 w 760"/>
              <a:gd name="T3" fmla="*/ 1828 h 1896"/>
              <a:gd name="T4" fmla="*/ 487 w 760"/>
              <a:gd name="T5" fmla="*/ 1810 h 1896"/>
              <a:gd name="T6" fmla="*/ 727 w 760"/>
              <a:gd name="T7" fmla="*/ 1314 h 1896"/>
              <a:gd name="T8" fmla="*/ 686 w 760"/>
              <a:gd name="T9" fmla="*/ 541 h 1896"/>
              <a:gd name="T10" fmla="*/ 367 w 760"/>
              <a:gd name="T11" fmla="*/ 62 h 1896"/>
              <a:gd name="T12" fmla="*/ 78 w 760"/>
              <a:gd name="T13" fmla="*/ 170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0" h="1896">
                <a:moveTo>
                  <a:pt x="0" y="1544"/>
                </a:moveTo>
                <a:cubicBezTo>
                  <a:pt x="19" y="1591"/>
                  <a:pt x="34" y="1784"/>
                  <a:pt x="115" y="1828"/>
                </a:cubicBezTo>
                <a:cubicBezTo>
                  <a:pt x="196" y="1872"/>
                  <a:pt x="385" y="1896"/>
                  <a:pt x="487" y="1810"/>
                </a:cubicBezTo>
                <a:cubicBezTo>
                  <a:pt x="589" y="1724"/>
                  <a:pt x="694" y="1525"/>
                  <a:pt x="727" y="1314"/>
                </a:cubicBezTo>
                <a:cubicBezTo>
                  <a:pt x="760" y="1103"/>
                  <a:pt x="746" y="750"/>
                  <a:pt x="686" y="541"/>
                </a:cubicBezTo>
                <a:cubicBezTo>
                  <a:pt x="626" y="332"/>
                  <a:pt x="468" y="124"/>
                  <a:pt x="367" y="62"/>
                </a:cubicBezTo>
                <a:cubicBezTo>
                  <a:pt x="266" y="0"/>
                  <a:pt x="138" y="148"/>
                  <a:pt x="78" y="1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6" name="Rectangle 8">
            <a:extLst>
              <a:ext uri="{FF2B5EF4-FFF2-40B4-BE49-F238E27FC236}">
                <a16:creationId xmlns:a16="http://schemas.microsoft.com/office/drawing/2014/main" id="{67607ED0-157C-4DF1-A8E5-D8AC5EA9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438400"/>
            <a:ext cx="3962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</a:pPr>
            <a:r>
              <a:rPr lang="zh-CN" altLang="en-US" sz="2800" baseline="0"/>
              <a:t>直接支配者，</a:t>
            </a:r>
            <a:br>
              <a:rPr lang="zh-CN" altLang="en-US" sz="2800" baseline="0"/>
            </a:br>
            <a:r>
              <a:rPr lang="en-US" altLang="zh-CN" sz="2800" baseline="0">
                <a:solidFill>
                  <a:srgbClr val="FF3300"/>
                </a:solidFill>
              </a:rPr>
              <a:t>immediate dominator</a:t>
            </a:r>
            <a:br>
              <a:rPr lang="en-US" altLang="zh-CN" sz="2800" baseline="0"/>
            </a:br>
            <a:r>
              <a:rPr lang="zh-CN" altLang="en-US" sz="2800" baseline="0"/>
              <a:t>任何路径上都是最后一个支配者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>
            <a:extLst>
              <a:ext uri="{FF2B5EF4-FFF2-40B4-BE49-F238E27FC236}">
                <a16:creationId xmlns:a16="http://schemas.microsoft.com/office/drawing/2014/main" id="{EBC425EB-B4C7-4CAE-B555-AF5C29BC6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10.11</a:t>
            </a:r>
          </a:p>
        </p:txBody>
      </p:sp>
      <p:pic>
        <p:nvPicPr>
          <p:cNvPr id="706564" name="Picture 4" descr="C:\Documents and Settings\Administrator\My Documents\wg\编译原理\jiangyi\figures\10\reduce.gif">
            <a:extLst>
              <a:ext uri="{FF2B5EF4-FFF2-40B4-BE49-F238E27FC236}">
                <a16:creationId xmlns:a16="http://schemas.microsoft.com/office/drawing/2014/main" id="{829629C8-BFD6-4027-925A-194507550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1247775"/>
            <a:ext cx="19939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65" name="Freeform 5">
            <a:extLst>
              <a:ext uri="{FF2B5EF4-FFF2-40B4-BE49-F238E27FC236}">
                <a16:creationId xmlns:a16="http://schemas.microsoft.com/office/drawing/2014/main" id="{116BB142-E85A-4BCF-9CDB-51D3F99DBF29}"/>
              </a:ext>
            </a:extLst>
          </p:cNvPr>
          <p:cNvSpPr>
            <a:spLocks/>
          </p:cNvSpPr>
          <p:nvPr/>
        </p:nvSpPr>
        <p:spPr bwMode="ltGray">
          <a:xfrm>
            <a:off x="1363663" y="1219200"/>
            <a:ext cx="1387475" cy="4313238"/>
          </a:xfrm>
          <a:custGeom>
            <a:avLst/>
            <a:gdLst>
              <a:gd name="T0" fmla="*/ 450 w 874"/>
              <a:gd name="T1" fmla="*/ 2649 h 2717"/>
              <a:gd name="T2" fmla="*/ 175 w 874"/>
              <a:gd name="T3" fmla="*/ 2551 h 2717"/>
              <a:gd name="T4" fmla="*/ 10 w 874"/>
              <a:gd name="T5" fmla="*/ 1652 h 2717"/>
              <a:gd name="T6" fmla="*/ 237 w 874"/>
              <a:gd name="T7" fmla="*/ 256 h 2717"/>
              <a:gd name="T8" fmla="*/ 874 w 874"/>
              <a:gd name="T9" fmla="*/ 116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2717">
                <a:moveTo>
                  <a:pt x="450" y="2649"/>
                </a:moveTo>
                <a:cubicBezTo>
                  <a:pt x="404" y="2633"/>
                  <a:pt x="248" y="2717"/>
                  <a:pt x="175" y="2551"/>
                </a:cubicBezTo>
                <a:cubicBezTo>
                  <a:pt x="102" y="2385"/>
                  <a:pt x="0" y="2034"/>
                  <a:pt x="10" y="1652"/>
                </a:cubicBezTo>
                <a:cubicBezTo>
                  <a:pt x="20" y="1270"/>
                  <a:pt x="93" y="512"/>
                  <a:pt x="237" y="256"/>
                </a:cubicBezTo>
                <a:cubicBezTo>
                  <a:pt x="381" y="0"/>
                  <a:pt x="741" y="145"/>
                  <a:pt x="874" y="1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66" name="Freeform 6">
            <a:extLst>
              <a:ext uri="{FF2B5EF4-FFF2-40B4-BE49-F238E27FC236}">
                <a16:creationId xmlns:a16="http://schemas.microsoft.com/office/drawing/2014/main" id="{01346943-74F7-4BB5-A3D5-34DAB2158D1E}"/>
              </a:ext>
            </a:extLst>
          </p:cNvPr>
          <p:cNvSpPr>
            <a:spLocks/>
          </p:cNvSpPr>
          <p:nvPr/>
        </p:nvSpPr>
        <p:spPr bwMode="ltGray">
          <a:xfrm>
            <a:off x="3013075" y="2047875"/>
            <a:ext cx="1254125" cy="3622675"/>
          </a:xfrm>
          <a:custGeom>
            <a:avLst/>
            <a:gdLst>
              <a:gd name="T0" fmla="*/ 27 w 790"/>
              <a:gd name="T1" fmla="*/ 1898 h 2282"/>
              <a:gd name="T2" fmla="*/ 67 w 790"/>
              <a:gd name="T3" fmla="*/ 2145 h 2282"/>
              <a:gd name="T4" fmla="*/ 430 w 790"/>
              <a:gd name="T5" fmla="*/ 2251 h 2282"/>
              <a:gd name="T6" fmla="*/ 740 w 790"/>
              <a:gd name="T7" fmla="*/ 1959 h 2282"/>
              <a:gd name="T8" fmla="*/ 731 w 790"/>
              <a:gd name="T9" fmla="*/ 541 h 2282"/>
              <a:gd name="T10" fmla="*/ 412 w 790"/>
              <a:gd name="T11" fmla="*/ 62 h 2282"/>
              <a:gd name="T12" fmla="*/ 123 w 790"/>
              <a:gd name="T13" fmla="*/ 170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0" h="2282">
                <a:moveTo>
                  <a:pt x="27" y="1898"/>
                </a:moveTo>
                <a:cubicBezTo>
                  <a:pt x="34" y="1939"/>
                  <a:pt x="0" y="2086"/>
                  <a:pt x="67" y="2145"/>
                </a:cubicBezTo>
                <a:cubicBezTo>
                  <a:pt x="134" y="2204"/>
                  <a:pt x="318" y="2282"/>
                  <a:pt x="430" y="2251"/>
                </a:cubicBezTo>
                <a:cubicBezTo>
                  <a:pt x="542" y="2220"/>
                  <a:pt x="690" y="2244"/>
                  <a:pt x="740" y="1959"/>
                </a:cubicBezTo>
                <a:cubicBezTo>
                  <a:pt x="790" y="1674"/>
                  <a:pt x="786" y="857"/>
                  <a:pt x="731" y="541"/>
                </a:cubicBezTo>
                <a:cubicBezTo>
                  <a:pt x="676" y="225"/>
                  <a:pt x="513" y="124"/>
                  <a:pt x="412" y="62"/>
                </a:cubicBezTo>
                <a:cubicBezTo>
                  <a:pt x="311" y="0"/>
                  <a:pt x="183" y="148"/>
                  <a:pt x="123" y="1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567" name="Text Box 7">
            <a:extLst>
              <a:ext uri="{FF2B5EF4-FFF2-40B4-BE49-F238E27FC236}">
                <a16:creationId xmlns:a16="http://schemas.microsoft.com/office/drawing/2014/main" id="{684CFFC3-0466-46DE-992D-983051E2B33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343400" y="1524000"/>
            <a:ext cx="44196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aseline="0">
                <a:solidFill>
                  <a:srgbClr val="FF3300"/>
                </a:solidFill>
              </a:rPr>
              <a:t>内层循环：</a:t>
            </a:r>
            <a:r>
              <a:rPr lang="en-US" altLang="zh-CN" baseline="0">
                <a:solidFill>
                  <a:srgbClr val="FF3300"/>
                </a:solidFill>
              </a:rPr>
              <a:t>{7, 8, 10}</a:t>
            </a:r>
            <a:br>
              <a:rPr lang="en-US" altLang="zh-CN" baseline="0">
                <a:solidFill>
                  <a:srgbClr val="FF3300"/>
                </a:solidFill>
              </a:rPr>
            </a:br>
            <a:r>
              <a:rPr lang="en-US" altLang="zh-CN" baseline="0">
                <a:solidFill>
                  <a:srgbClr val="FF3300"/>
                </a:solidFill>
              </a:rPr>
              <a:t>{4, 5, 6, 7}</a:t>
            </a:r>
            <a:r>
              <a:rPr lang="zh-CN" altLang="en-US" baseline="0">
                <a:solidFill>
                  <a:srgbClr val="FF3300"/>
                </a:solidFill>
              </a:rPr>
              <a:t>不是循环</a:t>
            </a:r>
          </a:p>
          <a:p>
            <a:pPr algn="ctr">
              <a:spcBef>
                <a:spcPct val="50000"/>
              </a:spcBef>
            </a:pPr>
            <a:r>
              <a:rPr lang="zh-CN" altLang="en-US" baseline="0">
                <a:solidFill>
                  <a:srgbClr val="FF3300"/>
                </a:solidFill>
              </a:rPr>
              <a:t>外层循环：</a:t>
            </a:r>
            <a:r>
              <a:rPr lang="en-US" altLang="zh-CN" baseline="0">
                <a:solidFill>
                  <a:srgbClr val="FF3300"/>
                </a:solidFill>
              </a:rPr>
              <a:t>{4, 5, 6, 7, 8, 10}</a:t>
            </a:r>
          </a:p>
          <a:p>
            <a:pPr algn="ctr">
              <a:spcBef>
                <a:spcPct val="50000"/>
              </a:spcBef>
            </a:pPr>
            <a:r>
              <a:rPr lang="zh-CN" altLang="en-US" baseline="0">
                <a:solidFill>
                  <a:srgbClr val="FF3300"/>
                </a:solidFill>
              </a:rPr>
              <a:t>更外层循环：</a:t>
            </a:r>
            <a:r>
              <a:rPr lang="en-US" altLang="zh-CN" baseline="0">
                <a:solidFill>
                  <a:srgbClr val="FF3300"/>
                </a:solidFill>
              </a:rPr>
              <a:t>{3,4,5,6,7,8,10}</a:t>
            </a:r>
          </a:p>
          <a:p>
            <a:pPr algn="ctr">
              <a:spcBef>
                <a:spcPct val="50000"/>
              </a:spcBef>
            </a:pPr>
            <a:r>
              <a:rPr lang="zh-CN" altLang="en-US" baseline="0">
                <a:solidFill>
                  <a:srgbClr val="FF3300"/>
                </a:solidFill>
              </a:rPr>
              <a:t>更外层循环：整个流图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D10C7C89-81B2-456A-BA0C-5BAD88A08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10.4.2  </a:t>
            </a:r>
            <a:r>
              <a:rPr lang="zh-CN" altLang="en-US"/>
              <a:t>循环的判定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1B991B0F-B1DF-42DD-8D55-9C1D62E98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6096000" cy="4267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400"/>
              <a:t>具有唯一入口点，</a:t>
            </a:r>
            <a:r>
              <a:rPr lang="zh-CN" altLang="en-US" sz="2400">
                <a:solidFill>
                  <a:srgbClr val="FF3300"/>
                </a:solidFill>
              </a:rPr>
              <a:t>“</a:t>
            </a:r>
            <a:r>
              <a:rPr lang="en-US" altLang="zh-CN" sz="2400">
                <a:solidFill>
                  <a:srgbClr val="FF3300"/>
                </a:solidFill>
              </a:rPr>
              <a:t>header”</a:t>
            </a:r>
            <a:r>
              <a:rPr lang="zh-CN" altLang="en-US" sz="2400"/>
              <a:t>，它应支配循环中所有节点，否则就不是唯一入口点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400"/>
              <a:t>至少有一条路径返回首节点</a:t>
            </a:r>
          </a:p>
          <a:p>
            <a:pPr marL="609600" indent="-609600"/>
            <a:r>
              <a:rPr lang="zh-CN" altLang="en-US" sz="2400"/>
              <a:t>找出回边</a:t>
            </a:r>
            <a:r>
              <a:rPr lang="en-US" altLang="zh-CN" sz="2400"/>
              <a:t>——</a:t>
            </a:r>
            <a:r>
              <a:rPr lang="en-US" altLang="zh-CN" sz="2400">
                <a:solidFill>
                  <a:srgbClr val="FF3300"/>
                </a:solidFill>
              </a:rPr>
              <a:t>back edge</a:t>
            </a:r>
            <a:r>
              <a:rPr lang="en-US" altLang="zh-CN" sz="2400"/>
              <a:t> </a:t>
            </a:r>
            <a:br>
              <a:rPr lang="en-US" altLang="zh-CN" sz="2400"/>
            </a:br>
            <a:r>
              <a:rPr lang="zh-CN" altLang="en-US" sz="2400"/>
              <a:t>边</a:t>
            </a:r>
            <a:r>
              <a:rPr lang="en-US" altLang="zh-CN" sz="2400"/>
              <a:t>a→b</a:t>
            </a:r>
            <a:r>
              <a:rPr lang="zh-CN" altLang="en-US" sz="2400"/>
              <a:t>，</a:t>
            </a:r>
            <a:r>
              <a:rPr lang="en-US" altLang="zh-CN" sz="2400"/>
              <a:t>b</a:t>
            </a:r>
            <a:r>
              <a:rPr lang="zh-CN" altLang="en-US" sz="2400"/>
              <a:t>支配</a:t>
            </a:r>
            <a:r>
              <a:rPr lang="en-US" altLang="zh-CN" sz="2400"/>
              <a:t>a</a:t>
            </a:r>
            <a:endParaRPr lang="en-US" altLang="zh-CN" sz="2400">
              <a:solidFill>
                <a:srgbClr val="FF3300"/>
              </a:solidFill>
            </a:endParaRPr>
          </a:p>
          <a:p>
            <a:pPr marL="609600" indent="-609600"/>
            <a:r>
              <a:rPr lang="zh-CN" altLang="en-US" sz="2400"/>
              <a:t>例</a:t>
            </a:r>
            <a:r>
              <a:rPr lang="en-US" altLang="zh-CN" sz="2400"/>
              <a:t>10.7</a:t>
            </a:r>
            <a:r>
              <a:rPr lang="zh-CN" altLang="en-US" sz="2400"/>
              <a:t>：上例流图中的回边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sz="2000"/>
              <a:t>7→4</a:t>
            </a:r>
            <a:r>
              <a:rPr lang="zh-CN" altLang="en-US" sz="2000"/>
              <a:t>，</a:t>
            </a:r>
            <a:r>
              <a:rPr lang="en-US" altLang="zh-CN" sz="2000"/>
              <a:t>10→7</a:t>
            </a:r>
            <a:r>
              <a:rPr lang="zh-CN" altLang="en-US" sz="2000"/>
              <a:t>，</a:t>
            </a:r>
            <a:r>
              <a:rPr lang="en-US" altLang="zh-CN" sz="2000"/>
              <a:t>4→3</a:t>
            </a:r>
            <a:r>
              <a:rPr lang="zh-CN" altLang="en-US" sz="2000"/>
              <a:t>，</a:t>
            </a:r>
            <a:r>
              <a:rPr lang="en-US" altLang="zh-CN" sz="2000"/>
              <a:t>8→3</a:t>
            </a:r>
            <a:r>
              <a:rPr lang="zh-CN" altLang="en-US" sz="2000"/>
              <a:t>，</a:t>
            </a:r>
            <a:r>
              <a:rPr lang="en-US" altLang="zh-CN" sz="2000"/>
              <a:t>9→1</a:t>
            </a:r>
          </a:p>
        </p:txBody>
      </p:sp>
      <p:pic>
        <p:nvPicPr>
          <p:cNvPr id="699400" name="Picture 8" descr="C:\Documents and Settings\Administrator\My Documents\wg\编译原理\jiangyi\figures\10\reduce.gif">
            <a:extLst>
              <a:ext uri="{FF2B5EF4-FFF2-40B4-BE49-F238E27FC236}">
                <a16:creationId xmlns:a16="http://schemas.microsoft.com/office/drawing/2014/main" id="{858C3DF8-3F89-4D82-BB3C-617FE662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52575"/>
            <a:ext cx="19939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9401" name="Freeform 9">
            <a:extLst>
              <a:ext uri="{FF2B5EF4-FFF2-40B4-BE49-F238E27FC236}">
                <a16:creationId xmlns:a16="http://schemas.microsoft.com/office/drawing/2014/main" id="{CC996DE5-B9A8-416D-BDB6-13C47C471438}"/>
              </a:ext>
            </a:extLst>
          </p:cNvPr>
          <p:cNvSpPr>
            <a:spLocks/>
          </p:cNvSpPr>
          <p:nvPr/>
        </p:nvSpPr>
        <p:spPr bwMode="ltGray">
          <a:xfrm>
            <a:off x="6067425" y="1524000"/>
            <a:ext cx="1387475" cy="4313238"/>
          </a:xfrm>
          <a:custGeom>
            <a:avLst/>
            <a:gdLst>
              <a:gd name="T0" fmla="*/ 450 w 874"/>
              <a:gd name="T1" fmla="*/ 2649 h 2717"/>
              <a:gd name="T2" fmla="*/ 175 w 874"/>
              <a:gd name="T3" fmla="*/ 2551 h 2717"/>
              <a:gd name="T4" fmla="*/ 10 w 874"/>
              <a:gd name="T5" fmla="*/ 1652 h 2717"/>
              <a:gd name="T6" fmla="*/ 237 w 874"/>
              <a:gd name="T7" fmla="*/ 256 h 2717"/>
              <a:gd name="T8" fmla="*/ 874 w 874"/>
              <a:gd name="T9" fmla="*/ 116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2717">
                <a:moveTo>
                  <a:pt x="450" y="2649"/>
                </a:moveTo>
                <a:cubicBezTo>
                  <a:pt x="404" y="2633"/>
                  <a:pt x="248" y="2717"/>
                  <a:pt x="175" y="2551"/>
                </a:cubicBezTo>
                <a:cubicBezTo>
                  <a:pt x="102" y="2385"/>
                  <a:pt x="0" y="2034"/>
                  <a:pt x="10" y="1652"/>
                </a:cubicBezTo>
                <a:cubicBezTo>
                  <a:pt x="20" y="1270"/>
                  <a:pt x="93" y="512"/>
                  <a:pt x="237" y="256"/>
                </a:cubicBezTo>
                <a:cubicBezTo>
                  <a:pt x="381" y="0"/>
                  <a:pt x="741" y="145"/>
                  <a:pt x="874" y="1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02" name="Freeform 10">
            <a:extLst>
              <a:ext uri="{FF2B5EF4-FFF2-40B4-BE49-F238E27FC236}">
                <a16:creationId xmlns:a16="http://schemas.microsoft.com/office/drawing/2014/main" id="{A8D42FC7-E6DD-423A-8521-FBBF9ED08960}"/>
              </a:ext>
            </a:extLst>
          </p:cNvPr>
          <p:cNvSpPr>
            <a:spLocks/>
          </p:cNvSpPr>
          <p:nvPr/>
        </p:nvSpPr>
        <p:spPr bwMode="ltGray">
          <a:xfrm>
            <a:off x="7716838" y="2352675"/>
            <a:ext cx="1254125" cy="3622675"/>
          </a:xfrm>
          <a:custGeom>
            <a:avLst/>
            <a:gdLst>
              <a:gd name="T0" fmla="*/ 27 w 790"/>
              <a:gd name="T1" fmla="*/ 1898 h 2282"/>
              <a:gd name="T2" fmla="*/ 67 w 790"/>
              <a:gd name="T3" fmla="*/ 2145 h 2282"/>
              <a:gd name="T4" fmla="*/ 430 w 790"/>
              <a:gd name="T5" fmla="*/ 2251 h 2282"/>
              <a:gd name="T6" fmla="*/ 740 w 790"/>
              <a:gd name="T7" fmla="*/ 1959 h 2282"/>
              <a:gd name="T8" fmla="*/ 731 w 790"/>
              <a:gd name="T9" fmla="*/ 541 h 2282"/>
              <a:gd name="T10" fmla="*/ 412 w 790"/>
              <a:gd name="T11" fmla="*/ 62 h 2282"/>
              <a:gd name="T12" fmla="*/ 123 w 790"/>
              <a:gd name="T13" fmla="*/ 170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0" h="2282">
                <a:moveTo>
                  <a:pt x="27" y="1898"/>
                </a:moveTo>
                <a:cubicBezTo>
                  <a:pt x="34" y="1939"/>
                  <a:pt x="0" y="2086"/>
                  <a:pt x="67" y="2145"/>
                </a:cubicBezTo>
                <a:cubicBezTo>
                  <a:pt x="134" y="2204"/>
                  <a:pt x="318" y="2282"/>
                  <a:pt x="430" y="2251"/>
                </a:cubicBezTo>
                <a:cubicBezTo>
                  <a:pt x="542" y="2220"/>
                  <a:pt x="690" y="2244"/>
                  <a:pt x="740" y="1959"/>
                </a:cubicBezTo>
                <a:cubicBezTo>
                  <a:pt x="790" y="1674"/>
                  <a:pt x="786" y="857"/>
                  <a:pt x="731" y="541"/>
                </a:cubicBezTo>
                <a:cubicBezTo>
                  <a:pt x="676" y="225"/>
                  <a:pt x="513" y="124"/>
                  <a:pt x="412" y="62"/>
                </a:cubicBezTo>
                <a:cubicBezTo>
                  <a:pt x="311" y="0"/>
                  <a:pt x="183" y="148"/>
                  <a:pt x="123" y="1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92CDE90C-7E3B-4CD7-A01D-435477CD4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循环的判定（续）</a:t>
            </a:r>
          </a:p>
        </p:txBody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44388AE7-5AFD-451E-BBCB-F03A5EABC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5334000" cy="4191000"/>
          </a:xfrm>
        </p:spPr>
        <p:txBody>
          <a:bodyPr/>
          <a:lstStyle/>
          <a:p>
            <a:pPr marL="609600" indent="-609600"/>
            <a:r>
              <a:rPr lang="zh-CN" altLang="en-US" sz="2800"/>
              <a:t>自然循环，</a:t>
            </a:r>
            <a:r>
              <a:rPr lang="en-US" altLang="zh-CN" sz="2800">
                <a:solidFill>
                  <a:srgbClr val="FF3300"/>
                </a:solidFill>
              </a:rPr>
              <a:t>natural loop</a:t>
            </a:r>
          </a:p>
          <a:p>
            <a:pPr marL="990600" lvl="1" indent="-533400"/>
            <a:r>
              <a:rPr lang="zh-CN" altLang="en-US" sz="2400"/>
              <a:t>回边</a:t>
            </a:r>
            <a:r>
              <a:rPr lang="en-US" altLang="zh-CN" sz="2400"/>
              <a:t>n→d</a:t>
            </a:r>
            <a:r>
              <a:rPr lang="zh-CN" altLang="en-US" sz="2400"/>
              <a:t>，</a:t>
            </a:r>
            <a:r>
              <a:rPr lang="en-US" altLang="zh-CN" sz="2400"/>
              <a:t>d</a:t>
            </a:r>
            <a:r>
              <a:rPr lang="zh-CN" altLang="en-US" sz="2400"/>
              <a:t>及不经过</a:t>
            </a:r>
            <a:r>
              <a:rPr lang="en-US" altLang="zh-CN" sz="2400"/>
              <a:t>d</a:t>
            </a:r>
            <a:r>
              <a:rPr lang="zh-CN" altLang="en-US" sz="2400"/>
              <a:t>可到达</a:t>
            </a:r>
            <a:r>
              <a:rPr lang="en-US" altLang="zh-CN" sz="2400"/>
              <a:t>n</a:t>
            </a:r>
            <a:r>
              <a:rPr lang="zh-CN" altLang="en-US" sz="2400"/>
              <a:t>的节点集合，</a:t>
            </a:r>
            <a:r>
              <a:rPr lang="en-US" altLang="zh-CN" sz="2400"/>
              <a:t>d——</a:t>
            </a:r>
            <a:r>
              <a:rPr lang="zh-CN" altLang="en-US" sz="2400"/>
              <a:t>首节点</a:t>
            </a:r>
          </a:p>
          <a:p>
            <a:pPr marL="609600" indent="-609600"/>
            <a:r>
              <a:rPr lang="zh-CN" altLang="en-US" sz="2800"/>
              <a:t>例</a:t>
            </a:r>
            <a:r>
              <a:rPr lang="en-US" altLang="zh-CN" sz="2800"/>
              <a:t>10.8</a:t>
            </a:r>
            <a:r>
              <a:rPr lang="zh-CN" altLang="en-US" sz="2800"/>
              <a:t>：</a:t>
            </a:r>
          </a:p>
          <a:p>
            <a:pPr marL="990600" lvl="1" indent="-533400"/>
            <a:r>
              <a:rPr lang="en-US" altLang="zh-CN" sz="2400"/>
              <a:t>10→7</a:t>
            </a:r>
            <a:r>
              <a:rPr lang="zh-CN" altLang="en-US" sz="2400"/>
              <a:t>的自然循环：</a:t>
            </a:r>
            <a:r>
              <a:rPr lang="en-US" altLang="zh-CN" sz="2400"/>
              <a:t>7</a:t>
            </a:r>
            <a:r>
              <a:rPr lang="zh-CN" altLang="en-US" sz="2400"/>
              <a:t>、</a:t>
            </a:r>
            <a:r>
              <a:rPr lang="en-US" altLang="zh-CN" sz="2400"/>
              <a:t>8</a:t>
            </a:r>
            <a:r>
              <a:rPr lang="zh-CN" altLang="en-US" sz="2400"/>
              <a:t>、</a:t>
            </a:r>
            <a:r>
              <a:rPr lang="en-US" altLang="zh-CN" sz="2400"/>
              <a:t>10</a:t>
            </a:r>
          </a:p>
          <a:p>
            <a:pPr marL="990600" lvl="1" indent="-533400"/>
            <a:r>
              <a:rPr lang="en-US" altLang="zh-CN" sz="2400"/>
              <a:t>9→1</a:t>
            </a:r>
            <a:r>
              <a:rPr lang="zh-CN" altLang="en-US" sz="2400"/>
              <a:t>的自然循环：所有节点</a:t>
            </a:r>
          </a:p>
        </p:txBody>
      </p:sp>
      <p:pic>
        <p:nvPicPr>
          <p:cNvPr id="770052" name="Picture 4" descr="C:\Documents and Settings\Administrator\My Documents\wg\编译原理\jiangyi\figures\10\reduce.gif">
            <a:extLst>
              <a:ext uri="{FF2B5EF4-FFF2-40B4-BE49-F238E27FC236}">
                <a16:creationId xmlns:a16="http://schemas.microsoft.com/office/drawing/2014/main" id="{3ED35AA6-BB6F-41B6-AEA5-0B8DFC6E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2225"/>
            <a:ext cx="19939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0053" name="Freeform 5">
            <a:extLst>
              <a:ext uri="{FF2B5EF4-FFF2-40B4-BE49-F238E27FC236}">
                <a16:creationId xmlns:a16="http://schemas.microsoft.com/office/drawing/2014/main" id="{69ED9691-9C3E-4880-A5C2-4F8E9A18DB0B}"/>
              </a:ext>
            </a:extLst>
          </p:cNvPr>
          <p:cNvSpPr>
            <a:spLocks/>
          </p:cNvSpPr>
          <p:nvPr/>
        </p:nvSpPr>
        <p:spPr bwMode="ltGray">
          <a:xfrm>
            <a:off x="6067425" y="1263650"/>
            <a:ext cx="1387475" cy="4313238"/>
          </a:xfrm>
          <a:custGeom>
            <a:avLst/>
            <a:gdLst>
              <a:gd name="T0" fmla="*/ 450 w 874"/>
              <a:gd name="T1" fmla="*/ 2649 h 2717"/>
              <a:gd name="T2" fmla="*/ 175 w 874"/>
              <a:gd name="T3" fmla="*/ 2551 h 2717"/>
              <a:gd name="T4" fmla="*/ 10 w 874"/>
              <a:gd name="T5" fmla="*/ 1652 h 2717"/>
              <a:gd name="T6" fmla="*/ 237 w 874"/>
              <a:gd name="T7" fmla="*/ 256 h 2717"/>
              <a:gd name="T8" fmla="*/ 874 w 874"/>
              <a:gd name="T9" fmla="*/ 116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2717">
                <a:moveTo>
                  <a:pt x="450" y="2649"/>
                </a:moveTo>
                <a:cubicBezTo>
                  <a:pt x="404" y="2633"/>
                  <a:pt x="248" y="2717"/>
                  <a:pt x="175" y="2551"/>
                </a:cubicBezTo>
                <a:cubicBezTo>
                  <a:pt x="102" y="2385"/>
                  <a:pt x="0" y="2034"/>
                  <a:pt x="10" y="1652"/>
                </a:cubicBezTo>
                <a:cubicBezTo>
                  <a:pt x="20" y="1270"/>
                  <a:pt x="93" y="512"/>
                  <a:pt x="237" y="256"/>
                </a:cubicBezTo>
                <a:cubicBezTo>
                  <a:pt x="381" y="0"/>
                  <a:pt x="741" y="145"/>
                  <a:pt x="874" y="1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4" name="Freeform 6">
            <a:extLst>
              <a:ext uri="{FF2B5EF4-FFF2-40B4-BE49-F238E27FC236}">
                <a16:creationId xmlns:a16="http://schemas.microsoft.com/office/drawing/2014/main" id="{A3F65E8F-E572-430B-A6BD-70515F5FB34F}"/>
              </a:ext>
            </a:extLst>
          </p:cNvPr>
          <p:cNvSpPr>
            <a:spLocks/>
          </p:cNvSpPr>
          <p:nvPr/>
        </p:nvSpPr>
        <p:spPr bwMode="ltGray">
          <a:xfrm>
            <a:off x="7716838" y="2092325"/>
            <a:ext cx="1254125" cy="3622675"/>
          </a:xfrm>
          <a:custGeom>
            <a:avLst/>
            <a:gdLst>
              <a:gd name="T0" fmla="*/ 27 w 790"/>
              <a:gd name="T1" fmla="*/ 1898 h 2282"/>
              <a:gd name="T2" fmla="*/ 67 w 790"/>
              <a:gd name="T3" fmla="*/ 2145 h 2282"/>
              <a:gd name="T4" fmla="*/ 430 w 790"/>
              <a:gd name="T5" fmla="*/ 2251 h 2282"/>
              <a:gd name="T6" fmla="*/ 740 w 790"/>
              <a:gd name="T7" fmla="*/ 1959 h 2282"/>
              <a:gd name="T8" fmla="*/ 731 w 790"/>
              <a:gd name="T9" fmla="*/ 541 h 2282"/>
              <a:gd name="T10" fmla="*/ 412 w 790"/>
              <a:gd name="T11" fmla="*/ 62 h 2282"/>
              <a:gd name="T12" fmla="*/ 123 w 790"/>
              <a:gd name="T13" fmla="*/ 170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0" h="2282">
                <a:moveTo>
                  <a:pt x="27" y="1898"/>
                </a:moveTo>
                <a:cubicBezTo>
                  <a:pt x="34" y="1939"/>
                  <a:pt x="0" y="2086"/>
                  <a:pt x="67" y="2145"/>
                </a:cubicBezTo>
                <a:cubicBezTo>
                  <a:pt x="134" y="2204"/>
                  <a:pt x="318" y="2282"/>
                  <a:pt x="430" y="2251"/>
                </a:cubicBezTo>
                <a:cubicBezTo>
                  <a:pt x="542" y="2220"/>
                  <a:pt x="690" y="2244"/>
                  <a:pt x="740" y="1959"/>
                </a:cubicBezTo>
                <a:cubicBezTo>
                  <a:pt x="790" y="1674"/>
                  <a:pt x="786" y="857"/>
                  <a:pt x="731" y="541"/>
                </a:cubicBezTo>
                <a:cubicBezTo>
                  <a:pt x="676" y="225"/>
                  <a:pt x="513" y="124"/>
                  <a:pt x="412" y="62"/>
                </a:cubicBezTo>
                <a:cubicBezTo>
                  <a:pt x="311" y="0"/>
                  <a:pt x="183" y="148"/>
                  <a:pt x="123" y="1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>
            <a:extLst>
              <a:ext uri="{FF2B5EF4-FFF2-40B4-BE49-F238E27FC236}">
                <a16:creationId xmlns:a16="http://schemas.microsoft.com/office/drawing/2014/main" id="{A7B1CF3C-B84A-489A-A17A-AC0A48F52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</a:t>
            </a:r>
            <a:r>
              <a:rPr lang="en-US" altLang="zh-CN"/>
              <a:t>10.1 </a:t>
            </a:r>
            <a:r>
              <a:rPr lang="zh-CN" altLang="en-US"/>
              <a:t>构造自然循环</a:t>
            </a:r>
          </a:p>
        </p:txBody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C11796C3-85CA-49C1-BCF3-137A29108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114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输入：流图</a:t>
            </a:r>
            <a:r>
              <a:rPr lang="en-US" altLang="zh-CN" sz="2400"/>
              <a:t>G</a:t>
            </a:r>
            <a:r>
              <a:rPr lang="zh-CN" altLang="en-US" sz="2400"/>
              <a:t>和一条回边 </a:t>
            </a:r>
            <a:r>
              <a:rPr lang="en-US" altLang="zh-CN" sz="2400"/>
              <a:t>n→d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输出：</a:t>
            </a:r>
            <a:r>
              <a:rPr lang="en-US" altLang="zh-CN" sz="2400"/>
              <a:t>n→d</a:t>
            </a:r>
            <a:r>
              <a:rPr lang="zh-CN" altLang="en-US" sz="2400"/>
              <a:t>对应的自然循环的节点集合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sp>
        <p:nvSpPr>
          <p:cNvPr id="700420" name="Rectangle 4">
            <a:extLst>
              <a:ext uri="{FF2B5EF4-FFF2-40B4-BE49-F238E27FC236}">
                <a16:creationId xmlns:a16="http://schemas.microsoft.com/office/drawing/2014/main" id="{EA2B2A49-A7F7-426A-8990-50489623A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362200"/>
            <a:ext cx="323373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void insert(m)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{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	if (m</a:t>
            </a:r>
            <a:r>
              <a:rPr lang="zh-CN" altLang="en-US" sz="2000" baseline="0"/>
              <a:t>不在</a:t>
            </a:r>
            <a:r>
              <a:rPr lang="en-US" altLang="zh-CN" sz="2000" baseline="0"/>
              <a:t>loop</a:t>
            </a:r>
            <a:r>
              <a:rPr lang="zh-CN" altLang="en-US" sz="2000" baseline="0"/>
              <a:t>中</a:t>
            </a:r>
            <a:r>
              <a:rPr lang="en-US" altLang="zh-CN" sz="2000" baseline="0"/>
              <a:t>)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	{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		loop = loop </a:t>
            </a:r>
            <a:r>
              <a:rPr lang="en-US" altLang="zh-CN" sz="2000" baseline="0">
                <a:latin typeface="宋体" panose="02010600030101010101" pitchFamily="2" charset="-122"/>
              </a:rPr>
              <a:t>∪</a:t>
            </a:r>
            <a:r>
              <a:rPr lang="en-US" altLang="zh-CN" sz="2000" baseline="0"/>
              <a:t> {m};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		m</a:t>
            </a:r>
            <a:r>
              <a:rPr lang="zh-CN" altLang="en-US" sz="2000" baseline="0"/>
              <a:t>压栈到</a:t>
            </a:r>
            <a:r>
              <a:rPr lang="en-US" altLang="zh-CN" sz="2000" baseline="0"/>
              <a:t>stack;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	}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}</a:t>
            </a:r>
          </a:p>
        </p:txBody>
      </p:sp>
      <p:sp>
        <p:nvSpPr>
          <p:cNvPr id="700421" name="Rectangle 5">
            <a:extLst>
              <a:ext uri="{FF2B5EF4-FFF2-40B4-BE49-F238E27FC236}">
                <a16:creationId xmlns:a16="http://schemas.microsoft.com/office/drawing/2014/main" id="{8B632CA1-595D-4E35-9430-0E141A86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2362200"/>
            <a:ext cx="323373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aseline="0"/>
              <a:t>主程序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stack</a:t>
            </a:r>
            <a:r>
              <a:rPr lang="zh-CN" altLang="en-US" sz="2000" baseline="0"/>
              <a:t>设置为空</a:t>
            </a:r>
            <a:r>
              <a:rPr lang="en-US" altLang="zh-CN" sz="2000" baseline="0"/>
              <a:t>;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loop := {d};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insert(n);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while (stack</a:t>
            </a:r>
            <a:r>
              <a:rPr lang="zh-CN" altLang="en-US" sz="2000" baseline="0"/>
              <a:t>不空</a:t>
            </a:r>
            <a:r>
              <a:rPr lang="en-US" altLang="zh-CN" sz="2000" baseline="0"/>
              <a:t>)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{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	pop m;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	for (m</a:t>
            </a:r>
            <a:r>
              <a:rPr lang="zh-CN" altLang="en-US" sz="2000" baseline="0"/>
              <a:t>的每个前驱</a:t>
            </a:r>
            <a:r>
              <a:rPr lang="en-US" altLang="zh-CN" sz="2000" baseline="0"/>
              <a:t>p)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		insert(p);</a:t>
            </a:r>
          </a:p>
          <a:p>
            <a: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aseline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F9AEA141-4959-4ABB-A775-31E5C6B2B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10.4.3  </a:t>
            </a:r>
            <a:r>
              <a:rPr lang="zh-CN" altLang="en-US"/>
              <a:t>内层循环（</a:t>
            </a:r>
            <a:r>
              <a:rPr lang="en-US" altLang="zh-CN">
                <a:solidFill>
                  <a:srgbClr val="FF3300"/>
                </a:solidFill>
              </a:rPr>
              <a:t>inner loop</a:t>
            </a:r>
            <a:r>
              <a:rPr lang="zh-CN" altLang="en-US"/>
              <a:t>）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9E5D74C7-6D15-4427-8427-D4AED4F99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两个循环若无相同首节点，则：或者不相交，或者嵌套</a:t>
            </a:r>
          </a:p>
          <a:p>
            <a:r>
              <a:rPr lang="zh-CN" altLang="en-US" sz="2800"/>
              <a:t>内层循环：不包含其他循环的循环</a:t>
            </a:r>
          </a:p>
          <a:p>
            <a:r>
              <a:rPr lang="zh-CN" altLang="en-US" sz="2800"/>
              <a:t>相同首节点情况：可看作一个循环</a:t>
            </a:r>
          </a:p>
        </p:txBody>
      </p:sp>
      <p:sp>
        <p:nvSpPr>
          <p:cNvPr id="701444" name="Text Box 4">
            <a:extLst>
              <a:ext uri="{FF2B5EF4-FFF2-40B4-BE49-F238E27FC236}">
                <a16:creationId xmlns:a16="http://schemas.microsoft.com/office/drawing/2014/main" id="{9317FAE5-E33F-41B8-BFBC-66F93427D93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725863" y="36607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B</a:t>
            </a:r>
            <a:r>
              <a:rPr lang="en-US" altLang="zh-CN"/>
              <a:t>0</a:t>
            </a:r>
            <a:endParaRPr lang="en-US" altLang="zh-CN" baseline="0"/>
          </a:p>
        </p:txBody>
      </p:sp>
      <p:sp>
        <p:nvSpPr>
          <p:cNvPr id="701445" name="Text Box 5">
            <a:extLst>
              <a:ext uri="{FF2B5EF4-FFF2-40B4-BE49-F238E27FC236}">
                <a16:creationId xmlns:a16="http://schemas.microsoft.com/office/drawing/2014/main" id="{EB930DDB-A33B-4187-99CF-92AF5E3D4A8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725863" y="44989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B</a:t>
            </a:r>
            <a:r>
              <a:rPr lang="en-US" altLang="zh-CN"/>
              <a:t>1</a:t>
            </a:r>
            <a:endParaRPr lang="en-US" altLang="zh-CN" baseline="0"/>
          </a:p>
        </p:txBody>
      </p:sp>
      <p:sp>
        <p:nvSpPr>
          <p:cNvPr id="701446" name="Text Box 6">
            <a:extLst>
              <a:ext uri="{FF2B5EF4-FFF2-40B4-BE49-F238E27FC236}">
                <a16:creationId xmlns:a16="http://schemas.microsoft.com/office/drawing/2014/main" id="{66E4E526-BC22-436B-903C-500FC95CAD2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411663" y="53371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B</a:t>
            </a:r>
            <a:r>
              <a:rPr lang="en-US" altLang="zh-CN"/>
              <a:t>3</a:t>
            </a:r>
            <a:endParaRPr lang="en-US" altLang="zh-CN" baseline="0"/>
          </a:p>
        </p:txBody>
      </p:sp>
      <p:sp>
        <p:nvSpPr>
          <p:cNvPr id="701447" name="Text Box 7">
            <a:extLst>
              <a:ext uri="{FF2B5EF4-FFF2-40B4-BE49-F238E27FC236}">
                <a16:creationId xmlns:a16="http://schemas.microsoft.com/office/drawing/2014/main" id="{8FBF5545-E0B9-4523-B10A-10ADD0D80A6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040063" y="53371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B</a:t>
            </a:r>
            <a:r>
              <a:rPr lang="en-US" altLang="zh-CN"/>
              <a:t>2</a:t>
            </a:r>
            <a:endParaRPr lang="en-US" altLang="zh-CN" baseline="0"/>
          </a:p>
        </p:txBody>
      </p:sp>
      <p:sp>
        <p:nvSpPr>
          <p:cNvPr id="701448" name="Line 8">
            <a:extLst>
              <a:ext uri="{FF2B5EF4-FFF2-40B4-BE49-F238E27FC236}">
                <a16:creationId xmlns:a16="http://schemas.microsoft.com/office/drawing/2014/main" id="{CE5E663F-759E-45B9-B86B-AE7A442CC31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954463" y="4117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49" name="Line 9">
            <a:extLst>
              <a:ext uri="{FF2B5EF4-FFF2-40B4-BE49-F238E27FC236}">
                <a16:creationId xmlns:a16="http://schemas.microsoft.com/office/drawing/2014/main" id="{A34891EB-B370-4210-A478-11FE930C7A41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3344863" y="49561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0" name="Line 10">
            <a:extLst>
              <a:ext uri="{FF2B5EF4-FFF2-40B4-BE49-F238E27FC236}">
                <a16:creationId xmlns:a16="http://schemas.microsoft.com/office/drawing/2014/main" id="{A2A9CC9A-BC85-4E23-BA0D-2374856ACAF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259263" y="495617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1" name="Line 11">
            <a:extLst>
              <a:ext uri="{FF2B5EF4-FFF2-40B4-BE49-F238E27FC236}">
                <a16:creationId xmlns:a16="http://schemas.microsoft.com/office/drawing/2014/main" id="{AE56A6D6-419F-48E7-8FF9-2483BD1FE6E2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4106863" y="32797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2" name="Line 12">
            <a:extLst>
              <a:ext uri="{FF2B5EF4-FFF2-40B4-BE49-F238E27FC236}">
                <a16:creationId xmlns:a16="http://schemas.microsoft.com/office/drawing/2014/main" id="{87D77F83-9BD6-45A4-A322-28E7BF2BEBB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649663" y="32797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3" name="Freeform 13">
            <a:extLst>
              <a:ext uri="{FF2B5EF4-FFF2-40B4-BE49-F238E27FC236}">
                <a16:creationId xmlns:a16="http://schemas.microsoft.com/office/drawing/2014/main" id="{F1517E22-5ED5-49EE-AA82-0DE561F905F7}"/>
              </a:ext>
            </a:extLst>
          </p:cNvPr>
          <p:cNvSpPr>
            <a:spLocks/>
          </p:cNvSpPr>
          <p:nvPr/>
        </p:nvSpPr>
        <p:spPr bwMode="ltGray">
          <a:xfrm>
            <a:off x="2451100" y="3276600"/>
            <a:ext cx="1274763" cy="2747963"/>
          </a:xfrm>
          <a:custGeom>
            <a:avLst/>
            <a:gdLst>
              <a:gd name="T0" fmla="*/ 371 w 803"/>
              <a:gd name="T1" fmla="*/ 1586 h 1731"/>
              <a:gd name="T2" fmla="*/ 103 w 803"/>
              <a:gd name="T3" fmla="*/ 1609 h 1731"/>
              <a:gd name="T4" fmla="*/ 59 w 803"/>
              <a:gd name="T5" fmla="*/ 856 h 1731"/>
              <a:gd name="T6" fmla="*/ 457 w 803"/>
              <a:gd name="T7" fmla="*/ 102 h 1731"/>
              <a:gd name="T8" fmla="*/ 803 w 803"/>
              <a:gd name="T9" fmla="*/ 242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3" h="1731">
                <a:moveTo>
                  <a:pt x="371" y="1586"/>
                </a:moveTo>
                <a:cubicBezTo>
                  <a:pt x="326" y="1590"/>
                  <a:pt x="155" y="1731"/>
                  <a:pt x="103" y="1609"/>
                </a:cubicBezTo>
                <a:cubicBezTo>
                  <a:pt x="51" y="1487"/>
                  <a:pt x="0" y="1107"/>
                  <a:pt x="59" y="856"/>
                </a:cubicBezTo>
                <a:cubicBezTo>
                  <a:pt x="118" y="605"/>
                  <a:pt x="333" y="204"/>
                  <a:pt x="457" y="102"/>
                </a:cubicBezTo>
                <a:cubicBezTo>
                  <a:pt x="581" y="0"/>
                  <a:pt x="731" y="213"/>
                  <a:pt x="803" y="2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1454" name="Freeform 14">
            <a:extLst>
              <a:ext uri="{FF2B5EF4-FFF2-40B4-BE49-F238E27FC236}">
                <a16:creationId xmlns:a16="http://schemas.microsoft.com/office/drawing/2014/main" id="{8B9199FB-5499-4DA2-A5D2-7095DA9DD0BE}"/>
              </a:ext>
            </a:extLst>
          </p:cNvPr>
          <p:cNvSpPr>
            <a:spLocks/>
          </p:cNvSpPr>
          <p:nvPr/>
        </p:nvSpPr>
        <p:spPr bwMode="ltGray">
          <a:xfrm>
            <a:off x="4260850" y="3322638"/>
            <a:ext cx="1225550" cy="2647950"/>
          </a:xfrm>
          <a:custGeom>
            <a:avLst/>
            <a:gdLst>
              <a:gd name="T0" fmla="*/ 434 w 772"/>
              <a:gd name="T1" fmla="*/ 1562 h 1668"/>
              <a:gd name="T2" fmla="*/ 735 w 772"/>
              <a:gd name="T3" fmla="*/ 1500 h 1668"/>
              <a:gd name="T4" fmla="*/ 655 w 772"/>
              <a:gd name="T5" fmla="*/ 552 h 1668"/>
              <a:gd name="T6" fmla="*/ 372 w 772"/>
              <a:gd name="T7" fmla="*/ 56 h 1668"/>
              <a:gd name="T8" fmla="*/ 0 w 772"/>
              <a:gd name="T9" fmla="*/ 215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2" h="1668">
                <a:moveTo>
                  <a:pt x="434" y="1562"/>
                </a:moveTo>
                <a:cubicBezTo>
                  <a:pt x="484" y="1552"/>
                  <a:pt x="698" y="1668"/>
                  <a:pt x="735" y="1500"/>
                </a:cubicBezTo>
                <a:cubicBezTo>
                  <a:pt x="772" y="1332"/>
                  <a:pt x="715" y="793"/>
                  <a:pt x="655" y="552"/>
                </a:cubicBezTo>
                <a:cubicBezTo>
                  <a:pt x="595" y="311"/>
                  <a:pt x="481" y="112"/>
                  <a:pt x="372" y="56"/>
                </a:cubicBezTo>
                <a:cubicBezTo>
                  <a:pt x="263" y="0"/>
                  <a:pt x="77" y="182"/>
                  <a:pt x="0" y="21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>
            <a:extLst>
              <a:ext uri="{FF2B5EF4-FFF2-40B4-BE49-F238E27FC236}">
                <a16:creationId xmlns:a16="http://schemas.microsoft.com/office/drawing/2014/main" id="{FBF2688E-728E-48AC-BD0E-8F7EDC18A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10.4.4  Pre-Header</a:t>
            </a:r>
          </a:p>
        </p:txBody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2A1ACEDD-7D50-4F84-A120-51CD7EA48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循环</a:t>
            </a:r>
            <a:r>
              <a:rPr lang="en-US" altLang="zh-CN" sz="2800"/>
              <a:t>L</a:t>
            </a:r>
            <a:r>
              <a:rPr lang="zh-CN" altLang="en-US" sz="2800"/>
              <a:t>，创建前置节点，</a:t>
            </a:r>
            <a:r>
              <a:rPr lang="en-US" altLang="zh-CN" sz="2800">
                <a:solidFill>
                  <a:srgbClr val="FF3300"/>
                </a:solidFill>
              </a:rPr>
              <a:t>preheader</a:t>
            </a:r>
          </a:p>
          <a:p>
            <a:pPr lvl="1"/>
            <a:r>
              <a:rPr lang="zh-CN" altLang="en-US" sz="2400"/>
              <a:t>只有一个后继</a:t>
            </a:r>
            <a:r>
              <a:rPr lang="en-US" altLang="zh-CN" sz="2400"/>
              <a:t>——L</a:t>
            </a:r>
            <a:r>
              <a:rPr lang="zh-CN" altLang="en-US" sz="2400"/>
              <a:t>的首节点</a:t>
            </a:r>
          </a:p>
          <a:p>
            <a:pPr lvl="1"/>
            <a:r>
              <a:rPr lang="zh-CN" altLang="en-US" sz="2400"/>
              <a:t>所有</a:t>
            </a:r>
            <a:r>
              <a:rPr lang="en-US" altLang="zh-CN" sz="2400"/>
              <a:t>L</a:t>
            </a:r>
            <a:r>
              <a:rPr lang="zh-CN" altLang="en-US" sz="2400"/>
              <a:t>外指向首节点的边</a:t>
            </a:r>
            <a:r>
              <a:rPr lang="zh-CN" altLang="en-US" sz="2400">
                <a:sym typeface="Wingdings" panose="05000000000000000000" pitchFamily="2" charset="2"/>
              </a:rPr>
              <a:t>指向前置节点</a:t>
            </a:r>
          </a:p>
          <a:p>
            <a:pPr lvl="1"/>
            <a:r>
              <a:rPr lang="zh-CN" altLang="en-US" sz="2400">
                <a:sym typeface="Wingdings" panose="05000000000000000000" pitchFamily="2" charset="2"/>
              </a:rPr>
              <a:t>代码外提</a:t>
            </a:r>
            <a:endParaRPr lang="zh-CN" altLang="en-US" sz="2400"/>
          </a:p>
        </p:txBody>
      </p:sp>
      <p:sp>
        <p:nvSpPr>
          <p:cNvPr id="702468" name="Text Box 4">
            <a:extLst>
              <a:ext uri="{FF2B5EF4-FFF2-40B4-BE49-F238E27FC236}">
                <a16:creationId xmlns:a16="http://schemas.microsoft.com/office/drawing/2014/main" id="{96E1AC17-49E0-42BC-9D74-FA5C2370AD0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905000" y="3584575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header</a:t>
            </a:r>
          </a:p>
        </p:txBody>
      </p:sp>
      <p:sp>
        <p:nvSpPr>
          <p:cNvPr id="702469" name="Text Box 5">
            <a:extLst>
              <a:ext uri="{FF2B5EF4-FFF2-40B4-BE49-F238E27FC236}">
                <a16:creationId xmlns:a16="http://schemas.microsoft.com/office/drawing/2014/main" id="{ADC390FD-EC6A-4559-AC08-96BD9248E94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981200" y="4422775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loop L</a:t>
            </a:r>
          </a:p>
        </p:txBody>
      </p:sp>
      <p:sp>
        <p:nvSpPr>
          <p:cNvPr id="702475" name="Line 11">
            <a:extLst>
              <a:ext uri="{FF2B5EF4-FFF2-40B4-BE49-F238E27FC236}">
                <a16:creationId xmlns:a16="http://schemas.microsoft.com/office/drawing/2014/main" id="{6958EB09-D17B-4ED0-8D0D-44A6EDF69F4A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2646363" y="32035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6" name="Line 12">
            <a:extLst>
              <a:ext uri="{FF2B5EF4-FFF2-40B4-BE49-F238E27FC236}">
                <a16:creationId xmlns:a16="http://schemas.microsoft.com/office/drawing/2014/main" id="{C5365E11-9523-4689-B2B4-64D4BC63C06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187575" y="3200400"/>
            <a:ext cx="230188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7" name="Freeform 13">
            <a:extLst>
              <a:ext uri="{FF2B5EF4-FFF2-40B4-BE49-F238E27FC236}">
                <a16:creationId xmlns:a16="http://schemas.microsoft.com/office/drawing/2014/main" id="{BD0749C8-92EF-4C7E-8594-95A2E1D44812}"/>
              </a:ext>
            </a:extLst>
          </p:cNvPr>
          <p:cNvSpPr>
            <a:spLocks/>
          </p:cNvSpPr>
          <p:nvPr/>
        </p:nvSpPr>
        <p:spPr bwMode="ltGray">
          <a:xfrm>
            <a:off x="1204913" y="3292475"/>
            <a:ext cx="1060450" cy="1817688"/>
          </a:xfrm>
          <a:custGeom>
            <a:avLst/>
            <a:gdLst>
              <a:gd name="T0" fmla="*/ 508 w 668"/>
              <a:gd name="T1" fmla="*/ 1053 h 1145"/>
              <a:gd name="T2" fmla="*/ 198 w 668"/>
              <a:gd name="T3" fmla="*/ 1045 h 1145"/>
              <a:gd name="T4" fmla="*/ 21 w 668"/>
              <a:gd name="T5" fmla="*/ 451 h 1145"/>
              <a:gd name="T6" fmla="*/ 322 w 668"/>
              <a:gd name="T7" fmla="*/ 44 h 1145"/>
              <a:gd name="T8" fmla="*/ 668 w 668"/>
              <a:gd name="T9" fmla="*/ 184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" h="1145">
                <a:moveTo>
                  <a:pt x="508" y="1053"/>
                </a:moveTo>
                <a:cubicBezTo>
                  <a:pt x="456" y="1052"/>
                  <a:pt x="279" y="1145"/>
                  <a:pt x="198" y="1045"/>
                </a:cubicBezTo>
                <a:cubicBezTo>
                  <a:pt x="117" y="945"/>
                  <a:pt x="0" y="618"/>
                  <a:pt x="21" y="451"/>
                </a:cubicBezTo>
                <a:cubicBezTo>
                  <a:pt x="42" y="284"/>
                  <a:pt x="214" y="88"/>
                  <a:pt x="322" y="44"/>
                </a:cubicBezTo>
                <a:cubicBezTo>
                  <a:pt x="430" y="0"/>
                  <a:pt x="596" y="155"/>
                  <a:pt x="668" y="1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8" name="Freeform 14">
            <a:extLst>
              <a:ext uri="{FF2B5EF4-FFF2-40B4-BE49-F238E27FC236}">
                <a16:creationId xmlns:a16="http://schemas.microsoft.com/office/drawing/2014/main" id="{0FB839BE-0D0B-4DB7-9E1F-08D6FDFEF632}"/>
              </a:ext>
            </a:extLst>
          </p:cNvPr>
          <p:cNvSpPr>
            <a:spLocks/>
          </p:cNvSpPr>
          <p:nvPr/>
        </p:nvSpPr>
        <p:spPr bwMode="ltGray">
          <a:xfrm>
            <a:off x="2800350" y="3246438"/>
            <a:ext cx="1073150" cy="1816100"/>
          </a:xfrm>
          <a:custGeom>
            <a:avLst/>
            <a:gdLst>
              <a:gd name="T0" fmla="*/ 186 w 676"/>
              <a:gd name="T1" fmla="*/ 1082 h 1144"/>
              <a:gd name="T2" fmla="*/ 496 w 676"/>
              <a:gd name="T3" fmla="*/ 1056 h 1144"/>
              <a:gd name="T4" fmla="*/ 655 w 676"/>
              <a:gd name="T5" fmla="*/ 552 h 1144"/>
              <a:gd name="T6" fmla="*/ 372 w 676"/>
              <a:gd name="T7" fmla="*/ 56 h 1144"/>
              <a:gd name="T8" fmla="*/ 0 w 676"/>
              <a:gd name="T9" fmla="*/ 215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" h="1144">
                <a:moveTo>
                  <a:pt x="186" y="1082"/>
                </a:moveTo>
                <a:cubicBezTo>
                  <a:pt x="238" y="1078"/>
                  <a:pt x="418" y="1144"/>
                  <a:pt x="496" y="1056"/>
                </a:cubicBezTo>
                <a:cubicBezTo>
                  <a:pt x="574" y="968"/>
                  <a:pt x="676" y="719"/>
                  <a:pt x="655" y="552"/>
                </a:cubicBezTo>
                <a:cubicBezTo>
                  <a:pt x="634" y="385"/>
                  <a:pt x="481" y="112"/>
                  <a:pt x="372" y="56"/>
                </a:cubicBezTo>
                <a:cubicBezTo>
                  <a:pt x="263" y="0"/>
                  <a:pt x="77" y="182"/>
                  <a:pt x="0" y="21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9" name="Text Box 15">
            <a:extLst>
              <a:ext uri="{FF2B5EF4-FFF2-40B4-BE49-F238E27FC236}">
                <a16:creationId xmlns:a16="http://schemas.microsoft.com/office/drawing/2014/main" id="{EF73EE9B-23D2-4189-A59C-F3ABCA84A65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715000" y="3276600"/>
            <a:ext cx="205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preheader</a:t>
            </a:r>
          </a:p>
        </p:txBody>
      </p:sp>
      <p:sp>
        <p:nvSpPr>
          <p:cNvPr id="702483" name="Line 19">
            <a:extLst>
              <a:ext uri="{FF2B5EF4-FFF2-40B4-BE49-F238E27FC236}">
                <a16:creationId xmlns:a16="http://schemas.microsoft.com/office/drawing/2014/main" id="{E78C2F95-76DF-427A-B20E-7DD6B67CC3C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6761163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6" name="Line 22">
            <a:extLst>
              <a:ext uri="{FF2B5EF4-FFF2-40B4-BE49-F238E27FC236}">
                <a16:creationId xmlns:a16="http://schemas.microsoft.com/office/drawing/2014/main" id="{E361B8DD-7157-43C3-87F0-02ED755EB6CD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6913563" y="2895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7" name="Line 23">
            <a:extLst>
              <a:ext uri="{FF2B5EF4-FFF2-40B4-BE49-F238E27FC236}">
                <a16:creationId xmlns:a16="http://schemas.microsoft.com/office/drawing/2014/main" id="{461E022E-390E-4810-AF0E-CA42781A5F4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6456363" y="2895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90" name="Text Box 26">
            <a:extLst>
              <a:ext uri="{FF2B5EF4-FFF2-40B4-BE49-F238E27FC236}">
                <a16:creationId xmlns:a16="http://schemas.microsoft.com/office/drawing/2014/main" id="{FEA10378-A470-4E11-85DB-B9AEF08B5B4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172200" y="4111625"/>
            <a:ext cx="1219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header</a:t>
            </a:r>
          </a:p>
        </p:txBody>
      </p:sp>
      <p:sp>
        <p:nvSpPr>
          <p:cNvPr id="702491" name="Text Box 27">
            <a:extLst>
              <a:ext uri="{FF2B5EF4-FFF2-40B4-BE49-F238E27FC236}">
                <a16:creationId xmlns:a16="http://schemas.microsoft.com/office/drawing/2014/main" id="{5492CF17-B9D4-47DC-A0A6-A72286A4C64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172200" y="4949825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aseline="0"/>
              <a:t>loop L</a:t>
            </a:r>
          </a:p>
        </p:txBody>
      </p:sp>
      <p:sp>
        <p:nvSpPr>
          <p:cNvPr id="702492" name="Freeform 28">
            <a:extLst>
              <a:ext uri="{FF2B5EF4-FFF2-40B4-BE49-F238E27FC236}">
                <a16:creationId xmlns:a16="http://schemas.microsoft.com/office/drawing/2014/main" id="{50EA5E61-E55D-4CB1-B6DB-47DC6DE3AE39}"/>
              </a:ext>
            </a:extLst>
          </p:cNvPr>
          <p:cNvSpPr>
            <a:spLocks/>
          </p:cNvSpPr>
          <p:nvPr/>
        </p:nvSpPr>
        <p:spPr bwMode="ltGray">
          <a:xfrm>
            <a:off x="5472113" y="3819525"/>
            <a:ext cx="1060450" cy="1817688"/>
          </a:xfrm>
          <a:custGeom>
            <a:avLst/>
            <a:gdLst>
              <a:gd name="T0" fmla="*/ 508 w 668"/>
              <a:gd name="T1" fmla="*/ 1053 h 1145"/>
              <a:gd name="T2" fmla="*/ 198 w 668"/>
              <a:gd name="T3" fmla="*/ 1045 h 1145"/>
              <a:gd name="T4" fmla="*/ 21 w 668"/>
              <a:gd name="T5" fmla="*/ 451 h 1145"/>
              <a:gd name="T6" fmla="*/ 322 w 668"/>
              <a:gd name="T7" fmla="*/ 44 h 1145"/>
              <a:gd name="T8" fmla="*/ 668 w 668"/>
              <a:gd name="T9" fmla="*/ 184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8" h="1145">
                <a:moveTo>
                  <a:pt x="508" y="1053"/>
                </a:moveTo>
                <a:cubicBezTo>
                  <a:pt x="456" y="1052"/>
                  <a:pt x="279" y="1145"/>
                  <a:pt x="198" y="1045"/>
                </a:cubicBezTo>
                <a:cubicBezTo>
                  <a:pt x="117" y="945"/>
                  <a:pt x="0" y="618"/>
                  <a:pt x="21" y="451"/>
                </a:cubicBezTo>
                <a:cubicBezTo>
                  <a:pt x="42" y="284"/>
                  <a:pt x="214" y="88"/>
                  <a:pt x="322" y="44"/>
                </a:cubicBezTo>
                <a:cubicBezTo>
                  <a:pt x="430" y="0"/>
                  <a:pt x="596" y="155"/>
                  <a:pt x="668" y="1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93" name="Freeform 29">
            <a:extLst>
              <a:ext uri="{FF2B5EF4-FFF2-40B4-BE49-F238E27FC236}">
                <a16:creationId xmlns:a16="http://schemas.microsoft.com/office/drawing/2014/main" id="{78D4F7FA-2431-48AE-A9E9-F18CCCFE60B6}"/>
              </a:ext>
            </a:extLst>
          </p:cNvPr>
          <p:cNvSpPr>
            <a:spLocks/>
          </p:cNvSpPr>
          <p:nvPr/>
        </p:nvSpPr>
        <p:spPr bwMode="ltGray">
          <a:xfrm>
            <a:off x="7067550" y="3773488"/>
            <a:ext cx="1073150" cy="1816100"/>
          </a:xfrm>
          <a:custGeom>
            <a:avLst/>
            <a:gdLst>
              <a:gd name="T0" fmla="*/ 186 w 676"/>
              <a:gd name="T1" fmla="*/ 1082 h 1144"/>
              <a:gd name="T2" fmla="*/ 496 w 676"/>
              <a:gd name="T3" fmla="*/ 1056 h 1144"/>
              <a:gd name="T4" fmla="*/ 655 w 676"/>
              <a:gd name="T5" fmla="*/ 552 h 1144"/>
              <a:gd name="T6" fmla="*/ 372 w 676"/>
              <a:gd name="T7" fmla="*/ 56 h 1144"/>
              <a:gd name="T8" fmla="*/ 0 w 676"/>
              <a:gd name="T9" fmla="*/ 215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" h="1144">
                <a:moveTo>
                  <a:pt x="186" y="1082"/>
                </a:moveTo>
                <a:cubicBezTo>
                  <a:pt x="238" y="1078"/>
                  <a:pt x="418" y="1144"/>
                  <a:pt x="496" y="1056"/>
                </a:cubicBezTo>
                <a:cubicBezTo>
                  <a:pt x="574" y="968"/>
                  <a:pt x="676" y="719"/>
                  <a:pt x="655" y="552"/>
                </a:cubicBezTo>
                <a:cubicBezTo>
                  <a:pt x="634" y="385"/>
                  <a:pt x="481" y="112"/>
                  <a:pt x="372" y="56"/>
                </a:cubicBezTo>
                <a:cubicBezTo>
                  <a:pt x="263" y="0"/>
                  <a:pt x="77" y="182"/>
                  <a:pt x="0" y="21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>
            <a:extLst>
              <a:ext uri="{FF2B5EF4-FFF2-40B4-BE49-F238E27FC236}">
                <a16:creationId xmlns:a16="http://schemas.microsoft.com/office/drawing/2014/main" id="{00697DEB-B8B0-40F0-B2E6-263E50DEC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10.4.5  </a:t>
            </a:r>
            <a:r>
              <a:rPr lang="zh-CN" altLang="en-US"/>
              <a:t>可约流图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70A048A1-6DB0-428E-8921-BB992EBCB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循环外到循环内的转移</a:t>
            </a:r>
          </a:p>
          <a:p>
            <a:pPr marL="609600" indent="-609600"/>
            <a:r>
              <a:rPr lang="zh-CN" altLang="en-US"/>
              <a:t>流图</a:t>
            </a:r>
            <a:r>
              <a:rPr lang="en-US" altLang="zh-CN"/>
              <a:t>G</a:t>
            </a:r>
            <a:r>
              <a:rPr lang="zh-CN" altLang="en-US"/>
              <a:t>可约的充要条件</a:t>
            </a:r>
            <a:br>
              <a:rPr lang="zh-CN" altLang="en-US"/>
            </a:br>
            <a:r>
              <a:rPr lang="zh-CN" altLang="en-US"/>
              <a:t>所有边可划分为两个不相交的集合</a:t>
            </a:r>
            <a:r>
              <a:rPr lang="en-US" altLang="zh-CN"/>
              <a:t>——</a:t>
            </a:r>
            <a:r>
              <a:rPr lang="zh-CN" altLang="en-US"/>
              <a:t>前向边和回边，且满足：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zh-CN" altLang="en-US"/>
              <a:t>前向边构成一个</a:t>
            </a:r>
            <a:r>
              <a:rPr lang="en-US" altLang="zh-CN"/>
              <a:t>dag</a:t>
            </a:r>
            <a:r>
              <a:rPr lang="zh-CN" altLang="en-US"/>
              <a:t>，且从</a:t>
            </a:r>
            <a:r>
              <a:rPr lang="en-US" altLang="zh-CN"/>
              <a:t>G</a:t>
            </a:r>
            <a:r>
              <a:rPr lang="zh-CN" altLang="en-US"/>
              <a:t>的开始节点，可到达其他任何节点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zh-CN" altLang="en-US"/>
              <a:t>回边：前面定义</a:t>
            </a:r>
          </a:p>
        </p:txBody>
      </p:sp>
      <p:sp>
        <p:nvSpPr>
          <p:cNvPr id="703492" name="Line 4">
            <a:extLst>
              <a:ext uri="{FF2B5EF4-FFF2-40B4-BE49-F238E27FC236}">
                <a16:creationId xmlns:a16="http://schemas.microsoft.com/office/drawing/2014/main" id="{A9D7A0B3-A4F1-4B0B-B42B-8DDDABE2CA11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981200" y="1524000"/>
            <a:ext cx="3962400" cy="304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3493" name="Line 5">
            <a:extLst>
              <a:ext uri="{FF2B5EF4-FFF2-40B4-BE49-F238E27FC236}">
                <a16:creationId xmlns:a16="http://schemas.microsoft.com/office/drawing/2014/main" id="{C15E0C44-C0C4-4F1E-A0C4-AEACE75FFAD4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1981200" y="1524000"/>
            <a:ext cx="3962400" cy="304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>
            <a:extLst>
              <a:ext uri="{FF2B5EF4-FFF2-40B4-BE49-F238E27FC236}">
                <a16:creationId xmlns:a16="http://schemas.microsoft.com/office/drawing/2014/main" id="{0CC8F673-28DB-4369-B90A-B6332A7FA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10.9</a:t>
            </a:r>
          </a:p>
        </p:txBody>
      </p:sp>
      <p:pic>
        <p:nvPicPr>
          <p:cNvPr id="704516" name="Picture 4" descr="C:\Documents and Settings\Administrator\My Documents\wg\编译原理\jiangyi\figures\10\reduce.gif">
            <a:extLst>
              <a:ext uri="{FF2B5EF4-FFF2-40B4-BE49-F238E27FC236}">
                <a16:creationId xmlns:a16="http://schemas.microsoft.com/office/drawing/2014/main" id="{24B0CF08-63A8-4772-A4C4-0F6A1760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866775"/>
            <a:ext cx="19939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4517" name="Freeform 5">
            <a:extLst>
              <a:ext uri="{FF2B5EF4-FFF2-40B4-BE49-F238E27FC236}">
                <a16:creationId xmlns:a16="http://schemas.microsoft.com/office/drawing/2014/main" id="{CBAB370E-FFE9-4324-827C-CF34CE58D667}"/>
              </a:ext>
            </a:extLst>
          </p:cNvPr>
          <p:cNvSpPr>
            <a:spLocks/>
          </p:cNvSpPr>
          <p:nvPr/>
        </p:nvSpPr>
        <p:spPr bwMode="ltGray">
          <a:xfrm>
            <a:off x="2819400" y="838200"/>
            <a:ext cx="1387475" cy="4313238"/>
          </a:xfrm>
          <a:custGeom>
            <a:avLst/>
            <a:gdLst>
              <a:gd name="T0" fmla="*/ 450 w 874"/>
              <a:gd name="T1" fmla="*/ 2649 h 2717"/>
              <a:gd name="T2" fmla="*/ 175 w 874"/>
              <a:gd name="T3" fmla="*/ 2551 h 2717"/>
              <a:gd name="T4" fmla="*/ 10 w 874"/>
              <a:gd name="T5" fmla="*/ 1652 h 2717"/>
              <a:gd name="T6" fmla="*/ 237 w 874"/>
              <a:gd name="T7" fmla="*/ 256 h 2717"/>
              <a:gd name="T8" fmla="*/ 874 w 874"/>
              <a:gd name="T9" fmla="*/ 116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2717">
                <a:moveTo>
                  <a:pt x="450" y="2649"/>
                </a:moveTo>
                <a:cubicBezTo>
                  <a:pt x="404" y="2633"/>
                  <a:pt x="248" y="2717"/>
                  <a:pt x="175" y="2551"/>
                </a:cubicBezTo>
                <a:cubicBezTo>
                  <a:pt x="102" y="2385"/>
                  <a:pt x="0" y="2034"/>
                  <a:pt x="10" y="1652"/>
                </a:cubicBezTo>
                <a:cubicBezTo>
                  <a:pt x="20" y="1270"/>
                  <a:pt x="93" y="512"/>
                  <a:pt x="237" y="256"/>
                </a:cubicBezTo>
                <a:cubicBezTo>
                  <a:pt x="381" y="0"/>
                  <a:pt x="741" y="145"/>
                  <a:pt x="874" y="1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18" name="Freeform 6">
            <a:extLst>
              <a:ext uri="{FF2B5EF4-FFF2-40B4-BE49-F238E27FC236}">
                <a16:creationId xmlns:a16="http://schemas.microsoft.com/office/drawing/2014/main" id="{A4BB8DC6-9032-44D8-9945-3AB68004C717}"/>
              </a:ext>
            </a:extLst>
          </p:cNvPr>
          <p:cNvSpPr>
            <a:spLocks/>
          </p:cNvSpPr>
          <p:nvPr/>
        </p:nvSpPr>
        <p:spPr bwMode="ltGray">
          <a:xfrm>
            <a:off x="4468813" y="1666875"/>
            <a:ext cx="1254125" cy="3622675"/>
          </a:xfrm>
          <a:custGeom>
            <a:avLst/>
            <a:gdLst>
              <a:gd name="T0" fmla="*/ 27 w 790"/>
              <a:gd name="T1" fmla="*/ 1898 h 2282"/>
              <a:gd name="T2" fmla="*/ 67 w 790"/>
              <a:gd name="T3" fmla="*/ 2145 h 2282"/>
              <a:gd name="T4" fmla="*/ 430 w 790"/>
              <a:gd name="T5" fmla="*/ 2251 h 2282"/>
              <a:gd name="T6" fmla="*/ 740 w 790"/>
              <a:gd name="T7" fmla="*/ 1959 h 2282"/>
              <a:gd name="T8" fmla="*/ 731 w 790"/>
              <a:gd name="T9" fmla="*/ 541 h 2282"/>
              <a:gd name="T10" fmla="*/ 412 w 790"/>
              <a:gd name="T11" fmla="*/ 62 h 2282"/>
              <a:gd name="T12" fmla="*/ 123 w 790"/>
              <a:gd name="T13" fmla="*/ 170 h 2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0" h="2282">
                <a:moveTo>
                  <a:pt x="27" y="1898"/>
                </a:moveTo>
                <a:cubicBezTo>
                  <a:pt x="34" y="1939"/>
                  <a:pt x="0" y="2086"/>
                  <a:pt x="67" y="2145"/>
                </a:cubicBezTo>
                <a:cubicBezTo>
                  <a:pt x="134" y="2204"/>
                  <a:pt x="318" y="2282"/>
                  <a:pt x="430" y="2251"/>
                </a:cubicBezTo>
                <a:cubicBezTo>
                  <a:pt x="542" y="2220"/>
                  <a:pt x="690" y="2244"/>
                  <a:pt x="740" y="1959"/>
                </a:cubicBezTo>
                <a:cubicBezTo>
                  <a:pt x="790" y="1674"/>
                  <a:pt x="786" y="857"/>
                  <a:pt x="731" y="541"/>
                </a:cubicBezTo>
                <a:cubicBezTo>
                  <a:pt x="676" y="225"/>
                  <a:pt x="513" y="124"/>
                  <a:pt x="412" y="62"/>
                </a:cubicBezTo>
                <a:cubicBezTo>
                  <a:pt x="311" y="0"/>
                  <a:pt x="183" y="148"/>
                  <a:pt x="123" y="17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19" name="Text Box 7">
            <a:extLst>
              <a:ext uri="{FF2B5EF4-FFF2-40B4-BE49-F238E27FC236}">
                <a16:creationId xmlns:a16="http://schemas.microsoft.com/office/drawing/2014/main" id="{852F9591-67E8-46A1-9788-45AA1509E4A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867400" y="1524000"/>
            <a:ext cx="2362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aseline="0">
                <a:solidFill>
                  <a:srgbClr val="FF3300"/>
                </a:solidFill>
              </a:rPr>
              <a:t>虚线：回边</a:t>
            </a:r>
          </a:p>
          <a:p>
            <a:pPr algn="ctr">
              <a:spcBef>
                <a:spcPct val="50000"/>
              </a:spcBef>
            </a:pPr>
            <a:r>
              <a:rPr lang="zh-CN" altLang="en-US" baseline="0">
                <a:solidFill>
                  <a:srgbClr val="FF3300"/>
                </a:solidFill>
              </a:rPr>
              <a:t>其他：前向边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>
            <a:extLst>
              <a:ext uri="{FF2B5EF4-FFF2-40B4-BE49-F238E27FC236}">
                <a16:creationId xmlns:a16="http://schemas.microsoft.com/office/drawing/2014/main" id="{BE9233AB-0354-4D5B-817E-3EB71991F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10.10  </a:t>
            </a:r>
            <a:r>
              <a:rPr lang="zh-CN" altLang="en-US"/>
              <a:t>不可约的流图</a:t>
            </a:r>
          </a:p>
        </p:txBody>
      </p:sp>
      <p:pic>
        <p:nvPicPr>
          <p:cNvPr id="705540" name="Picture 4" descr="C:\Documents and Settings\Administrator\My Documents\wg\编译原理\jiangyi\figures\10\noreduce.gif">
            <a:extLst>
              <a:ext uri="{FF2B5EF4-FFF2-40B4-BE49-F238E27FC236}">
                <a16:creationId xmlns:a16="http://schemas.microsoft.com/office/drawing/2014/main" id="{30B73DC4-BE71-4E68-B09D-C75880A6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125663"/>
            <a:ext cx="3954463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25852</TotalTime>
  <Words>511</Words>
  <Application>Microsoft Office PowerPoint</Application>
  <PresentationFormat>全屏显示(4:3)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Times New Roman</vt:lpstr>
      <vt:lpstr>宋体</vt:lpstr>
      <vt:lpstr>Tahoma</vt:lpstr>
      <vt:lpstr>Wingdings</vt:lpstr>
      <vt:lpstr>黑体</vt:lpstr>
      <vt:lpstr>Arial Unicode MS</vt:lpstr>
      <vt:lpstr>Symbol</vt:lpstr>
      <vt:lpstr>Blends</vt:lpstr>
      <vt:lpstr>10.4  流图中的循环</vt:lpstr>
      <vt:lpstr>10.4.2  循环的判定</vt:lpstr>
      <vt:lpstr>循环的判定（续）</vt:lpstr>
      <vt:lpstr>算法10.1 构造自然循环</vt:lpstr>
      <vt:lpstr>10.4.3  内层循环（inner loop）</vt:lpstr>
      <vt:lpstr>10.4.4  Pre-Header</vt:lpstr>
      <vt:lpstr>10.4.5  可约流图</vt:lpstr>
      <vt:lpstr>例10.9</vt:lpstr>
      <vt:lpstr>例10.10  不可约的流图</vt:lpstr>
      <vt:lpstr>例10.11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2676</cp:revision>
  <dcterms:created xsi:type="dcterms:W3CDTF">2003-06-05T11:51:39Z</dcterms:created>
  <dcterms:modified xsi:type="dcterms:W3CDTF">2020-11-17T11:57:42Z</dcterms:modified>
</cp:coreProperties>
</file>