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</p:sldIdLst>
  <p:sldSz cx="9144000" cy="6858000" type="screen4x3"/>
  <p:notesSz cx="6759575" cy="98679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FF"/>
    <a:srgbClr val="FFCF01"/>
    <a:srgbClr val="0000FF"/>
    <a:srgbClr val="996633"/>
    <a:srgbClr val="009900"/>
    <a:srgbClr val="CC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465" autoAdjust="0"/>
    <p:restoredTop sz="90929"/>
  </p:normalViewPr>
  <p:slideViewPr>
    <p:cSldViewPr>
      <p:cViewPr varScale="1">
        <p:scale>
          <a:sx n="72" d="100"/>
          <a:sy n="72" d="100"/>
        </p:scale>
        <p:origin x="51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6" d="100"/>
          <a:sy n="46" d="100"/>
        </p:scale>
        <p:origin x="-1469" y="-86"/>
      </p:cViewPr>
      <p:guideLst>
        <p:guide orient="horz" pos="3108"/>
        <p:guide pos="21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C8546E48-08FF-466B-863D-C992AF2DFE2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DCDF2017-9819-457B-8ADA-17B4F2638A8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2893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6" name="Rectangle 4">
            <a:extLst>
              <a:ext uri="{FF2B5EF4-FFF2-40B4-BE49-F238E27FC236}">
                <a16:creationId xmlns:a16="http://schemas.microsoft.com/office/drawing/2014/main" id="{CDE6C868-BD04-41D3-8955-5120F17D0CA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28938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7" name="Rectangle 5">
            <a:extLst>
              <a:ext uri="{FF2B5EF4-FFF2-40B4-BE49-F238E27FC236}">
                <a16:creationId xmlns:a16="http://schemas.microsoft.com/office/drawing/2014/main" id="{BB5AC95E-3430-42F5-BA86-3DF3744BC6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374188"/>
            <a:ext cx="2928937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92DF23C-1A21-4E36-9F94-7CB452F3E7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31636DD-C033-4EFD-8BC2-1D0711C328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FA95C6F-343B-4464-9ED9-800C5E1C357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2893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A96EBFE-EA3A-4C2B-8421-C689B7833BD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D1F8BF5E-23B9-4706-A8C1-2A3FEA3E95F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687888"/>
            <a:ext cx="4959350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2364E6F0-7B8E-4860-8D19-97A315D5C8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4188"/>
            <a:ext cx="2928938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5FAA6385-007F-4FE9-A09B-2DDCF6720D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374188"/>
            <a:ext cx="2928937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B255DC9-AEB4-49AA-8469-32DA1A200F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904C219A-A42A-469C-887A-CA3774AE0CB8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C34182ED-3422-4B4A-A756-5254A729FD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052C93FC-B635-4C07-99EB-4B0967B03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4AB1D0A5-226A-40FD-9D94-8F249BC0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B980930D-A8E2-4D96-90FE-2954BCDFBB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9C524F2C-C305-48E8-B7D8-12B34D200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E4273C0C-C03E-41CB-BD26-B76BB91E6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8C8F3B22-34DC-494D-8A43-AACDA13FD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A0EBAF8-4A08-4A7F-9D8F-360C58446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A2AA812F-A1B3-4428-9DD3-5BDFC5090C5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2D9EF3C0-3B7A-42F2-B724-B157A264BE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6C27F11F-105B-4414-8958-4FF514570F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593AB373-720F-4983-81A3-24623E524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8D14D67-2272-4885-B811-BCF210F3DF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4956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F4A5BD3-2538-462D-97B8-7F50C6F8B4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BFD4003-CC02-466C-8B16-6A2883A550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C9209E7-D264-4A34-91B5-1D68EF430A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D3EB4-5787-4CC3-81FF-252858A501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114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76200"/>
            <a:ext cx="1951038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76200"/>
            <a:ext cx="5700712" cy="6019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B7C0C30-8455-4808-8C7E-51E377AA1E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00CC45D-C063-4892-BFA5-0F75ACB888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E396278-7D07-450D-98CF-6BDA94B4E0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D05AD-8950-4421-9BB2-9F13812060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335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0151DCD-46FC-4F9E-9481-65B9C01422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F6EB02E-B5ED-45F1-972C-962EBB0393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E98A1D1-2453-4180-A978-BA7A074059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4CBE4-8B2A-446F-99BE-BE5A3E4A75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301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FDBE62E-BD81-4216-B665-EEA389561E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95ED1AF-9948-4055-840E-309A098B5B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3FD3CEB-A2DE-4990-A309-9CB8238CAF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B9E6B-AD3C-44C2-8083-7453A9FE55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82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371600"/>
            <a:ext cx="3810000" cy="4724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371600"/>
            <a:ext cx="3810000" cy="4724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7AD9136-50D3-46D3-88F4-9CAD999F8B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9E7244A-6A63-4E41-B7B6-398EE97C04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A91D47B-2A04-4960-8DDF-A51314A45A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F0D67-CF8F-41F7-80B4-49FE607591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40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DB0D161-4604-4B86-97F2-94422B67AB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F3AC2BCE-D709-4CC5-B6FA-676B03B72C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3392692-4124-41B0-84BC-0C8FCA0751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039AA-F44B-4458-8555-DD40F101A7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864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72EF413E-5E73-4947-A73D-5368CC13D4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EFC7BB3-367C-4413-8DA8-B9FBFC37F8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C97EFD4-2902-4533-92A9-0092021D5B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37D51-152B-4A95-B863-90873EE26B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498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0D88E552-9F95-49E6-80C9-DE2AB350B0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2A2D7DC9-101F-433C-9EB9-839BA4F2A7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FBB9357-B277-4A64-8347-FE9EDFB793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00DB8-B230-4CD8-A159-0C0F29E2D4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901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F92AB5F-8B95-4123-800D-CB004D532F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DD4DA4F-034D-4DD9-9E19-90F0635E8A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6603FB2-C381-450B-9F24-F6EC8C3207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CC557-109F-4D06-9DD5-562832B8EC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11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C57F6C4-B5C6-461F-B014-39849B896B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DC17E4E-CB15-4CC6-9CB1-B11FF69182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CC45757-7519-42B2-9763-63F4205E17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59FFF-0979-45FC-B295-7CC1D830C4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60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AE1791A-1207-46A2-8E88-4AB51363371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557213"/>
            <a:ext cx="438150" cy="474662"/>
          </a:xfrm>
          <a:prstGeom prst="rect">
            <a:avLst/>
          </a:prstGeom>
          <a:solidFill>
            <a:srgbClr val="FFCF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B7DF40F-E26F-4307-B7EF-AB75F7A094D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557213"/>
            <a:ext cx="328613" cy="474662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8CD11E-4305-49B7-81D6-99A9DCB02ED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9794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D980255-C9F9-4983-8E94-4A5B259C46B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9794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1C19F25-AD97-4BFB-B94D-0CFC3BE7BA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9064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96E3E48E-0D06-411C-BC34-7BD4AD1A2D1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4492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2D96DBA7-21A0-4157-8ACB-C968CB84D2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2398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3F22BB91-1CF8-42CF-A19C-C363EFFB6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762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A9A1528C-66E3-4835-80F5-19A0C81E53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371600"/>
            <a:ext cx="777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D8F61387-176C-43FF-AB94-B385F92FE8D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id="{2E34DB1F-E1C5-4BD5-8F1E-89866BAE74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3" name="Rectangle 13">
            <a:extLst>
              <a:ext uri="{FF2B5EF4-FFF2-40B4-BE49-F238E27FC236}">
                <a16:creationId xmlns:a16="http://schemas.microsoft.com/office/drawing/2014/main" id="{D8917F30-ECD2-432A-88B2-3DB33377735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13E31C7D-C970-4E78-A43B-46F01BCFAB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5000"/>
        <a:buFont typeface="Wingdings" panose="05000000000000000000" pitchFamily="2" charset="2"/>
        <a:buChar char="m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9000"/>
        <a:buFont typeface="Wingdings" panose="05000000000000000000" pitchFamily="2" charset="2"/>
        <a:buChar char="q"/>
        <a:defRPr kumimoji="1" sz="2800" kern="1200">
          <a:solidFill>
            <a:srgbClr val="3333CC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Ø"/>
        <a:defRPr kumimoji="1" sz="2400" kern="1200">
          <a:solidFill>
            <a:srgbClr val="FF33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5135E92-5A2E-4FEC-9F8F-BFD58D1C34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9.4 </a:t>
            </a:r>
            <a:r>
              <a:rPr lang="zh-CN" altLang="en-US"/>
              <a:t>基本块和流图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4CC2640-3709-4A03-87FD-2072BE6AEC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9.4.1  </a:t>
            </a:r>
            <a:r>
              <a:rPr lang="zh-CN" altLang="en-US" sz="2800"/>
              <a:t>基本块，</a:t>
            </a:r>
            <a:r>
              <a:rPr lang="en-US" altLang="zh-CN" sz="2800">
                <a:solidFill>
                  <a:srgbClr val="FF3300"/>
                </a:solidFill>
              </a:rPr>
              <a:t>basic block</a:t>
            </a:r>
          </a:p>
          <a:p>
            <a:pPr lvl="1" eaLnBrk="1" hangingPunct="1"/>
            <a:r>
              <a:rPr lang="zh-CN" altLang="en-US" sz="2400"/>
              <a:t>连续语句序列，执行过程中没有分支</a:t>
            </a:r>
          </a:p>
          <a:p>
            <a:pPr lvl="1" eaLnBrk="1" hangingPunct="1"/>
            <a:r>
              <a:rPr lang="en-US" altLang="zh-CN" sz="2400"/>
              <a:t>t</a:t>
            </a:r>
            <a:r>
              <a:rPr lang="en-US" altLang="zh-CN" sz="2400" baseline="-25000"/>
              <a:t>1</a:t>
            </a:r>
            <a:r>
              <a:rPr lang="en-US" altLang="zh-CN" sz="2400"/>
              <a:t> := a * a</a:t>
            </a:r>
            <a:br>
              <a:rPr lang="en-US" altLang="zh-CN" sz="2400"/>
            </a:br>
            <a:r>
              <a:rPr lang="en-US" altLang="zh-CN" sz="2400"/>
              <a:t>t</a:t>
            </a:r>
            <a:r>
              <a:rPr lang="en-US" altLang="zh-CN" sz="2400" baseline="-25000"/>
              <a:t>2</a:t>
            </a:r>
            <a:r>
              <a:rPr lang="en-US" altLang="zh-CN" sz="2400"/>
              <a:t> := a * b</a:t>
            </a:r>
            <a:br>
              <a:rPr lang="en-US" altLang="zh-CN" sz="2400"/>
            </a:br>
            <a:r>
              <a:rPr lang="en-US" altLang="zh-CN" sz="2400"/>
              <a:t>t</a:t>
            </a:r>
            <a:r>
              <a:rPr lang="en-US" altLang="zh-CN" sz="2400" baseline="-25000"/>
              <a:t>3</a:t>
            </a:r>
            <a:r>
              <a:rPr lang="en-US" altLang="zh-CN" sz="2400"/>
              <a:t> := 2 * t</a:t>
            </a:r>
            <a:r>
              <a:rPr lang="en-US" altLang="zh-CN" sz="2400" baseline="-25000"/>
              <a:t>2</a:t>
            </a:r>
            <a:br>
              <a:rPr lang="en-US" altLang="zh-CN" sz="2400"/>
            </a:br>
            <a:r>
              <a:rPr lang="en-US" altLang="zh-CN" sz="2400"/>
              <a:t>t</a:t>
            </a:r>
            <a:r>
              <a:rPr lang="en-US" altLang="zh-CN" sz="2400" baseline="-25000"/>
              <a:t>4</a:t>
            </a:r>
            <a:r>
              <a:rPr lang="en-US" altLang="zh-CN" sz="2400"/>
              <a:t> := t</a:t>
            </a:r>
            <a:r>
              <a:rPr lang="en-US" altLang="zh-CN" sz="2400" baseline="-25000"/>
              <a:t>1</a:t>
            </a:r>
            <a:r>
              <a:rPr lang="en-US" altLang="zh-CN" sz="2400"/>
              <a:t> + t</a:t>
            </a:r>
            <a:r>
              <a:rPr lang="en-US" altLang="zh-CN" sz="2400" baseline="-25000"/>
              <a:t>3</a:t>
            </a:r>
            <a:br>
              <a:rPr lang="en-US" altLang="zh-CN" sz="2400"/>
            </a:br>
            <a:r>
              <a:rPr lang="en-US" altLang="zh-CN" sz="2400"/>
              <a:t>t</a:t>
            </a:r>
            <a:r>
              <a:rPr lang="en-US" altLang="zh-CN" sz="2400" baseline="-25000"/>
              <a:t>5</a:t>
            </a:r>
            <a:r>
              <a:rPr lang="en-US" altLang="zh-CN" sz="2400"/>
              <a:t> := b * b</a:t>
            </a:r>
            <a:br>
              <a:rPr lang="en-US" altLang="zh-CN" sz="2400"/>
            </a:br>
            <a:r>
              <a:rPr lang="en-US" altLang="zh-CN" sz="2400"/>
              <a:t>t</a:t>
            </a:r>
            <a:r>
              <a:rPr lang="en-US" altLang="zh-CN" sz="2400" baseline="-25000"/>
              <a:t>6</a:t>
            </a:r>
            <a:r>
              <a:rPr lang="en-US" altLang="zh-CN" sz="2400"/>
              <a:t> := t</a:t>
            </a:r>
            <a:r>
              <a:rPr lang="en-US" altLang="zh-CN" sz="2400" baseline="-25000"/>
              <a:t>4</a:t>
            </a:r>
            <a:r>
              <a:rPr lang="en-US" altLang="zh-CN" sz="2400"/>
              <a:t> + t</a:t>
            </a:r>
            <a:r>
              <a:rPr lang="en-US" altLang="zh-CN" sz="2400" baseline="-25000"/>
              <a:t>5</a:t>
            </a:r>
            <a:endParaRPr lang="en-US" altLang="zh-CN" sz="2400"/>
          </a:p>
          <a:p>
            <a:pPr lvl="1" eaLnBrk="1" hangingPunct="1"/>
            <a:r>
              <a:rPr lang="en-US" altLang="zh-CN" sz="2400"/>
              <a:t>x := y + z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rgbClr val="FF3300"/>
                </a:solidFill>
              </a:rPr>
              <a:t>定义</a:t>
            </a:r>
            <a:r>
              <a:rPr lang="en-US" altLang="zh-CN" sz="2400"/>
              <a:t>x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FF3300"/>
                </a:solidFill>
              </a:rPr>
              <a:t>使用</a:t>
            </a:r>
            <a:r>
              <a:rPr lang="zh-CN" altLang="en-US" sz="2400"/>
              <a:t>（</a:t>
            </a:r>
            <a:r>
              <a:rPr lang="zh-CN" altLang="en-US" sz="2400">
                <a:solidFill>
                  <a:srgbClr val="FF3300"/>
                </a:solidFill>
              </a:rPr>
              <a:t>引用</a:t>
            </a:r>
            <a:r>
              <a:rPr lang="zh-CN" altLang="en-US" sz="2400"/>
              <a:t>）</a:t>
            </a:r>
            <a:r>
              <a:rPr lang="en-US" altLang="zh-CN" sz="2400"/>
              <a:t>y</a:t>
            </a:r>
            <a:r>
              <a:rPr lang="zh-CN" altLang="en-US" sz="2400"/>
              <a:t>、</a:t>
            </a:r>
            <a:r>
              <a:rPr lang="en-US" altLang="zh-CN" sz="2400"/>
              <a:t>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0F84F5B-D064-4EC3-82B4-B856F07846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算法</a:t>
            </a:r>
            <a:r>
              <a:rPr lang="en-US" altLang="zh-CN"/>
              <a:t>9.1  </a:t>
            </a:r>
            <a:r>
              <a:rPr lang="zh-CN" altLang="en-US"/>
              <a:t>基本块的划分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B10A311-958E-4324-A07E-AB60C08982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257800"/>
          </a:xfrm>
        </p:spPr>
        <p:txBody>
          <a:bodyPr/>
          <a:lstStyle/>
          <a:p>
            <a:pPr marL="660400" indent="-660400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输入	三地址码序列</a:t>
            </a:r>
          </a:p>
          <a:p>
            <a:pPr marL="660400" indent="-660400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输出	划分后的基本块</a:t>
            </a:r>
          </a:p>
          <a:p>
            <a:pPr marL="660400" indent="-660400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方法</a:t>
            </a:r>
          </a:p>
          <a:p>
            <a:pPr marL="660400" indent="-6604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/>
              <a:t>首先确定入口语句（</a:t>
            </a:r>
            <a:r>
              <a:rPr lang="en-US" altLang="zh-CN" sz="2400">
                <a:solidFill>
                  <a:srgbClr val="FF3300"/>
                </a:solidFill>
              </a:rPr>
              <a:t>leader</a:t>
            </a:r>
            <a:r>
              <a:rPr lang="zh-CN" altLang="en-US" sz="2400"/>
              <a:t>，基本块的第一个语句）集，确定规则：</a:t>
            </a:r>
          </a:p>
          <a:p>
            <a:pPr marL="850900" lvl="1" indent="-393700" eaLnBrk="1" hangingPunct="1">
              <a:buFont typeface="Wingdings" panose="05000000000000000000" pitchFamily="2" charset="2"/>
              <a:buAutoNum type="romanLcPeriod"/>
            </a:pPr>
            <a:r>
              <a:rPr lang="zh-CN" altLang="en-US" sz="2000"/>
              <a:t>程序的第一条语句</a:t>
            </a:r>
          </a:p>
          <a:p>
            <a:pPr marL="850900" lvl="1" indent="-393700" eaLnBrk="1" hangingPunct="1">
              <a:buFont typeface="Wingdings" panose="05000000000000000000" pitchFamily="2" charset="2"/>
              <a:buAutoNum type="romanLcPeriod"/>
            </a:pPr>
            <a:r>
              <a:rPr lang="zh-CN" altLang="en-US" sz="2000"/>
              <a:t>条件转移或无条件转移语句的目的语句</a:t>
            </a:r>
          </a:p>
          <a:p>
            <a:pPr marL="850900" lvl="1" indent="-393700" eaLnBrk="1" hangingPunct="1">
              <a:buFont typeface="Wingdings" panose="05000000000000000000" pitchFamily="2" charset="2"/>
              <a:buAutoNum type="romanLcPeriod"/>
            </a:pPr>
            <a:r>
              <a:rPr lang="zh-CN" altLang="en-US" sz="2000"/>
              <a:t>条件转移或无条件转移语句之后的语句</a:t>
            </a:r>
          </a:p>
          <a:p>
            <a:pPr marL="660400" indent="-6604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/>
              <a:t>每个</a:t>
            </a:r>
            <a:r>
              <a:rPr lang="en-US" altLang="zh-CN" sz="2400"/>
              <a:t>leader</a:t>
            </a:r>
            <a:r>
              <a:rPr lang="zh-CN" altLang="en-US" sz="2400"/>
              <a:t>对应的基本块：</a:t>
            </a:r>
            <a:br>
              <a:rPr lang="zh-CN" altLang="en-US" sz="2400"/>
            </a:br>
            <a:r>
              <a:rPr lang="en-US" altLang="zh-CN" sz="2400"/>
              <a:t>leader——</a:t>
            </a:r>
            <a:r>
              <a:rPr lang="zh-CN" altLang="en-US" sz="2400"/>
              <a:t>下个</a:t>
            </a:r>
            <a:r>
              <a:rPr lang="en-US" altLang="zh-CN" sz="2400"/>
              <a:t>leader</a:t>
            </a:r>
            <a:r>
              <a:rPr lang="zh-CN" altLang="en-US" sz="2400"/>
              <a:t>（或程序尾）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EDB459A-B0C0-4036-8E4A-8FA4CE6B46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9.3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64C1B1D-9C5C-4F52-BA02-49D75C337E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begin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	prod :=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	i :=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	do begin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		prod := prod + a[i] * b[i];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		i := i + 1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	end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	while i &lt;= 20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end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0681931-49E6-4714-9B22-11ED7250E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9.3</a:t>
            </a:r>
            <a:r>
              <a:rPr lang="zh-CN" altLang="en-US"/>
              <a:t>（续）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0573FD6-147B-4E8E-8063-5F3E2DA067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pPr marL="609600" indent="-609600" eaLnBrk="1" hangingPunct="1">
              <a:spcBef>
                <a:spcPct val="10000"/>
              </a:spcBef>
              <a:buFont typeface="Wingdings" panose="05000000000000000000" pitchFamily="2" charset="2"/>
              <a:buAutoNum type="arabicParenBoth"/>
            </a:pPr>
            <a:r>
              <a:rPr lang="en-US" altLang="zh-CN" sz="2000">
                <a:solidFill>
                  <a:schemeClr val="folHlink"/>
                </a:solidFill>
              </a:rPr>
              <a:t>prod := 0</a:t>
            </a:r>
          </a:p>
          <a:p>
            <a:pPr marL="609600" indent="-609600" eaLnBrk="1" hangingPunct="1">
              <a:spcBef>
                <a:spcPct val="10000"/>
              </a:spcBef>
              <a:buFont typeface="Wingdings" panose="05000000000000000000" pitchFamily="2" charset="2"/>
              <a:buAutoNum type="arabicParenBoth"/>
            </a:pPr>
            <a:r>
              <a:rPr lang="en-US" altLang="zh-CN" sz="2000">
                <a:solidFill>
                  <a:schemeClr val="folHlink"/>
                </a:solidFill>
              </a:rPr>
              <a:t>i := 1</a:t>
            </a:r>
          </a:p>
          <a:p>
            <a:pPr marL="609600" indent="-609600" eaLnBrk="1" hangingPunct="1">
              <a:spcBef>
                <a:spcPct val="10000"/>
              </a:spcBef>
              <a:buFont typeface="Wingdings" panose="05000000000000000000" pitchFamily="2" charset="2"/>
              <a:buAutoNum type="arabicParenBoth"/>
            </a:pPr>
            <a:r>
              <a:rPr lang="en-US" altLang="zh-CN" sz="2000"/>
              <a:t>t</a:t>
            </a:r>
            <a:r>
              <a:rPr lang="en-US" altLang="zh-CN" sz="2000" baseline="-25000"/>
              <a:t>1</a:t>
            </a:r>
            <a:r>
              <a:rPr lang="en-US" altLang="zh-CN" sz="2000"/>
              <a:t> := 4 * i</a:t>
            </a:r>
          </a:p>
          <a:p>
            <a:pPr marL="609600" indent="-609600" eaLnBrk="1" hangingPunct="1">
              <a:spcBef>
                <a:spcPct val="10000"/>
              </a:spcBef>
              <a:buFont typeface="Wingdings" panose="05000000000000000000" pitchFamily="2" charset="2"/>
              <a:buAutoNum type="arabicParenBoth"/>
            </a:pPr>
            <a:r>
              <a:rPr lang="en-US" altLang="zh-CN" sz="2000"/>
              <a:t>t</a:t>
            </a:r>
            <a:r>
              <a:rPr lang="en-US" altLang="zh-CN" sz="2000" baseline="-25000"/>
              <a:t>2</a:t>
            </a:r>
            <a:r>
              <a:rPr lang="en-US" altLang="zh-CN" sz="2000"/>
              <a:t> := a [ t</a:t>
            </a:r>
            <a:r>
              <a:rPr lang="en-US" altLang="zh-CN" sz="2000" baseline="-25000"/>
              <a:t>1</a:t>
            </a:r>
            <a:r>
              <a:rPr lang="en-US" altLang="zh-CN" sz="2000"/>
              <a:t> ]</a:t>
            </a:r>
          </a:p>
          <a:p>
            <a:pPr marL="609600" indent="-609600" eaLnBrk="1" hangingPunct="1">
              <a:spcBef>
                <a:spcPct val="10000"/>
              </a:spcBef>
              <a:buFont typeface="Wingdings" panose="05000000000000000000" pitchFamily="2" charset="2"/>
              <a:buAutoNum type="arabicParenBoth"/>
            </a:pPr>
            <a:r>
              <a:rPr lang="en-US" altLang="zh-CN" sz="2000"/>
              <a:t>t</a:t>
            </a:r>
            <a:r>
              <a:rPr lang="en-US" altLang="zh-CN" sz="2000" baseline="-25000"/>
              <a:t>3</a:t>
            </a:r>
            <a:r>
              <a:rPr lang="en-US" altLang="zh-CN" sz="2000"/>
              <a:t> := 4 * i</a:t>
            </a:r>
          </a:p>
          <a:p>
            <a:pPr marL="609600" indent="-609600" eaLnBrk="1" hangingPunct="1">
              <a:spcBef>
                <a:spcPct val="10000"/>
              </a:spcBef>
              <a:buFont typeface="Wingdings" panose="05000000000000000000" pitchFamily="2" charset="2"/>
              <a:buAutoNum type="arabicParenBoth"/>
            </a:pPr>
            <a:r>
              <a:rPr lang="en-US" altLang="zh-CN" sz="2000"/>
              <a:t>t</a:t>
            </a:r>
            <a:r>
              <a:rPr lang="en-US" altLang="zh-CN" sz="2000" baseline="-25000"/>
              <a:t>4</a:t>
            </a:r>
            <a:r>
              <a:rPr lang="en-US" altLang="zh-CN" sz="2000"/>
              <a:t> := b [ t</a:t>
            </a:r>
            <a:r>
              <a:rPr lang="en-US" altLang="zh-CN" sz="2000" baseline="-25000"/>
              <a:t>3</a:t>
            </a:r>
            <a:r>
              <a:rPr lang="en-US" altLang="zh-CN" sz="2000"/>
              <a:t>]</a:t>
            </a:r>
          </a:p>
          <a:p>
            <a:pPr marL="609600" indent="-609600" eaLnBrk="1" hangingPunct="1">
              <a:spcBef>
                <a:spcPct val="10000"/>
              </a:spcBef>
              <a:buFont typeface="Wingdings" panose="05000000000000000000" pitchFamily="2" charset="2"/>
              <a:buAutoNum type="arabicParenBoth"/>
            </a:pPr>
            <a:r>
              <a:rPr lang="en-US" altLang="zh-CN" sz="2000"/>
              <a:t>t</a:t>
            </a:r>
            <a:r>
              <a:rPr lang="en-US" altLang="zh-CN" sz="2000" baseline="-25000"/>
              <a:t>5</a:t>
            </a:r>
            <a:r>
              <a:rPr lang="en-US" altLang="zh-CN" sz="2000"/>
              <a:t> := t</a:t>
            </a:r>
            <a:r>
              <a:rPr lang="en-US" altLang="zh-CN" sz="2000" baseline="-25000"/>
              <a:t>2</a:t>
            </a:r>
            <a:r>
              <a:rPr lang="en-US" altLang="zh-CN" sz="2000"/>
              <a:t> * t</a:t>
            </a:r>
            <a:r>
              <a:rPr lang="en-US" altLang="zh-CN" sz="2000" baseline="-25000"/>
              <a:t>4</a:t>
            </a:r>
            <a:endParaRPr lang="en-US" altLang="zh-CN" sz="2000"/>
          </a:p>
          <a:p>
            <a:pPr marL="609600" indent="-609600" eaLnBrk="1" hangingPunct="1">
              <a:spcBef>
                <a:spcPct val="10000"/>
              </a:spcBef>
              <a:buFont typeface="Wingdings" panose="05000000000000000000" pitchFamily="2" charset="2"/>
              <a:buAutoNum type="arabicParenBoth"/>
            </a:pPr>
            <a:r>
              <a:rPr lang="en-US" altLang="zh-CN" sz="2000"/>
              <a:t>t</a:t>
            </a:r>
            <a:r>
              <a:rPr lang="en-US" altLang="zh-CN" sz="2000" baseline="-25000"/>
              <a:t>6</a:t>
            </a:r>
            <a:r>
              <a:rPr lang="en-US" altLang="zh-CN" sz="2000"/>
              <a:t> := prod + t</a:t>
            </a:r>
            <a:r>
              <a:rPr lang="en-US" altLang="zh-CN" sz="2000" baseline="-25000"/>
              <a:t>5</a:t>
            </a:r>
            <a:endParaRPr lang="en-US" altLang="zh-CN" sz="2000"/>
          </a:p>
          <a:p>
            <a:pPr marL="609600" indent="-609600" eaLnBrk="1" hangingPunct="1">
              <a:spcBef>
                <a:spcPct val="10000"/>
              </a:spcBef>
              <a:buFont typeface="Wingdings" panose="05000000000000000000" pitchFamily="2" charset="2"/>
              <a:buAutoNum type="arabicParenBoth"/>
            </a:pPr>
            <a:r>
              <a:rPr lang="en-US" altLang="zh-CN" sz="2000"/>
              <a:t>prod := t</a:t>
            </a:r>
            <a:r>
              <a:rPr lang="en-US" altLang="zh-CN" sz="2000" baseline="-25000"/>
              <a:t>6</a:t>
            </a:r>
            <a:endParaRPr lang="en-US" altLang="zh-CN" sz="2000"/>
          </a:p>
          <a:p>
            <a:pPr marL="609600" indent="-609600" eaLnBrk="1" hangingPunct="1">
              <a:spcBef>
                <a:spcPct val="10000"/>
              </a:spcBef>
              <a:buFont typeface="Wingdings" panose="05000000000000000000" pitchFamily="2" charset="2"/>
              <a:buAutoNum type="arabicParenBoth"/>
            </a:pPr>
            <a:r>
              <a:rPr lang="en-US" altLang="zh-CN" sz="2000"/>
              <a:t>t</a:t>
            </a:r>
            <a:r>
              <a:rPr lang="en-US" altLang="zh-CN" sz="2000" baseline="-25000"/>
              <a:t>7</a:t>
            </a:r>
            <a:r>
              <a:rPr lang="en-US" altLang="zh-CN" sz="2000"/>
              <a:t> := i + 1</a:t>
            </a:r>
          </a:p>
          <a:p>
            <a:pPr marL="609600" indent="-609600" eaLnBrk="1" hangingPunct="1">
              <a:spcBef>
                <a:spcPct val="10000"/>
              </a:spcBef>
              <a:buFont typeface="Wingdings" panose="05000000000000000000" pitchFamily="2" charset="2"/>
              <a:buAutoNum type="arabicParenBoth"/>
            </a:pPr>
            <a:r>
              <a:rPr lang="en-US" altLang="zh-CN" sz="2000"/>
              <a:t>i := t</a:t>
            </a:r>
            <a:r>
              <a:rPr lang="en-US" altLang="zh-CN" sz="2000" baseline="-25000"/>
              <a:t>7</a:t>
            </a:r>
            <a:endParaRPr lang="en-US" altLang="zh-CN" sz="2000"/>
          </a:p>
          <a:p>
            <a:pPr marL="609600" indent="-609600" eaLnBrk="1" hangingPunct="1">
              <a:spcBef>
                <a:spcPct val="10000"/>
              </a:spcBef>
              <a:buFont typeface="Wingdings" panose="05000000000000000000" pitchFamily="2" charset="2"/>
              <a:buAutoNum type="arabicParenBoth"/>
            </a:pPr>
            <a:r>
              <a:rPr lang="en-US" altLang="zh-CN" sz="2000"/>
              <a:t>if i &lt;= 20 goto (3)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84A821E-66E8-44D2-9D4D-58A7105192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9.4.2  </a:t>
            </a:r>
            <a:r>
              <a:rPr lang="zh-CN" altLang="en-US"/>
              <a:t>基本块的变换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2E0C978-927A-4379-8CD7-A128858F2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基本块进行表达式计算</a:t>
            </a:r>
          </a:p>
          <a:p>
            <a:pPr eaLnBrk="1" hangingPunct="1"/>
            <a:r>
              <a:rPr lang="zh-CN" altLang="en-US" sz="2800"/>
              <a:t>等价</a:t>
            </a:r>
            <a:r>
              <a:rPr lang="en-US" altLang="zh-CN" sz="2800"/>
              <a:t>——</a:t>
            </a:r>
            <a:r>
              <a:rPr lang="zh-CN" altLang="en-US" sz="2800"/>
              <a:t>计算相同的表达式</a:t>
            </a:r>
          </a:p>
          <a:p>
            <a:pPr eaLnBrk="1" hangingPunct="1"/>
            <a:r>
              <a:rPr lang="zh-CN" altLang="en-US" sz="2800"/>
              <a:t>变换</a:t>
            </a:r>
            <a:r>
              <a:rPr lang="en-US" altLang="zh-CN" sz="2800"/>
              <a:t>——</a:t>
            </a:r>
            <a:r>
              <a:rPr lang="zh-CN" altLang="en-US" sz="2800"/>
              <a:t>不改变计算的表达式集合</a:t>
            </a:r>
          </a:p>
          <a:p>
            <a:pPr eaLnBrk="1" hangingPunct="1"/>
            <a:r>
              <a:rPr lang="zh-CN" altLang="en-US" sz="2800"/>
              <a:t>提高代码质量</a:t>
            </a:r>
          </a:p>
          <a:p>
            <a:pPr eaLnBrk="1" hangingPunct="1"/>
            <a:r>
              <a:rPr lang="zh-CN" altLang="en-US" sz="2800"/>
              <a:t>保结构变换</a:t>
            </a:r>
            <a:br>
              <a:rPr lang="zh-CN" altLang="en-US" sz="2800"/>
            </a:br>
            <a:r>
              <a:rPr lang="en-US" altLang="zh-CN" sz="2800">
                <a:solidFill>
                  <a:srgbClr val="FF3300"/>
                </a:solidFill>
              </a:rPr>
              <a:t>structure-preserving transformation</a:t>
            </a:r>
          </a:p>
          <a:p>
            <a:pPr eaLnBrk="1" hangingPunct="1"/>
            <a:r>
              <a:rPr lang="zh-CN" altLang="en-US" sz="2800"/>
              <a:t>代数变换</a:t>
            </a:r>
            <a:br>
              <a:rPr lang="zh-CN" altLang="en-US" sz="2800"/>
            </a:br>
            <a:r>
              <a:rPr lang="en-US" altLang="zh-CN" sz="2800">
                <a:solidFill>
                  <a:srgbClr val="FF3300"/>
                </a:solidFill>
              </a:rPr>
              <a:t>algebraic transformation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9DD206E-AB15-43A2-B95C-017B519B84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9.4.3  </a:t>
            </a:r>
            <a:r>
              <a:rPr lang="zh-CN" altLang="en-US"/>
              <a:t>保结构变换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4909B2D-84B6-4F21-8DEB-8E58C5B313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1054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/>
              <a:t>公共子表达式删除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a := b + c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b := a – d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c := b + c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d := a – d 	</a:t>
            </a:r>
            <a:endParaRPr lang="en-US" altLang="zh-CN" sz="2000">
              <a:sym typeface="Wingdings" panose="05000000000000000000" pitchFamily="2" charset="2"/>
            </a:endParaRP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ym typeface="Wingdings" panose="05000000000000000000" pitchFamily="2" charset="2"/>
              </a:rPr>
              <a:t></a:t>
            </a:r>
            <a:endParaRPr lang="en-US" altLang="zh-CN" sz="2000"/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a := b + c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b := a – d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c := b + c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d := b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FDC7E466-A8C9-4994-B828-F9BEF8306DDD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029200" y="3048000"/>
            <a:ext cx="25146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d</a:t>
            </a:r>
            <a:r>
              <a:rPr lang="zh-CN" altLang="en-US">
                <a:solidFill>
                  <a:srgbClr val="FF3300"/>
                </a:solidFill>
              </a:rPr>
              <a:t>与</a:t>
            </a:r>
            <a:r>
              <a:rPr lang="en-US" altLang="zh-CN">
                <a:solidFill>
                  <a:srgbClr val="FF3300"/>
                </a:solidFill>
              </a:rPr>
              <a:t>b</a:t>
            </a:r>
            <a:r>
              <a:rPr lang="zh-CN" altLang="en-US">
                <a:solidFill>
                  <a:srgbClr val="FF3300"/>
                </a:solidFill>
              </a:rPr>
              <a:t>相同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c</a:t>
            </a:r>
            <a:r>
              <a:rPr lang="zh-CN" altLang="en-US">
                <a:solidFill>
                  <a:srgbClr val="FF3300"/>
                </a:solidFill>
              </a:rPr>
              <a:t>与</a:t>
            </a:r>
            <a:r>
              <a:rPr lang="en-US" altLang="zh-CN">
                <a:solidFill>
                  <a:srgbClr val="FF3300"/>
                </a:solidFill>
              </a:rPr>
              <a:t>a</a:t>
            </a:r>
            <a:r>
              <a:rPr lang="zh-CN" altLang="en-US">
                <a:solidFill>
                  <a:srgbClr val="FF3300"/>
                </a:solidFill>
              </a:rPr>
              <a:t>不同！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5C738E9-1E2F-49F9-9D5A-F470793D6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保结构变换（续）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90E3E3E-0B80-400A-8E3E-4EE895F5A6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1054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 startAt="2"/>
            </a:pPr>
            <a:r>
              <a:rPr lang="zh-CN" altLang="en-US" sz="2800"/>
              <a:t>无用代码删除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x := y + z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x</a:t>
            </a:r>
            <a:r>
              <a:rPr lang="zh-CN" altLang="en-US" sz="2400"/>
              <a:t>在后续代码中未被使用，则可将此语句删除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 startAt="2"/>
            </a:pPr>
            <a:r>
              <a:rPr lang="zh-CN" altLang="en-US" sz="2800"/>
              <a:t>重命名临时变量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t := b + c</a:t>
            </a:r>
            <a:r>
              <a:rPr lang="zh-CN" altLang="en-US" sz="2400"/>
              <a:t>，</a:t>
            </a:r>
            <a:r>
              <a:rPr lang="en-US" altLang="zh-CN" sz="2400"/>
              <a:t>t——</a:t>
            </a:r>
            <a:r>
              <a:rPr lang="zh-CN" altLang="en-US" sz="2400"/>
              <a:t>临时变量  </a:t>
            </a:r>
            <a:r>
              <a:rPr lang="zh-CN" altLang="en-US" sz="2400">
                <a:sym typeface="Wingdings" panose="05000000000000000000" pitchFamily="2" charset="2"/>
              </a:rPr>
              <a:t></a:t>
            </a:r>
            <a:endParaRPr lang="zh-CN" altLang="en-US" sz="2400"/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u := b +c</a:t>
            </a:r>
            <a:r>
              <a:rPr lang="zh-CN" altLang="en-US" sz="2400"/>
              <a:t>，</a:t>
            </a:r>
            <a:r>
              <a:rPr lang="en-US" altLang="zh-CN" sz="2400"/>
              <a:t>u——</a:t>
            </a:r>
            <a:r>
              <a:rPr lang="zh-CN" altLang="en-US" sz="2400"/>
              <a:t>新临时变量，对</a:t>
            </a:r>
            <a:r>
              <a:rPr lang="en-US" altLang="zh-CN" sz="2400"/>
              <a:t>t</a:t>
            </a:r>
            <a:r>
              <a:rPr lang="zh-CN" altLang="en-US" sz="2400"/>
              <a:t>的引用</a:t>
            </a:r>
            <a:r>
              <a:rPr lang="zh-CN" altLang="en-US" sz="2400">
                <a:sym typeface="Wingdings" panose="05000000000000000000" pitchFamily="2" charset="2"/>
              </a:rPr>
              <a:t>对</a:t>
            </a:r>
            <a:r>
              <a:rPr lang="en-US" altLang="zh-CN" sz="2400">
                <a:sym typeface="Wingdings" panose="05000000000000000000" pitchFamily="2" charset="2"/>
              </a:rPr>
              <a:t>u</a:t>
            </a:r>
            <a:r>
              <a:rPr lang="zh-CN" altLang="en-US" sz="2400">
                <a:sym typeface="Wingdings" panose="05000000000000000000" pitchFamily="2" charset="2"/>
              </a:rPr>
              <a:t>的引用，基本块结果不变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3300"/>
                </a:solidFill>
                <a:sym typeface="Wingdings" panose="05000000000000000000" pitchFamily="2" charset="2"/>
              </a:rPr>
              <a:t>定义</a:t>
            </a:r>
            <a:r>
              <a:rPr lang="zh-CN" altLang="en-US" sz="2400">
                <a:sym typeface="Wingdings" panose="05000000000000000000" pitchFamily="2" charset="2"/>
              </a:rPr>
              <a:t>临时变量的语句都定义新的临时变量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ym typeface="Wingdings" panose="05000000000000000000" pitchFamily="2" charset="2"/>
              </a:rPr>
              <a:t>基本块等价变换，</a:t>
            </a:r>
            <a:r>
              <a:rPr lang="zh-CN" altLang="en-US" sz="2400">
                <a:solidFill>
                  <a:srgbClr val="FF3300"/>
                </a:solidFill>
                <a:sym typeface="Wingdings" panose="05000000000000000000" pitchFamily="2" charset="2"/>
              </a:rPr>
              <a:t>范式基本块</a:t>
            </a:r>
            <a:endParaRPr lang="zh-CN" altLang="en-US" sz="240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E925E5C-4776-42EC-9E51-80C5031E7F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保结构变换（续）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CAF280E-0966-4DB9-A67B-50E612EE1D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1054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 startAt="4"/>
            </a:pPr>
            <a:r>
              <a:rPr lang="zh-CN" altLang="en-US"/>
              <a:t>语句交换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en-US" altLang="zh-CN"/>
              <a:t>t</a:t>
            </a:r>
            <a:r>
              <a:rPr lang="en-US" altLang="zh-CN" baseline="-25000"/>
              <a:t>1</a:t>
            </a:r>
            <a:r>
              <a:rPr lang="en-US" altLang="zh-CN"/>
              <a:t> := b + c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en-US" altLang="zh-CN"/>
              <a:t>t</a:t>
            </a:r>
            <a:r>
              <a:rPr lang="en-US" altLang="zh-CN" baseline="-25000"/>
              <a:t>2</a:t>
            </a:r>
            <a:r>
              <a:rPr lang="en-US" altLang="zh-CN"/>
              <a:t> := x + y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zh-CN" altLang="en-US"/>
              <a:t>两个语句交换位置不影响运算结果</a:t>
            </a:r>
            <a:r>
              <a:rPr lang="zh-CN" altLang="en-US">
                <a:sym typeface="Wingdings" panose="05000000000000000000" pitchFamily="2" charset="2"/>
              </a:rPr>
              <a:t>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en-US" altLang="zh-CN">
                <a:sym typeface="Wingdings" panose="05000000000000000000" pitchFamily="2" charset="2"/>
              </a:rPr>
              <a:t>x</a:t>
            </a:r>
            <a:r>
              <a:rPr lang="zh-CN" altLang="en-US">
                <a:sym typeface="Wingdings" panose="05000000000000000000" pitchFamily="2" charset="2"/>
              </a:rPr>
              <a:t>、</a:t>
            </a:r>
            <a:r>
              <a:rPr lang="en-US" altLang="zh-CN">
                <a:sym typeface="Wingdings" panose="05000000000000000000" pitchFamily="2" charset="2"/>
              </a:rPr>
              <a:t>y</a:t>
            </a:r>
            <a:r>
              <a:rPr lang="zh-CN" altLang="en-US">
                <a:sym typeface="Wingdings" panose="05000000000000000000" pitchFamily="2" charset="2"/>
              </a:rPr>
              <a:t>都不是</a:t>
            </a:r>
            <a:r>
              <a:rPr lang="en-US" altLang="zh-CN">
                <a:sym typeface="Wingdings" panose="05000000000000000000" pitchFamily="2" charset="2"/>
              </a:rPr>
              <a:t>t</a:t>
            </a:r>
            <a:r>
              <a:rPr lang="en-US" altLang="zh-CN" baseline="-25000">
                <a:sym typeface="Wingdings" panose="05000000000000000000" pitchFamily="2" charset="2"/>
              </a:rPr>
              <a:t>1</a:t>
            </a:r>
            <a:r>
              <a:rPr lang="zh-CN" altLang="en-US">
                <a:sym typeface="Wingdings" panose="05000000000000000000" pitchFamily="2" charset="2"/>
              </a:rPr>
              <a:t>，</a:t>
            </a:r>
            <a:r>
              <a:rPr lang="en-US" altLang="zh-CN">
                <a:sym typeface="Wingdings" panose="05000000000000000000" pitchFamily="2" charset="2"/>
              </a:rPr>
              <a:t>b</a:t>
            </a:r>
            <a:r>
              <a:rPr lang="zh-CN" altLang="en-US">
                <a:sym typeface="Wingdings" panose="05000000000000000000" pitchFamily="2" charset="2"/>
              </a:rPr>
              <a:t>、</a:t>
            </a:r>
            <a:r>
              <a:rPr lang="en-US" altLang="zh-CN">
                <a:sym typeface="Wingdings" panose="05000000000000000000" pitchFamily="2" charset="2"/>
              </a:rPr>
              <a:t>c</a:t>
            </a:r>
            <a:r>
              <a:rPr lang="zh-CN" altLang="en-US">
                <a:sym typeface="Wingdings" panose="05000000000000000000" pitchFamily="2" charset="2"/>
              </a:rPr>
              <a:t>都不是</a:t>
            </a:r>
            <a:r>
              <a:rPr lang="en-US" altLang="zh-CN">
                <a:sym typeface="Wingdings" panose="05000000000000000000" pitchFamily="2" charset="2"/>
              </a:rPr>
              <a:t>t</a:t>
            </a:r>
            <a:r>
              <a:rPr lang="en-US" altLang="zh-CN" baseline="-25000">
                <a:sym typeface="Wingdings" panose="05000000000000000000" pitchFamily="2" charset="2"/>
              </a:rPr>
              <a:t>2</a:t>
            </a:r>
            <a:endParaRPr lang="en-US" altLang="zh-CN">
              <a:sym typeface="Wingdings" panose="05000000000000000000" pitchFamily="2" charset="2"/>
            </a:endParaRP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3300"/>
                </a:solidFill>
                <a:sym typeface="Wingdings" panose="05000000000000000000" pitchFamily="2" charset="2"/>
              </a:rPr>
              <a:t>注意</a:t>
            </a:r>
            <a:r>
              <a:rPr lang="zh-CN" altLang="en-US">
                <a:sym typeface="Wingdings" panose="05000000000000000000" pitchFamily="2" charset="2"/>
              </a:rPr>
              <a:t>：范式基本块允许所有可能的语句交换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A04C7FD-DC47-4D16-AB3E-170E43BF4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9.4.4  </a:t>
            </a:r>
            <a:r>
              <a:rPr lang="zh-CN" altLang="en-US"/>
              <a:t>代数变换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5A08A0D-B042-4AFC-ACF2-DAFC88FA1A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允许改变表达式</a:t>
            </a:r>
            <a:r>
              <a:rPr lang="en-US" altLang="zh-CN"/>
              <a:t>——</a:t>
            </a:r>
            <a:r>
              <a:rPr lang="zh-CN" altLang="en-US"/>
              <a:t>代数上等价</a:t>
            </a:r>
          </a:p>
          <a:p>
            <a:pPr lvl="1" eaLnBrk="1" hangingPunct="1"/>
            <a:r>
              <a:rPr lang="en-US" altLang="zh-CN"/>
              <a:t>x := x + 0——</a:t>
            </a:r>
            <a:r>
              <a:rPr lang="zh-CN" altLang="en-US"/>
              <a:t>删除</a:t>
            </a:r>
          </a:p>
          <a:p>
            <a:pPr lvl="1" eaLnBrk="1" hangingPunct="1"/>
            <a:r>
              <a:rPr lang="en-US" altLang="zh-CN"/>
              <a:t>x := x * 1——</a:t>
            </a:r>
            <a:r>
              <a:rPr lang="zh-CN" altLang="en-US"/>
              <a:t>删除</a:t>
            </a:r>
          </a:p>
          <a:p>
            <a:pPr lvl="1" eaLnBrk="1" hangingPunct="1"/>
            <a:r>
              <a:rPr lang="en-US" altLang="zh-CN"/>
              <a:t>x := y ** 2  </a:t>
            </a:r>
            <a:r>
              <a:rPr lang="en-US" altLang="zh-CN">
                <a:sym typeface="Wingdings" panose="05000000000000000000" pitchFamily="2" charset="2"/>
              </a:rPr>
              <a:t>  x := y * y——</a:t>
            </a:r>
            <a:r>
              <a:rPr lang="zh-CN" altLang="en-US">
                <a:sym typeface="Wingdings" panose="05000000000000000000" pitchFamily="2" charset="2"/>
              </a:rPr>
              <a:t>提高性能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FD1"/>
      </a:accent5>
      <a:accent6>
        <a:srgbClr val="2D2DB9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F0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F0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ends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19769</TotalTime>
  <Words>527</Words>
  <Application>Microsoft Office PowerPoint</Application>
  <PresentationFormat>全屏显示(4:3)</PresentationFormat>
  <Paragraphs>78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Tahoma</vt:lpstr>
      <vt:lpstr>Times New Roman</vt:lpstr>
      <vt:lpstr>Wingdings</vt:lpstr>
      <vt:lpstr>Blends</vt:lpstr>
      <vt:lpstr>9.4 基本块和流图</vt:lpstr>
      <vt:lpstr>算法9.1  基本块的划分</vt:lpstr>
      <vt:lpstr>例9.3</vt:lpstr>
      <vt:lpstr>例9.3（续）</vt:lpstr>
      <vt:lpstr>9.4.2  基本块的变换</vt:lpstr>
      <vt:lpstr>9.4.3  保结构变换</vt:lpstr>
      <vt:lpstr>保结构变换（续）</vt:lpstr>
      <vt:lpstr>保结构变换（续）</vt:lpstr>
      <vt:lpstr>9.4.4  代数变换</vt:lpstr>
    </vt:vector>
  </TitlesOfParts>
  <Company>南开大学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介绍</dc:title>
  <dc:creator>王刚</dc:creator>
  <cp:lastModifiedBy>王 刚</cp:lastModifiedBy>
  <cp:revision>2029</cp:revision>
  <dcterms:created xsi:type="dcterms:W3CDTF">2003-06-05T11:51:39Z</dcterms:created>
  <dcterms:modified xsi:type="dcterms:W3CDTF">2020-11-17T11:33:13Z</dcterms:modified>
</cp:coreProperties>
</file>