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85" r:id="rId2"/>
    <p:sldId id="359" r:id="rId3"/>
    <p:sldId id="286" r:id="rId4"/>
    <p:sldId id="287" r:id="rId5"/>
    <p:sldId id="288" r:id="rId6"/>
    <p:sldId id="289" r:id="rId7"/>
    <p:sldId id="290" r:id="rId8"/>
    <p:sldId id="291" r:id="rId9"/>
  </p:sldIdLst>
  <p:sldSz cx="9144000" cy="6858000" type="screen4x3"/>
  <p:notesSz cx="6759575" cy="98679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00FF"/>
    <a:srgbClr val="FFCF01"/>
    <a:srgbClr val="0000FF"/>
    <a:srgbClr val="996633"/>
    <a:srgbClr val="009900"/>
    <a:srgbClr val="CC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465" autoAdjust="0"/>
    <p:restoredTop sz="90929"/>
  </p:normalViewPr>
  <p:slideViewPr>
    <p:cSldViewPr>
      <p:cViewPr varScale="1">
        <p:scale>
          <a:sx n="72" d="100"/>
          <a:sy n="72" d="100"/>
        </p:scale>
        <p:origin x="5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6" d="100"/>
          <a:sy n="46" d="100"/>
        </p:scale>
        <p:origin x="-1469" y="-86"/>
      </p:cViewPr>
      <p:guideLst>
        <p:guide orient="horz" pos="3108"/>
        <p:guide pos="212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C8546E48-08FF-466B-863D-C992AF2DFE2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DCDF2017-9819-457B-8ADA-17B4F2638A8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CDE6C868-BD04-41D3-8955-5120F17D0CA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BB5AC95E-3430-42F5-BA86-3DF3744BC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292DF23C-1A21-4E36-9F94-7CB452F3E7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B31636DD-C033-4EFD-8BC2-1D0711C3289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FA95C6F-343B-4464-9ED9-800C5E1C357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30638" y="0"/>
            <a:ext cx="29289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A96EBFE-EA3A-4C2B-8421-C689B7833B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2813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D1F8BF5E-23B9-4706-A8C1-2A3FEA3E95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687888"/>
            <a:ext cx="4959350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2364E6F0-7B8E-4860-8D19-97A315D5C80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4188"/>
            <a:ext cx="2928938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5FAA6385-007F-4FE9-A09B-2DDCF6720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0638" y="9374188"/>
            <a:ext cx="2928937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B255DC9-AEB4-49AA-8469-32DA1A200F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04C219A-A42A-469C-887A-CA3774AE0CB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C34182ED-3422-4B4A-A756-5254A729FD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052C93FC-B635-4C07-99EB-4B0967B03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4AB1D0A5-226A-40FD-9D94-8F249BC0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980930D-A8E2-4D96-90FE-2954BCDFBB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9C524F2C-C305-48E8-B7D8-12B34D200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4273C0C-C03E-41CB-BD26-B76BB91E6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8C8F3B22-34DC-494D-8A43-AACDA13FD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A0EBAF8-4A08-4A7F-9D8F-360C58446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2AA812F-A1B3-4428-9DD3-5BDFC5090C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D9EF3C0-3B7A-42F2-B724-B157A264BE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C27F11F-105B-4414-8958-4FF514570F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593AB373-720F-4983-81A3-24623E524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8D14D67-2272-4885-B811-BCF210F3DF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4956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F4A5BD3-2538-462D-97B8-7F50C6F8B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BFD4003-CC02-466C-8B16-6A2883A550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C9209E7-D264-4A34-91B5-1D68EF430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DD3EB4-5787-4CC3-81FF-252858A501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14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76200"/>
            <a:ext cx="1951038" cy="6019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76200"/>
            <a:ext cx="5700712" cy="6019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B7C0C30-8455-4808-8C7E-51E377AA1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00CC45D-C063-4892-BFA5-0F75ACB888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E396278-7D07-450D-98CF-6BDA94B4E0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D05AD-8950-4421-9BB2-9F138120607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3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0151DCD-46FC-4F9E-9481-65B9C01422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6EB02E-B5ED-45F1-972C-962EBB039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98A1D1-2453-4180-A978-BA7A074059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D4CBE4-8B2A-446F-99BE-BE5A3E4A75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3010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DBE62E-BD81-4216-B665-EEA389561E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95ED1AF-9948-4055-840E-309A098B5B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FD3CEB-A2DE-4990-A309-9CB8238CAF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BB9E6B-AD3C-44C2-8083-7453A9FE55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829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371600"/>
            <a:ext cx="3810000" cy="4724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7AD9136-50D3-46D3-88F4-9CAD999F8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9E7244A-6A63-4E41-B7B6-398EE97C04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A91D47B-2A04-4960-8DDF-A51314A45A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F0D67-CF8F-41F7-80B4-49FE607591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40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DB0D161-4604-4B86-97F2-94422B67AB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3AC2BCE-D709-4CC5-B6FA-676B03B72C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3392692-4124-41B0-84BC-0C8FCA0751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5039AA-F44B-4458-8555-DD40F101A7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864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2EF413E-5E73-4947-A73D-5368CC13D4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EFC7BB3-367C-4413-8DA8-B9FBFC37F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CC97EFD4-2902-4533-92A9-0092021D5B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037D51-152B-4A95-B863-90873EE26B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498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D88E552-9F95-49E6-80C9-DE2AB350B0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A2D7DC9-101F-433C-9EB9-839BA4F2A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FBB9357-B277-4A64-8347-FE9EDFB793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700DB8-B230-4CD8-A159-0C0F29E2D4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90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F92AB5F-8B95-4123-800D-CB004D532F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D4DA4F-034D-4DD9-9E19-90F0635E8A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6603FB2-C381-450B-9F24-F6EC8C3207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CC557-109F-4D06-9DD5-562832B8EC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1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C57F6C4-B5C6-461F-B014-39849B896B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DC17E4E-CB15-4CC6-9CB1-B11FF6918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CC45757-7519-42B2-9763-63F4205E1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59FFF-0979-45FC-B295-7CC1D830C4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60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E1791A-1207-46A2-8E88-4AB5136337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557213"/>
            <a:ext cx="438150" cy="474662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7DF40F-E26F-4307-B7EF-AB75F7A094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557213"/>
            <a:ext cx="328613" cy="474662"/>
          </a:xfrm>
          <a:prstGeom prst="rect">
            <a:avLst/>
          </a:prstGeom>
          <a:gradFill rotWithShape="0">
            <a:gsLst>
              <a:gs pos="0">
                <a:srgbClr val="FFCF0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8CD11E-4305-49B7-81D6-99A9DCB02ED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97948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D980255-C9F9-4983-8E94-4A5B259C46B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97948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1C19F25-AD97-4BFB-B94D-0CFC3BE7BA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9064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6E3E48E-0D06-411C-BC34-7BD4AD1A2D1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449263"/>
            <a:ext cx="31750" cy="10525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D96DBA7-21A0-4157-8ACB-C968CB84D2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2398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F22BB91-1CF8-42CF-A19C-C363EFFB6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76200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9A1528C-66E3-4835-80F5-19A0C81E5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1371600"/>
            <a:ext cx="7772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D8F61387-176C-43FF-AB94-B385F92FE8D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2E34DB1F-E1C5-4BD5-8F1E-89866BAE74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D8917F30-ECD2-432A-88B2-3DB3337773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smtClean="0"/>
            </a:lvl1pPr>
          </a:lstStyle>
          <a:p>
            <a:pPr>
              <a:defRPr/>
            </a:pPr>
            <a:fld id="{13E31C7D-C970-4E78-A43B-46F01BCFAB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5000"/>
        <a:buFont typeface="Wingdings" panose="05000000000000000000" pitchFamily="2" charset="2"/>
        <a:buChar char="m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9000"/>
        <a:buFont typeface="Wingdings" panose="05000000000000000000" pitchFamily="2" charset="2"/>
        <a:buChar char="q"/>
        <a:defRPr kumimoji="1" sz="2800" kern="1200">
          <a:solidFill>
            <a:srgbClr val="3333CC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Ø"/>
        <a:defRPr kumimoji="1" sz="2400" kern="1200">
          <a:solidFill>
            <a:srgbClr val="FF33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4ADA991-8E2D-4543-852F-A8980CB81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9.4.5  </a:t>
            </a:r>
            <a:r>
              <a:rPr lang="zh-CN" altLang="en-US"/>
              <a:t>流图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DD05379-749A-4E1E-A382-4FA3E28E4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609600" indent="-609600" eaLnBrk="1" hangingPunct="1"/>
            <a:r>
              <a:rPr lang="zh-CN" altLang="en-US"/>
              <a:t>基本块间添加控制流信息</a:t>
            </a:r>
            <a:r>
              <a:rPr lang="zh-CN" altLang="en-US">
                <a:sym typeface="Wingdings" panose="05000000000000000000" pitchFamily="2" charset="2"/>
              </a:rPr>
              <a:t>程序</a:t>
            </a:r>
          </a:p>
          <a:p>
            <a:pPr marL="609600" indent="-609600" eaLnBrk="1" hangingPunct="1"/>
            <a:r>
              <a:rPr lang="zh-CN" altLang="en-US">
                <a:sym typeface="Wingdings" panose="05000000000000000000" pitchFamily="2" charset="2"/>
              </a:rPr>
              <a:t>流图，</a:t>
            </a:r>
            <a:r>
              <a:rPr lang="en-US" altLang="zh-CN">
                <a:solidFill>
                  <a:srgbClr val="FF3300"/>
                </a:solidFill>
                <a:sym typeface="Wingdings" panose="05000000000000000000" pitchFamily="2" charset="2"/>
              </a:rPr>
              <a:t>flow graph</a:t>
            </a:r>
          </a:p>
          <a:p>
            <a:pPr marL="990600" lvl="1" indent="-533400" eaLnBrk="1" hangingPunct="1"/>
            <a:r>
              <a:rPr lang="zh-CN" altLang="en-US"/>
              <a:t>节点</a:t>
            </a:r>
            <a:r>
              <a:rPr lang="en-US" altLang="zh-CN"/>
              <a:t>——</a:t>
            </a:r>
            <a:r>
              <a:rPr lang="zh-CN" altLang="en-US"/>
              <a:t>基本块</a:t>
            </a:r>
          </a:p>
          <a:p>
            <a:pPr marL="990600" lvl="1" indent="-533400" eaLnBrk="1" hangingPunct="1"/>
            <a:r>
              <a:rPr lang="zh-CN" altLang="en-US"/>
              <a:t>首（</a:t>
            </a:r>
            <a:r>
              <a:rPr lang="en-US" altLang="zh-CN">
                <a:solidFill>
                  <a:srgbClr val="FF3300"/>
                </a:solidFill>
              </a:rPr>
              <a:t>initial</a:t>
            </a:r>
            <a:r>
              <a:rPr lang="zh-CN" altLang="en-US"/>
              <a:t>）节点</a:t>
            </a:r>
            <a:r>
              <a:rPr lang="en-US" altLang="zh-CN"/>
              <a:t>——</a:t>
            </a:r>
            <a:r>
              <a:rPr lang="zh-CN" altLang="en-US"/>
              <a:t>该基本块的入口语句就是程序的第一条语句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4EECE49-2648-42CD-A053-5AEB2DF25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流图的构造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7280BB4-C239-43A9-B76A-297DADEE0B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990600" lvl="1" indent="-533400" eaLnBrk="1" hangingPunct="1"/>
            <a:r>
              <a:rPr lang="zh-CN" altLang="en-US"/>
              <a:t>基本块</a:t>
            </a:r>
            <a:r>
              <a:rPr lang="en-US" altLang="zh-CN"/>
              <a:t>B</a:t>
            </a:r>
            <a:r>
              <a:rPr lang="en-US" altLang="zh-CN" baseline="-25000"/>
              <a:t>1</a:t>
            </a:r>
            <a:r>
              <a:rPr lang="zh-CN" altLang="en-US"/>
              <a:t>到</a:t>
            </a:r>
            <a:r>
              <a:rPr lang="en-US" altLang="zh-CN"/>
              <a:t>B</a:t>
            </a:r>
            <a:r>
              <a:rPr lang="en-US" altLang="zh-CN" baseline="-25000"/>
              <a:t>2</a:t>
            </a:r>
            <a:r>
              <a:rPr lang="zh-CN" altLang="en-US"/>
              <a:t>有一条有向边</a:t>
            </a:r>
            <a:r>
              <a:rPr lang="zh-CN" altLang="en-US">
                <a:sym typeface="Wingdings" panose="05000000000000000000" pitchFamily="2" charset="2"/>
              </a:rPr>
              <a:t>代码执行序列中</a:t>
            </a:r>
            <a:r>
              <a:rPr lang="en-US" altLang="zh-CN">
                <a:sym typeface="Wingdings" panose="05000000000000000000" pitchFamily="2" charset="2"/>
              </a:rPr>
              <a:t>B</a:t>
            </a:r>
            <a:r>
              <a:rPr lang="en-US" altLang="zh-CN" baseline="-25000">
                <a:sym typeface="Wingdings" panose="05000000000000000000" pitchFamily="2" charset="2"/>
              </a:rPr>
              <a:t>2</a:t>
            </a:r>
            <a:r>
              <a:rPr lang="zh-CN" altLang="en-US">
                <a:sym typeface="Wingdings" panose="05000000000000000000" pitchFamily="2" charset="2"/>
              </a:rPr>
              <a:t>紧跟在</a:t>
            </a:r>
            <a:r>
              <a:rPr lang="en-US" altLang="zh-CN">
                <a:sym typeface="Wingdings" panose="05000000000000000000" pitchFamily="2" charset="2"/>
              </a:rPr>
              <a:t>B</a:t>
            </a:r>
            <a:r>
              <a:rPr lang="en-US" altLang="zh-CN" baseline="-25000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之后：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zh-CN"/>
              <a:t>B</a:t>
            </a:r>
            <a:r>
              <a:rPr lang="en-US" altLang="zh-CN" baseline="-25000"/>
              <a:t>1</a:t>
            </a:r>
            <a:r>
              <a:rPr lang="zh-CN" altLang="en-US"/>
              <a:t>的最后一条语句（无）条件转向到</a:t>
            </a:r>
            <a:r>
              <a:rPr lang="en-US" altLang="zh-CN"/>
              <a:t>B</a:t>
            </a:r>
            <a:r>
              <a:rPr lang="en-US" altLang="zh-CN" baseline="-25000"/>
              <a:t>2</a:t>
            </a:r>
            <a:r>
              <a:rPr lang="zh-CN" altLang="en-US"/>
              <a:t>的第一条语句</a:t>
            </a:r>
          </a:p>
          <a:p>
            <a:pPr marL="1371600" lvl="2" indent="-457200" eaLnBrk="1" hangingPunct="1">
              <a:buFont typeface="Wingdings" panose="05000000000000000000" pitchFamily="2" charset="2"/>
              <a:buAutoNum type="arabicPeriod"/>
            </a:pPr>
            <a:r>
              <a:rPr lang="zh-CN" altLang="en-US"/>
              <a:t>程序中</a:t>
            </a:r>
            <a:r>
              <a:rPr lang="en-US" altLang="zh-CN"/>
              <a:t>B</a:t>
            </a:r>
            <a:r>
              <a:rPr lang="en-US" altLang="zh-CN" baseline="-25000"/>
              <a:t>2</a:t>
            </a:r>
            <a:r>
              <a:rPr lang="zh-CN" altLang="en-US"/>
              <a:t>紧跟在</a:t>
            </a:r>
            <a:r>
              <a:rPr lang="en-US" altLang="zh-CN"/>
              <a:t>B</a:t>
            </a:r>
            <a:r>
              <a:rPr lang="en-US" altLang="zh-CN" baseline="-25000"/>
              <a:t>1</a:t>
            </a:r>
            <a:r>
              <a:rPr lang="zh-CN" altLang="en-US"/>
              <a:t>之后，且</a:t>
            </a:r>
            <a:r>
              <a:rPr lang="en-US" altLang="zh-CN"/>
              <a:t>B</a:t>
            </a:r>
            <a:r>
              <a:rPr lang="en-US" altLang="zh-CN" baseline="-25000"/>
              <a:t>1</a:t>
            </a:r>
            <a:r>
              <a:rPr lang="zh-CN" altLang="en-US"/>
              <a:t>的最后一条语句不是无条件转移语句</a:t>
            </a:r>
          </a:p>
          <a:p>
            <a:pPr marL="1371600" lvl="2" indent="-457200" eaLnBrk="1" hangingPunct="1"/>
            <a:r>
              <a:rPr lang="en-US" altLang="zh-CN"/>
              <a:t>B</a:t>
            </a:r>
            <a:r>
              <a:rPr lang="en-US" altLang="zh-CN" baseline="-25000"/>
              <a:t>1</a:t>
            </a:r>
            <a:r>
              <a:rPr lang="en-US" altLang="zh-CN"/>
              <a:t>——B</a:t>
            </a:r>
            <a:r>
              <a:rPr lang="en-US" altLang="zh-CN" baseline="-25000"/>
              <a:t>2</a:t>
            </a:r>
            <a:r>
              <a:rPr lang="zh-CN" altLang="en-US"/>
              <a:t>的前驱，</a:t>
            </a:r>
            <a:r>
              <a:rPr lang="en-US" altLang="zh-CN"/>
              <a:t>B</a:t>
            </a:r>
            <a:r>
              <a:rPr lang="en-US" altLang="zh-CN" baseline="-25000"/>
              <a:t>2</a:t>
            </a:r>
            <a:r>
              <a:rPr lang="en-US" altLang="zh-CN"/>
              <a:t>——B</a:t>
            </a:r>
            <a:r>
              <a:rPr lang="en-US" altLang="zh-CN" baseline="-25000"/>
              <a:t>1</a:t>
            </a:r>
            <a:r>
              <a:rPr lang="zh-CN" altLang="en-US"/>
              <a:t>的后继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27DC6482-24CE-44C8-9957-7A7CA62E3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9.4</a:t>
            </a:r>
          </a:p>
        </p:txBody>
      </p:sp>
      <p:graphicFrame>
        <p:nvGraphicFramePr>
          <p:cNvPr id="602133" name="Group 21">
            <a:extLst>
              <a:ext uri="{FF2B5EF4-FFF2-40B4-BE49-F238E27FC236}">
                <a16:creationId xmlns:a16="http://schemas.microsoft.com/office/drawing/2014/main" id="{9BBFC038-5E70-43C4-BAFD-5B08A29F6396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1371600"/>
          <a:ext cx="2438400" cy="8382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1078901715"/>
                    </a:ext>
                  </a:extLst>
                </a:gridCol>
              </a:tblGrid>
              <a:tr h="838200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prod :=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:=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968459"/>
                  </a:ext>
                </a:extLst>
              </a:tr>
            </a:tbl>
          </a:graphicData>
        </a:graphic>
      </p:graphicFrame>
      <p:graphicFrame>
        <p:nvGraphicFramePr>
          <p:cNvPr id="602131" name="Group 19">
            <a:extLst>
              <a:ext uri="{FF2B5EF4-FFF2-40B4-BE49-F238E27FC236}">
                <a16:creationId xmlns:a16="http://schemas.microsoft.com/office/drawing/2014/main" id="{419A4F59-5536-48F4-98F9-C6BBB14FE793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2590800"/>
          <a:ext cx="2438400" cy="3713163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1048739461"/>
                    </a:ext>
                  </a:extLst>
                </a:gridCol>
              </a:tblGrid>
              <a:tr h="3713163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9000"/>
                        <a:buFont typeface="Wingdings" panose="05000000000000000000" pitchFamily="2" charset="2"/>
                        <a:defRPr kumimoji="1"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kumimoji="1" sz="20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:= 4 * i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:= a [ 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]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:= 4 * i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:= b [ 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]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:= 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* 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:= prod + 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prod := 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:= i + 1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:= t</a:t>
                      </a:r>
                      <a:r>
                        <a:rPr kumimoji="1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if i &lt;= 20 goto (3)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344275"/>
                  </a:ext>
                </a:extLst>
              </a:tr>
            </a:tbl>
          </a:graphicData>
        </a:graphic>
      </p:graphicFrame>
      <p:sp>
        <p:nvSpPr>
          <p:cNvPr id="37903" name="Line 22">
            <a:extLst>
              <a:ext uri="{FF2B5EF4-FFF2-40B4-BE49-F238E27FC236}">
                <a16:creationId xmlns:a16="http://schemas.microsoft.com/office/drawing/2014/main" id="{199FB21C-4C42-4601-9DCC-DD495243F38F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495800" y="2209800"/>
            <a:ext cx="0" cy="381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4" name="Line 23">
            <a:extLst>
              <a:ext uri="{FF2B5EF4-FFF2-40B4-BE49-F238E27FC236}">
                <a16:creationId xmlns:a16="http://schemas.microsoft.com/office/drawing/2014/main" id="{85F4FFCC-1C05-4141-A38F-A021F12B615F}"/>
              </a:ext>
            </a:extLst>
          </p:cNvPr>
          <p:cNvSpPr>
            <a:spLocks noChangeShapeType="1"/>
          </p:cNvSpPr>
          <p:nvPr/>
        </p:nvSpPr>
        <p:spPr bwMode="ltGray">
          <a:xfrm>
            <a:off x="4572000" y="6324600"/>
            <a:ext cx="0" cy="304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5" name="Freeform 24">
            <a:extLst>
              <a:ext uri="{FF2B5EF4-FFF2-40B4-BE49-F238E27FC236}">
                <a16:creationId xmlns:a16="http://schemas.microsoft.com/office/drawing/2014/main" id="{BCD6D048-124F-4CB8-A825-88A897F2D004}"/>
              </a:ext>
            </a:extLst>
          </p:cNvPr>
          <p:cNvSpPr>
            <a:spLocks/>
          </p:cNvSpPr>
          <p:nvPr/>
        </p:nvSpPr>
        <p:spPr bwMode="ltGray">
          <a:xfrm>
            <a:off x="2413000" y="2232025"/>
            <a:ext cx="1300163" cy="4586288"/>
          </a:xfrm>
          <a:custGeom>
            <a:avLst/>
            <a:gdLst>
              <a:gd name="T0" fmla="*/ 1300163 w 819"/>
              <a:gd name="T1" fmla="*/ 4056063 h 2889"/>
              <a:gd name="T2" fmla="*/ 1103313 w 819"/>
              <a:gd name="T3" fmla="*/ 4408488 h 2889"/>
              <a:gd name="T4" fmla="*/ 161925 w 819"/>
              <a:gd name="T5" fmla="*/ 3957638 h 2889"/>
              <a:gd name="T6" fmla="*/ 133350 w 819"/>
              <a:gd name="T7" fmla="*/ 638175 h 2889"/>
              <a:gd name="T8" fmla="*/ 906463 w 819"/>
              <a:gd name="T9" fmla="*/ 131763 h 2889"/>
              <a:gd name="T10" fmla="*/ 1230313 w 819"/>
              <a:gd name="T11" fmla="*/ 384175 h 288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819" h="2889">
                <a:moveTo>
                  <a:pt x="819" y="2555"/>
                </a:moveTo>
                <a:cubicBezTo>
                  <a:pt x="798" y="2593"/>
                  <a:pt x="814" y="2787"/>
                  <a:pt x="695" y="2777"/>
                </a:cubicBezTo>
                <a:cubicBezTo>
                  <a:pt x="576" y="2767"/>
                  <a:pt x="204" y="2889"/>
                  <a:pt x="102" y="2493"/>
                </a:cubicBezTo>
                <a:cubicBezTo>
                  <a:pt x="0" y="2097"/>
                  <a:pt x="6" y="804"/>
                  <a:pt x="84" y="402"/>
                </a:cubicBezTo>
                <a:cubicBezTo>
                  <a:pt x="162" y="0"/>
                  <a:pt x="456" y="110"/>
                  <a:pt x="571" y="83"/>
                </a:cubicBezTo>
                <a:cubicBezTo>
                  <a:pt x="686" y="56"/>
                  <a:pt x="733" y="209"/>
                  <a:pt x="775" y="242"/>
                </a:cubicBezTo>
              </a:path>
            </a:pathLst>
          </a:custGeom>
          <a:noFill/>
          <a:ln w="25400" cap="flat" cmpd="sng">
            <a:solidFill>
              <a:srgbClr val="FF3300"/>
            </a:solidFill>
            <a:prstDash val="solid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9F7BD44-C2CF-4D49-ACC3-B85CE5EBB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9.4.6  </a:t>
            </a:r>
            <a:r>
              <a:rPr lang="zh-CN" altLang="en-US"/>
              <a:t>基本块的表示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1F13DCA-42B9-4E31-8189-758603441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记录</a:t>
            </a:r>
          </a:p>
          <a:p>
            <a:pPr lvl="1" eaLnBrk="1" hangingPunct="1"/>
            <a:r>
              <a:rPr lang="zh-CN" altLang="en-US"/>
              <a:t>计数器：四元组（三地址码语句）数目</a:t>
            </a:r>
          </a:p>
          <a:p>
            <a:pPr lvl="1" eaLnBrk="1" hangingPunct="1"/>
            <a:r>
              <a:rPr lang="zh-CN" altLang="en-US"/>
              <a:t>指向</a:t>
            </a:r>
            <a:r>
              <a:rPr lang="en-US" altLang="zh-CN"/>
              <a:t>leader</a:t>
            </a:r>
            <a:r>
              <a:rPr lang="zh-CN" altLang="en-US"/>
              <a:t>的指针</a:t>
            </a:r>
          </a:p>
          <a:p>
            <a:pPr lvl="1" eaLnBrk="1" hangingPunct="1"/>
            <a:r>
              <a:rPr lang="zh-CN" altLang="en-US"/>
              <a:t>指向前驱基本块和后继基本块的指针</a:t>
            </a:r>
          </a:p>
          <a:p>
            <a:pPr eaLnBrk="1" hangingPunct="1"/>
            <a:r>
              <a:rPr lang="zh-CN" altLang="en-US"/>
              <a:t>优化时代码改变或移动</a:t>
            </a:r>
          </a:p>
          <a:p>
            <a:pPr lvl="1" eaLnBrk="1" hangingPunct="1"/>
            <a:r>
              <a:rPr lang="zh-CN" altLang="en-US"/>
              <a:t>跳转到语句号</a:t>
            </a:r>
            <a:r>
              <a:rPr lang="zh-CN" altLang="en-US">
                <a:sym typeface="Wingdings" panose="05000000000000000000" pitchFamily="2" charset="2"/>
              </a:rPr>
              <a:t>跳转到基本块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9836BFA8-AB6D-4529-A914-E9B6198A5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9.4.7  </a:t>
            </a:r>
            <a:r>
              <a:rPr lang="zh-CN" altLang="en-US"/>
              <a:t>循环（</a:t>
            </a:r>
            <a:r>
              <a:rPr lang="en-US" altLang="zh-CN">
                <a:solidFill>
                  <a:srgbClr val="FF3300"/>
                </a:solidFill>
              </a:rPr>
              <a:t>loop</a:t>
            </a:r>
            <a:r>
              <a:rPr lang="zh-CN" altLang="en-US"/>
              <a:t>）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568ADD6-EA1F-43A6-B43B-9BAD088E4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zh-CN" altLang="en-US" sz="2800"/>
              <a:t>什么是循环？如何找到循环？</a:t>
            </a:r>
          </a:p>
          <a:p>
            <a:pPr marL="609600" indent="-609600" eaLnBrk="1" hangingPunct="1"/>
            <a:r>
              <a:rPr lang="zh-CN" altLang="en-US" sz="2800"/>
              <a:t>循环</a:t>
            </a:r>
            <a:r>
              <a:rPr lang="en-US" altLang="zh-CN" sz="2800"/>
              <a:t>——</a:t>
            </a:r>
            <a:r>
              <a:rPr lang="zh-CN" altLang="en-US" sz="2800"/>
              <a:t>满足如下条件的一组节点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这组节点是强连通的</a:t>
            </a:r>
            <a:r>
              <a:rPr lang="en-US" altLang="zh-CN" sz="2400"/>
              <a:t>——</a:t>
            </a:r>
            <a:r>
              <a:rPr lang="zh-CN" altLang="en-US" sz="2400"/>
              <a:t>任何两个节点间都存在一条（完全包含在循环内的）路径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这组节点具有唯一的一个入口（</a:t>
            </a:r>
            <a:r>
              <a:rPr lang="en-US" altLang="zh-CN" sz="2400">
                <a:solidFill>
                  <a:srgbClr val="FF3300"/>
                </a:solidFill>
              </a:rPr>
              <a:t>entry</a:t>
            </a:r>
            <a:r>
              <a:rPr lang="zh-CN" altLang="en-US" sz="2400"/>
              <a:t>）</a:t>
            </a:r>
            <a:r>
              <a:rPr lang="en-US" altLang="zh-CN" sz="2400"/>
              <a:t>——</a:t>
            </a:r>
            <a:r>
              <a:rPr lang="zh-CN" altLang="en-US" sz="2400"/>
              <a:t>从循环外的节点到达循环内的节点，唯一的途径是先到达入口节点</a:t>
            </a:r>
          </a:p>
          <a:p>
            <a:pPr marL="609600" indent="-609600" eaLnBrk="1" hangingPunct="1"/>
            <a:r>
              <a:rPr lang="zh-CN" altLang="en-US" sz="2800"/>
              <a:t>内部不包含其他循环的循环</a:t>
            </a:r>
            <a:r>
              <a:rPr lang="en-US" altLang="zh-CN" sz="2800"/>
              <a:t>——</a:t>
            </a:r>
            <a:r>
              <a:rPr lang="zh-CN" altLang="en-US" sz="2800"/>
              <a:t>内层循环，</a:t>
            </a:r>
            <a:r>
              <a:rPr lang="en-US" altLang="zh-CN" sz="2800">
                <a:solidFill>
                  <a:srgbClr val="FF3300"/>
                </a:solidFill>
              </a:rPr>
              <a:t>inner loop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26E5C082-E68D-4A65-9AF2-4E92C5DEB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9.5  </a:t>
            </a:r>
            <a:r>
              <a:rPr lang="zh-CN" altLang="en-US"/>
              <a:t>下次引用信息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1A29BB12-8488-48F8-9073-2BF4799AC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029200"/>
          </a:xfrm>
        </p:spPr>
        <p:txBody>
          <a:bodyPr/>
          <a:lstStyle/>
          <a:p>
            <a:pPr eaLnBrk="1" hangingPunct="1"/>
            <a:r>
              <a:rPr lang="en-US" altLang="zh-CN" sz="2800">
                <a:solidFill>
                  <a:srgbClr val="FF3300"/>
                </a:solidFill>
              </a:rPr>
              <a:t>next-use information</a:t>
            </a:r>
          </a:p>
          <a:p>
            <a:pPr eaLnBrk="1" hangingPunct="1"/>
            <a:r>
              <a:rPr lang="zh-CN" altLang="en-US" sz="2800"/>
              <a:t>名字的使用（</a:t>
            </a:r>
            <a:r>
              <a:rPr lang="en-US" altLang="zh-CN" sz="2800">
                <a:solidFill>
                  <a:srgbClr val="FF3300"/>
                </a:solidFill>
              </a:rPr>
              <a:t>use</a:t>
            </a:r>
            <a:r>
              <a:rPr lang="zh-CN" altLang="en-US" sz="2800"/>
              <a:t>）</a:t>
            </a:r>
          </a:p>
          <a:p>
            <a:pPr lvl="1" eaLnBrk="1" hangingPunct="1"/>
            <a:r>
              <a:rPr lang="zh-CN" altLang="en-US" sz="2400"/>
              <a:t>三地址码语句</a:t>
            </a:r>
            <a:r>
              <a:rPr lang="en-US" altLang="zh-CN" sz="2400"/>
              <a:t>i</a:t>
            </a:r>
            <a:r>
              <a:rPr lang="zh-CN" altLang="en-US" sz="2400"/>
              <a:t>为</a:t>
            </a:r>
            <a:r>
              <a:rPr lang="en-US" altLang="zh-CN" sz="2400"/>
              <a:t>x</a:t>
            </a:r>
            <a:r>
              <a:rPr lang="zh-CN" altLang="en-US" sz="2400"/>
              <a:t>赋值</a:t>
            </a:r>
          </a:p>
          <a:p>
            <a:pPr lvl="1" eaLnBrk="1" hangingPunct="1"/>
            <a:r>
              <a:rPr lang="zh-CN" altLang="en-US" sz="2400"/>
              <a:t>语句</a:t>
            </a:r>
            <a:r>
              <a:rPr lang="en-US" altLang="zh-CN" sz="2400"/>
              <a:t>j</a:t>
            </a:r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zh-CN" altLang="en-US" sz="2400"/>
              <a:t>作为运算对象，而</a:t>
            </a:r>
            <a:r>
              <a:rPr lang="en-US" altLang="zh-CN" sz="2400"/>
              <a:t>i</a:t>
            </a:r>
            <a:r>
              <a:rPr lang="zh-CN" altLang="en-US" sz="2400"/>
              <a:t>到</a:t>
            </a:r>
            <a:r>
              <a:rPr lang="en-US" altLang="zh-CN" sz="2400"/>
              <a:t>j</a:t>
            </a:r>
            <a:r>
              <a:rPr lang="zh-CN" altLang="en-US" sz="2400"/>
              <a:t>的控制流路径中无其他对</a:t>
            </a:r>
            <a:r>
              <a:rPr lang="en-US" altLang="zh-CN" sz="2400"/>
              <a:t>x</a:t>
            </a:r>
            <a:r>
              <a:rPr lang="zh-CN" altLang="en-US" sz="2400"/>
              <a:t>赋值的语句</a:t>
            </a:r>
          </a:p>
          <a:p>
            <a:pPr lvl="1" eaLnBrk="1" hangingPunct="1"/>
            <a:r>
              <a:rPr lang="zh-CN" altLang="en-US" sz="2400"/>
              <a:t>语句</a:t>
            </a:r>
            <a:r>
              <a:rPr lang="en-US" altLang="zh-CN" sz="2400"/>
              <a:t>j</a:t>
            </a:r>
            <a:r>
              <a:rPr lang="zh-CN" altLang="en-US" sz="2400">
                <a:solidFill>
                  <a:srgbClr val="FF3300"/>
                </a:solidFill>
              </a:rPr>
              <a:t>使用</a:t>
            </a:r>
            <a:r>
              <a:rPr lang="zh-CN" altLang="en-US" sz="2400"/>
              <a:t>了语句</a:t>
            </a:r>
            <a:r>
              <a:rPr lang="en-US" altLang="zh-CN" sz="2400"/>
              <a:t>i</a:t>
            </a:r>
            <a:r>
              <a:rPr lang="zh-CN" altLang="en-US" sz="2400"/>
              <a:t>计算的</a:t>
            </a:r>
            <a:r>
              <a:rPr lang="en-US" altLang="zh-CN" sz="2400"/>
              <a:t>x</a:t>
            </a:r>
            <a:r>
              <a:rPr lang="zh-CN" altLang="en-US" sz="2400"/>
              <a:t>值</a:t>
            </a:r>
          </a:p>
          <a:p>
            <a:pPr eaLnBrk="1" hangingPunct="1"/>
            <a:r>
              <a:rPr lang="zh-CN" altLang="en-US" sz="2800"/>
              <a:t>对语句</a:t>
            </a:r>
            <a:r>
              <a:rPr lang="en-US" altLang="zh-CN" sz="2800"/>
              <a:t>x := y op z</a:t>
            </a:r>
            <a:r>
              <a:rPr lang="zh-CN" altLang="en-US" sz="2800"/>
              <a:t>，确定</a:t>
            </a:r>
            <a:r>
              <a:rPr lang="en-US" altLang="zh-CN" sz="2800"/>
              <a:t>x</a:t>
            </a:r>
            <a:r>
              <a:rPr lang="zh-CN" altLang="en-US" sz="2800"/>
              <a:t>、</a:t>
            </a:r>
            <a:r>
              <a:rPr lang="en-US" altLang="zh-CN" sz="2800"/>
              <a:t>y</a:t>
            </a:r>
            <a:r>
              <a:rPr lang="zh-CN" altLang="en-US" sz="2800"/>
              <a:t>、</a:t>
            </a:r>
            <a:r>
              <a:rPr lang="en-US" altLang="zh-CN" sz="2800"/>
              <a:t>z</a:t>
            </a:r>
            <a:r>
              <a:rPr lang="zh-CN" altLang="en-US" sz="2800"/>
              <a:t>下次使用的位置，以决定寄存器可否释放</a:t>
            </a:r>
          </a:p>
          <a:p>
            <a:pPr eaLnBrk="1" hangingPunct="1"/>
            <a:r>
              <a:rPr lang="zh-CN" altLang="en-US" sz="2800"/>
              <a:t>由后向前扫描基本块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3108EDD-F313-4502-BC17-E14779789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9.5.1  </a:t>
            </a:r>
            <a:r>
              <a:rPr lang="zh-CN" altLang="en-US"/>
              <a:t>计算下次引用信息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2EE1BA0-A3D8-4457-88E3-30033E74B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5486400"/>
          </a:xfrm>
        </p:spPr>
        <p:txBody>
          <a:bodyPr/>
          <a:lstStyle/>
          <a:p>
            <a:pPr marL="609600" indent="-609600" eaLnBrk="1" hangingPunct="1"/>
            <a:r>
              <a:rPr lang="zh-CN" altLang="en-US" sz="2800"/>
              <a:t>基本方法</a:t>
            </a:r>
          </a:p>
          <a:p>
            <a:pPr marL="990600" lvl="1" indent="-533400" eaLnBrk="1" hangingPunct="1"/>
            <a:r>
              <a:rPr lang="zh-CN" altLang="en-US" sz="2400"/>
              <a:t>每个变量记录下次引用信息和活跃信息</a:t>
            </a:r>
          </a:p>
          <a:p>
            <a:pPr marL="990600" lvl="1" indent="-533400" eaLnBrk="1" hangingPunct="1"/>
            <a:r>
              <a:rPr lang="zh-CN" altLang="en-US" sz="2400"/>
              <a:t>假定每个临时变量在基本块出口后非活跃</a:t>
            </a:r>
          </a:p>
          <a:p>
            <a:pPr marL="990600" lvl="1" indent="-533400" eaLnBrk="1" hangingPunct="1"/>
            <a:r>
              <a:rPr lang="zh-CN" altLang="en-US" sz="2400"/>
              <a:t>非临时变量在出口后活跃</a:t>
            </a:r>
          </a:p>
          <a:p>
            <a:pPr marL="990600" lvl="1" indent="-533400" eaLnBrk="1" hangingPunct="1"/>
            <a:r>
              <a:rPr lang="zh-CN" altLang="en-US" sz="2400"/>
              <a:t>若临时变量跨基本块，假定其活跃</a:t>
            </a:r>
          </a:p>
          <a:p>
            <a:pPr marL="609600" indent="-609600" eaLnBrk="1" hangingPunct="1"/>
            <a:r>
              <a:rPr lang="zh-CN" altLang="en-US" sz="2800"/>
              <a:t>算法：当扫描到语句</a:t>
            </a:r>
            <a:r>
              <a:rPr lang="en-US" altLang="zh-CN" sz="2800"/>
              <a:t>i</a:t>
            </a:r>
            <a:r>
              <a:rPr lang="zh-CN" altLang="en-US" sz="2800"/>
              <a:t>：</a:t>
            </a:r>
            <a:r>
              <a:rPr lang="en-US" altLang="zh-CN" sz="2800"/>
              <a:t>x := y op z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zh-CN" altLang="en-US" sz="2400"/>
              <a:t>、</a:t>
            </a:r>
            <a:r>
              <a:rPr lang="en-US" altLang="zh-CN" sz="2400"/>
              <a:t>y</a:t>
            </a:r>
            <a:r>
              <a:rPr lang="zh-CN" altLang="en-US" sz="2400"/>
              <a:t>、</a:t>
            </a:r>
            <a:r>
              <a:rPr lang="en-US" altLang="zh-CN" sz="2400"/>
              <a:t>z</a:t>
            </a:r>
            <a:r>
              <a:rPr lang="zh-CN" altLang="en-US" sz="2400"/>
              <a:t>的下次引用信息和活跃信息附加在语句</a:t>
            </a:r>
            <a:r>
              <a:rPr lang="en-US" altLang="zh-CN" sz="2400"/>
              <a:t>i</a:t>
            </a:r>
            <a:r>
              <a:rPr lang="zh-CN" altLang="en-US" sz="2400"/>
              <a:t>之上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设置</a:t>
            </a:r>
            <a:r>
              <a:rPr lang="en-US" altLang="zh-CN" sz="2400"/>
              <a:t>x</a:t>
            </a:r>
            <a:r>
              <a:rPr lang="zh-CN" altLang="en-US" sz="2400"/>
              <a:t>为“非活跃”和“没有下次引用”</a:t>
            </a:r>
          </a:p>
          <a:p>
            <a:pPr marL="990600" lvl="1" indent="-533400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400"/>
              <a:t>设置</a:t>
            </a:r>
            <a:r>
              <a:rPr lang="en-US" altLang="zh-CN" sz="2400"/>
              <a:t>y</a:t>
            </a:r>
            <a:r>
              <a:rPr lang="zh-CN" altLang="en-US" sz="2400"/>
              <a:t>、</a:t>
            </a:r>
            <a:r>
              <a:rPr lang="en-US" altLang="zh-CN" sz="2400"/>
              <a:t>z</a:t>
            </a:r>
            <a:r>
              <a:rPr lang="zh-CN" altLang="en-US" sz="2400"/>
              <a:t>为“活跃”，下次引用信息设置为</a:t>
            </a:r>
            <a:r>
              <a:rPr lang="en-US" altLang="zh-CN" sz="2400"/>
              <a:t>i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41849E29-954D-4B1E-8A7E-286C53468E6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0" y="4953000"/>
            <a:ext cx="99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3300"/>
                </a:solidFill>
              </a:rPr>
              <a:t>不可交换！</a:t>
            </a:r>
          </a:p>
        </p:txBody>
      </p:sp>
      <p:sp>
        <p:nvSpPr>
          <p:cNvPr id="41989" name="Line 5">
            <a:extLst>
              <a:ext uri="{FF2B5EF4-FFF2-40B4-BE49-F238E27FC236}">
                <a16:creationId xmlns:a16="http://schemas.microsoft.com/office/drawing/2014/main" id="{E5CEC7FE-1A75-48C0-B5F2-C0DF11DFBBB6}"/>
              </a:ext>
            </a:extLst>
          </p:cNvPr>
          <p:cNvSpPr>
            <a:spLocks noChangeShapeType="1"/>
          </p:cNvSpPr>
          <p:nvPr/>
        </p:nvSpPr>
        <p:spPr bwMode="ltGray">
          <a:xfrm flipV="1">
            <a:off x="838200" y="5181600"/>
            <a:ext cx="914400" cy="152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Line 6">
            <a:extLst>
              <a:ext uri="{FF2B5EF4-FFF2-40B4-BE49-F238E27FC236}">
                <a16:creationId xmlns:a16="http://schemas.microsoft.com/office/drawing/2014/main" id="{3CEE361C-B8FC-4A7E-8E9B-713E422FF399}"/>
              </a:ext>
            </a:extLst>
          </p:cNvPr>
          <p:cNvSpPr>
            <a:spLocks noChangeShapeType="1"/>
          </p:cNvSpPr>
          <p:nvPr/>
        </p:nvSpPr>
        <p:spPr bwMode="ltGray">
          <a:xfrm>
            <a:off x="838200" y="5334000"/>
            <a:ext cx="914400" cy="3048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9145C54-0F27-4554-8ED2-B6E0CD109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9.5.2  </a:t>
            </a:r>
            <a:r>
              <a:rPr lang="zh-CN" altLang="en-US"/>
              <a:t>临时名字的存储分配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1F77AC1-5973-46E6-87BC-065562D4B7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371600"/>
            <a:ext cx="7772400" cy="1371600"/>
          </a:xfrm>
        </p:spPr>
        <p:txBody>
          <a:bodyPr/>
          <a:lstStyle/>
          <a:p>
            <a:pPr eaLnBrk="1" hangingPunct="1"/>
            <a:r>
              <a:rPr lang="zh-CN" altLang="en-US"/>
              <a:t>两个临时名字活跃期不重叠</a:t>
            </a:r>
            <a:r>
              <a:rPr lang="zh-CN" altLang="en-US">
                <a:sym typeface="Wingdings" panose="05000000000000000000" pitchFamily="2" charset="2"/>
              </a:rPr>
              <a:t>相同地址</a:t>
            </a:r>
          </a:p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利用下次使用信息</a:t>
            </a:r>
            <a:endParaRPr lang="zh-CN" altLang="en-US"/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9E2570C7-3E7E-4F18-9AEC-76B78320E37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752600" y="2438400"/>
            <a:ext cx="3352800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a * a</a:t>
            </a:r>
            <a:b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a * b</a:t>
            </a:r>
            <a:b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2 * 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>
                <a:solidFill>
                  <a:srgbClr val="FF33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</a:t>
            </a:r>
            <a:b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+ 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3</a:t>
            </a:r>
            <a:b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b * b</a:t>
            </a:r>
            <a:b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+ 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AA58FF79-AEF1-462F-B268-1DAEDC587E2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5410200" y="2438400"/>
            <a:ext cx="2438400" cy="320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l" eaLnBrk="1" hangingPunct="1">
              <a:spcBef>
                <a:spcPct val="20000"/>
              </a:spcBef>
              <a:buClr>
                <a:schemeClr val="folHlink"/>
              </a:buClr>
              <a:buSzPct val="69000"/>
              <a:buFont typeface="Wingdings" panose="05000000000000000000" pitchFamily="2" charset="2"/>
              <a:buNone/>
            </a:pP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a * a</a:t>
            </a:r>
            <a:b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a * b</a:t>
            </a:r>
            <a:b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2 * 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  <a:b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+ 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  <a:b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b * b</a:t>
            </a:r>
            <a:b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</a:b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:= 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 + 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zh-CN"/>
          </a:p>
        </p:txBody>
      </p:sp>
      <p:sp>
        <p:nvSpPr>
          <p:cNvPr id="43014" name="AutoShape 6">
            <a:extLst>
              <a:ext uri="{FF2B5EF4-FFF2-40B4-BE49-F238E27FC236}">
                <a16:creationId xmlns:a16="http://schemas.microsoft.com/office/drawing/2014/main" id="{1E0A476D-8A12-4959-8B4C-F7F0A2CBD841}"/>
              </a:ext>
            </a:extLst>
          </p:cNvPr>
          <p:cNvSpPr>
            <a:spLocks/>
          </p:cNvSpPr>
          <p:nvPr/>
        </p:nvSpPr>
        <p:spPr bwMode="ltGray">
          <a:xfrm>
            <a:off x="2133600" y="44196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809C9432-E187-4751-9E3B-5FE76750D59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828800" y="44196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3016" name="AutoShape 8">
            <a:extLst>
              <a:ext uri="{FF2B5EF4-FFF2-40B4-BE49-F238E27FC236}">
                <a16:creationId xmlns:a16="http://schemas.microsoft.com/office/drawing/2014/main" id="{060A2229-291B-410F-BD39-43C52BB6A5F6}"/>
              </a:ext>
            </a:extLst>
          </p:cNvPr>
          <p:cNvSpPr>
            <a:spLocks/>
          </p:cNvSpPr>
          <p:nvPr/>
        </p:nvSpPr>
        <p:spPr bwMode="ltGray">
          <a:xfrm>
            <a:off x="1800225" y="4038600"/>
            <a:ext cx="180975" cy="914400"/>
          </a:xfrm>
          <a:prstGeom prst="leftBrace">
            <a:avLst>
              <a:gd name="adj1" fmla="val 42105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7" name="Text Box 10">
            <a:extLst>
              <a:ext uri="{FF2B5EF4-FFF2-40B4-BE49-F238E27FC236}">
                <a16:creationId xmlns:a16="http://schemas.microsoft.com/office/drawing/2014/main" id="{9FD57759-01AD-4DAF-827B-383562EDE3A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47800" y="41148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3018" name="AutoShape 11">
            <a:extLst>
              <a:ext uri="{FF2B5EF4-FFF2-40B4-BE49-F238E27FC236}">
                <a16:creationId xmlns:a16="http://schemas.microsoft.com/office/drawing/2014/main" id="{488C19EC-0D29-4253-898F-5E8396389776}"/>
              </a:ext>
            </a:extLst>
          </p:cNvPr>
          <p:cNvSpPr>
            <a:spLocks/>
          </p:cNvSpPr>
          <p:nvPr/>
        </p:nvSpPr>
        <p:spPr bwMode="ltGray">
          <a:xfrm>
            <a:off x="2133600" y="3581400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9" name="Text Box 12">
            <a:extLst>
              <a:ext uri="{FF2B5EF4-FFF2-40B4-BE49-F238E27FC236}">
                <a16:creationId xmlns:a16="http://schemas.microsoft.com/office/drawing/2014/main" id="{C31F6F9D-9E48-470A-860A-AADC5CA1513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828800" y="35052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3020" name="AutoShape 13">
            <a:extLst>
              <a:ext uri="{FF2B5EF4-FFF2-40B4-BE49-F238E27FC236}">
                <a16:creationId xmlns:a16="http://schemas.microsoft.com/office/drawing/2014/main" id="{B82E9154-DC46-430F-B57B-9CA49C9AC0A4}"/>
              </a:ext>
            </a:extLst>
          </p:cNvPr>
          <p:cNvSpPr>
            <a:spLocks/>
          </p:cNvSpPr>
          <p:nvPr/>
        </p:nvSpPr>
        <p:spPr bwMode="ltGray">
          <a:xfrm>
            <a:off x="1800225" y="2743200"/>
            <a:ext cx="257175" cy="1230313"/>
          </a:xfrm>
          <a:prstGeom prst="leftBrace">
            <a:avLst>
              <a:gd name="adj1" fmla="val 39866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1" name="Text Box 14">
            <a:extLst>
              <a:ext uri="{FF2B5EF4-FFF2-40B4-BE49-F238E27FC236}">
                <a16:creationId xmlns:a16="http://schemas.microsoft.com/office/drawing/2014/main" id="{116A0C7B-F7F8-44B6-9237-0DA2EA72B00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47800" y="3048000"/>
            <a:ext cx="45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3022" name="AutoShape 15">
            <a:extLst>
              <a:ext uri="{FF2B5EF4-FFF2-40B4-BE49-F238E27FC236}">
                <a16:creationId xmlns:a16="http://schemas.microsoft.com/office/drawing/2014/main" id="{96437C2C-DB0A-4E08-B9FA-39C2C40F7199}"/>
              </a:ext>
            </a:extLst>
          </p:cNvPr>
          <p:cNvSpPr>
            <a:spLocks/>
          </p:cNvSpPr>
          <p:nvPr/>
        </p:nvSpPr>
        <p:spPr bwMode="ltGray">
          <a:xfrm>
            <a:off x="2133600" y="3138488"/>
            <a:ext cx="152400" cy="381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3" name="Text Box 16">
            <a:extLst>
              <a:ext uri="{FF2B5EF4-FFF2-40B4-BE49-F238E27FC236}">
                <a16:creationId xmlns:a16="http://schemas.microsoft.com/office/drawing/2014/main" id="{36A31027-F6C4-4098-AEA9-9CC926C748A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828800" y="30622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F0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3333CC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800" baseline="-25000">
                <a:solidFill>
                  <a:srgbClr val="3333CC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FD1"/>
      </a:accent5>
      <a:accent6>
        <a:srgbClr val="2D2DB9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F0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2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19769</TotalTime>
  <Words>581</Words>
  <Application>Microsoft Office PowerPoint</Application>
  <PresentationFormat>全屏显示(4:3)</PresentationFormat>
  <Paragraphs>65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Tahoma</vt:lpstr>
      <vt:lpstr>Times New Roman</vt:lpstr>
      <vt:lpstr>Wingdings</vt:lpstr>
      <vt:lpstr>Blends</vt:lpstr>
      <vt:lpstr>9.4.5  流图</vt:lpstr>
      <vt:lpstr>流图的构造</vt:lpstr>
      <vt:lpstr>例9.4</vt:lpstr>
      <vt:lpstr>9.4.6  基本块的表示</vt:lpstr>
      <vt:lpstr>9.4.7  循环（loop）</vt:lpstr>
      <vt:lpstr>9.5  下次引用信息</vt:lpstr>
      <vt:lpstr>9.5.1  计算下次引用信息</vt:lpstr>
      <vt:lpstr>9.5.2  临时名字的存储分配</vt:lpstr>
    </vt:vector>
  </TitlesOfParts>
  <Company>南开大学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介绍</dc:title>
  <dc:creator>王刚</dc:creator>
  <cp:lastModifiedBy>王 刚</cp:lastModifiedBy>
  <cp:revision>2030</cp:revision>
  <dcterms:created xsi:type="dcterms:W3CDTF">2003-06-05T11:51:39Z</dcterms:created>
  <dcterms:modified xsi:type="dcterms:W3CDTF">2020-11-17T11:34:21Z</dcterms:modified>
</cp:coreProperties>
</file>