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01" r:id="rId2"/>
    <p:sldId id="302" r:id="rId3"/>
    <p:sldId id="303" r:id="rId4"/>
    <p:sldId id="361" r:id="rId5"/>
    <p:sldId id="304" r:id="rId6"/>
    <p:sldId id="305" r:id="rId7"/>
    <p:sldId id="306" r:id="rId8"/>
    <p:sldId id="307" r:id="rId9"/>
    <p:sldId id="308" r:id="rId10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5" autoAdjust="0"/>
    <p:restoredTop sz="90929"/>
  </p:normalViewPr>
  <p:slideViewPr>
    <p:cSldViewPr>
      <p:cViewPr varScale="1">
        <p:scale>
          <a:sx n="72" d="100"/>
          <a:sy n="72" d="100"/>
        </p:scale>
        <p:origin x="5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C8546E48-08FF-466B-863D-C992AF2DFE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CDF2017-9819-457B-8ADA-17B4F2638A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DE6C868-BD04-41D3-8955-5120F17D0C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BB5AC95E-3430-42F5-BA86-3DF3744BC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2DF23C-1A21-4E36-9F94-7CB452F3E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1636DD-C033-4EFD-8BC2-1D0711C328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A95C6F-343B-4464-9ED9-800C5E1C35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96EBFE-EA3A-4C2B-8421-C689B7833B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1F8BF5E-23B9-4706-A8C1-2A3FEA3E95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364E6F0-7B8E-4860-8D19-97A315D5C8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FAA6385-007F-4FE9-A09B-2DDCF672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255DC9-AEB4-49AA-8469-32DA1A200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BBCACDB-FE24-4555-ACF5-C74253D2B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8B10448-668F-4C51-B5F7-FA6C7088CBAE}" type="slidenum">
              <a:rPr lang="en-US" altLang="zh-CN" sz="1200"/>
              <a:pPr algn="r"/>
              <a:t>7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2F8E2A4-517F-44C4-B687-B1D378A58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6C5A9A0-C121-48A0-943B-2DC45497D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04C219A-A42A-469C-887A-CA3774AE0CB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34182ED-3422-4B4A-A756-5254A729F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52C93FC-B635-4C07-99EB-4B0967B03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AB1D0A5-226A-40FD-9D94-8F249BC0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980930D-A8E2-4D96-90FE-2954BCDFB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C524F2C-C305-48E8-B7D8-12B34D20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4273C0C-C03E-41CB-BD26-B76BB91E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C8F3B22-34DC-494D-8A43-AACDA13F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A0EBAF8-4A08-4A7F-9D8F-360C5844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2AA812F-A1B3-4428-9DD3-5BDFC5090C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D9EF3C0-3B7A-42F2-B724-B157A264B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C27F11F-105B-4414-8958-4FF514570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93AB373-720F-4983-81A3-24623E524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14D67-2272-4885-B811-BCF210F3D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95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4A5BD3-2538-462D-97B8-7F50C6F8B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FD4003-CC02-466C-8B16-6A2883A55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9209E7-D264-4A34-91B5-1D68EF430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D3EB4-5787-4CC3-81FF-252858A50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14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7C0C30-8455-4808-8C7E-51E377AA1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00CC45D-C063-4892-BFA5-0F75ACB88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396278-7D07-450D-98CF-6BDA94B4E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05AD-8950-4421-9BB2-9F1381206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0151DCD-46FC-4F9E-9481-65B9C0142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6EB02E-B5ED-45F1-972C-962EBB039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98A1D1-2453-4180-A978-BA7A07405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BE4-8B2A-446F-99BE-BE5A3E4A7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DBE62E-BD81-4216-B665-EEA389561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95ED1AF-9948-4055-840E-309A098B5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FD3CEB-A2DE-4990-A309-9CB8238CA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B9E6B-AD3C-44C2-8083-7453A9FE5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AD9136-50D3-46D3-88F4-9CAD999F8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E7244A-6A63-4E41-B7B6-398EE97C0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91D47B-2A04-4960-8DDF-A51314A45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0D67-CF8F-41F7-80B4-49FE60759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4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B0D161-4604-4B86-97F2-94422B67A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3AC2BCE-D709-4CC5-B6FA-676B03B7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3392692-4124-41B0-84BC-0C8FCA075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39AA-F44B-4458-8555-DD40F101A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64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2EF413E-5E73-4947-A73D-5368CC13D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FC7BB3-367C-4413-8DA8-B9FBFC37F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97EFD4-2902-4533-92A9-0092021D5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7D51-152B-4A95-B863-90873EE26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D88E552-9F95-49E6-80C9-DE2AB350B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A2D7DC9-101F-433C-9EB9-839BA4F2A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FBB9357-B277-4A64-8347-FE9EDFB79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00DB8-B230-4CD8-A159-0C0F29E2D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92AB5F-8B95-4123-800D-CB004D532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D4DA4F-034D-4DD9-9E19-90F0635E8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603FB2-C381-450B-9F24-F6EC8C320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C557-109F-4D06-9DD5-562832B8E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C57F6C4-B5C6-461F-B014-39849B896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C17E4E-CB15-4CC6-9CB1-B11FF6918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C45757-7519-42B2-9763-63F4205E1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9FFF-0979-45FC-B295-7CC1D830C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E1791A-1207-46A2-8E88-4AB5136337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7DF40F-E26F-4307-B7EF-AB75F7A094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8CD11E-4305-49B7-81D6-99A9DCB02E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980255-C9F9-4983-8E94-4A5B259C46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C19F25-AD97-4BFB-B94D-0CFC3BE7BA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6E3E48E-0D06-411C-BC34-7BD4AD1A2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D96DBA7-21A0-4157-8ACB-C968CB84D2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F22BB91-1CF8-42CF-A19C-C363EFFB6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9A1528C-66E3-4835-80F5-19A0C81E5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D8F61387-176C-43FF-AB94-B385F92FE8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2E34DB1F-E1C5-4BD5-8F1E-89866BAE74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D8917F30-ECD2-432A-88B2-3DB3337773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13E31C7D-C970-4E78-A43B-46F01BCFA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 kern="1200">
          <a:solidFill>
            <a:srgbClr val="3333C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 kern="1200">
          <a:solidFill>
            <a:srgbClr val="FF33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71DB7E3-9551-4DF2-BEEB-88192B6DA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9.7  </a:t>
            </a:r>
            <a:r>
              <a:rPr lang="zh-CN" altLang="en-US"/>
              <a:t>寄存器分配和指定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2A6D17C-3457-45DE-95E3-5EBC510AA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寄存器操作比内存操作代码短，速度快</a:t>
            </a:r>
          </a:p>
          <a:p>
            <a:pPr eaLnBrk="1" hangingPunct="1"/>
            <a:r>
              <a:rPr lang="zh-CN" altLang="en-US"/>
              <a:t>分配：确定哪些值保存在寄存器中</a:t>
            </a:r>
          </a:p>
          <a:p>
            <a:pPr eaLnBrk="1" hangingPunct="1"/>
            <a:r>
              <a:rPr lang="zh-CN" altLang="en-US"/>
              <a:t>指定：确定每个值具体保存在哪个寄存器中</a:t>
            </a:r>
          </a:p>
          <a:p>
            <a:pPr eaLnBrk="1" hangingPunct="1"/>
            <a:r>
              <a:rPr lang="zh-CN" altLang="en-US"/>
              <a:t>寄存器分组</a:t>
            </a:r>
          </a:p>
          <a:p>
            <a:pPr lvl="1" eaLnBrk="1" hangingPunct="1"/>
            <a:r>
              <a:rPr lang="zh-CN" altLang="en-US"/>
              <a:t>基地址、数学运算、栈地址</a:t>
            </a:r>
            <a:r>
              <a:rPr lang="en-US" altLang="zh-CN"/>
              <a:t>…</a:t>
            </a:r>
          </a:p>
          <a:p>
            <a:pPr lvl="1" eaLnBrk="1" hangingPunct="1"/>
            <a:r>
              <a:rPr lang="zh-CN" altLang="en-US"/>
              <a:t>简单、低效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D55B896-A752-4E8C-84D1-0A39CF4BC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9.7.1  </a:t>
            </a:r>
            <a:r>
              <a:rPr lang="zh-CN" altLang="en-US"/>
              <a:t>全局寄存器分配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6AE026E-B09A-449D-B27F-D3FA5D83C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9.6</a:t>
            </a:r>
            <a:r>
              <a:rPr lang="zh-CN" altLang="en-US"/>
              <a:t>节，基本块出口，寄存器</a:t>
            </a:r>
            <a:r>
              <a:rPr lang="zh-CN" altLang="en-US">
                <a:sym typeface="Wingdings" panose="05000000000000000000" pitchFamily="2" charset="2"/>
              </a:rPr>
              <a:t>内存</a:t>
            </a:r>
          </a:p>
          <a:p>
            <a:pPr lvl="1" eaLnBrk="1" hangingPunct="1"/>
            <a:r>
              <a:rPr lang="zh-CN" altLang="en-US"/>
              <a:t>避免复制，将最常用的变量保持在寄存器中</a:t>
            </a:r>
          </a:p>
          <a:p>
            <a:pPr lvl="1" eaLnBrk="1" hangingPunct="1"/>
            <a:r>
              <a:rPr lang="zh-CN" altLang="en-US"/>
              <a:t>跨越基本块边界</a:t>
            </a:r>
            <a:r>
              <a:rPr lang="en-US" altLang="zh-CN"/>
              <a:t>——</a:t>
            </a:r>
            <a:r>
              <a:rPr lang="zh-CN" altLang="en-US"/>
              <a:t>全局</a:t>
            </a:r>
          </a:p>
          <a:p>
            <a:pPr lvl="1" eaLnBrk="1" hangingPunct="1"/>
            <a:r>
              <a:rPr lang="zh-CN" altLang="en-US"/>
              <a:t>循环</a:t>
            </a:r>
          </a:p>
          <a:p>
            <a:pPr lvl="1" eaLnBrk="1" hangingPunct="1"/>
            <a:r>
              <a:rPr lang="zh-CN" altLang="en-US"/>
              <a:t>使用固定一组寄存器保存每个内存循环中最活跃的变量</a:t>
            </a:r>
          </a:p>
          <a:p>
            <a:pPr lvl="1" eaLnBrk="1" hangingPunct="1"/>
            <a:r>
              <a:rPr lang="en-US" altLang="zh-CN"/>
              <a:t>C</a:t>
            </a:r>
            <a:r>
              <a:rPr lang="zh-CN" altLang="en-US"/>
              <a:t>运行程序员指定寄存器分配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8FB3706-BE0E-476A-B1BF-63450113F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9.7.2  </a:t>
            </a:r>
            <a:r>
              <a:rPr lang="zh-CN" altLang="en-US"/>
              <a:t>引用计数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A3BBCFA-3B81-431D-A525-E32D3E4D8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343400"/>
          </a:xfrm>
        </p:spPr>
        <p:txBody>
          <a:bodyPr/>
          <a:lstStyle/>
          <a:p>
            <a:pPr eaLnBrk="1" hangingPunct="1"/>
            <a:r>
              <a:rPr lang="zh-CN" altLang="en-US"/>
              <a:t>假定访问寄存器比访问内存节省开销</a:t>
            </a:r>
            <a:r>
              <a:rPr lang="en-US" altLang="zh-CN"/>
              <a:t>1</a:t>
            </a:r>
          </a:p>
          <a:p>
            <a:pPr eaLnBrk="1" hangingPunct="1"/>
            <a:r>
              <a:rPr lang="zh-CN" altLang="en-US"/>
              <a:t>循环</a:t>
            </a:r>
            <a:r>
              <a:rPr lang="en-US" altLang="zh-CN"/>
              <a:t>L</a:t>
            </a:r>
            <a:r>
              <a:rPr lang="zh-CN" altLang="en-US"/>
              <a:t>，定义</a:t>
            </a:r>
            <a:r>
              <a:rPr lang="en-US" altLang="zh-CN"/>
              <a:t>x</a:t>
            </a:r>
          </a:p>
          <a:p>
            <a:pPr lvl="1" eaLnBrk="1" hangingPunct="1"/>
            <a:r>
              <a:rPr lang="en-US" altLang="zh-CN"/>
              <a:t>9.6</a:t>
            </a:r>
            <a:r>
              <a:rPr lang="zh-CN" altLang="en-US"/>
              <a:t>节：定义之后若有引用，</a:t>
            </a:r>
            <a:r>
              <a:rPr lang="en-US" altLang="zh-CN"/>
              <a:t>x</a:t>
            </a:r>
            <a:r>
              <a:rPr lang="zh-CN" altLang="en-US"/>
              <a:t>将保留在寄存器中，而定义之前的引用需访问内存</a:t>
            </a:r>
          </a:p>
          <a:p>
            <a:pPr lvl="1" eaLnBrk="1" hangingPunct="1"/>
            <a:r>
              <a:rPr lang="zh-CN" altLang="en-US"/>
              <a:t>优化：</a:t>
            </a:r>
            <a:r>
              <a:rPr lang="en-US" altLang="zh-CN"/>
              <a:t>x</a:t>
            </a:r>
            <a:r>
              <a:rPr lang="zh-CN" altLang="en-US"/>
              <a:t>一直保存在寄存器中，定义之前的引用变为访问寄存器，节省开销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121D404-C60A-4B4C-ABC6-4B83B9014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节省开销（续）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E160DC3-F3C7-42DA-BBA9-827907A2A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343400"/>
          </a:xfrm>
        </p:spPr>
        <p:txBody>
          <a:bodyPr/>
          <a:lstStyle/>
          <a:p>
            <a:pPr eaLnBrk="1" hangingPunct="1"/>
            <a:r>
              <a:rPr lang="zh-CN" altLang="en-US"/>
              <a:t>块结束时变量活跃，在块中被定义，后继块中被引用</a:t>
            </a:r>
          </a:p>
          <a:p>
            <a:pPr lvl="1" eaLnBrk="1" hangingPunct="1"/>
            <a:r>
              <a:rPr lang="en-US" altLang="zh-CN"/>
              <a:t>9.6</a:t>
            </a:r>
            <a:r>
              <a:rPr lang="zh-CN" altLang="en-US"/>
              <a:t>节：保存至内存，后继块又需读出到寄存器</a:t>
            </a:r>
          </a:p>
          <a:p>
            <a:pPr lvl="1" eaLnBrk="1" hangingPunct="1"/>
            <a:r>
              <a:rPr lang="zh-CN" altLang="en-US"/>
              <a:t>优化：无需保存和读出，节省开销</a:t>
            </a:r>
            <a:r>
              <a:rPr lang="en-US" altLang="zh-CN"/>
              <a:t>2</a:t>
            </a: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8987A3E8-8843-4C8F-9BCE-50CB891A8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114800"/>
          <a:ext cx="60960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3" imgW="1904174" imgH="355446" progId="Equation.3">
                  <p:embed/>
                </p:oleObj>
              </mc:Choice>
              <mc:Fallback>
                <p:oleObj name="Equation" r:id="rId3" imgW="1904174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60960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02516E8-0ADE-4FE5-AE60-CF9498B40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9.6</a:t>
            </a:r>
          </a:p>
        </p:txBody>
      </p:sp>
      <p:sp>
        <p:nvSpPr>
          <p:cNvPr id="57347" name="Text Box 5">
            <a:extLst>
              <a:ext uri="{FF2B5EF4-FFF2-40B4-BE49-F238E27FC236}">
                <a16:creationId xmlns:a16="http://schemas.microsoft.com/office/drawing/2014/main" id="{8E578EFF-6BDB-4245-AEF2-25EB4E4708E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276600" y="1828800"/>
            <a:ext cx="22098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 := b + c</a:t>
            </a:r>
            <a:br>
              <a:rPr lang="en-US" altLang="zh-CN"/>
            </a:br>
            <a:r>
              <a:rPr lang="en-US" altLang="zh-CN"/>
              <a:t>d := d – b</a:t>
            </a:r>
            <a:br>
              <a:rPr lang="en-US" altLang="zh-CN"/>
            </a:br>
            <a:r>
              <a:rPr lang="en-US" altLang="zh-CN"/>
              <a:t>e := a + f</a:t>
            </a:r>
          </a:p>
        </p:txBody>
      </p:sp>
      <p:sp>
        <p:nvSpPr>
          <p:cNvPr id="57348" name="Text Box 6">
            <a:extLst>
              <a:ext uri="{FF2B5EF4-FFF2-40B4-BE49-F238E27FC236}">
                <a16:creationId xmlns:a16="http://schemas.microsoft.com/office/drawing/2014/main" id="{A93FFCE6-D80E-43DE-99C2-D230A500E6B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486400" y="220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B</a:t>
            </a:r>
            <a:r>
              <a:rPr lang="en-US" altLang="zh-CN" baseline="-25000">
                <a:solidFill>
                  <a:schemeClr val="folHlink"/>
                </a:solidFill>
              </a:rPr>
              <a:t>1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57349" name="Text Box 7">
            <a:extLst>
              <a:ext uri="{FF2B5EF4-FFF2-40B4-BE49-F238E27FC236}">
                <a16:creationId xmlns:a16="http://schemas.microsoft.com/office/drawing/2014/main" id="{C2D47AC3-2CEF-4C2E-9112-4CAC7230F14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886200" y="2971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acdef</a:t>
            </a:r>
          </a:p>
        </p:txBody>
      </p:sp>
      <p:sp>
        <p:nvSpPr>
          <p:cNvPr id="57350" name="Text Box 8">
            <a:extLst>
              <a:ext uri="{FF2B5EF4-FFF2-40B4-BE49-F238E27FC236}">
                <a16:creationId xmlns:a16="http://schemas.microsoft.com/office/drawing/2014/main" id="{12D1C07D-9BDE-44A2-AC12-E54818A921B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410200" y="3581400"/>
            <a:ext cx="220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 := d + f</a:t>
            </a:r>
            <a:br>
              <a:rPr lang="en-US" altLang="zh-CN"/>
            </a:br>
            <a:r>
              <a:rPr lang="en-US" altLang="zh-CN"/>
              <a:t>e := a – c</a:t>
            </a:r>
          </a:p>
        </p:txBody>
      </p:sp>
      <p:sp>
        <p:nvSpPr>
          <p:cNvPr id="57351" name="Text Box 9">
            <a:extLst>
              <a:ext uri="{FF2B5EF4-FFF2-40B4-BE49-F238E27FC236}">
                <a16:creationId xmlns:a16="http://schemas.microsoft.com/office/drawing/2014/main" id="{EB41F8C6-1C82-4CF1-ABBD-EEC5B63AF83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858000" y="3200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acdf</a:t>
            </a:r>
          </a:p>
        </p:txBody>
      </p:sp>
      <p:sp>
        <p:nvSpPr>
          <p:cNvPr id="57352" name="Text Box 10">
            <a:extLst>
              <a:ext uri="{FF2B5EF4-FFF2-40B4-BE49-F238E27FC236}">
                <a16:creationId xmlns:a16="http://schemas.microsoft.com/office/drawing/2014/main" id="{E6E608E9-4687-4BBA-8C00-8F83BEEDBE2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77000" y="4343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bcdef</a:t>
            </a:r>
          </a:p>
        </p:txBody>
      </p:sp>
      <p:sp>
        <p:nvSpPr>
          <p:cNvPr id="57353" name="Text Box 11">
            <a:extLst>
              <a:ext uri="{FF2B5EF4-FFF2-40B4-BE49-F238E27FC236}">
                <a16:creationId xmlns:a16="http://schemas.microsoft.com/office/drawing/2014/main" id="{08A735EB-1EAB-4339-B032-F930AEF31E7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143000" y="3581400"/>
            <a:ext cx="2209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f := a – d</a:t>
            </a:r>
          </a:p>
        </p:txBody>
      </p:sp>
      <p:sp>
        <p:nvSpPr>
          <p:cNvPr id="57354" name="Text Box 12">
            <a:extLst>
              <a:ext uri="{FF2B5EF4-FFF2-40B4-BE49-F238E27FC236}">
                <a16:creationId xmlns:a16="http://schemas.microsoft.com/office/drawing/2014/main" id="{BF7AE6A1-278A-4951-97DE-84C504AD5A5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990600" y="3200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acde</a:t>
            </a:r>
          </a:p>
        </p:txBody>
      </p:sp>
      <p:sp>
        <p:nvSpPr>
          <p:cNvPr id="57355" name="Text Box 13">
            <a:extLst>
              <a:ext uri="{FF2B5EF4-FFF2-40B4-BE49-F238E27FC236}">
                <a16:creationId xmlns:a16="http://schemas.microsoft.com/office/drawing/2014/main" id="{825C2270-655A-46C0-A9FC-FDEA410F8FE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66800" y="3962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cdef</a:t>
            </a:r>
          </a:p>
        </p:txBody>
      </p:sp>
      <p:sp>
        <p:nvSpPr>
          <p:cNvPr id="57356" name="Text Box 14">
            <a:extLst>
              <a:ext uri="{FF2B5EF4-FFF2-40B4-BE49-F238E27FC236}">
                <a16:creationId xmlns:a16="http://schemas.microsoft.com/office/drawing/2014/main" id="{496AADEC-1BFE-4C01-80CB-0AFEE7B2F9C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276600" y="4953000"/>
            <a:ext cx="2209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 := d + c</a:t>
            </a:r>
          </a:p>
        </p:txBody>
      </p:sp>
      <p:sp>
        <p:nvSpPr>
          <p:cNvPr id="57357" name="Text Box 15">
            <a:extLst>
              <a:ext uri="{FF2B5EF4-FFF2-40B4-BE49-F238E27FC236}">
                <a16:creationId xmlns:a16="http://schemas.microsoft.com/office/drawing/2014/main" id="{8E2E5BDD-C54E-42A7-ADFE-CFD6943358D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962400" y="4572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cdef</a:t>
            </a:r>
          </a:p>
        </p:txBody>
      </p:sp>
      <p:sp>
        <p:nvSpPr>
          <p:cNvPr id="57358" name="Text Box 16">
            <a:extLst>
              <a:ext uri="{FF2B5EF4-FFF2-40B4-BE49-F238E27FC236}">
                <a16:creationId xmlns:a16="http://schemas.microsoft.com/office/drawing/2014/main" id="{BF648D38-7961-444E-A40D-759773AA63E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962400" y="5334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bcdef</a:t>
            </a:r>
          </a:p>
        </p:txBody>
      </p:sp>
      <p:sp>
        <p:nvSpPr>
          <p:cNvPr id="57359" name="Line 17">
            <a:extLst>
              <a:ext uri="{FF2B5EF4-FFF2-40B4-BE49-F238E27FC236}">
                <a16:creationId xmlns:a16="http://schemas.microsoft.com/office/drawing/2014/main" id="{3AA8FCD0-0CBC-46CE-B757-D4AAACB70483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2286000" y="3048000"/>
            <a:ext cx="9906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Line 18">
            <a:extLst>
              <a:ext uri="{FF2B5EF4-FFF2-40B4-BE49-F238E27FC236}">
                <a16:creationId xmlns:a16="http://schemas.microsoft.com/office/drawing/2014/main" id="{9FC10031-4497-4823-B558-F059D907C0A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486400" y="3048000"/>
            <a:ext cx="10668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1" name="Line 19">
            <a:extLst>
              <a:ext uri="{FF2B5EF4-FFF2-40B4-BE49-F238E27FC236}">
                <a16:creationId xmlns:a16="http://schemas.microsoft.com/office/drawing/2014/main" id="{5075786F-C879-439F-A2D6-4BF79DC9B3F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286000" y="4038600"/>
            <a:ext cx="990600" cy="914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Line 20">
            <a:extLst>
              <a:ext uri="{FF2B5EF4-FFF2-40B4-BE49-F238E27FC236}">
                <a16:creationId xmlns:a16="http://schemas.microsoft.com/office/drawing/2014/main" id="{74EE344A-1A48-4591-9458-42F1AE470E6F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5486400" y="4419600"/>
            <a:ext cx="10668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3" name="Line 21">
            <a:extLst>
              <a:ext uri="{FF2B5EF4-FFF2-40B4-BE49-F238E27FC236}">
                <a16:creationId xmlns:a16="http://schemas.microsoft.com/office/drawing/2014/main" id="{FC15AF9B-CED4-44F2-81A4-1F4B73D24C6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7620000" y="4419600"/>
            <a:ext cx="3048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4" name="Text Box 22">
            <a:extLst>
              <a:ext uri="{FF2B5EF4-FFF2-40B4-BE49-F238E27FC236}">
                <a16:creationId xmlns:a16="http://schemas.microsoft.com/office/drawing/2014/main" id="{FB0CC6F1-EC09-438A-8DB3-FA70CEE0EAB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858000" y="4800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bdef</a:t>
            </a:r>
            <a:r>
              <a:rPr lang="zh-CN" altLang="en-US">
                <a:solidFill>
                  <a:schemeClr val="folHlink"/>
                </a:solidFill>
              </a:rPr>
              <a:t>活跃</a:t>
            </a:r>
          </a:p>
        </p:txBody>
      </p:sp>
      <p:sp>
        <p:nvSpPr>
          <p:cNvPr id="57365" name="Line 23">
            <a:extLst>
              <a:ext uri="{FF2B5EF4-FFF2-40B4-BE49-F238E27FC236}">
                <a16:creationId xmlns:a16="http://schemas.microsoft.com/office/drawing/2014/main" id="{1ACF9C9E-A4B9-4307-A3B1-407D682DB885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486400" y="5410200"/>
            <a:ext cx="3048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Text Box 24">
            <a:extLst>
              <a:ext uri="{FF2B5EF4-FFF2-40B4-BE49-F238E27FC236}">
                <a16:creationId xmlns:a16="http://schemas.microsoft.com/office/drawing/2014/main" id="{4BB5202D-7E79-4DEA-82E0-45B7562B113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724400" y="5791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bcdef</a:t>
            </a:r>
            <a:r>
              <a:rPr lang="zh-CN" altLang="en-US">
                <a:solidFill>
                  <a:schemeClr val="folHlink"/>
                </a:solidFill>
              </a:rPr>
              <a:t>活跃</a:t>
            </a:r>
          </a:p>
        </p:txBody>
      </p:sp>
      <p:sp>
        <p:nvSpPr>
          <p:cNvPr id="57367" name="Freeform 25">
            <a:extLst>
              <a:ext uri="{FF2B5EF4-FFF2-40B4-BE49-F238E27FC236}">
                <a16:creationId xmlns:a16="http://schemas.microsoft.com/office/drawing/2014/main" id="{5E97899E-4019-4C47-882F-0307D74FFB9F}"/>
              </a:ext>
            </a:extLst>
          </p:cNvPr>
          <p:cNvSpPr>
            <a:spLocks/>
          </p:cNvSpPr>
          <p:nvPr/>
        </p:nvSpPr>
        <p:spPr bwMode="ltGray">
          <a:xfrm>
            <a:off x="609600" y="1333500"/>
            <a:ext cx="3276600" cy="4521200"/>
          </a:xfrm>
          <a:custGeom>
            <a:avLst/>
            <a:gdLst>
              <a:gd name="T0" fmla="*/ 2667000 w 2064"/>
              <a:gd name="T1" fmla="*/ 4076700 h 2848"/>
              <a:gd name="T2" fmla="*/ 1676400 w 2064"/>
              <a:gd name="T3" fmla="*/ 4457700 h 2848"/>
              <a:gd name="T4" fmla="*/ 457200 w 2064"/>
              <a:gd name="T5" fmla="*/ 3695700 h 2848"/>
              <a:gd name="T6" fmla="*/ 304800 w 2064"/>
              <a:gd name="T7" fmla="*/ 1181100 h 2848"/>
              <a:gd name="T8" fmla="*/ 2286000 w 2064"/>
              <a:gd name="T9" fmla="*/ 114300 h 2848"/>
              <a:gd name="T10" fmla="*/ 3276600 w 2064"/>
              <a:gd name="T11" fmla="*/ 495300 h 28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64" h="2848">
                <a:moveTo>
                  <a:pt x="1680" y="2568"/>
                </a:moveTo>
                <a:cubicBezTo>
                  <a:pt x="1484" y="2708"/>
                  <a:pt x="1288" y="2848"/>
                  <a:pt x="1056" y="2808"/>
                </a:cubicBezTo>
                <a:cubicBezTo>
                  <a:pt x="824" y="2768"/>
                  <a:pt x="432" y="2672"/>
                  <a:pt x="288" y="2328"/>
                </a:cubicBezTo>
                <a:cubicBezTo>
                  <a:pt x="144" y="1984"/>
                  <a:pt x="0" y="1120"/>
                  <a:pt x="192" y="744"/>
                </a:cubicBezTo>
                <a:cubicBezTo>
                  <a:pt x="384" y="368"/>
                  <a:pt x="1128" y="144"/>
                  <a:pt x="1440" y="72"/>
                </a:cubicBezTo>
                <a:cubicBezTo>
                  <a:pt x="1752" y="0"/>
                  <a:pt x="1908" y="156"/>
                  <a:pt x="2064" y="312"/>
                </a:cubicBezTo>
              </a:path>
            </a:pathLst>
          </a:custGeom>
          <a:noFill/>
          <a:ln w="25400" cap="flat" cmpd="sng">
            <a:solidFill>
              <a:srgbClr val="FF33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Text Box 26">
            <a:extLst>
              <a:ext uri="{FF2B5EF4-FFF2-40B4-BE49-F238E27FC236}">
                <a16:creationId xmlns:a16="http://schemas.microsoft.com/office/drawing/2014/main" id="{2A6601B0-0B38-4A77-8D32-914715F6817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876800" y="1447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bcdf</a:t>
            </a:r>
          </a:p>
        </p:txBody>
      </p:sp>
      <p:sp>
        <p:nvSpPr>
          <p:cNvPr id="57369" name="Text Box 27">
            <a:extLst>
              <a:ext uri="{FF2B5EF4-FFF2-40B4-BE49-F238E27FC236}">
                <a16:creationId xmlns:a16="http://schemas.microsoft.com/office/drawing/2014/main" id="{0CBED389-D4E6-42F8-8B9C-146082E462D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352800" y="3581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B</a:t>
            </a:r>
            <a:r>
              <a:rPr lang="en-US" altLang="zh-CN" baseline="-25000">
                <a:solidFill>
                  <a:schemeClr val="folHlink"/>
                </a:solidFill>
              </a:rPr>
              <a:t>2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57370" name="Text Box 28">
            <a:extLst>
              <a:ext uri="{FF2B5EF4-FFF2-40B4-BE49-F238E27FC236}">
                <a16:creationId xmlns:a16="http://schemas.microsoft.com/office/drawing/2014/main" id="{139804AE-05DF-43C2-B6F2-6EFCBF079EE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6200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B</a:t>
            </a:r>
            <a:r>
              <a:rPr lang="en-US" altLang="zh-CN" baseline="-25000">
                <a:solidFill>
                  <a:schemeClr val="folHlink"/>
                </a:solidFill>
              </a:rPr>
              <a:t>3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57371" name="Text Box 29">
            <a:extLst>
              <a:ext uri="{FF2B5EF4-FFF2-40B4-BE49-F238E27FC236}">
                <a16:creationId xmlns:a16="http://schemas.microsoft.com/office/drawing/2014/main" id="{339D226A-FF85-4D2B-8381-0414956C0D6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486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B</a:t>
            </a:r>
            <a:r>
              <a:rPr lang="en-US" altLang="zh-CN" baseline="-25000">
                <a:solidFill>
                  <a:schemeClr val="folHlink"/>
                </a:solidFill>
              </a:rPr>
              <a:t>4</a:t>
            </a:r>
            <a:endParaRPr lang="en-US" altLang="zh-CN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6644C63-3C68-449B-A3FC-67C8D666F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9.6</a:t>
            </a:r>
            <a:r>
              <a:rPr lang="zh-CN" altLang="en-US"/>
              <a:t>（续）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3E5ABEC-6505-446B-91B5-2B782C728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R0</a:t>
            </a:r>
            <a:r>
              <a:rPr lang="zh-CN" altLang="en-US"/>
              <a:t>，</a:t>
            </a:r>
            <a:r>
              <a:rPr lang="en-US" altLang="zh-CN"/>
              <a:t>R1</a:t>
            </a:r>
            <a:r>
              <a:rPr lang="zh-CN" altLang="en-US"/>
              <a:t>，</a:t>
            </a:r>
            <a:r>
              <a:rPr lang="en-US" altLang="zh-CN"/>
              <a:t>R2</a:t>
            </a:r>
          </a:p>
          <a:p>
            <a:pPr eaLnBrk="1" hangingPunct="1"/>
            <a:r>
              <a:rPr lang="zh-CN" altLang="en-US"/>
              <a:t>对变量</a:t>
            </a:r>
            <a:r>
              <a:rPr lang="en-US" altLang="zh-CN"/>
              <a:t>a</a:t>
            </a:r>
          </a:p>
          <a:p>
            <a:pPr lvl="1" eaLnBrk="1" hangingPunct="1"/>
            <a:r>
              <a:rPr lang="zh-CN" altLang="en-US"/>
              <a:t>只在</a:t>
            </a:r>
            <a:r>
              <a:rPr lang="en-US" altLang="zh-CN"/>
              <a:t>B</a:t>
            </a:r>
            <a:r>
              <a:rPr lang="en-US" altLang="zh-CN" baseline="-25000"/>
              <a:t>1</a:t>
            </a:r>
            <a:r>
              <a:rPr lang="zh-CN" altLang="en-US"/>
              <a:t>出口活跃，</a:t>
            </a:r>
          </a:p>
          <a:p>
            <a:pPr lvl="1" eaLnBrk="1" hangingPunct="1"/>
            <a:r>
              <a:rPr lang="en-US" altLang="zh-CN"/>
              <a:t>use(a, B</a:t>
            </a:r>
            <a:r>
              <a:rPr lang="en-US" altLang="zh-CN" baseline="-25000"/>
              <a:t>1</a:t>
            </a:r>
            <a:r>
              <a:rPr lang="en-US" altLang="zh-CN"/>
              <a:t>) = use(a, B</a:t>
            </a:r>
            <a:r>
              <a:rPr lang="en-US" altLang="zh-CN" baseline="-25000"/>
              <a:t>4</a:t>
            </a:r>
            <a:r>
              <a:rPr lang="en-US" altLang="zh-CN"/>
              <a:t>) = 0, </a:t>
            </a:r>
            <a:br>
              <a:rPr lang="en-US" altLang="zh-CN"/>
            </a:br>
            <a:r>
              <a:rPr lang="en-US" altLang="zh-CN"/>
              <a:t>use(a, B</a:t>
            </a:r>
            <a:r>
              <a:rPr lang="en-US" altLang="zh-CN" baseline="-25000"/>
              <a:t>2</a:t>
            </a:r>
            <a:r>
              <a:rPr lang="en-US" altLang="zh-CN"/>
              <a:t>) = use(a, B</a:t>
            </a:r>
            <a:r>
              <a:rPr lang="en-US" altLang="zh-CN" baseline="-25000"/>
              <a:t>3</a:t>
            </a:r>
            <a:r>
              <a:rPr lang="en-US" altLang="zh-CN"/>
              <a:t>) = 1</a:t>
            </a:r>
          </a:p>
          <a:p>
            <a:pPr lvl="1" eaLnBrk="1" hangingPunct="1"/>
            <a:r>
              <a:rPr lang="zh-CN" altLang="en-US"/>
              <a:t>总共节省</a:t>
            </a:r>
            <a:r>
              <a:rPr lang="en-US" altLang="zh-CN"/>
              <a:t>4</a:t>
            </a:r>
          </a:p>
          <a:p>
            <a:pPr eaLnBrk="1" hangingPunct="1"/>
            <a:r>
              <a:rPr lang="en-US" altLang="zh-CN"/>
              <a:t>b, c, d, e, f——6, 3, 6, 4, 4</a:t>
            </a:r>
          </a:p>
          <a:p>
            <a:pPr eaLnBrk="1" hangingPunct="1"/>
            <a:r>
              <a:rPr lang="zh-CN" altLang="en-US"/>
              <a:t>可将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保存在</a:t>
            </a:r>
            <a:r>
              <a:rPr lang="en-US" altLang="zh-CN"/>
              <a:t>R0</a:t>
            </a:r>
            <a:r>
              <a:rPr lang="zh-CN" altLang="en-US"/>
              <a:t>、</a:t>
            </a:r>
            <a:r>
              <a:rPr lang="en-US" altLang="zh-CN"/>
              <a:t>R1</a:t>
            </a:r>
            <a:r>
              <a:rPr lang="zh-CN" altLang="en-US"/>
              <a:t>、</a:t>
            </a:r>
            <a:r>
              <a:rPr lang="en-US" altLang="zh-CN"/>
              <a:t>R2</a:t>
            </a:r>
            <a:r>
              <a:rPr lang="zh-CN" altLang="en-US"/>
              <a:t>中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147A6333-AD2D-4F7D-B54A-B47967A57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438400"/>
          <a:ext cx="2819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3" imgW="1282700" imgH="355600" progId="Equation.3">
                  <p:embed/>
                </p:oleObj>
              </mc:Choice>
              <mc:Fallback>
                <p:oleObj name="Equation" r:id="rId3" imgW="12827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819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E95343FE-38A9-44A1-A3A9-07A6CB868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971800"/>
          <a:ext cx="2344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5" imgW="1066337" imgH="355446" progId="Equation.3">
                  <p:embed/>
                </p:oleObj>
              </mc:Choice>
              <mc:Fallback>
                <p:oleObj name="Equation" r:id="rId5" imgW="1066337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1800"/>
                        <a:ext cx="2344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6127D73-AD53-4720-BDD9-52118F2F5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9.6</a:t>
            </a:r>
            <a:r>
              <a:rPr lang="zh-CN" altLang="en-US"/>
              <a:t>（续）</a:t>
            </a: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BE146073-E473-4074-BCD9-D3CDD7DD09B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6000" y="2349500"/>
            <a:ext cx="396240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/>
              <a:t>MOV R1, R0	MOV R0, R3</a:t>
            </a:r>
            <a:br>
              <a:rPr lang="en-US" altLang="zh-CN" sz="2000"/>
            </a:br>
            <a:r>
              <a:rPr lang="en-US" altLang="zh-CN" sz="2000"/>
              <a:t>ADD c, R0	ADD f, R3</a:t>
            </a:r>
            <a:br>
              <a:rPr lang="en-US" altLang="zh-CN" sz="2000"/>
            </a:br>
            <a:r>
              <a:rPr lang="en-US" altLang="zh-CN" sz="2000"/>
              <a:t>SUB R1, R2	MOV R3, e</a:t>
            </a:r>
          </a:p>
        </p:txBody>
      </p:sp>
      <p:sp>
        <p:nvSpPr>
          <p:cNvPr id="59396" name="Text Box 5">
            <a:extLst>
              <a:ext uri="{FF2B5EF4-FFF2-40B4-BE49-F238E27FC236}">
                <a16:creationId xmlns:a16="http://schemas.microsoft.com/office/drawing/2014/main" id="{351AD7B5-F299-4DE0-97BC-459E3DB0CA9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248400" y="2514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B</a:t>
            </a:r>
            <a:r>
              <a:rPr lang="en-US" altLang="zh-CN" sz="2000" baseline="-25000">
                <a:solidFill>
                  <a:schemeClr val="folHlink"/>
                </a:solidFill>
              </a:rPr>
              <a:t>1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59397" name="Text Box 7">
            <a:extLst>
              <a:ext uri="{FF2B5EF4-FFF2-40B4-BE49-F238E27FC236}">
                <a16:creationId xmlns:a16="http://schemas.microsoft.com/office/drawing/2014/main" id="{9A05F8D3-4A45-454A-A149-644EB26E922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419600" y="3784600"/>
            <a:ext cx="403860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/>
              <a:t>MOV R2, R1	SUB c, R3</a:t>
            </a:r>
            <a:br>
              <a:rPr lang="en-US" altLang="zh-CN" sz="2000"/>
            </a:br>
            <a:r>
              <a:rPr lang="en-US" altLang="zh-CN" sz="2000"/>
              <a:t>ADD f, R1	MOV R3, e</a:t>
            </a:r>
            <a:br>
              <a:rPr lang="en-US" altLang="zh-CN" sz="2000"/>
            </a:br>
            <a:r>
              <a:rPr lang="en-US" altLang="zh-CN" sz="2000"/>
              <a:t>MOV R0, R3	</a:t>
            </a:r>
            <a:r>
              <a:rPr lang="en-US" altLang="zh-CN" sz="2000">
                <a:solidFill>
                  <a:schemeClr val="bg1"/>
                </a:solidFill>
              </a:rPr>
              <a:t>MOV R3, e</a:t>
            </a:r>
          </a:p>
        </p:txBody>
      </p:sp>
      <p:sp>
        <p:nvSpPr>
          <p:cNvPr id="59398" name="Text Box 10">
            <a:extLst>
              <a:ext uri="{FF2B5EF4-FFF2-40B4-BE49-F238E27FC236}">
                <a16:creationId xmlns:a16="http://schemas.microsoft.com/office/drawing/2014/main" id="{C7E7B314-803E-4554-B51B-C79704968E4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143000" y="3784600"/>
            <a:ext cx="220980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/>
              <a:t>MOV R0, R3</a:t>
            </a:r>
            <a:br>
              <a:rPr lang="en-US" altLang="zh-CN" sz="2000"/>
            </a:br>
            <a:r>
              <a:rPr lang="en-US" altLang="zh-CN" sz="2000"/>
              <a:t>SUB R2, R3</a:t>
            </a:r>
            <a:br>
              <a:rPr lang="en-US" altLang="zh-CN" sz="2000"/>
            </a:br>
            <a:r>
              <a:rPr lang="en-US" altLang="zh-CN" sz="2000"/>
              <a:t>MOV R3, f</a:t>
            </a:r>
          </a:p>
        </p:txBody>
      </p:sp>
      <p:sp>
        <p:nvSpPr>
          <p:cNvPr id="59399" name="Text Box 13">
            <a:extLst>
              <a:ext uri="{FF2B5EF4-FFF2-40B4-BE49-F238E27FC236}">
                <a16:creationId xmlns:a16="http://schemas.microsoft.com/office/drawing/2014/main" id="{AEDB5C5F-0BEC-4AC0-A4EF-F866119886E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276600" y="51562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/>
              <a:t>MOV R2, R1</a:t>
            </a:r>
            <a:br>
              <a:rPr lang="en-US" altLang="zh-CN" sz="2000"/>
            </a:br>
            <a:r>
              <a:rPr lang="en-US" altLang="zh-CN" sz="2000"/>
              <a:t>ADD c, R1</a:t>
            </a:r>
          </a:p>
        </p:txBody>
      </p:sp>
      <p:sp>
        <p:nvSpPr>
          <p:cNvPr id="59400" name="Line 16">
            <a:extLst>
              <a:ext uri="{FF2B5EF4-FFF2-40B4-BE49-F238E27FC236}">
                <a16:creationId xmlns:a16="http://schemas.microsoft.com/office/drawing/2014/main" id="{361979CB-EB3C-409A-8AF1-552226693616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2209800" y="3225800"/>
            <a:ext cx="1066800" cy="584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Line 17">
            <a:extLst>
              <a:ext uri="{FF2B5EF4-FFF2-40B4-BE49-F238E27FC236}">
                <a16:creationId xmlns:a16="http://schemas.microsoft.com/office/drawing/2014/main" id="{62EFCD8A-D869-47F1-BBA5-A077EBC2299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638800" y="3179763"/>
            <a:ext cx="838200" cy="55403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Line 18">
            <a:extLst>
              <a:ext uri="{FF2B5EF4-FFF2-40B4-BE49-F238E27FC236}">
                <a16:creationId xmlns:a16="http://schemas.microsoft.com/office/drawing/2014/main" id="{02C790F2-6AE7-43D0-AAE0-29694CB57339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362200" y="4622800"/>
            <a:ext cx="914400" cy="48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Line 19">
            <a:extLst>
              <a:ext uri="{FF2B5EF4-FFF2-40B4-BE49-F238E27FC236}">
                <a16:creationId xmlns:a16="http://schemas.microsoft.com/office/drawing/2014/main" id="{EA729335-DC71-42ED-B006-9FCDA3E7CC67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5486400" y="4622800"/>
            <a:ext cx="1143000" cy="558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Freeform 24">
            <a:extLst>
              <a:ext uri="{FF2B5EF4-FFF2-40B4-BE49-F238E27FC236}">
                <a16:creationId xmlns:a16="http://schemas.microsoft.com/office/drawing/2014/main" id="{48E3D358-154A-4CBD-8949-862E42A91681}"/>
              </a:ext>
            </a:extLst>
          </p:cNvPr>
          <p:cNvSpPr>
            <a:spLocks/>
          </p:cNvSpPr>
          <p:nvPr/>
        </p:nvSpPr>
        <p:spPr bwMode="ltGray">
          <a:xfrm>
            <a:off x="646113" y="1889125"/>
            <a:ext cx="2673350" cy="4322763"/>
          </a:xfrm>
          <a:custGeom>
            <a:avLst/>
            <a:gdLst>
              <a:gd name="T0" fmla="*/ 2632075 w 1684"/>
              <a:gd name="T1" fmla="*/ 3822700 h 2723"/>
              <a:gd name="T2" fmla="*/ 1639888 w 1684"/>
              <a:gd name="T3" fmla="*/ 4270375 h 2723"/>
              <a:gd name="T4" fmla="*/ 420688 w 1684"/>
              <a:gd name="T5" fmla="*/ 3508375 h 2723"/>
              <a:gd name="T6" fmla="*/ 268288 w 1684"/>
              <a:gd name="T7" fmla="*/ 993775 h 2723"/>
              <a:gd name="T8" fmla="*/ 2027238 w 1684"/>
              <a:gd name="T9" fmla="*/ 93663 h 2723"/>
              <a:gd name="T10" fmla="*/ 2673350 w 1684"/>
              <a:gd name="T11" fmla="*/ 431800 h 2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84" h="2723">
                <a:moveTo>
                  <a:pt x="1658" y="2408"/>
                </a:moveTo>
                <a:cubicBezTo>
                  <a:pt x="1554" y="2453"/>
                  <a:pt x="1265" y="2723"/>
                  <a:pt x="1033" y="2690"/>
                </a:cubicBezTo>
                <a:cubicBezTo>
                  <a:pt x="801" y="2657"/>
                  <a:pt x="409" y="2554"/>
                  <a:pt x="265" y="2210"/>
                </a:cubicBezTo>
                <a:cubicBezTo>
                  <a:pt x="121" y="1866"/>
                  <a:pt x="0" y="985"/>
                  <a:pt x="169" y="626"/>
                </a:cubicBezTo>
                <a:cubicBezTo>
                  <a:pt x="338" y="267"/>
                  <a:pt x="1025" y="118"/>
                  <a:pt x="1277" y="59"/>
                </a:cubicBezTo>
                <a:cubicBezTo>
                  <a:pt x="1529" y="0"/>
                  <a:pt x="1599" y="228"/>
                  <a:pt x="1684" y="272"/>
                </a:cubicBezTo>
              </a:path>
            </a:pathLst>
          </a:custGeom>
          <a:noFill/>
          <a:ln w="25400" cap="flat" cmpd="sng">
            <a:solidFill>
              <a:srgbClr val="FF33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5" name="Text Box 26">
            <a:extLst>
              <a:ext uri="{FF2B5EF4-FFF2-40B4-BE49-F238E27FC236}">
                <a16:creationId xmlns:a16="http://schemas.microsoft.com/office/drawing/2014/main" id="{62E7C94C-A595-42C9-B3F9-6B2E06A3BBB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352800" y="4038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B</a:t>
            </a:r>
            <a:r>
              <a:rPr lang="en-US" altLang="zh-CN" sz="2000" baseline="-25000">
                <a:solidFill>
                  <a:schemeClr val="folHlink"/>
                </a:solidFill>
              </a:rPr>
              <a:t>2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59406" name="Text Box 27">
            <a:extLst>
              <a:ext uri="{FF2B5EF4-FFF2-40B4-BE49-F238E27FC236}">
                <a16:creationId xmlns:a16="http://schemas.microsoft.com/office/drawing/2014/main" id="{E2DE45DA-934C-46D9-AEF5-69DF506B034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8458200" y="4038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B</a:t>
            </a:r>
            <a:r>
              <a:rPr lang="en-US" altLang="zh-CN" sz="2000" baseline="-25000">
                <a:solidFill>
                  <a:schemeClr val="folHlink"/>
                </a:solidFill>
              </a:rPr>
              <a:t>3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59407" name="Text Box 28">
            <a:extLst>
              <a:ext uri="{FF2B5EF4-FFF2-40B4-BE49-F238E27FC236}">
                <a16:creationId xmlns:a16="http://schemas.microsoft.com/office/drawing/2014/main" id="{E82AFFBC-2941-45BE-9436-2DD54BC9150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410200" y="5181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B</a:t>
            </a:r>
            <a:r>
              <a:rPr lang="en-US" altLang="zh-CN" sz="2000" baseline="-25000">
                <a:solidFill>
                  <a:schemeClr val="folHlink"/>
                </a:solidFill>
              </a:rPr>
              <a:t>4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59408" name="Text Box 29">
            <a:extLst>
              <a:ext uri="{FF2B5EF4-FFF2-40B4-BE49-F238E27FC236}">
                <a16:creationId xmlns:a16="http://schemas.microsoft.com/office/drawing/2014/main" id="{10116CAC-0ABA-46A3-84DD-D08FA588C3D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276600" y="62230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/>
              <a:t>MOV R1, b</a:t>
            </a:r>
            <a:br>
              <a:rPr lang="en-US" altLang="zh-CN" sz="2000"/>
            </a:br>
            <a:r>
              <a:rPr lang="en-US" altLang="zh-CN" sz="2000"/>
              <a:t>MOV R2, d</a:t>
            </a:r>
          </a:p>
        </p:txBody>
      </p:sp>
      <p:sp>
        <p:nvSpPr>
          <p:cNvPr id="59409" name="Line 30">
            <a:extLst>
              <a:ext uri="{FF2B5EF4-FFF2-40B4-BE49-F238E27FC236}">
                <a16:creationId xmlns:a16="http://schemas.microsoft.com/office/drawing/2014/main" id="{D5E9BFE9-DDA5-4746-9ADF-18BFF634F4F9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343400" y="5689600"/>
            <a:ext cx="0" cy="48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0" name="Text Box 31">
            <a:extLst>
              <a:ext uri="{FF2B5EF4-FFF2-40B4-BE49-F238E27FC236}">
                <a16:creationId xmlns:a16="http://schemas.microsoft.com/office/drawing/2014/main" id="{79B5DA02-4986-4FCB-9618-AE7C2F1D7F3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505200" y="12700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/>
              <a:t>MOV b, R1</a:t>
            </a:r>
            <a:br>
              <a:rPr lang="en-US" altLang="zh-CN" sz="2000"/>
            </a:br>
            <a:r>
              <a:rPr lang="en-US" altLang="zh-CN" sz="2000"/>
              <a:t>MOV d, R2</a:t>
            </a:r>
          </a:p>
        </p:txBody>
      </p:sp>
      <p:sp>
        <p:nvSpPr>
          <p:cNvPr id="59411" name="Line 32">
            <a:extLst>
              <a:ext uri="{FF2B5EF4-FFF2-40B4-BE49-F238E27FC236}">
                <a16:creationId xmlns:a16="http://schemas.microsoft.com/office/drawing/2014/main" id="{56CF9DF6-CA95-4B18-A297-A08BA1E2B772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572000" y="1803400"/>
            <a:ext cx="0" cy="48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2" name="Text Box 33">
            <a:extLst>
              <a:ext uri="{FF2B5EF4-FFF2-40B4-BE49-F238E27FC236}">
                <a16:creationId xmlns:a16="http://schemas.microsoft.com/office/drawing/2014/main" id="{3FA1B5F1-59BA-4DF1-ACF3-0B48E5579E5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553200" y="51816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/>
              <a:t>MOV R1, b</a:t>
            </a:r>
            <a:br>
              <a:rPr lang="en-US" altLang="zh-CN" sz="2000"/>
            </a:br>
            <a:r>
              <a:rPr lang="en-US" altLang="zh-CN" sz="2000"/>
              <a:t>MOV R2, d</a:t>
            </a:r>
          </a:p>
        </p:txBody>
      </p:sp>
      <p:sp>
        <p:nvSpPr>
          <p:cNvPr id="59413" name="Line 34">
            <a:extLst>
              <a:ext uri="{FF2B5EF4-FFF2-40B4-BE49-F238E27FC236}">
                <a16:creationId xmlns:a16="http://schemas.microsoft.com/office/drawing/2014/main" id="{FF61E554-7DEE-4471-828C-C688255A849A}"/>
              </a:ext>
            </a:extLst>
          </p:cNvPr>
          <p:cNvSpPr>
            <a:spLocks noChangeShapeType="1"/>
          </p:cNvSpPr>
          <p:nvPr/>
        </p:nvSpPr>
        <p:spPr bwMode="ltGray">
          <a:xfrm>
            <a:off x="7467600" y="4648200"/>
            <a:ext cx="3048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8DB31ED-DA60-4EDD-9BB3-7F9D7744E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9.7.3  </a:t>
            </a:r>
            <a:r>
              <a:rPr lang="zh-CN" altLang="en-US"/>
              <a:t>外层循环的寄存器分配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E361DBF-F44A-41D2-BBBA-731618E0A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内层循环相同思想</a:t>
            </a:r>
          </a:p>
          <a:p>
            <a:pPr eaLnBrk="1" hangingPunct="1"/>
            <a:r>
              <a:rPr lang="en-US" altLang="zh-CN"/>
              <a:t>L</a:t>
            </a:r>
            <a:r>
              <a:rPr lang="en-US" altLang="zh-CN" baseline="-25000"/>
              <a:t>1</a:t>
            </a:r>
            <a:r>
              <a:rPr lang="zh-CN" altLang="en-US"/>
              <a:t>包含</a:t>
            </a:r>
            <a:r>
              <a:rPr lang="en-US" altLang="zh-CN"/>
              <a:t>L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zh-CN" altLang="en-US"/>
              <a:t>在</a:t>
            </a:r>
            <a:r>
              <a:rPr lang="en-US" altLang="zh-CN"/>
              <a:t>L</a:t>
            </a:r>
            <a:r>
              <a:rPr lang="en-US" altLang="zh-CN" baseline="-25000"/>
              <a:t>2</a:t>
            </a:r>
            <a:r>
              <a:rPr lang="zh-CN" altLang="en-US"/>
              <a:t>中分配了寄存器，则在</a:t>
            </a:r>
            <a:r>
              <a:rPr lang="en-US" altLang="zh-CN"/>
              <a:t>L</a:t>
            </a:r>
            <a:r>
              <a:rPr lang="en-US" altLang="zh-CN" baseline="-25000"/>
              <a:t>1</a:t>
            </a:r>
            <a:r>
              <a:rPr lang="en-US" altLang="zh-CN"/>
              <a:t> – L</a:t>
            </a:r>
            <a:r>
              <a:rPr lang="en-US" altLang="zh-CN" baseline="-25000"/>
              <a:t>2</a:t>
            </a:r>
            <a:r>
              <a:rPr lang="zh-CN" altLang="en-US"/>
              <a:t>不必再分配</a:t>
            </a:r>
          </a:p>
          <a:p>
            <a:pPr eaLnBrk="1" hangingPunct="1"/>
            <a:r>
              <a:rPr lang="en-US" altLang="zh-CN"/>
              <a:t>x</a:t>
            </a:r>
            <a:r>
              <a:rPr lang="zh-CN" altLang="en-US"/>
              <a:t>在</a:t>
            </a:r>
            <a:r>
              <a:rPr lang="en-US" altLang="zh-CN"/>
              <a:t>L</a:t>
            </a:r>
            <a:r>
              <a:rPr lang="en-US" altLang="zh-CN" baseline="-25000"/>
              <a:t>1</a:t>
            </a:r>
            <a:r>
              <a:rPr lang="zh-CN" altLang="en-US"/>
              <a:t>中分配了寄存器，而</a:t>
            </a:r>
            <a:r>
              <a:rPr lang="en-US" altLang="zh-CN"/>
              <a:t>L</a:t>
            </a:r>
            <a:r>
              <a:rPr lang="en-US" altLang="zh-CN" baseline="-25000"/>
              <a:t>2</a:t>
            </a:r>
            <a:r>
              <a:rPr lang="zh-CN" altLang="en-US"/>
              <a:t>中没有，则在</a:t>
            </a:r>
            <a:r>
              <a:rPr lang="en-US" altLang="zh-CN"/>
              <a:t>L</a:t>
            </a:r>
            <a:r>
              <a:rPr lang="en-US" altLang="zh-CN" baseline="-25000"/>
              <a:t>2</a:t>
            </a:r>
            <a:r>
              <a:rPr lang="zh-CN" altLang="en-US"/>
              <a:t>入口需保存，出口需读出</a:t>
            </a:r>
          </a:p>
          <a:p>
            <a:pPr eaLnBrk="1" hangingPunct="1"/>
            <a:r>
              <a:rPr lang="en-US" altLang="zh-CN"/>
              <a:t>x</a:t>
            </a:r>
            <a:r>
              <a:rPr lang="zh-CN" altLang="en-US"/>
              <a:t>在</a:t>
            </a:r>
            <a:r>
              <a:rPr lang="en-US" altLang="zh-CN"/>
              <a:t>L</a:t>
            </a:r>
            <a:r>
              <a:rPr lang="en-US" altLang="zh-CN" baseline="-25000"/>
              <a:t>2</a:t>
            </a:r>
            <a:r>
              <a:rPr lang="zh-CN" altLang="en-US"/>
              <a:t>中分配了寄存器，而</a:t>
            </a:r>
            <a:r>
              <a:rPr lang="en-US" altLang="zh-CN"/>
              <a:t>L</a:t>
            </a:r>
            <a:r>
              <a:rPr lang="en-US" altLang="zh-CN" baseline="-25000"/>
              <a:t>1</a:t>
            </a:r>
            <a:r>
              <a:rPr lang="zh-CN" altLang="en-US"/>
              <a:t>中没有，则在</a:t>
            </a:r>
            <a:r>
              <a:rPr lang="en-US" altLang="zh-CN"/>
              <a:t>L</a:t>
            </a:r>
            <a:r>
              <a:rPr lang="en-US" altLang="zh-CN" baseline="-25000"/>
              <a:t>2</a:t>
            </a:r>
            <a:r>
              <a:rPr lang="zh-CN" altLang="en-US"/>
              <a:t>入口需读取，出口需保存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40B324D-6A85-4652-8D10-F97427446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9.7.4  </a:t>
            </a:r>
            <a:r>
              <a:rPr lang="zh-CN" altLang="en-US"/>
              <a:t>图着色法进行寄存器分配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4C2B77-53D8-46EF-84B1-7322F63E8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193088" cy="5486400"/>
          </a:xfrm>
        </p:spPr>
        <p:txBody>
          <a:bodyPr/>
          <a:lstStyle/>
          <a:p>
            <a:pPr marL="609600" indent="-609600" eaLnBrk="1" hangingPunct="1"/>
            <a:r>
              <a:rPr lang="zh-CN" altLang="en-US"/>
              <a:t>两次扫描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假定寄存器数目是无限的，选择目标机器指令翻译中间代码</a:t>
            </a:r>
            <a:r>
              <a:rPr lang="en-US" altLang="zh-CN"/>
              <a:t>——</a:t>
            </a:r>
            <a:r>
              <a:rPr lang="zh-CN" altLang="en-US"/>
              <a:t>每个变量一个寄存器，符号寄存器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分配物理寄存器</a:t>
            </a:r>
          </a:p>
          <a:p>
            <a:pPr marL="1371600" lvl="2" indent="-457200" eaLnBrk="1" hangingPunct="1"/>
            <a:r>
              <a:rPr lang="zh-CN" altLang="en-US"/>
              <a:t>寄存器冲突图，</a:t>
            </a:r>
            <a:r>
              <a:rPr lang="en-US" altLang="zh-CN"/>
              <a:t>register-interference graph</a:t>
            </a:r>
          </a:p>
          <a:p>
            <a:pPr marL="1752600" lvl="3" indent="-381000" eaLnBrk="1" hangingPunct="1"/>
            <a:r>
              <a:rPr lang="zh-CN" altLang="en-US"/>
              <a:t>节点</a:t>
            </a:r>
            <a:r>
              <a:rPr lang="en-US" altLang="zh-CN"/>
              <a:t>——</a:t>
            </a:r>
            <a:r>
              <a:rPr lang="zh-CN" altLang="en-US"/>
              <a:t>符号寄存器，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>
                <a:sym typeface="Wingdings" panose="05000000000000000000" pitchFamily="2" charset="2"/>
              </a:rPr>
              <a:t>—R</a:t>
            </a:r>
            <a:r>
              <a:rPr lang="en-US" altLang="zh-CN" baseline="-25000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，</a:t>
            </a:r>
            <a:r>
              <a:rPr lang="en-US" altLang="zh-CN">
                <a:sym typeface="Wingdings" panose="05000000000000000000" pitchFamily="2" charset="2"/>
              </a:rPr>
              <a:t>R</a:t>
            </a:r>
            <a:r>
              <a:rPr lang="en-US" altLang="zh-CN" baseline="-25000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定义的位置上</a:t>
            </a:r>
            <a:r>
              <a:rPr lang="en-US" altLang="zh-CN">
                <a:sym typeface="Wingdings" panose="05000000000000000000" pitchFamily="2" charset="2"/>
              </a:rPr>
              <a:t>R</a:t>
            </a:r>
            <a:r>
              <a:rPr lang="en-US" altLang="zh-CN" baseline="-25000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活跃</a:t>
            </a:r>
          </a:p>
          <a:p>
            <a:pPr marL="1752600" lvl="3" indent="-381000" eaLnBrk="1" hangingPunct="1"/>
            <a:r>
              <a:rPr lang="en-US" altLang="zh-CN">
                <a:sym typeface="Wingdings" panose="05000000000000000000" pitchFamily="2" charset="2"/>
              </a:rPr>
              <a:t>k——</a:t>
            </a:r>
            <a:r>
              <a:rPr lang="zh-CN" altLang="en-US">
                <a:sym typeface="Wingdings" panose="05000000000000000000" pitchFamily="2" charset="2"/>
              </a:rPr>
              <a:t>可用物理寄存器数，用</a:t>
            </a:r>
            <a:r>
              <a:rPr lang="en-US" altLang="zh-CN">
                <a:sym typeface="Wingdings" panose="05000000000000000000" pitchFamily="2" charset="2"/>
              </a:rPr>
              <a:t>k</a:t>
            </a:r>
            <a:r>
              <a:rPr lang="zh-CN" altLang="en-US">
                <a:sym typeface="Wingdings" panose="05000000000000000000" pitchFamily="2" charset="2"/>
              </a:rPr>
              <a:t>个颜色为图着色</a:t>
            </a:r>
          </a:p>
          <a:p>
            <a:pPr marL="1752600" lvl="3" indent="-381000" eaLnBrk="1" hangingPunct="1"/>
            <a:r>
              <a:rPr lang="zh-CN" altLang="en-US">
                <a:sym typeface="Wingdings" panose="05000000000000000000" pitchFamily="2" charset="2"/>
              </a:rPr>
              <a:t>相邻节点不同颜色</a:t>
            </a:r>
            <a:r>
              <a:rPr lang="en-US" altLang="zh-CN">
                <a:sym typeface="Wingdings" panose="05000000000000000000" pitchFamily="2" charset="2"/>
              </a:rPr>
              <a:t>——</a:t>
            </a:r>
            <a:r>
              <a:rPr lang="zh-CN" altLang="en-US">
                <a:sym typeface="Wingdings" panose="05000000000000000000" pitchFamily="2" charset="2"/>
              </a:rPr>
              <a:t>干扰变量使用不同寄存器</a:t>
            </a:r>
          </a:p>
          <a:p>
            <a:pPr marL="1752600" lvl="3" indent="-381000" eaLnBrk="1" hangingPunct="1"/>
            <a:r>
              <a:rPr lang="zh-CN" altLang="en-US">
                <a:sym typeface="Wingdings" panose="05000000000000000000" pitchFamily="2" charset="2"/>
              </a:rPr>
              <a:t>启发式算法</a:t>
            </a:r>
          </a:p>
          <a:p>
            <a:pPr marL="2209800" lvl="4" indent="-381000" eaLnBrk="1" hangingPunct="1"/>
            <a:r>
              <a:rPr lang="en-US" altLang="zh-CN">
                <a:solidFill>
                  <a:schemeClr val="folHlink"/>
                </a:solidFill>
              </a:rPr>
              <a:t>n</a:t>
            </a:r>
            <a:r>
              <a:rPr lang="zh-CN" altLang="en-US">
                <a:solidFill>
                  <a:schemeClr val="folHlink"/>
                </a:solidFill>
              </a:rPr>
              <a:t>邻居数</a:t>
            </a:r>
            <a:r>
              <a:rPr lang="en-US" altLang="zh-CN">
                <a:solidFill>
                  <a:schemeClr val="folHlink"/>
                </a:solidFill>
              </a:rPr>
              <a:t>&lt;k</a:t>
            </a:r>
            <a:r>
              <a:rPr lang="zh-CN" altLang="en-US">
                <a:solidFill>
                  <a:schemeClr val="folHlink"/>
                </a:solidFill>
              </a:rPr>
              <a:t>，去掉</a:t>
            </a:r>
            <a:r>
              <a:rPr lang="en-US" altLang="zh-CN">
                <a:solidFill>
                  <a:schemeClr val="folHlink"/>
                </a:solidFill>
              </a:rPr>
              <a:t>n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G’</a:t>
            </a:r>
            <a:r>
              <a:rPr lang="zh-CN" altLang="en-US">
                <a:solidFill>
                  <a:schemeClr val="folHlink"/>
                </a:solidFill>
                <a:sym typeface="Wingdings" panose="05000000000000000000" pitchFamily="2" charset="2"/>
              </a:rPr>
              <a:t>，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G’</a:t>
            </a:r>
            <a:r>
              <a:rPr lang="zh-CN" altLang="en-US">
                <a:solidFill>
                  <a:schemeClr val="folHlink"/>
                </a:solidFill>
                <a:sym typeface="Wingdings" panose="05000000000000000000" pitchFamily="2" charset="2"/>
              </a:rPr>
              <a:t>可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k</a:t>
            </a:r>
            <a:r>
              <a:rPr lang="zh-CN" altLang="en-US">
                <a:solidFill>
                  <a:schemeClr val="folHlink"/>
                </a:solidFill>
                <a:sym typeface="Wingdings" panose="05000000000000000000" pitchFamily="2" charset="2"/>
              </a:rPr>
              <a:t>着色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G</a:t>
            </a:r>
            <a:r>
              <a:rPr lang="zh-CN" altLang="en-US">
                <a:solidFill>
                  <a:schemeClr val="folHlink"/>
                </a:solidFill>
                <a:sym typeface="Wingdings" panose="05000000000000000000" pitchFamily="2" charset="2"/>
              </a:rPr>
              <a:t>可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k</a:t>
            </a:r>
            <a:r>
              <a:rPr lang="zh-CN" altLang="en-US">
                <a:solidFill>
                  <a:schemeClr val="folHlink"/>
                </a:solidFill>
                <a:sym typeface="Wingdings" panose="05000000000000000000" pitchFamily="2" charset="2"/>
              </a:rPr>
              <a:t>着色</a:t>
            </a:r>
          </a:p>
          <a:p>
            <a:pPr marL="2209800" lvl="4" indent="-381000" eaLnBrk="1" hangingPunct="1"/>
            <a:r>
              <a:rPr lang="zh-CN" altLang="en-US">
                <a:solidFill>
                  <a:schemeClr val="folHlink"/>
                </a:solidFill>
                <a:sym typeface="Wingdings" panose="05000000000000000000" pitchFamily="2" charset="2"/>
              </a:rPr>
              <a:t>最终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——</a:t>
            </a:r>
            <a:r>
              <a:rPr lang="zh-CN" altLang="en-US">
                <a:solidFill>
                  <a:schemeClr val="folHlink"/>
                </a:solidFill>
                <a:sym typeface="Wingdings" panose="05000000000000000000" pitchFamily="2" charset="2"/>
              </a:rPr>
              <a:t>空图（成功）或所有节点邻居数</a:t>
            </a:r>
            <a:r>
              <a:rPr lang="en-US" altLang="zh-CN">
                <a:solidFill>
                  <a:schemeClr val="folHlink"/>
                </a:solidFill>
                <a:sym typeface="Wingdings" panose="05000000000000000000" pitchFamily="2" charset="2"/>
              </a:rPr>
              <a:t>&gt;=n</a:t>
            </a:r>
            <a:r>
              <a:rPr lang="zh-CN" altLang="en-US">
                <a:solidFill>
                  <a:schemeClr val="folHlink"/>
                </a:solidFill>
                <a:sym typeface="Wingdings" panose="05000000000000000000" pitchFamily="2" charset="2"/>
              </a:rPr>
              <a:t>（失败）</a:t>
            </a:r>
            <a:endParaRPr lang="zh-CN" alt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19769</TotalTime>
  <Words>665</Words>
  <Application>Microsoft Office PowerPoint</Application>
  <PresentationFormat>全屏显示(4:3)</PresentationFormat>
  <Paragraphs>79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Tahoma</vt:lpstr>
      <vt:lpstr>Times New Roman</vt:lpstr>
      <vt:lpstr>Wingdings</vt:lpstr>
      <vt:lpstr>Blends</vt:lpstr>
      <vt:lpstr>Equation</vt:lpstr>
      <vt:lpstr>9.7  寄存器分配和指定</vt:lpstr>
      <vt:lpstr>9.7.1  全局寄存器分配</vt:lpstr>
      <vt:lpstr>9.7.2  引用计数</vt:lpstr>
      <vt:lpstr>节省开销（续）</vt:lpstr>
      <vt:lpstr>例9.6</vt:lpstr>
      <vt:lpstr>例9.6（续）</vt:lpstr>
      <vt:lpstr>例9.6（续）</vt:lpstr>
      <vt:lpstr>9.7.3  外层循环的寄存器分配</vt:lpstr>
      <vt:lpstr>9.7.4  图着色法进行寄存器分配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2032</cp:revision>
  <dcterms:created xsi:type="dcterms:W3CDTF">2003-06-05T11:51:39Z</dcterms:created>
  <dcterms:modified xsi:type="dcterms:W3CDTF">2020-11-17T11:36:31Z</dcterms:modified>
</cp:coreProperties>
</file>