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5" r:id="rId3"/>
    <p:sldId id="257" r:id="rId4"/>
    <p:sldId id="258" r:id="rId5"/>
    <p:sldId id="444" r:id="rId6"/>
    <p:sldId id="259" r:id="rId7"/>
    <p:sldId id="260" r:id="rId8"/>
    <p:sldId id="261" r:id="rId9"/>
    <p:sldId id="262" r:id="rId10"/>
    <p:sldId id="445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759575" cy="98679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69" autoAdjust="0"/>
    <p:restoredTop sz="90929"/>
  </p:normalViewPr>
  <p:slideViewPr>
    <p:cSldViewPr>
      <p:cViewPr varScale="1">
        <p:scale>
          <a:sx n="72" d="100"/>
          <a:sy n="72" d="100"/>
        </p:scale>
        <p:origin x="74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C5EF0492-9B68-48E7-94FC-823266B99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651D8D1F-A476-4CAB-A5EE-0B9255D849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A2F2D308-E532-4F56-BE2E-8DECE1C90E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CC1567A7-D956-43B2-9FAE-CFED282EB6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6055D7FD-A809-4D0B-BFA1-3D96B400B7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140C1F7-C924-4E0A-BB96-F1FFD38A8B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057224B-4F52-40FD-B826-CECF34FFEA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6C3E59C-03A9-420C-9EEA-70882B9BC7B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7760C6C-9362-4D50-9EA6-D59BD3FF14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3FDC708F-5633-47CC-8FEC-3763504680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E8BD9098-35A3-46D3-8252-D4E5482AF2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5233F906-56AF-427F-9FD1-E45DA7B66B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1CE36423-113C-4A7A-B89B-A386FB4FD75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>
              <a:extLst>
                <a:ext uri="{FF2B5EF4-FFF2-40B4-BE49-F238E27FC236}">
                  <a16:creationId xmlns:a16="http://schemas.microsoft.com/office/drawing/2014/main" id="{C2126B31-583F-4642-8F78-A00C79AFA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>
                <a:extLst>
                  <a:ext uri="{FF2B5EF4-FFF2-40B4-BE49-F238E27FC236}">
                    <a16:creationId xmlns:a16="http://schemas.microsoft.com/office/drawing/2014/main" id="{E58F246C-1E3C-44B7-BD91-7DBD55975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" name="Rectangle 5">
                <a:extLst>
                  <a:ext uri="{FF2B5EF4-FFF2-40B4-BE49-F238E27FC236}">
                    <a16:creationId xmlns:a16="http://schemas.microsoft.com/office/drawing/2014/main" id="{926E5249-215C-4B3F-A7F9-660BEF746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50" name="Group 6">
              <a:extLst>
                <a:ext uri="{FF2B5EF4-FFF2-40B4-BE49-F238E27FC236}">
                  <a16:creationId xmlns:a16="http://schemas.microsoft.com/office/drawing/2014/main" id="{05469F8E-6B88-4480-9FD1-D5708EFD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>
                <a:extLst>
                  <a:ext uri="{FF2B5EF4-FFF2-40B4-BE49-F238E27FC236}">
                    <a16:creationId xmlns:a16="http://schemas.microsoft.com/office/drawing/2014/main" id="{600FE527-928E-4694-939E-EE67AD890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2" name="Rectangle 8">
                <a:extLst>
                  <a:ext uri="{FF2B5EF4-FFF2-40B4-BE49-F238E27FC236}">
                    <a16:creationId xmlns:a16="http://schemas.microsoft.com/office/drawing/2014/main" id="{BEB15D2C-EBCF-4AB2-9245-FF01B4EF5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3" name="Rectangle 9">
              <a:extLst>
                <a:ext uri="{FF2B5EF4-FFF2-40B4-BE49-F238E27FC236}">
                  <a16:creationId xmlns:a16="http://schemas.microsoft.com/office/drawing/2014/main" id="{60C5F8C5-7467-464E-AEDB-6C89A8BFD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Rectangle 10">
              <a:extLst>
                <a:ext uri="{FF2B5EF4-FFF2-40B4-BE49-F238E27FC236}">
                  <a16:creationId xmlns:a16="http://schemas.microsoft.com/office/drawing/2014/main" id="{09E58071-1EF4-4DBA-9FD8-7CA75FF12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Rectangle 11">
              <a:extLst>
                <a:ext uri="{FF2B5EF4-FFF2-40B4-BE49-F238E27FC236}">
                  <a16:creationId xmlns:a16="http://schemas.microsoft.com/office/drawing/2014/main" id="{4DFEB9CA-D011-45C3-9749-71DA425D9D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6" name="Rectangle 12">
            <a:extLst>
              <a:ext uri="{FF2B5EF4-FFF2-40B4-BE49-F238E27FC236}">
                <a16:creationId xmlns:a16="http://schemas.microsoft.com/office/drawing/2014/main" id="{A655E608-8263-46BE-8469-7838A2C2CD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7A1423B7-0DBD-4154-B5BD-A59CACFE03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5E6A31A7-629B-40B0-AA58-5533AC96C6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D953659E-F093-4B9A-AC35-FCDF1E7B07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A754F6A7-E7F1-4855-B3A3-E7AB75E522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7B27E2A-77B4-4854-BABA-F7075C2F53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54AAB-F0B0-4B67-8672-30060E9C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11139-974F-43A8-84E5-B04EF0B6E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67E8D-B0D3-4BFC-828E-55D7CBED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A797E-239B-4C85-B09E-EB9966B9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D7B2D-449C-4084-B78E-3DF61136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DB2A1-83BA-4373-A7C4-60DB79B7ED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66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160A19-8BFC-44B0-8BB9-52DC3D8FE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2C63B-F805-4B7B-AEC5-8875AB911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12F44-40BC-4BC7-B4D8-1269C8F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3B77E-6B8C-47C6-95B7-FBBFE738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E10DD-61C8-417F-BF96-D7D38DA4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CFB30-A97E-43D6-A862-B86CD1F902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28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D3663-5925-47C2-8773-13DB2D90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90FED-5712-4DC8-907C-51D57021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AD996-0FA2-42D7-95FD-A0A62EFB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1A3F5-7CE2-46BC-896D-89C86857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A631F-44EA-4E82-BFA3-341ABF09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BAA25-2914-4E54-807C-1EE222305E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55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5EBEE-19D5-47FC-9CAD-6C8E8376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7C028-EB2C-455B-815B-DB462FBE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51C57-AA29-4DF5-AB80-4285FF7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08FF6-154F-4AF0-86B6-CCA8EF37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F5584-2388-4F25-8727-50572C07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7C041-3753-4901-9D8A-BB32EFCF96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6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2EF84-242C-4C10-8564-0DE7E8E8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714F1-6793-4EF8-BBE9-B4A57DD89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95E92-1F96-45BE-8C7F-DCBBDF2C6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FC224-AD64-4890-9D2B-6391ADF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73A53-1A19-4FF4-81FB-3993954E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792A6-2698-4135-B137-E2831FA6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48953-9FAA-4655-9B32-CBCC3F5EC8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2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41D11-40F5-4DE8-9B37-3916C06F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AC758-F25E-4108-BC54-D65D567F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1AB03-F102-4102-A417-8BBEF093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8B23E-4658-4C23-9EEB-3A422043D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6DF96-1AE8-49D0-BF60-1864D80CA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4E04C7-C8CA-476D-B359-C3FC755D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68ABF-8AD5-475D-A7C8-DBB75280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F2E274-1735-4C3B-AE93-BD00C9F6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7865-BCE3-452D-B859-B520A72CF6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52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CB1EE-B074-4E84-8B62-52D6D5F1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01DA4-0AE1-4893-9D19-767AA9B2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F5379-83C8-437E-ADEE-38B21B55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66FF0-C4FD-44F1-9FDE-C1E0987C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259D2-04EC-418E-9B2A-4FCBF1CF1A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39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56CDEF-91CC-44B7-B4FF-5F13B7F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8E248C-9271-44F4-8BD3-6CCCE7AE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E6EE7-3649-4617-955A-369AD1BD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34F20-0BF9-47E2-BF4E-2D85D3E6A6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5BB77-9EC3-4C30-941F-AD48C9F8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782E6-2750-41EB-915A-FF5764D5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ECC28-81A9-45DC-B8CD-33B112B44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6E6A5-40DD-49E5-89F4-20EB054B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A8B3A-A5D6-46B2-A600-A4724C5B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D3BDA-CFB9-4A51-AE21-8C42DE37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A0DB1-436D-4179-B2A6-D41C4D26D8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7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BBDD2-4F80-40FD-9252-ED6B755E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44A8D-04A9-4DA5-B424-3AA7CFA06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3819DC-6B91-4B59-8622-5A93FCDA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C6F13-5A84-4E82-AA51-B34EF358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00959-2FE4-489D-9C90-1BD9982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C184A-56B5-481C-AF53-941996D3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7C2CA-646F-4FD3-BA5C-26171060F4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43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B86694-1302-49FC-BCB0-3CF0B50627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F927BB5-BC7B-4AAD-9301-CC3BEA599A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0D4DF4C-2770-4012-8567-80667F572E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F2B5D33-F85B-4FC9-B0DB-1575423449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177EE5A-01C7-46C8-9EC4-CEEB9BB87F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183FBE7-DB01-4F17-B633-42EA29048E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B27432BD-6F12-4BFB-BFC7-3F27F08212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95B0E069-815F-4E1D-B67E-371951A72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10149934-1B1D-4595-9C13-A228C60BD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80BC01E8-DCD8-40F0-A1EF-75047A4DC7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aseline="0"/>
            </a:lvl1pPr>
          </a:lstStyle>
          <a:p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1AD1DCE5-02E0-4AE0-AC1D-F3224A9764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aseline="0"/>
            </a:lvl1pPr>
          </a:lstStyle>
          <a:p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71101602-274B-4A5D-B1F0-5D5DE6CC9D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aseline="0"/>
            </a:lvl1pPr>
          </a:lstStyle>
          <a:p>
            <a:fld id="{6115C2C5-138B-4E4D-BE16-A271FD1B09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 kern="1200">
          <a:solidFill>
            <a:srgbClr val="3333CC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 kern="1200">
          <a:solidFill>
            <a:srgbClr val="FF33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2CF77B4-CB8F-4164-99FA-ACAF3C823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743200"/>
            <a:ext cx="7793037" cy="1143000"/>
          </a:xfrm>
        </p:spPr>
        <p:txBody>
          <a:bodyPr/>
          <a:lstStyle/>
          <a:p>
            <a:pPr algn="ctr"/>
            <a:r>
              <a:rPr lang="zh-CN" altLang="en-US"/>
              <a:t>第十章  代码优化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942F0B22-9F69-4B87-A898-3FA3BCED7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10.2.2  </a:t>
            </a:r>
            <a:r>
              <a:rPr lang="zh-CN" altLang="en-US"/>
              <a:t>消去公共子表达式</a:t>
            </a:r>
          </a:p>
        </p:txBody>
      </p:sp>
      <p:sp>
        <p:nvSpPr>
          <p:cNvPr id="878596" name="Text Box 4">
            <a:extLst>
              <a:ext uri="{FF2B5EF4-FFF2-40B4-BE49-F238E27FC236}">
                <a16:creationId xmlns:a16="http://schemas.microsoft.com/office/drawing/2014/main" id="{CE893DB2-CD60-494F-A9C0-5C64CEBDD4B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676400" y="1752600"/>
            <a:ext cx="1371600" cy="308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t</a:t>
            </a:r>
            <a:r>
              <a:rPr lang="en-US" altLang="zh-CN" sz="2200">
                <a:latin typeface="Times New Roman" panose="02020603050405020304" pitchFamily="18" charset="0"/>
              </a:rPr>
              <a:t>6</a:t>
            </a:r>
            <a:r>
              <a:rPr lang="en-US" altLang="zh-CN" sz="2200" baseline="0">
                <a:latin typeface="Times New Roman" panose="02020603050405020304" pitchFamily="18" charset="0"/>
              </a:rPr>
              <a:t> := 4 * i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x := a[t</a:t>
            </a:r>
            <a:r>
              <a:rPr lang="en-US" altLang="zh-CN" sz="2200">
                <a:latin typeface="Times New Roman" panose="02020603050405020304" pitchFamily="18" charset="0"/>
              </a:rPr>
              <a:t>6</a:t>
            </a:r>
            <a:r>
              <a:rPr lang="en-US" altLang="zh-CN" sz="2200" baseline="0"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t</a:t>
            </a:r>
            <a:r>
              <a:rPr lang="en-US" altLang="zh-CN" sz="2200">
                <a:latin typeface="Times New Roman" panose="02020603050405020304" pitchFamily="18" charset="0"/>
              </a:rPr>
              <a:t>7</a:t>
            </a:r>
            <a:r>
              <a:rPr lang="en-US" altLang="zh-CN" sz="2200" baseline="0">
                <a:latin typeface="Times New Roman" panose="02020603050405020304" pitchFamily="18" charset="0"/>
              </a:rPr>
              <a:t> := 4 * i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t</a:t>
            </a:r>
            <a:r>
              <a:rPr lang="en-US" altLang="zh-CN" sz="2200">
                <a:latin typeface="Times New Roman" panose="02020603050405020304" pitchFamily="18" charset="0"/>
              </a:rPr>
              <a:t>8</a:t>
            </a:r>
            <a:r>
              <a:rPr lang="en-US" altLang="zh-CN" sz="2200" baseline="0">
                <a:latin typeface="Times New Roman" panose="02020603050405020304" pitchFamily="18" charset="0"/>
              </a:rPr>
              <a:t> := 4 * j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t</a:t>
            </a:r>
            <a:r>
              <a:rPr lang="en-US" altLang="zh-CN" sz="2200">
                <a:latin typeface="Times New Roman" panose="02020603050405020304" pitchFamily="18" charset="0"/>
              </a:rPr>
              <a:t>9</a:t>
            </a:r>
            <a:r>
              <a:rPr lang="en-US" altLang="zh-CN" sz="2200" baseline="0">
                <a:latin typeface="Times New Roman" panose="02020603050405020304" pitchFamily="18" charset="0"/>
              </a:rPr>
              <a:t> := a[t</a:t>
            </a:r>
            <a:r>
              <a:rPr lang="en-US" altLang="zh-CN" sz="2200">
                <a:latin typeface="Times New Roman" panose="02020603050405020304" pitchFamily="18" charset="0"/>
              </a:rPr>
              <a:t>8</a:t>
            </a:r>
            <a:r>
              <a:rPr lang="en-US" altLang="zh-CN" sz="2200" baseline="0"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a[t</a:t>
            </a:r>
            <a:r>
              <a:rPr lang="en-US" altLang="zh-CN" sz="2200">
                <a:latin typeface="Times New Roman" panose="02020603050405020304" pitchFamily="18" charset="0"/>
              </a:rPr>
              <a:t>7</a:t>
            </a:r>
            <a:r>
              <a:rPr lang="en-US" altLang="zh-CN" sz="2200" baseline="0">
                <a:latin typeface="Times New Roman" panose="02020603050405020304" pitchFamily="18" charset="0"/>
              </a:rPr>
              <a:t>] := t</a:t>
            </a:r>
            <a:r>
              <a:rPr lang="en-US" altLang="zh-CN" sz="2200">
                <a:latin typeface="Times New Roman" panose="02020603050405020304" pitchFamily="18" charset="0"/>
              </a:rPr>
              <a:t>9</a:t>
            </a:r>
            <a:endParaRPr lang="en-US" altLang="zh-CN" sz="2200" baseline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t</a:t>
            </a:r>
            <a:r>
              <a:rPr lang="en-US" altLang="zh-CN" sz="2200">
                <a:latin typeface="Times New Roman" panose="02020603050405020304" pitchFamily="18" charset="0"/>
              </a:rPr>
              <a:t>10</a:t>
            </a:r>
            <a:r>
              <a:rPr lang="en-US" altLang="zh-CN" sz="2200" baseline="0">
                <a:latin typeface="Times New Roman" panose="02020603050405020304" pitchFamily="18" charset="0"/>
              </a:rPr>
              <a:t> := 4 *j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a[t</a:t>
            </a:r>
            <a:r>
              <a:rPr lang="en-US" altLang="zh-CN" sz="2200">
                <a:latin typeface="Times New Roman" panose="02020603050405020304" pitchFamily="18" charset="0"/>
              </a:rPr>
              <a:t>10</a:t>
            </a:r>
            <a:r>
              <a:rPr lang="en-US" altLang="zh-CN" sz="2200" baseline="0">
                <a:latin typeface="Times New Roman" panose="02020603050405020304" pitchFamily="18" charset="0"/>
              </a:rPr>
              <a:t>] := x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goto B</a:t>
            </a:r>
            <a:r>
              <a:rPr lang="en-US" altLang="zh-CN" sz="2200">
                <a:latin typeface="Times New Roman" panose="02020603050405020304" pitchFamily="18" charset="0"/>
              </a:rPr>
              <a:t>2</a:t>
            </a:r>
            <a:endParaRPr lang="en-US" altLang="zh-CN" sz="2200" baseline="0">
              <a:latin typeface="Times New Roman" panose="02020603050405020304" pitchFamily="18" charset="0"/>
            </a:endParaRPr>
          </a:p>
        </p:txBody>
      </p:sp>
      <p:sp>
        <p:nvSpPr>
          <p:cNvPr id="878597" name="Text Box 5">
            <a:extLst>
              <a:ext uri="{FF2B5EF4-FFF2-40B4-BE49-F238E27FC236}">
                <a16:creationId xmlns:a16="http://schemas.microsoft.com/office/drawing/2014/main" id="{7111E153-FF99-4827-8D2B-007BC56E47E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1752600"/>
            <a:ext cx="1752600" cy="241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t</a:t>
            </a:r>
            <a:r>
              <a:rPr lang="en-US" altLang="zh-CN" sz="2200">
                <a:latin typeface="Times New Roman" panose="02020603050405020304" pitchFamily="18" charset="0"/>
              </a:rPr>
              <a:t>6</a:t>
            </a:r>
            <a:r>
              <a:rPr lang="en-US" altLang="zh-CN" sz="2200" baseline="0">
                <a:latin typeface="Times New Roman" panose="02020603050405020304" pitchFamily="18" charset="0"/>
              </a:rPr>
              <a:t> := 4 * i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x := a[t</a:t>
            </a:r>
            <a:r>
              <a:rPr lang="en-US" altLang="zh-CN" sz="2200">
                <a:latin typeface="Times New Roman" panose="02020603050405020304" pitchFamily="18" charset="0"/>
              </a:rPr>
              <a:t>6</a:t>
            </a:r>
            <a:r>
              <a:rPr lang="en-US" altLang="zh-CN" sz="2200" baseline="0"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t</a:t>
            </a:r>
            <a:r>
              <a:rPr lang="en-US" altLang="zh-CN" sz="2200">
                <a:latin typeface="Times New Roman" panose="02020603050405020304" pitchFamily="18" charset="0"/>
              </a:rPr>
              <a:t>8</a:t>
            </a:r>
            <a:r>
              <a:rPr lang="en-US" altLang="zh-CN" sz="2200" baseline="0">
                <a:latin typeface="Times New Roman" panose="02020603050405020304" pitchFamily="18" charset="0"/>
              </a:rPr>
              <a:t> := 4 * j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t</a:t>
            </a:r>
            <a:r>
              <a:rPr lang="en-US" altLang="zh-CN" sz="2200">
                <a:latin typeface="Times New Roman" panose="02020603050405020304" pitchFamily="18" charset="0"/>
              </a:rPr>
              <a:t>9</a:t>
            </a:r>
            <a:r>
              <a:rPr lang="en-US" altLang="zh-CN" sz="2200" baseline="0">
                <a:latin typeface="Times New Roman" panose="02020603050405020304" pitchFamily="18" charset="0"/>
              </a:rPr>
              <a:t> := a[t</a:t>
            </a:r>
            <a:r>
              <a:rPr lang="en-US" altLang="zh-CN" sz="2200">
                <a:latin typeface="Times New Roman" panose="02020603050405020304" pitchFamily="18" charset="0"/>
              </a:rPr>
              <a:t>8</a:t>
            </a:r>
            <a:r>
              <a:rPr lang="en-US" altLang="zh-CN" sz="2200" baseline="0"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a[t</a:t>
            </a:r>
            <a:r>
              <a:rPr lang="en-US" altLang="zh-CN" sz="2200">
                <a:latin typeface="Times New Roman" panose="02020603050405020304" pitchFamily="18" charset="0"/>
              </a:rPr>
              <a:t>6</a:t>
            </a:r>
            <a:r>
              <a:rPr lang="en-US" altLang="zh-CN" sz="2200" baseline="0">
                <a:latin typeface="Times New Roman" panose="02020603050405020304" pitchFamily="18" charset="0"/>
              </a:rPr>
              <a:t>] := t</a:t>
            </a:r>
            <a:r>
              <a:rPr lang="en-US" altLang="zh-CN" sz="2200">
                <a:latin typeface="Times New Roman" panose="02020603050405020304" pitchFamily="18" charset="0"/>
              </a:rPr>
              <a:t>9</a:t>
            </a:r>
            <a:endParaRPr lang="en-US" altLang="zh-CN" sz="2200" baseline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a[t</a:t>
            </a:r>
            <a:r>
              <a:rPr lang="en-US" altLang="zh-CN" sz="2200">
                <a:latin typeface="Times New Roman" panose="02020603050405020304" pitchFamily="18" charset="0"/>
              </a:rPr>
              <a:t>8</a:t>
            </a:r>
            <a:r>
              <a:rPr lang="en-US" altLang="zh-CN" sz="2200" baseline="0">
                <a:latin typeface="Times New Roman" panose="02020603050405020304" pitchFamily="18" charset="0"/>
              </a:rPr>
              <a:t>] := x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200" baseline="0">
                <a:latin typeface="Times New Roman" panose="02020603050405020304" pitchFamily="18" charset="0"/>
              </a:rPr>
              <a:t>goto B</a:t>
            </a:r>
            <a:r>
              <a:rPr lang="en-US" altLang="zh-CN" sz="2200">
                <a:latin typeface="Times New Roman" panose="02020603050405020304" pitchFamily="18" charset="0"/>
              </a:rPr>
              <a:t>2</a:t>
            </a:r>
            <a:endParaRPr lang="en-US" altLang="zh-CN" sz="2200" baseline="0">
              <a:latin typeface="Times New Roman" panose="02020603050405020304" pitchFamily="18" charset="0"/>
            </a:endParaRPr>
          </a:p>
        </p:txBody>
      </p:sp>
      <p:sp>
        <p:nvSpPr>
          <p:cNvPr id="878598" name="Text Box 6">
            <a:extLst>
              <a:ext uri="{FF2B5EF4-FFF2-40B4-BE49-F238E27FC236}">
                <a16:creationId xmlns:a16="http://schemas.microsoft.com/office/drawing/2014/main" id="{6D10B085-2661-4414-8800-C0C53E42143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048000" y="17875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878599" name="Text Box 7">
            <a:extLst>
              <a:ext uri="{FF2B5EF4-FFF2-40B4-BE49-F238E27FC236}">
                <a16:creationId xmlns:a16="http://schemas.microsoft.com/office/drawing/2014/main" id="{E261EC6C-D779-4CF0-8BDA-CB7AB493D64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934200" y="17875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878600" name="AutoShape 8">
            <a:extLst>
              <a:ext uri="{FF2B5EF4-FFF2-40B4-BE49-F238E27FC236}">
                <a16:creationId xmlns:a16="http://schemas.microsoft.com/office/drawing/2014/main" id="{ED3BDE47-F408-4970-8DCE-EF4A41DDBE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886200" y="2625725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BFD9DDA2-3950-4DBA-BD35-832F15E51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10.2</a:t>
            </a:r>
          </a:p>
        </p:txBody>
      </p:sp>
      <p:sp>
        <p:nvSpPr>
          <p:cNvPr id="685060" name="Text Box 4">
            <a:extLst>
              <a:ext uri="{FF2B5EF4-FFF2-40B4-BE49-F238E27FC236}">
                <a16:creationId xmlns:a16="http://schemas.microsoft.com/office/drawing/2014/main" id="{734C91E1-092F-4622-BB54-D359988D655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524000" y="1292225"/>
            <a:ext cx="1676400" cy="129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 := m – 1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j := n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n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v := a[t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685061" name="Text Box 5">
            <a:extLst>
              <a:ext uri="{FF2B5EF4-FFF2-40B4-BE49-F238E27FC236}">
                <a16:creationId xmlns:a16="http://schemas.microsoft.com/office/drawing/2014/main" id="{60889351-9170-48CA-85E7-A0C6D9DFC5D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1292225"/>
            <a:ext cx="2133600" cy="129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 := i + 1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i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if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r>
              <a:rPr lang="en-US" altLang="zh-CN" sz="2000" baseline="0">
                <a:latin typeface="Times New Roman" panose="02020603050405020304" pitchFamily="18" charset="0"/>
              </a:rPr>
              <a:t> &lt; v goto 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62" name="Text Box 6">
            <a:extLst>
              <a:ext uri="{FF2B5EF4-FFF2-40B4-BE49-F238E27FC236}">
                <a16:creationId xmlns:a16="http://schemas.microsoft.com/office/drawing/2014/main" id="{218A2911-2715-47D9-B620-31F67B5E423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3048000"/>
            <a:ext cx="2133600" cy="129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j := j - 1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j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if 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r>
              <a:rPr lang="en-US" altLang="zh-CN" sz="2000" baseline="0">
                <a:latin typeface="Times New Roman" panose="02020603050405020304" pitchFamily="18" charset="0"/>
              </a:rPr>
              <a:t> &gt; v goto B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63" name="Text Box 7">
            <a:extLst>
              <a:ext uri="{FF2B5EF4-FFF2-40B4-BE49-F238E27FC236}">
                <a16:creationId xmlns:a16="http://schemas.microsoft.com/office/drawing/2014/main" id="{8FB3CC8C-B4A8-4546-91BC-23A9FBB44A2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47800" y="2978150"/>
            <a:ext cx="2133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if i &gt;= j goto B</a:t>
            </a:r>
            <a:r>
              <a:rPr lang="en-US" altLang="zh-CN" sz="2000">
                <a:latin typeface="Times New Roman" panose="02020603050405020304" pitchFamily="18" charset="0"/>
              </a:rPr>
              <a:t>6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64" name="Text Box 8">
            <a:extLst>
              <a:ext uri="{FF2B5EF4-FFF2-40B4-BE49-F238E27FC236}">
                <a16:creationId xmlns:a16="http://schemas.microsoft.com/office/drawing/2014/main" id="{82788E14-E29A-4772-86F7-BFE51BF4328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3400" y="3733800"/>
            <a:ext cx="1752600" cy="129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x :=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] := x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goto 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65" name="Text Box 9">
            <a:extLst>
              <a:ext uri="{FF2B5EF4-FFF2-40B4-BE49-F238E27FC236}">
                <a16:creationId xmlns:a16="http://schemas.microsoft.com/office/drawing/2014/main" id="{5FEBD616-6DC3-4B7E-B1CB-7AA0EEBF077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90800" y="3733800"/>
            <a:ext cx="1752600" cy="129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x :=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14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14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] := x</a:t>
            </a:r>
          </a:p>
        </p:txBody>
      </p:sp>
      <p:sp>
        <p:nvSpPr>
          <p:cNvPr id="685066" name="Line 10">
            <a:extLst>
              <a:ext uri="{FF2B5EF4-FFF2-40B4-BE49-F238E27FC236}">
                <a16:creationId xmlns:a16="http://schemas.microsoft.com/office/drawing/2014/main" id="{66CB8E32-CBF9-47C3-B995-13FAD9D607B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200400" y="19018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5067" name="Line 11">
            <a:extLst>
              <a:ext uri="{FF2B5EF4-FFF2-40B4-BE49-F238E27FC236}">
                <a16:creationId xmlns:a16="http://schemas.microsoft.com/office/drawing/2014/main" id="{BCA5F66E-D31F-44DB-9CB7-42E97C8E79E9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62484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5068" name="Line 12">
            <a:extLst>
              <a:ext uri="{FF2B5EF4-FFF2-40B4-BE49-F238E27FC236}">
                <a16:creationId xmlns:a16="http://schemas.microsoft.com/office/drawing/2014/main" id="{29DCC1BB-2CBF-43A9-B74F-BFDB6A3E069D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1371600" y="3352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5069" name="Line 13">
            <a:extLst>
              <a:ext uri="{FF2B5EF4-FFF2-40B4-BE49-F238E27FC236}">
                <a16:creationId xmlns:a16="http://schemas.microsoft.com/office/drawing/2014/main" id="{51AB4146-68D0-416B-ABD2-6A2D3C0CD8D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819400" y="3352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5070" name="Text Box 14">
            <a:extLst>
              <a:ext uri="{FF2B5EF4-FFF2-40B4-BE49-F238E27FC236}">
                <a16:creationId xmlns:a16="http://schemas.microsoft.com/office/drawing/2014/main" id="{E00467E2-BF21-4943-BF93-1E0DB313FBB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276600" y="12160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71" name="Text Box 15">
            <a:extLst>
              <a:ext uri="{FF2B5EF4-FFF2-40B4-BE49-F238E27FC236}">
                <a16:creationId xmlns:a16="http://schemas.microsoft.com/office/drawing/2014/main" id="{C166B7D4-E40F-4997-BEB3-451841E3E2F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239000" y="12922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72" name="Text Box 16">
            <a:extLst>
              <a:ext uri="{FF2B5EF4-FFF2-40B4-BE49-F238E27FC236}">
                <a16:creationId xmlns:a16="http://schemas.microsoft.com/office/drawing/2014/main" id="{6CC1F67C-458F-4254-8E14-B609B7640D1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239000" y="2971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73" name="Text Box 17">
            <a:extLst>
              <a:ext uri="{FF2B5EF4-FFF2-40B4-BE49-F238E27FC236}">
                <a16:creationId xmlns:a16="http://schemas.microsoft.com/office/drawing/2014/main" id="{9E47555E-51A3-499A-9BE8-7A71A60B4DB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581400" y="297815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74" name="Text Box 18">
            <a:extLst>
              <a:ext uri="{FF2B5EF4-FFF2-40B4-BE49-F238E27FC236}">
                <a16:creationId xmlns:a16="http://schemas.microsoft.com/office/drawing/2014/main" id="{181C3B83-027A-43D0-A700-807AD775F04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34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75" name="Text Box 19">
            <a:extLst>
              <a:ext uri="{FF2B5EF4-FFF2-40B4-BE49-F238E27FC236}">
                <a16:creationId xmlns:a16="http://schemas.microsoft.com/office/drawing/2014/main" id="{39B74EEE-6D06-4D07-AD15-9CFFED05549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8862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6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5076" name="Freeform 20">
            <a:extLst>
              <a:ext uri="{FF2B5EF4-FFF2-40B4-BE49-F238E27FC236}">
                <a16:creationId xmlns:a16="http://schemas.microsoft.com/office/drawing/2014/main" id="{C18EB4A1-12D5-48A9-96C1-9D5FFB130F32}"/>
              </a:ext>
            </a:extLst>
          </p:cNvPr>
          <p:cNvSpPr>
            <a:spLocks/>
          </p:cNvSpPr>
          <p:nvPr/>
        </p:nvSpPr>
        <p:spPr bwMode="ltGray">
          <a:xfrm>
            <a:off x="2517775" y="2794000"/>
            <a:ext cx="3714750" cy="1927225"/>
          </a:xfrm>
          <a:custGeom>
            <a:avLst/>
            <a:gdLst>
              <a:gd name="T0" fmla="*/ 2340 w 2340"/>
              <a:gd name="T1" fmla="*/ 979 h 1214"/>
              <a:gd name="T2" fmla="*/ 2083 w 2340"/>
              <a:gd name="T3" fmla="*/ 1174 h 1214"/>
              <a:gd name="T4" fmla="*/ 1454 w 2340"/>
              <a:gd name="T5" fmla="*/ 1059 h 1214"/>
              <a:gd name="T6" fmla="*/ 1223 w 2340"/>
              <a:gd name="T7" fmla="*/ 244 h 1214"/>
              <a:gd name="T8" fmla="*/ 346 w 2340"/>
              <a:gd name="T9" fmla="*/ 22 h 1214"/>
              <a:gd name="T10" fmla="*/ 0 w 2340"/>
              <a:gd name="T11" fmla="*/ 110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0" h="1214">
                <a:moveTo>
                  <a:pt x="2340" y="979"/>
                </a:moveTo>
                <a:cubicBezTo>
                  <a:pt x="2297" y="1011"/>
                  <a:pt x="2231" y="1161"/>
                  <a:pt x="2083" y="1174"/>
                </a:cubicBezTo>
                <a:cubicBezTo>
                  <a:pt x="1935" y="1187"/>
                  <a:pt x="1597" y="1214"/>
                  <a:pt x="1454" y="1059"/>
                </a:cubicBezTo>
                <a:cubicBezTo>
                  <a:pt x="1311" y="904"/>
                  <a:pt x="1408" y="417"/>
                  <a:pt x="1223" y="244"/>
                </a:cubicBezTo>
                <a:cubicBezTo>
                  <a:pt x="1038" y="71"/>
                  <a:pt x="550" y="44"/>
                  <a:pt x="346" y="22"/>
                </a:cubicBezTo>
                <a:cubicBezTo>
                  <a:pt x="142" y="0"/>
                  <a:pt x="72" y="92"/>
                  <a:pt x="0" y="11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5077" name="Freeform 21">
            <a:extLst>
              <a:ext uri="{FF2B5EF4-FFF2-40B4-BE49-F238E27FC236}">
                <a16:creationId xmlns:a16="http://schemas.microsoft.com/office/drawing/2014/main" id="{E59E59FD-3577-4461-B3EF-931B1DAB8501}"/>
              </a:ext>
            </a:extLst>
          </p:cNvPr>
          <p:cNvSpPr>
            <a:spLocks/>
          </p:cNvSpPr>
          <p:nvPr/>
        </p:nvSpPr>
        <p:spPr bwMode="ltGray">
          <a:xfrm>
            <a:off x="7104063" y="2824163"/>
            <a:ext cx="784225" cy="1657350"/>
          </a:xfrm>
          <a:custGeom>
            <a:avLst/>
            <a:gdLst>
              <a:gd name="T0" fmla="*/ 0 w 494"/>
              <a:gd name="T1" fmla="*/ 950 h 1044"/>
              <a:gd name="T2" fmla="*/ 319 w 494"/>
              <a:gd name="T3" fmla="*/ 1021 h 1044"/>
              <a:gd name="T4" fmla="*/ 452 w 494"/>
              <a:gd name="T5" fmla="*/ 809 h 1044"/>
              <a:gd name="T6" fmla="*/ 470 w 494"/>
              <a:gd name="T7" fmla="*/ 462 h 1044"/>
              <a:gd name="T8" fmla="*/ 310 w 494"/>
              <a:gd name="T9" fmla="*/ 55 h 1044"/>
              <a:gd name="T10" fmla="*/ 18 w 494"/>
              <a:gd name="T11" fmla="*/ 134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" h="1044">
                <a:moveTo>
                  <a:pt x="0" y="950"/>
                </a:moveTo>
                <a:cubicBezTo>
                  <a:pt x="53" y="962"/>
                  <a:pt x="244" y="1044"/>
                  <a:pt x="319" y="1021"/>
                </a:cubicBezTo>
                <a:cubicBezTo>
                  <a:pt x="394" y="998"/>
                  <a:pt x="427" y="902"/>
                  <a:pt x="452" y="809"/>
                </a:cubicBezTo>
                <a:cubicBezTo>
                  <a:pt x="477" y="716"/>
                  <a:pt x="494" y="588"/>
                  <a:pt x="470" y="462"/>
                </a:cubicBezTo>
                <a:cubicBezTo>
                  <a:pt x="446" y="336"/>
                  <a:pt x="385" y="110"/>
                  <a:pt x="310" y="55"/>
                </a:cubicBezTo>
                <a:cubicBezTo>
                  <a:pt x="235" y="0"/>
                  <a:pt x="79" y="118"/>
                  <a:pt x="18" y="13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5078" name="Freeform 22">
            <a:extLst>
              <a:ext uri="{FF2B5EF4-FFF2-40B4-BE49-F238E27FC236}">
                <a16:creationId xmlns:a16="http://schemas.microsoft.com/office/drawing/2014/main" id="{CA4CD7EA-EA96-4712-9E66-F7CB81EBF1BC}"/>
              </a:ext>
            </a:extLst>
          </p:cNvPr>
          <p:cNvSpPr>
            <a:spLocks/>
          </p:cNvSpPr>
          <p:nvPr/>
        </p:nvSpPr>
        <p:spPr bwMode="ltGray">
          <a:xfrm>
            <a:off x="6921500" y="1143000"/>
            <a:ext cx="882650" cy="1535113"/>
          </a:xfrm>
          <a:custGeom>
            <a:avLst/>
            <a:gdLst>
              <a:gd name="T0" fmla="*/ 0 w 556"/>
              <a:gd name="T1" fmla="*/ 911 h 967"/>
              <a:gd name="T2" fmla="*/ 381 w 556"/>
              <a:gd name="T3" fmla="*/ 937 h 967"/>
              <a:gd name="T4" fmla="*/ 514 w 556"/>
              <a:gd name="T5" fmla="*/ 733 h 967"/>
              <a:gd name="T6" fmla="*/ 516 w 556"/>
              <a:gd name="T7" fmla="*/ 233 h 967"/>
              <a:gd name="T8" fmla="*/ 275 w 556"/>
              <a:gd name="T9" fmla="*/ 24 h 967"/>
              <a:gd name="T10" fmla="*/ 8 w 556"/>
              <a:gd name="T11" fmla="*/ 92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6" h="967">
                <a:moveTo>
                  <a:pt x="0" y="911"/>
                </a:moveTo>
                <a:cubicBezTo>
                  <a:pt x="63" y="915"/>
                  <a:pt x="295" y="967"/>
                  <a:pt x="381" y="937"/>
                </a:cubicBezTo>
                <a:cubicBezTo>
                  <a:pt x="467" y="907"/>
                  <a:pt x="492" y="850"/>
                  <a:pt x="514" y="733"/>
                </a:cubicBezTo>
                <a:cubicBezTo>
                  <a:pt x="536" y="616"/>
                  <a:pt x="556" y="351"/>
                  <a:pt x="516" y="233"/>
                </a:cubicBezTo>
                <a:cubicBezTo>
                  <a:pt x="476" y="115"/>
                  <a:pt x="360" y="48"/>
                  <a:pt x="275" y="24"/>
                </a:cubicBezTo>
                <a:cubicBezTo>
                  <a:pt x="190" y="0"/>
                  <a:pt x="63" y="78"/>
                  <a:pt x="8" y="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5079" name="Freeform 23">
            <a:extLst>
              <a:ext uri="{FF2B5EF4-FFF2-40B4-BE49-F238E27FC236}">
                <a16:creationId xmlns:a16="http://schemas.microsoft.com/office/drawing/2014/main" id="{15066DB9-9A4F-49FB-B69E-D37C500BA758}"/>
              </a:ext>
            </a:extLst>
          </p:cNvPr>
          <p:cNvSpPr>
            <a:spLocks/>
          </p:cNvSpPr>
          <p:nvPr/>
        </p:nvSpPr>
        <p:spPr bwMode="ltGray">
          <a:xfrm>
            <a:off x="88900" y="2032000"/>
            <a:ext cx="5092700" cy="3201988"/>
          </a:xfrm>
          <a:custGeom>
            <a:avLst/>
            <a:gdLst>
              <a:gd name="T0" fmla="*/ 804 w 3208"/>
              <a:gd name="T1" fmla="*/ 1901 h 2017"/>
              <a:gd name="T2" fmla="*/ 449 w 3208"/>
              <a:gd name="T3" fmla="*/ 2016 h 2017"/>
              <a:gd name="T4" fmla="*/ 157 w 3208"/>
              <a:gd name="T5" fmla="*/ 1910 h 2017"/>
              <a:gd name="T6" fmla="*/ 15 w 3208"/>
              <a:gd name="T7" fmla="*/ 1485 h 2017"/>
              <a:gd name="T8" fmla="*/ 68 w 3208"/>
              <a:gd name="T9" fmla="*/ 900 h 2017"/>
              <a:gd name="T10" fmla="*/ 423 w 3208"/>
              <a:gd name="T11" fmla="*/ 510 h 2017"/>
              <a:gd name="T12" fmla="*/ 1858 w 3208"/>
              <a:gd name="T13" fmla="*/ 413 h 2017"/>
              <a:gd name="T14" fmla="*/ 2540 w 3208"/>
              <a:gd name="T15" fmla="*/ 66 h 2017"/>
              <a:gd name="T16" fmla="*/ 3208 w 3208"/>
              <a:gd name="T17" fmla="*/ 14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8" h="2017">
                <a:moveTo>
                  <a:pt x="804" y="1901"/>
                </a:moveTo>
                <a:cubicBezTo>
                  <a:pt x="745" y="1920"/>
                  <a:pt x="557" y="2015"/>
                  <a:pt x="449" y="2016"/>
                </a:cubicBezTo>
                <a:cubicBezTo>
                  <a:pt x="341" y="2017"/>
                  <a:pt x="229" y="1998"/>
                  <a:pt x="157" y="1910"/>
                </a:cubicBezTo>
                <a:cubicBezTo>
                  <a:pt x="85" y="1822"/>
                  <a:pt x="30" y="1653"/>
                  <a:pt x="15" y="1485"/>
                </a:cubicBezTo>
                <a:cubicBezTo>
                  <a:pt x="0" y="1317"/>
                  <a:pt x="0" y="1062"/>
                  <a:pt x="68" y="900"/>
                </a:cubicBezTo>
                <a:cubicBezTo>
                  <a:pt x="136" y="738"/>
                  <a:pt x="125" y="591"/>
                  <a:pt x="423" y="510"/>
                </a:cubicBezTo>
                <a:cubicBezTo>
                  <a:pt x="721" y="429"/>
                  <a:pt x="1505" y="487"/>
                  <a:pt x="1858" y="413"/>
                </a:cubicBezTo>
                <a:cubicBezTo>
                  <a:pt x="2211" y="339"/>
                  <a:pt x="2315" y="132"/>
                  <a:pt x="2540" y="66"/>
                </a:cubicBezTo>
                <a:cubicBezTo>
                  <a:pt x="2765" y="0"/>
                  <a:pt x="3069" y="25"/>
                  <a:pt x="3208" y="1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BEAC82E9-9468-422E-9E7A-90180094D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10.2.3  </a:t>
            </a:r>
            <a:r>
              <a:rPr lang="zh-CN" altLang="en-US"/>
              <a:t>复制传播</a:t>
            </a:r>
          </a:p>
        </p:txBody>
      </p:sp>
      <p:sp>
        <p:nvSpPr>
          <p:cNvPr id="687107" name="Rectangle 3">
            <a:extLst>
              <a:ext uri="{FF2B5EF4-FFF2-40B4-BE49-F238E27FC236}">
                <a16:creationId xmlns:a16="http://schemas.microsoft.com/office/drawing/2014/main" id="{BA4096EB-20A3-4F63-BFBB-44C9748D4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838200"/>
          </a:xfrm>
        </p:spPr>
        <p:txBody>
          <a:bodyPr/>
          <a:lstStyle/>
          <a:p>
            <a:r>
              <a:rPr lang="en-US" altLang="zh-CN"/>
              <a:t>f := g——</a:t>
            </a:r>
            <a:r>
              <a:rPr lang="zh-CN" altLang="en-US"/>
              <a:t>在随后语句中，用</a:t>
            </a:r>
            <a:r>
              <a:rPr lang="en-US" altLang="zh-CN"/>
              <a:t>g</a:t>
            </a:r>
            <a:r>
              <a:rPr lang="zh-CN" altLang="en-US"/>
              <a:t>替换</a:t>
            </a:r>
            <a:r>
              <a:rPr lang="en-US" altLang="zh-CN"/>
              <a:t>f</a:t>
            </a:r>
          </a:p>
        </p:txBody>
      </p:sp>
      <p:sp>
        <p:nvSpPr>
          <p:cNvPr id="687108" name="Text Box 4">
            <a:extLst>
              <a:ext uri="{FF2B5EF4-FFF2-40B4-BE49-F238E27FC236}">
                <a16:creationId xmlns:a16="http://schemas.microsoft.com/office/drawing/2014/main" id="{7839C323-1C72-4C3E-BFF8-B9B3A54B107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85800" y="1990725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 := d + e</a:t>
            </a:r>
          </a:p>
        </p:txBody>
      </p:sp>
      <p:sp>
        <p:nvSpPr>
          <p:cNvPr id="687109" name="Text Box 5">
            <a:extLst>
              <a:ext uri="{FF2B5EF4-FFF2-40B4-BE49-F238E27FC236}">
                <a16:creationId xmlns:a16="http://schemas.microsoft.com/office/drawing/2014/main" id="{0A1F0F14-D55B-4EFA-AD90-98B4AFDF8E0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438400" y="1990725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 := d + e</a:t>
            </a:r>
          </a:p>
        </p:txBody>
      </p:sp>
      <p:sp>
        <p:nvSpPr>
          <p:cNvPr id="687110" name="Text Box 6">
            <a:extLst>
              <a:ext uri="{FF2B5EF4-FFF2-40B4-BE49-F238E27FC236}">
                <a16:creationId xmlns:a16="http://schemas.microsoft.com/office/drawing/2014/main" id="{F1CE4FBF-AF11-47BB-A5DE-6448AA21583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600200" y="2841625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c := d + e</a:t>
            </a:r>
          </a:p>
        </p:txBody>
      </p:sp>
      <p:sp>
        <p:nvSpPr>
          <p:cNvPr id="687111" name="Line 7">
            <a:extLst>
              <a:ext uri="{FF2B5EF4-FFF2-40B4-BE49-F238E27FC236}">
                <a16:creationId xmlns:a16="http://schemas.microsoft.com/office/drawing/2014/main" id="{408AE19A-21E2-432E-A444-C1626C1C264B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524000" y="2384425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2" name="Line 8">
            <a:extLst>
              <a:ext uri="{FF2B5EF4-FFF2-40B4-BE49-F238E27FC236}">
                <a16:creationId xmlns:a16="http://schemas.microsoft.com/office/drawing/2014/main" id="{81130757-2B0A-418E-8CE1-08C4D4DA4D42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2514600" y="2384425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3" name="Text Box 9">
            <a:extLst>
              <a:ext uri="{FF2B5EF4-FFF2-40B4-BE49-F238E27FC236}">
                <a16:creationId xmlns:a16="http://schemas.microsoft.com/office/drawing/2014/main" id="{6B408AF9-6C36-4FF1-8F9B-F141F4429D6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876800" y="1981200"/>
            <a:ext cx="1524000" cy="741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 := d + e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 := t</a:t>
            </a:r>
          </a:p>
        </p:txBody>
      </p:sp>
      <p:sp>
        <p:nvSpPr>
          <p:cNvPr id="687114" name="Text Box 10">
            <a:extLst>
              <a:ext uri="{FF2B5EF4-FFF2-40B4-BE49-F238E27FC236}">
                <a16:creationId xmlns:a16="http://schemas.microsoft.com/office/drawing/2014/main" id="{7A3E0DB4-8E8D-410D-AE15-93826076E78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629400" y="1981200"/>
            <a:ext cx="1524000" cy="741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 := d + e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 := t</a:t>
            </a:r>
          </a:p>
        </p:txBody>
      </p:sp>
      <p:sp>
        <p:nvSpPr>
          <p:cNvPr id="687115" name="Text Box 11">
            <a:extLst>
              <a:ext uri="{FF2B5EF4-FFF2-40B4-BE49-F238E27FC236}">
                <a16:creationId xmlns:a16="http://schemas.microsoft.com/office/drawing/2014/main" id="{9D329C14-C7F9-4A10-9F9A-B321EDB333F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791200" y="32004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c := t</a:t>
            </a:r>
          </a:p>
        </p:txBody>
      </p:sp>
      <p:sp>
        <p:nvSpPr>
          <p:cNvPr id="687116" name="Line 12">
            <a:extLst>
              <a:ext uri="{FF2B5EF4-FFF2-40B4-BE49-F238E27FC236}">
                <a16:creationId xmlns:a16="http://schemas.microsoft.com/office/drawing/2014/main" id="{C8776F1B-B4D4-4D50-8FFD-1724FDABC5B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715000" y="2743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7" name="Line 13">
            <a:extLst>
              <a:ext uri="{FF2B5EF4-FFF2-40B4-BE49-F238E27FC236}">
                <a16:creationId xmlns:a16="http://schemas.microsoft.com/office/drawing/2014/main" id="{2366F659-F0CD-4D14-8FE2-71CF0B5A69D7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6705600" y="2743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8" name="AutoShape 14">
            <a:extLst>
              <a:ext uri="{FF2B5EF4-FFF2-40B4-BE49-F238E27FC236}">
                <a16:creationId xmlns:a16="http://schemas.microsoft.com/office/drawing/2014/main" id="{31A7A2C4-EFD0-4F07-B62C-9CE986EB4C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14800" y="2460625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9" name="Text Box 15">
            <a:extLst>
              <a:ext uri="{FF2B5EF4-FFF2-40B4-BE49-F238E27FC236}">
                <a16:creationId xmlns:a16="http://schemas.microsoft.com/office/drawing/2014/main" id="{239C716A-359E-4CF9-AB93-FCCD67829D6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676400" y="4038600"/>
            <a:ext cx="1752600" cy="129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x :=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] := x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goto 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7120" name="Text Box 16">
            <a:extLst>
              <a:ext uri="{FF2B5EF4-FFF2-40B4-BE49-F238E27FC236}">
                <a16:creationId xmlns:a16="http://schemas.microsoft.com/office/drawing/2014/main" id="{30343A2B-7066-42B7-B59D-ED022C4B077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6764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7121" name="Text Box 17">
            <a:extLst>
              <a:ext uri="{FF2B5EF4-FFF2-40B4-BE49-F238E27FC236}">
                <a16:creationId xmlns:a16="http://schemas.microsoft.com/office/drawing/2014/main" id="{082DB045-28D6-4A39-A251-BAABD487892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05400" y="4040188"/>
            <a:ext cx="1752600" cy="1290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x :=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goto 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87122" name="Text Box 18">
            <a:extLst>
              <a:ext uri="{FF2B5EF4-FFF2-40B4-BE49-F238E27FC236}">
                <a16:creationId xmlns:a16="http://schemas.microsoft.com/office/drawing/2014/main" id="{A2E30411-BC78-4939-A6C3-27CD784BE89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05400" y="36591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7123" name="AutoShape 19">
            <a:extLst>
              <a:ext uri="{FF2B5EF4-FFF2-40B4-BE49-F238E27FC236}">
                <a16:creationId xmlns:a16="http://schemas.microsoft.com/office/drawing/2014/main" id="{ED31CBB8-6857-49D4-B0BF-7AF8B5A270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14800" y="4649788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>
            <a:extLst>
              <a:ext uri="{FF2B5EF4-FFF2-40B4-BE49-F238E27FC236}">
                <a16:creationId xmlns:a16="http://schemas.microsoft.com/office/drawing/2014/main" id="{5B545EE1-A400-4DAA-AAA6-1635E4CFC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10.2.4  </a:t>
            </a:r>
            <a:r>
              <a:rPr lang="zh-CN" altLang="en-US"/>
              <a:t>无用代码删除</a:t>
            </a:r>
          </a:p>
        </p:txBody>
      </p:sp>
      <p:sp>
        <p:nvSpPr>
          <p:cNvPr id="688131" name="Rectangle 3">
            <a:extLst>
              <a:ext uri="{FF2B5EF4-FFF2-40B4-BE49-F238E27FC236}">
                <a16:creationId xmlns:a16="http://schemas.microsoft.com/office/drawing/2014/main" id="{0A8C377B-C310-488D-BA32-34B87C9BB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debug := false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if (debug) print ...</a:t>
            </a:r>
          </a:p>
          <a:p>
            <a:r>
              <a:rPr lang="zh-CN" altLang="en-US" sz="2800"/>
              <a:t>利用复制传播，</a:t>
            </a:r>
            <a:r>
              <a:rPr lang="en-US" altLang="zh-CN" sz="2800"/>
              <a:t>debug</a:t>
            </a:r>
            <a:r>
              <a:rPr lang="zh-CN" altLang="en-US" sz="2800"/>
              <a:t>替换为</a:t>
            </a:r>
            <a:r>
              <a:rPr lang="en-US" altLang="zh-CN" sz="2800"/>
              <a:t>false</a:t>
            </a:r>
            <a:r>
              <a:rPr lang="zh-CN" altLang="en-US" sz="2800"/>
              <a:t>（常量合并，</a:t>
            </a:r>
            <a:r>
              <a:rPr lang="en-US" altLang="zh-CN" sz="2800">
                <a:solidFill>
                  <a:srgbClr val="FF3300"/>
                </a:solidFill>
              </a:rPr>
              <a:t>constant folding</a:t>
            </a:r>
            <a:r>
              <a:rPr lang="zh-CN" altLang="en-US" sz="2800"/>
              <a:t>）</a:t>
            </a:r>
            <a:r>
              <a:rPr lang="zh-CN" altLang="en-US" sz="2800">
                <a:sym typeface="Wingdings" panose="05000000000000000000" pitchFamily="2" charset="2"/>
              </a:rPr>
              <a:t> </a:t>
            </a:r>
            <a:r>
              <a:rPr lang="en-US" altLang="zh-CN" sz="2800">
                <a:sym typeface="Wingdings" panose="05000000000000000000" pitchFamily="2" charset="2"/>
              </a:rPr>
              <a:t>if</a:t>
            </a:r>
            <a:r>
              <a:rPr lang="zh-CN" altLang="en-US" sz="2800">
                <a:sym typeface="Wingdings" panose="05000000000000000000" pitchFamily="2" charset="2"/>
              </a:rPr>
              <a:t>语句被删除</a:t>
            </a:r>
            <a:endParaRPr lang="zh-CN" altLang="en-US" sz="2800"/>
          </a:p>
        </p:txBody>
      </p:sp>
      <p:sp>
        <p:nvSpPr>
          <p:cNvPr id="688132" name="Text Box 4">
            <a:extLst>
              <a:ext uri="{FF2B5EF4-FFF2-40B4-BE49-F238E27FC236}">
                <a16:creationId xmlns:a16="http://schemas.microsoft.com/office/drawing/2014/main" id="{C589A2A3-3F6C-452C-8DCB-4AED23836C1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47800" y="3808413"/>
            <a:ext cx="1752600" cy="1525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x := t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en-US" altLang="zh-CN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a[t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baseline="0">
                <a:latin typeface="Times New Roman" panose="02020603050405020304" pitchFamily="18" charset="0"/>
              </a:rPr>
              <a:t>] := t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a[t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 baseline="0">
                <a:latin typeface="Times New Roman" panose="02020603050405020304" pitchFamily="18" charset="0"/>
              </a:rPr>
              <a:t>] := x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goto B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en-US" altLang="zh-CN" baseline="0">
              <a:latin typeface="Times New Roman" panose="02020603050405020304" pitchFamily="18" charset="0"/>
            </a:endParaRPr>
          </a:p>
        </p:txBody>
      </p:sp>
      <p:sp>
        <p:nvSpPr>
          <p:cNvPr id="688133" name="Text Box 5">
            <a:extLst>
              <a:ext uri="{FF2B5EF4-FFF2-40B4-BE49-F238E27FC236}">
                <a16:creationId xmlns:a16="http://schemas.microsoft.com/office/drawing/2014/main" id="{A50B5CEF-D9BF-45BC-B798-3CCE9FF74EC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47800" y="3427413"/>
            <a:ext cx="5334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 baseline="0">
              <a:latin typeface="Times New Roman" panose="02020603050405020304" pitchFamily="18" charset="0"/>
            </a:endParaRPr>
          </a:p>
        </p:txBody>
      </p:sp>
      <p:sp>
        <p:nvSpPr>
          <p:cNvPr id="688134" name="Text Box 6">
            <a:extLst>
              <a:ext uri="{FF2B5EF4-FFF2-40B4-BE49-F238E27FC236}">
                <a16:creationId xmlns:a16="http://schemas.microsoft.com/office/drawing/2014/main" id="{B6E8361C-1748-46E8-8B57-5E352F88D49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029200" y="3808413"/>
            <a:ext cx="1752600" cy="116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a[t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baseline="0">
                <a:latin typeface="Times New Roman" panose="02020603050405020304" pitchFamily="18" charset="0"/>
              </a:rPr>
              <a:t>] := t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a[t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 baseline="0">
                <a:latin typeface="Times New Roman" panose="02020603050405020304" pitchFamily="18" charset="0"/>
              </a:rPr>
              <a:t>] := t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en-US" altLang="zh-CN" baseline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goto B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en-US" altLang="zh-CN" baseline="0">
              <a:latin typeface="Times New Roman" panose="02020603050405020304" pitchFamily="18" charset="0"/>
            </a:endParaRPr>
          </a:p>
        </p:txBody>
      </p:sp>
      <p:sp>
        <p:nvSpPr>
          <p:cNvPr id="688135" name="Text Box 7">
            <a:extLst>
              <a:ext uri="{FF2B5EF4-FFF2-40B4-BE49-F238E27FC236}">
                <a16:creationId xmlns:a16="http://schemas.microsoft.com/office/drawing/2014/main" id="{92B8F75C-9374-4766-BAE1-6BB06821D18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029200" y="3427413"/>
            <a:ext cx="5334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 baseline="0">
              <a:latin typeface="Times New Roman" panose="02020603050405020304" pitchFamily="18" charset="0"/>
            </a:endParaRPr>
          </a:p>
        </p:txBody>
      </p:sp>
      <p:sp>
        <p:nvSpPr>
          <p:cNvPr id="688136" name="AutoShape 8">
            <a:extLst>
              <a:ext uri="{FF2B5EF4-FFF2-40B4-BE49-F238E27FC236}">
                <a16:creationId xmlns:a16="http://schemas.microsoft.com/office/drawing/2014/main" id="{A077C1A8-EE8C-4730-85BD-CE8A43FA8F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886200" y="43418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>
            <a:extLst>
              <a:ext uri="{FF2B5EF4-FFF2-40B4-BE49-F238E27FC236}">
                <a16:creationId xmlns:a16="http://schemas.microsoft.com/office/drawing/2014/main" id="{C2FEFBF2-104D-4B82-955A-E0D3876C0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10.2.5  </a:t>
            </a:r>
            <a:r>
              <a:rPr lang="zh-CN" altLang="en-US"/>
              <a:t>循环的优化</a:t>
            </a:r>
          </a:p>
        </p:txBody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BEDC2473-B91B-40A7-83DA-D63DD62EE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程序中运行最频繁的部分</a:t>
            </a:r>
          </a:p>
          <a:p>
            <a:r>
              <a:rPr lang="zh-CN" altLang="en-US"/>
              <a:t>代码外提，</a:t>
            </a:r>
            <a:r>
              <a:rPr lang="en-US" altLang="zh-CN">
                <a:solidFill>
                  <a:srgbClr val="FF3300"/>
                </a:solidFill>
              </a:rPr>
              <a:t>code motion</a:t>
            </a:r>
          </a:p>
          <a:p>
            <a:r>
              <a:rPr lang="zh-CN" altLang="en-US"/>
              <a:t>删除归纳变量，</a:t>
            </a:r>
            <a:br>
              <a:rPr lang="zh-CN" altLang="en-US"/>
            </a:br>
            <a:r>
              <a:rPr lang="en-US" altLang="zh-CN">
                <a:solidFill>
                  <a:srgbClr val="FF3300"/>
                </a:solidFill>
              </a:rPr>
              <a:t>induction-variable elimination</a:t>
            </a:r>
          </a:p>
          <a:p>
            <a:r>
              <a:rPr lang="zh-CN" altLang="en-US"/>
              <a:t>强度削弱，</a:t>
            </a:r>
            <a:r>
              <a:rPr lang="en-US" altLang="zh-CN">
                <a:solidFill>
                  <a:srgbClr val="FF3300"/>
                </a:solidFill>
              </a:rPr>
              <a:t>reduction strength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>
            <a:extLst>
              <a:ext uri="{FF2B5EF4-FFF2-40B4-BE49-F238E27FC236}">
                <a16:creationId xmlns:a16="http://schemas.microsoft.com/office/drawing/2014/main" id="{3163EAF7-1671-479F-85B6-83FC411E8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10.2.6  </a:t>
            </a:r>
            <a:r>
              <a:rPr lang="zh-CN" altLang="en-US"/>
              <a:t>代码外提</a:t>
            </a:r>
          </a:p>
        </p:txBody>
      </p:sp>
      <p:sp>
        <p:nvSpPr>
          <p:cNvPr id="690179" name="Rectangle 3">
            <a:extLst>
              <a:ext uri="{FF2B5EF4-FFF2-40B4-BE49-F238E27FC236}">
                <a16:creationId xmlns:a16="http://schemas.microsoft.com/office/drawing/2014/main" id="{771B6D84-184B-4803-9A8C-7D8867A52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表达式计算与循环次数无关（循环不变计算，</a:t>
            </a:r>
            <a:r>
              <a:rPr lang="en-US" altLang="zh-CN" sz="2800">
                <a:solidFill>
                  <a:srgbClr val="FF3300"/>
                </a:solidFill>
              </a:rPr>
              <a:t>loop-invariant computation</a:t>
            </a:r>
            <a:r>
              <a:rPr lang="zh-CN" altLang="en-US" sz="2800"/>
              <a:t>）</a:t>
            </a:r>
            <a:r>
              <a:rPr lang="zh-CN" altLang="en-US" sz="2800">
                <a:sym typeface="Wingdings" panose="05000000000000000000" pitchFamily="2" charset="2"/>
              </a:rPr>
              <a:t></a:t>
            </a:r>
            <a:br>
              <a:rPr lang="zh-CN" altLang="en-US" sz="2800">
                <a:sym typeface="Wingdings" panose="05000000000000000000" pitchFamily="2" charset="2"/>
              </a:rPr>
            </a:br>
            <a:r>
              <a:rPr lang="zh-CN" altLang="en-US" sz="2800">
                <a:sym typeface="Wingdings" panose="05000000000000000000" pitchFamily="2" charset="2"/>
              </a:rPr>
              <a:t>循环内循环入口前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while (i &lt;= limit – 2)	</a:t>
            </a:r>
            <a:r>
              <a:rPr lang="en-US" altLang="zh-CN" sz="2800">
                <a:sym typeface="Wingdings" panose="05000000000000000000" pitchFamily="2" charset="2"/>
              </a:rPr>
              <a:t>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	t = limit – 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	while (i &lt; t)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68C88041-D4E7-4C6D-915B-37BE57A1F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10.4  </a:t>
            </a:r>
            <a:r>
              <a:rPr lang="zh-CN" altLang="en-US"/>
              <a:t>强度削弱</a:t>
            </a:r>
          </a:p>
        </p:txBody>
      </p:sp>
      <p:grpSp>
        <p:nvGrpSpPr>
          <p:cNvPr id="691254" name="Group 54">
            <a:extLst>
              <a:ext uri="{FF2B5EF4-FFF2-40B4-BE49-F238E27FC236}">
                <a16:creationId xmlns:a16="http://schemas.microsoft.com/office/drawing/2014/main" id="{06468532-DACE-4038-8556-5ACF16BCE50D}"/>
              </a:ext>
            </a:extLst>
          </p:cNvPr>
          <p:cNvGrpSpPr>
            <a:grpSpLocks/>
          </p:cNvGrpSpPr>
          <p:nvPr/>
        </p:nvGrpSpPr>
        <p:grpSpPr bwMode="auto">
          <a:xfrm>
            <a:off x="131763" y="1295400"/>
            <a:ext cx="8783637" cy="4419600"/>
            <a:chOff x="83" y="816"/>
            <a:chExt cx="5533" cy="3600"/>
          </a:xfrm>
        </p:grpSpPr>
        <p:sp>
          <p:nvSpPr>
            <p:cNvPr id="691204" name="Text Box 4">
              <a:extLst>
                <a:ext uri="{FF2B5EF4-FFF2-40B4-BE49-F238E27FC236}">
                  <a16:creationId xmlns:a16="http://schemas.microsoft.com/office/drawing/2014/main" id="{8C269698-A475-47C6-8AAE-D5F0086FFED5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1032" y="816"/>
              <a:ext cx="1056" cy="10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i := m – 1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j := n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 := 4 * n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v := a[t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691205" name="Text Box 5">
              <a:extLst>
                <a:ext uri="{FF2B5EF4-FFF2-40B4-BE49-F238E27FC236}">
                  <a16:creationId xmlns:a16="http://schemas.microsoft.com/office/drawing/2014/main" id="{3FA7ADA7-D2EE-4B57-8B55-1E839A4B7DBC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888" y="1920"/>
              <a:ext cx="1344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endParaRPr lang="zh-CN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06" name="Text Box 6">
              <a:extLst>
                <a:ext uri="{FF2B5EF4-FFF2-40B4-BE49-F238E27FC236}">
                  <a16:creationId xmlns:a16="http://schemas.microsoft.com/office/drawing/2014/main" id="{F6CD3E9A-736E-4713-8CBA-03A2780DF24D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888" y="2352"/>
              <a:ext cx="1344" cy="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j := j - 1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 := 4 * j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 := a[t</a:t>
              </a: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]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if t</a:t>
              </a:r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 &gt; v goto B</a:t>
              </a:r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07" name="Text Box 7">
              <a:extLst>
                <a:ext uri="{FF2B5EF4-FFF2-40B4-BE49-F238E27FC236}">
                  <a16:creationId xmlns:a16="http://schemas.microsoft.com/office/drawing/2014/main" id="{FD4414EA-BA7A-458E-B9AC-461EAE849182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888" y="3472"/>
              <a:ext cx="1344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if i &gt;= j goto B</a:t>
              </a:r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08" name="Text Box 8">
              <a:extLst>
                <a:ext uri="{FF2B5EF4-FFF2-40B4-BE49-F238E27FC236}">
                  <a16:creationId xmlns:a16="http://schemas.microsoft.com/office/drawing/2014/main" id="{5A8162CE-0579-4D66-902C-B7984807B5BE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336" y="3953"/>
              <a:ext cx="1104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endParaRPr lang="zh-CN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09" name="Text Box 9">
              <a:extLst>
                <a:ext uri="{FF2B5EF4-FFF2-40B4-BE49-F238E27FC236}">
                  <a16:creationId xmlns:a16="http://schemas.microsoft.com/office/drawing/2014/main" id="{0B80B80B-19A9-411C-B04E-BCF11689077C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1632" y="3953"/>
              <a:ext cx="1104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endParaRPr lang="zh-CN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12" name="Line 12">
              <a:extLst>
                <a:ext uri="{FF2B5EF4-FFF2-40B4-BE49-F238E27FC236}">
                  <a16:creationId xmlns:a16="http://schemas.microsoft.com/office/drawing/2014/main" id="{D0A2868F-84DC-4983-9345-7A08E293F5A3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816" y="3744"/>
              <a:ext cx="48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13" name="Line 13">
              <a:extLst>
                <a:ext uri="{FF2B5EF4-FFF2-40B4-BE49-F238E27FC236}">
                  <a16:creationId xmlns:a16="http://schemas.microsoft.com/office/drawing/2014/main" id="{2111E725-C51B-4048-9E3E-96AA0D019A6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1728" y="3744"/>
              <a:ext cx="576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14" name="Text Box 14">
              <a:extLst>
                <a:ext uri="{FF2B5EF4-FFF2-40B4-BE49-F238E27FC236}">
                  <a16:creationId xmlns:a16="http://schemas.microsoft.com/office/drawing/2014/main" id="{B3E5794E-62F8-49CC-8416-DA563D88D306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2064" y="864"/>
              <a:ext cx="33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15" name="Text Box 15">
              <a:extLst>
                <a:ext uri="{FF2B5EF4-FFF2-40B4-BE49-F238E27FC236}">
                  <a16:creationId xmlns:a16="http://schemas.microsoft.com/office/drawing/2014/main" id="{55CC2C92-574E-41B1-A370-85185109E58C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2256" y="1920"/>
              <a:ext cx="38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16" name="Text Box 16">
              <a:extLst>
                <a:ext uri="{FF2B5EF4-FFF2-40B4-BE49-F238E27FC236}">
                  <a16:creationId xmlns:a16="http://schemas.microsoft.com/office/drawing/2014/main" id="{7FF53C7D-7345-4279-B230-9B26D1A51E70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2256" y="2352"/>
              <a:ext cx="38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17" name="Text Box 17">
              <a:extLst>
                <a:ext uri="{FF2B5EF4-FFF2-40B4-BE49-F238E27FC236}">
                  <a16:creationId xmlns:a16="http://schemas.microsoft.com/office/drawing/2014/main" id="{4E44F46C-01DD-4F9D-92EF-A59101CC6421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2256" y="3283"/>
              <a:ext cx="38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18" name="Text Box 18">
              <a:extLst>
                <a:ext uri="{FF2B5EF4-FFF2-40B4-BE49-F238E27FC236}">
                  <a16:creationId xmlns:a16="http://schemas.microsoft.com/office/drawing/2014/main" id="{07E25B3E-AFD5-43C6-BE2D-CAA170DD9444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336" y="3713"/>
              <a:ext cx="33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19" name="Text Box 19">
              <a:extLst>
                <a:ext uri="{FF2B5EF4-FFF2-40B4-BE49-F238E27FC236}">
                  <a16:creationId xmlns:a16="http://schemas.microsoft.com/office/drawing/2014/main" id="{A59C7F49-9540-4DD2-A63A-6F52B49D58CE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2448" y="3713"/>
              <a:ext cx="33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24" name="Line 24">
              <a:extLst>
                <a:ext uri="{FF2B5EF4-FFF2-40B4-BE49-F238E27FC236}">
                  <a16:creationId xmlns:a16="http://schemas.microsoft.com/office/drawing/2014/main" id="{BDA31518-02DA-43FE-91E4-0E79250584FD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153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25" name="Line 25">
              <a:extLst>
                <a:ext uri="{FF2B5EF4-FFF2-40B4-BE49-F238E27FC236}">
                  <a16:creationId xmlns:a16="http://schemas.microsoft.com/office/drawing/2014/main" id="{D408B269-5FF1-48B0-9622-9DF90F477A19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1536" y="21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27" name="Line 27">
              <a:extLst>
                <a:ext uri="{FF2B5EF4-FFF2-40B4-BE49-F238E27FC236}">
                  <a16:creationId xmlns:a16="http://schemas.microsoft.com/office/drawing/2014/main" id="{A6E36F79-005F-43B3-A64F-544A61A5FA5D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1536" y="3312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29" name="Freeform 29">
              <a:extLst>
                <a:ext uri="{FF2B5EF4-FFF2-40B4-BE49-F238E27FC236}">
                  <a16:creationId xmlns:a16="http://schemas.microsoft.com/office/drawing/2014/main" id="{974CF1D7-2EF3-484F-8D97-C373F9B365F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9" y="2257"/>
              <a:ext cx="355" cy="1138"/>
            </a:xfrm>
            <a:custGeom>
              <a:avLst/>
              <a:gdLst>
                <a:gd name="T0" fmla="*/ 355 w 355"/>
                <a:gd name="T1" fmla="*/ 1055 h 1138"/>
                <a:gd name="T2" fmla="*/ 173 w 355"/>
                <a:gd name="T3" fmla="*/ 1110 h 1138"/>
                <a:gd name="T4" fmla="*/ 40 w 355"/>
                <a:gd name="T5" fmla="*/ 889 h 1138"/>
                <a:gd name="T6" fmla="*/ 19 w 355"/>
                <a:gd name="T7" fmla="*/ 431 h 1138"/>
                <a:gd name="T8" fmla="*/ 156 w 355"/>
                <a:gd name="T9" fmla="*/ 56 h 1138"/>
                <a:gd name="T10" fmla="*/ 355 w 355"/>
                <a:gd name="T11" fmla="*/ 95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5" h="1138">
                  <a:moveTo>
                    <a:pt x="355" y="1055"/>
                  </a:moveTo>
                  <a:cubicBezTo>
                    <a:pt x="325" y="1064"/>
                    <a:pt x="225" y="1138"/>
                    <a:pt x="173" y="1110"/>
                  </a:cubicBezTo>
                  <a:cubicBezTo>
                    <a:pt x="121" y="1082"/>
                    <a:pt x="66" y="1002"/>
                    <a:pt x="40" y="889"/>
                  </a:cubicBezTo>
                  <a:cubicBezTo>
                    <a:pt x="14" y="776"/>
                    <a:pt x="0" y="570"/>
                    <a:pt x="19" y="431"/>
                  </a:cubicBezTo>
                  <a:cubicBezTo>
                    <a:pt x="38" y="292"/>
                    <a:pt x="100" y="112"/>
                    <a:pt x="156" y="56"/>
                  </a:cubicBezTo>
                  <a:cubicBezTo>
                    <a:pt x="212" y="0"/>
                    <a:pt x="314" y="87"/>
                    <a:pt x="355" y="9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30" name="Freeform 30">
              <a:extLst>
                <a:ext uri="{FF2B5EF4-FFF2-40B4-BE49-F238E27FC236}">
                  <a16:creationId xmlns:a16="http://schemas.microsoft.com/office/drawing/2014/main" id="{B70277EA-1905-4B04-B186-4D3C9A3D67D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3" y="1628"/>
              <a:ext cx="973" cy="2782"/>
            </a:xfrm>
            <a:custGeom>
              <a:avLst/>
              <a:gdLst>
                <a:gd name="T0" fmla="*/ 253 w 973"/>
                <a:gd name="T1" fmla="*/ 2596 h 2782"/>
                <a:gd name="T2" fmla="*/ 50 w 973"/>
                <a:gd name="T3" fmla="*/ 2546 h 2782"/>
                <a:gd name="T4" fmla="*/ 50 w 973"/>
                <a:gd name="T5" fmla="*/ 1181 h 2782"/>
                <a:gd name="T6" fmla="*/ 349 w 973"/>
                <a:gd name="T7" fmla="*/ 148 h 2782"/>
                <a:gd name="T8" fmla="*/ 973 w 973"/>
                <a:gd name="T9" fmla="*/ 29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2782">
                  <a:moveTo>
                    <a:pt x="253" y="2596"/>
                  </a:moveTo>
                  <a:cubicBezTo>
                    <a:pt x="219" y="2588"/>
                    <a:pt x="84" y="2782"/>
                    <a:pt x="50" y="2546"/>
                  </a:cubicBezTo>
                  <a:cubicBezTo>
                    <a:pt x="16" y="2310"/>
                    <a:pt x="0" y="1581"/>
                    <a:pt x="50" y="1181"/>
                  </a:cubicBezTo>
                  <a:cubicBezTo>
                    <a:pt x="100" y="781"/>
                    <a:pt x="195" y="296"/>
                    <a:pt x="349" y="148"/>
                  </a:cubicBezTo>
                  <a:cubicBezTo>
                    <a:pt x="503" y="0"/>
                    <a:pt x="737" y="68"/>
                    <a:pt x="973" y="2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31" name="Text Box 31">
              <a:extLst>
                <a:ext uri="{FF2B5EF4-FFF2-40B4-BE49-F238E27FC236}">
                  <a16:creationId xmlns:a16="http://schemas.microsoft.com/office/drawing/2014/main" id="{45E00D8F-EA35-4EF2-BABA-AB69E364886A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3864" y="822"/>
              <a:ext cx="1056" cy="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i := m – 1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j := n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 := 4 * n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v := a[t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691232" name="Text Box 32">
              <a:extLst>
                <a:ext uri="{FF2B5EF4-FFF2-40B4-BE49-F238E27FC236}">
                  <a16:creationId xmlns:a16="http://schemas.microsoft.com/office/drawing/2014/main" id="{415DA20B-0FD2-496B-B953-A5D76D2AF739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3720" y="2274"/>
              <a:ext cx="1344" cy="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endParaRPr lang="zh-CN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33" name="Text Box 33">
              <a:extLst>
                <a:ext uri="{FF2B5EF4-FFF2-40B4-BE49-F238E27FC236}">
                  <a16:creationId xmlns:a16="http://schemas.microsoft.com/office/drawing/2014/main" id="{D1E8B687-116C-4FA7-85D2-B8CAFF4858D7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3720" y="2520"/>
              <a:ext cx="1344" cy="10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j := j - 1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 := t</a:t>
              </a: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 - 4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 := a[t</a:t>
              </a: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]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if t</a:t>
              </a:r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 &gt; v goto B</a:t>
              </a:r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34" name="Text Box 34">
              <a:extLst>
                <a:ext uri="{FF2B5EF4-FFF2-40B4-BE49-F238E27FC236}">
                  <a16:creationId xmlns:a16="http://schemas.microsoft.com/office/drawing/2014/main" id="{78C9FDBA-467C-424D-9251-B0E5D80F3C60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3720" y="3641"/>
              <a:ext cx="1344" cy="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if i &gt;= j goto B</a:t>
              </a:r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35" name="Text Box 35">
              <a:extLst>
                <a:ext uri="{FF2B5EF4-FFF2-40B4-BE49-F238E27FC236}">
                  <a16:creationId xmlns:a16="http://schemas.microsoft.com/office/drawing/2014/main" id="{5DF1DD5E-3519-4608-9137-1B959969ABFE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3168" y="4128"/>
              <a:ext cx="1104" cy="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endParaRPr lang="zh-CN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36" name="Text Box 36">
              <a:extLst>
                <a:ext uri="{FF2B5EF4-FFF2-40B4-BE49-F238E27FC236}">
                  <a16:creationId xmlns:a16="http://schemas.microsoft.com/office/drawing/2014/main" id="{CC5CBF04-F511-4BEB-9BAD-FDA1CF779F9B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4464" y="4128"/>
              <a:ext cx="1104" cy="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endParaRPr lang="zh-CN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37" name="Line 37">
              <a:extLst>
                <a:ext uri="{FF2B5EF4-FFF2-40B4-BE49-F238E27FC236}">
                  <a16:creationId xmlns:a16="http://schemas.microsoft.com/office/drawing/2014/main" id="{AA63937E-CD74-446A-AE2B-94CE3A3455E3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3648" y="3912"/>
              <a:ext cx="48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38" name="Line 38">
              <a:extLst>
                <a:ext uri="{FF2B5EF4-FFF2-40B4-BE49-F238E27FC236}">
                  <a16:creationId xmlns:a16="http://schemas.microsoft.com/office/drawing/2014/main" id="{78650B57-2D99-4E71-A62C-7EC91459001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560" y="3912"/>
              <a:ext cx="576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39" name="Text Box 39">
              <a:extLst>
                <a:ext uri="{FF2B5EF4-FFF2-40B4-BE49-F238E27FC236}">
                  <a16:creationId xmlns:a16="http://schemas.microsoft.com/office/drawing/2014/main" id="{68F18955-C12A-4475-8E47-AF4651D3470E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4896" y="870"/>
              <a:ext cx="33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40" name="Text Box 40">
              <a:extLst>
                <a:ext uri="{FF2B5EF4-FFF2-40B4-BE49-F238E27FC236}">
                  <a16:creationId xmlns:a16="http://schemas.microsoft.com/office/drawing/2014/main" id="{2E43D4FC-5C0B-44B7-B4AB-9515D3300910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5088" y="1925"/>
              <a:ext cx="38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41" name="Text Box 41">
              <a:extLst>
                <a:ext uri="{FF2B5EF4-FFF2-40B4-BE49-F238E27FC236}">
                  <a16:creationId xmlns:a16="http://schemas.microsoft.com/office/drawing/2014/main" id="{C3EF2B3F-1316-4584-8C6F-FBCBC7627B74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5088" y="2520"/>
              <a:ext cx="38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42" name="Text Box 42">
              <a:extLst>
                <a:ext uri="{FF2B5EF4-FFF2-40B4-BE49-F238E27FC236}">
                  <a16:creationId xmlns:a16="http://schemas.microsoft.com/office/drawing/2014/main" id="{4EBD3A27-884E-4685-A8BF-FFB32EC06D65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5088" y="3449"/>
              <a:ext cx="38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43" name="Text Box 43">
              <a:extLst>
                <a:ext uri="{FF2B5EF4-FFF2-40B4-BE49-F238E27FC236}">
                  <a16:creationId xmlns:a16="http://schemas.microsoft.com/office/drawing/2014/main" id="{45FA2DB7-7AC5-4EF2-95E9-C1523B722852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3168" y="3881"/>
              <a:ext cx="33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44" name="Text Box 44">
              <a:extLst>
                <a:ext uri="{FF2B5EF4-FFF2-40B4-BE49-F238E27FC236}">
                  <a16:creationId xmlns:a16="http://schemas.microsoft.com/office/drawing/2014/main" id="{2DFD7928-3622-4A85-9672-83A4C83A9F67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5280" y="3881"/>
              <a:ext cx="33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1245" name="Line 45">
              <a:extLst>
                <a:ext uri="{FF2B5EF4-FFF2-40B4-BE49-F238E27FC236}">
                  <a16:creationId xmlns:a16="http://schemas.microsoft.com/office/drawing/2014/main" id="{D5278EFF-B7F1-48B7-AED1-7FB6D2CBAD69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368" y="2082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46" name="Line 46">
              <a:extLst>
                <a:ext uri="{FF2B5EF4-FFF2-40B4-BE49-F238E27FC236}">
                  <a16:creationId xmlns:a16="http://schemas.microsoft.com/office/drawing/2014/main" id="{1CA9C612-0B9B-4DBC-84BB-7A8286D08D29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368" y="2358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47" name="Line 47">
              <a:extLst>
                <a:ext uri="{FF2B5EF4-FFF2-40B4-BE49-F238E27FC236}">
                  <a16:creationId xmlns:a16="http://schemas.microsoft.com/office/drawing/2014/main" id="{4BBDA98C-28D9-43AC-9D86-BDA2596DF3D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368" y="348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48" name="Freeform 48">
              <a:extLst>
                <a:ext uri="{FF2B5EF4-FFF2-40B4-BE49-F238E27FC236}">
                  <a16:creationId xmlns:a16="http://schemas.microsoft.com/office/drawing/2014/main" id="{743EB1A2-82C2-40D8-9888-908A7A8A026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341" y="2425"/>
              <a:ext cx="355" cy="1138"/>
            </a:xfrm>
            <a:custGeom>
              <a:avLst/>
              <a:gdLst>
                <a:gd name="T0" fmla="*/ 355 w 355"/>
                <a:gd name="T1" fmla="*/ 1055 h 1138"/>
                <a:gd name="T2" fmla="*/ 173 w 355"/>
                <a:gd name="T3" fmla="*/ 1110 h 1138"/>
                <a:gd name="T4" fmla="*/ 40 w 355"/>
                <a:gd name="T5" fmla="*/ 889 h 1138"/>
                <a:gd name="T6" fmla="*/ 19 w 355"/>
                <a:gd name="T7" fmla="*/ 431 h 1138"/>
                <a:gd name="T8" fmla="*/ 156 w 355"/>
                <a:gd name="T9" fmla="*/ 56 h 1138"/>
                <a:gd name="T10" fmla="*/ 355 w 355"/>
                <a:gd name="T11" fmla="*/ 95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5" h="1138">
                  <a:moveTo>
                    <a:pt x="355" y="1055"/>
                  </a:moveTo>
                  <a:cubicBezTo>
                    <a:pt x="325" y="1064"/>
                    <a:pt x="225" y="1138"/>
                    <a:pt x="173" y="1110"/>
                  </a:cubicBezTo>
                  <a:cubicBezTo>
                    <a:pt x="121" y="1082"/>
                    <a:pt x="66" y="1002"/>
                    <a:pt x="40" y="889"/>
                  </a:cubicBezTo>
                  <a:cubicBezTo>
                    <a:pt x="14" y="776"/>
                    <a:pt x="0" y="570"/>
                    <a:pt x="19" y="431"/>
                  </a:cubicBezTo>
                  <a:cubicBezTo>
                    <a:pt x="38" y="292"/>
                    <a:pt x="100" y="112"/>
                    <a:pt x="156" y="56"/>
                  </a:cubicBezTo>
                  <a:cubicBezTo>
                    <a:pt x="212" y="0"/>
                    <a:pt x="314" y="87"/>
                    <a:pt x="355" y="9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49" name="Freeform 49">
              <a:extLst>
                <a:ext uri="{FF2B5EF4-FFF2-40B4-BE49-F238E27FC236}">
                  <a16:creationId xmlns:a16="http://schemas.microsoft.com/office/drawing/2014/main" id="{8F231CF5-9BA8-4E44-9CA4-8D9B106D8DE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915" y="1634"/>
              <a:ext cx="973" cy="2782"/>
            </a:xfrm>
            <a:custGeom>
              <a:avLst/>
              <a:gdLst>
                <a:gd name="T0" fmla="*/ 253 w 973"/>
                <a:gd name="T1" fmla="*/ 2596 h 2782"/>
                <a:gd name="T2" fmla="*/ 50 w 973"/>
                <a:gd name="T3" fmla="*/ 2546 h 2782"/>
                <a:gd name="T4" fmla="*/ 50 w 973"/>
                <a:gd name="T5" fmla="*/ 1181 h 2782"/>
                <a:gd name="T6" fmla="*/ 349 w 973"/>
                <a:gd name="T7" fmla="*/ 148 h 2782"/>
                <a:gd name="T8" fmla="*/ 973 w 973"/>
                <a:gd name="T9" fmla="*/ 29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2782">
                  <a:moveTo>
                    <a:pt x="253" y="2596"/>
                  </a:moveTo>
                  <a:cubicBezTo>
                    <a:pt x="219" y="2588"/>
                    <a:pt x="84" y="2782"/>
                    <a:pt x="50" y="2546"/>
                  </a:cubicBezTo>
                  <a:cubicBezTo>
                    <a:pt x="16" y="2310"/>
                    <a:pt x="0" y="1581"/>
                    <a:pt x="50" y="1181"/>
                  </a:cubicBezTo>
                  <a:cubicBezTo>
                    <a:pt x="100" y="781"/>
                    <a:pt x="195" y="296"/>
                    <a:pt x="349" y="148"/>
                  </a:cubicBezTo>
                  <a:cubicBezTo>
                    <a:pt x="503" y="0"/>
                    <a:pt x="737" y="68"/>
                    <a:pt x="973" y="2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1250" name="Text Box 50">
              <a:extLst>
                <a:ext uri="{FF2B5EF4-FFF2-40B4-BE49-F238E27FC236}">
                  <a16:creationId xmlns:a16="http://schemas.microsoft.com/office/drawing/2014/main" id="{DB7AAF02-18A1-4E22-9121-839B16883FCD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288" y="1057"/>
              <a:ext cx="86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2000" baseline="0"/>
            </a:p>
          </p:txBody>
        </p:sp>
        <p:sp>
          <p:nvSpPr>
            <p:cNvPr id="691251" name="Text Box 51">
              <a:extLst>
                <a:ext uri="{FF2B5EF4-FFF2-40B4-BE49-F238E27FC236}">
                  <a16:creationId xmlns:a16="http://schemas.microsoft.com/office/drawing/2014/main" id="{E25BF004-A23A-495B-B949-8E7AA5E605E5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3861" y="1785"/>
              <a:ext cx="1083" cy="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aseline="0"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</a:rPr>
                <a:t>4 </a:t>
              </a:r>
              <a:r>
                <a:rPr lang="en-US" altLang="zh-CN" sz="2000" baseline="0">
                  <a:latin typeface="Times New Roman" panose="02020603050405020304" pitchFamily="18" charset="0"/>
                </a:rPr>
                <a:t>:= 4 * j</a:t>
              </a:r>
            </a:p>
          </p:txBody>
        </p:sp>
        <p:sp>
          <p:nvSpPr>
            <p:cNvPr id="691252" name="Text Box 52">
              <a:extLst>
                <a:ext uri="{FF2B5EF4-FFF2-40B4-BE49-F238E27FC236}">
                  <a16:creationId xmlns:a16="http://schemas.microsoft.com/office/drawing/2014/main" id="{3E18D9E8-1924-459A-BA88-8EA41FF73971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2640" y="960"/>
              <a:ext cx="1104" cy="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F0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aseline="0">
                  <a:solidFill>
                    <a:srgbClr val="FF3300"/>
                  </a:solidFill>
                  <a:latin typeface="Times New Roman" panose="02020603050405020304" pitchFamily="18" charset="0"/>
                </a:rPr>
                <a:t>j</a:t>
              </a:r>
              <a:r>
                <a:rPr lang="zh-CN" altLang="en-US" sz="2000" baseline="0">
                  <a:solidFill>
                    <a:srgbClr val="FF3300"/>
                  </a:solidFill>
                  <a:latin typeface="Times New Roman" panose="02020603050405020304" pitchFamily="18" charset="0"/>
                </a:rPr>
                <a:t>和</a:t>
              </a:r>
              <a:r>
                <a:rPr lang="en-US" altLang="zh-CN" sz="2000" baseline="0">
                  <a:solidFill>
                    <a:srgbClr val="FF33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000" baseline="0">
                  <a:solidFill>
                    <a:srgbClr val="FF3300"/>
                  </a:solidFill>
                  <a:latin typeface="Times New Roman" panose="02020603050405020304" pitchFamily="18" charset="0"/>
                </a:rPr>
                <a:t>的改变</a:t>
              </a:r>
              <a:br>
                <a:rPr lang="zh-CN" altLang="en-US" sz="2000" baseline="0">
                  <a:solidFill>
                    <a:srgbClr val="FF3300"/>
                  </a:solidFill>
                  <a:latin typeface="Times New Roman" panose="02020603050405020304" pitchFamily="18" charset="0"/>
                </a:rPr>
              </a:br>
              <a:r>
                <a:rPr lang="zh-CN" altLang="en-US" sz="2000" baseline="0">
                  <a:solidFill>
                    <a:srgbClr val="FF3300"/>
                  </a:solidFill>
                  <a:latin typeface="Times New Roman" panose="02020603050405020304" pitchFamily="18" charset="0"/>
                </a:rPr>
                <a:t>是“同步”的</a:t>
              </a:r>
              <a:br>
                <a:rPr lang="zh-CN" altLang="en-US" sz="2000" baseline="0">
                  <a:solidFill>
                    <a:srgbClr val="FF3300"/>
                  </a:solidFill>
                  <a:latin typeface="Times New Roman" panose="02020603050405020304" pitchFamily="18" charset="0"/>
                </a:rPr>
              </a:br>
              <a:r>
                <a:rPr lang="zh-CN" altLang="en-US" sz="2000" baseline="0">
                  <a:solidFill>
                    <a:srgbClr val="FF3300"/>
                  </a:solidFill>
                  <a:latin typeface="Times New Roman" panose="02020603050405020304" pitchFamily="18" charset="0"/>
                </a:rPr>
                <a:t>归纳变量</a:t>
              </a:r>
            </a:p>
          </p:txBody>
        </p:sp>
        <p:sp>
          <p:nvSpPr>
            <p:cNvPr id="691253" name="Line 53">
              <a:extLst>
                <a:ext uri="{FF2B5EF4-FFF2-40B4-BE49-F238E27FC236}">
                  <a16:creationId xmlns:a16="http://schemas.microsoft.com/office/drawing/2014/main" id="{20E89536-C245-4389-922C-DD7D03ED9BAB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2208" y="1680"/>
              <a:ext cx="864" cy="86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AEB51E9B-1963-4C2B-90BE-8478C5DC3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10.5  </a:t>
            </a:r>
            <a:r>
              <a:rPr lang="zh-CN" altLang="en-US"/>
              <a:t>删除归纳变量</a:t>
            </a:r>
          </a:p>
        </p:txBody>
      </p:sp>
      <p:sp>
        <p:nvSpPr>
          <p:cNvPr id="693251" name="Text Box 3">
            <a:extLst>
              <a:ext uri="{FF2B5EF4-FFF2-40B4-BE49-F238E27FC236}">
                <a16:creationId xmlns:a16="http://schemas.microsoft.com/office/drawing/2014/main" id="{15F8A7C7-B2B2-4D16-B6A6-4092419C0D3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638300" y="1295400"/>
            <a:ext cx="1676400" cy="2081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 := m – 1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j := n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n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v := a[t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i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j</a:t>
            </a:r>
          </a:p>
        </p:txBody>
      </p:sp>
      <p:sp>
        <p:nvSpPr>
          <p:cNvPr id="693252" name="Text Box 4">
            <a:extLst>
              <a:ext uri="{FF2B5EF4-FFF2-40B4-BE49-F238E27FC236}">
                <a16:creationId xmlns:a16="http://schemas.microsoft.com/office/drawing/2014/main" id="{76371ABA-31E0-4774-B0BC-956A71BA206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47800" y="3619500"/>
            <a:ext cx="21336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 := 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 + 4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if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r>
              <a:rPr lang="en-US" altLang="zh-CN" sz="2000" baseline="0">
                <a:latin typeface="Times New Roman" panose="02020603050405020304" pitchFamily="18" charset="0"/>
              </a:rPr>
              <a:t> &lt; v goto 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53" name="Text Box 5">
            <a:extLst>
              <a:ext uri="{FF2B5EF4-FFF2-40B4-BE49-F238E27FC236}">
                <a16:creationId xmlns:a16="http://schemas.microsoft.com/office/drawing/2014/main" id="{FFE3B205-E7B6-476D-82EA-4A90AA5514D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2819400"/>
            <a:ext cx="21336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 := 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 - 4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if 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r>
              <a:rPr lang="en-US" altLang="zh-CN" sz="2000" baseline="0">
                <a:latin typeface="Times New Roman" panose="02020603050405020304" pitchFamily="18" charset="0"/>
              </a:rPr>
              <a:t> &gt; v goto B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54" name="Text Box 6">
            <a:extLst>
              <a:ext uri="{FF2B5EF4-FFF2-40B4-BE49-F238E27FC236}">
                <a16:creationId xmlns:a16="http://schemas.microsoft.com/office/drawing/2014/main" id="{2028FE67-765B-421B-B7CF-B9A2355CFD3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09700" y="50038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if 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 &gt;= 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 goto B</a:t>
            </a:r>
            <a:r>
              <a:rPr lang="en-US" altLang="zh-CN" sz="2000">
                <a:latin typeface="Times New Roman" panose="02020603050405020304" pitchFamily="18" charset="0"/>
              </a:rPr>
              <a:t>6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55" name="Text Box 7">
            <a:extLst>
              <a:ext uri="{FF2B5EF4-FFF2-40B4-BE49-F238E27FC236}">
                <a16:creationId xmlns:a16="http://schemas.microsoft.com/office/drawing/2014/main" id="{ED922192-488A-49F6-997F-9ACA818AD1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3400" y="5715000"/>
            <a:ext cx="17526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goto 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56" name="Text Box 8">
            <a:extLst>
              <a:ext uri="{FF2B5EF4-FFF2-40B4-BE49-F238E27FC236}">
                <a16:creationId xmlns:a16="http://schemas.microsoft.com/office/drawing/2014/main" id="{8A458467-548D-4730-9370-53AA3B16A7C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90800" y="5715000"/>
            <a:ext cx="17526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14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14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57" name="Line 9">
            <a:extLst>
              <a:ext uri="{FF2B5EF4-FFF2-40B4-BE49-F238E27FC236}">
                <a16:creationId xmlns:a16="http://schemas.microsoft.com/office/drawing/2014/main" id="{43735FAC-055A-4027-B030-BA6D65A165AC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1295400" y="5410200"/>
            <a:ext cx="76200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58" name="Line 10">
            <a:extLst>
              <a:ext uri="{FF2B5EF4-FFF2-40B4-BE49-F238E27FC236}">
                <a16:creationId xmlns:a16="http://schemas.microsoft.com/office/drawing/2014/main" id="{EE08E1CE-D83F-48D8-A2F1-009E6C79749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819400" y="5410200"/>
            <a:ext cx="83820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59" name="Text Box 11">
            <a:extLst>
              <a:ext uri="{FF2B5EF4-FFF2-40B4-BE49-F238E27FC236}">
                <a16:creationId xmlns:a16="http://schemas.microsoft.com/office/drawing/2014/main" id="{A02995B7-B6AB-4585-98CC-7569BA85018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276600" y="1371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60" name="Text Box 12">
            <a:extLst>
              <a:ext uri="{FF2B5EF4-FFF2-40B4-BE49-F238E27FC236}">
                <a16:creationId xmlns:a16="http://schemas.microsoft.com/office/drawing/2014/main" id="{ADDF5FA4-DDA4-4B33-B952-736B5208BED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581400" y="36290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61" name="Text Box 13">
            <a:extLst>
              <a:ext uri="{FF2B5EF4-FFF2-40B4-BE49-F238E27FC236}">
                <a16:creationId xmlns:a16="http://schemas.microsoft.com/office/drawing/2014/main" id="{B271C918-3467-4829-AFF2-93D4C337847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315200" y="2819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62" name="Text Box 14">
            <a:extLst>
              <a:ext uri="{FF2B5EF4-FFF2-40B4-BE49-F238E27FC236}">
                <a16:creationId xmlns:a16="http://schemas.microsoft.com/office/drawing/2014/main" id="{9CB8AB34-E7A0-49D1-9C11-452F9515EFD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5814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63" name="Text Box 15">
            <a:extLst>
              <a:ext uri="{FF2B5EF4-FFF2-40B4-BE49-F238E27FC236}">
                <a16:creationId xmlns:a16="http://schemas.microsoft.com/office/drawing/2014/main" id="{5F22953D-765A-4A6C-B1F8-E456A949DC4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3400" y="5334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64" name="Text Box 16">
            <a:extLst>
              <a:ext uri="{FF2B5EF4-FFF2-40B4-BE49-F238E27FC236}">
                <a16:creationId xmlns:a16="http://schemas.microsoft.com/office/drawing/2014/main" id="{6FE9FA65-70FE-410B-BC79-17CF2356858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962400" y="53784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6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93265" name="Line 17">
            <a:extLst>
              <a:ext uri="{FF2B5EF4-FFF2-40B4-BE49-F238E27FC236}">
                <a16:creationId xmlns:a16="http://schemas.microsoft.com/office/drawing/2014/main" id="{448212DE-850E-49CE-B078-4237717B229E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438400" y="3381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68" name="Freeform 20">
            <a:extLst>
              <a:ext uri="{FF2B5EF4-FFF2-40B4-BE49-F238E27FC236}">
                <a16:creationId xmlns:a16="http://schemas.microsoft.com/office/drawing/2014/main" id="{DBB3DAE8-8CD4-45E2-96F1-58394001D4A0}"/>
              </a:ext>
            </a:extLst>
          </p:cNvPr>
          <p:cNvSpPr>
            <a:spLocks/>
          </p:cNvSpPr>
          <p:nvPr/>
        </p:nvSpPr>
        <p:spPr bwMode="ltGray">
          <a:xfrm>
            <a:off x="936625" y="3498850"/>
            <a:ext cx="512763" cy="1336675"/>
          </a:xfrm>
          <a:custGeom>
            <a:avLst/>
            <a:gdLst>
              <a:gd name="T0" fmla="*/ 314 w 323"/>
              <a:gd name="T1" fmla="*/ 756 h 842"/>
              <a:gd name="T2" fmla="*/ 128 w 323"/>
              <a:gd name="T3" fmla="*/ 818 h 842"/>
              <a:gd name="T4" fmla="*/ 30 w 323"/>
              <a:gd name="T5" fmla="*/ 614 h 842"/>
              <a:gd name="T6" fmla="*/ 13 w 323"/>
              <a:gd name="T7" fmla="*/ 366 h 842"/>
              <a:gd name="T8" fmla="*/ 110 w 323"/>
              <a:gd name="T9" fmla="*/ 47 h 842"/>
              <a:gd name="T10" fmla="*/ 323 w 323"/>
              <a:gd name="T11" fmla="*/ 8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" h="842">
                <a:moveTo>
                  <a:pt x="314" y="756"/>
                </a:moveTo>
                <a:cubicBezTo>
                  <a:pt x="283" y="766"/>
                  <a:pt x="175" y="842"/>
                  <a:pt x="128" y="818"/>
                </a:cubicBezTo>
                <a:cubicBezTo>
                  <a:pt x="81" y="794"/>
                  <a:pt x="49" y="689"/>
                  <a:pt x="30" y="614"/>
                </a:cubicBezTo>
                <a:cubicBezTo>
                  <a:pt x="11" y="539"/>
                  <a:pt x="0" y="460"/>
                  <a:pt x="13" y="366"/>
                </a:cubicBezTo>
                <a:cubicBezTo>
                  <a:pt x="26" y="272"/>
                  <a:pt x="58" y="94"/>
                  <a:pt x="110" y="47"/>
                </a:cubicBezTo>
                <a:cubicBezTo>
                  <a:pt x="162" y="0"/>
                  <a:pt x="279" y="75"/>
                  <a:pt x="323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69" name="Freeform 21">
            <a:extLst>
              <a:ext uri="{FF2B5EF4-FFF2-40B4-BE49-F238E27FC236}">
                <a16:creationId xmlns:a16="http://schemas.microsoft.com/office/drawing/2014/main" id="{63CDFA69-0B5E-4384-900B-C3AF50FE355D}"/>
              </a:ext>
            </a:extLst>
          </p:cNvPr>
          <p:cNvSpPr>
            <a:spLocks/>
          </p:cNvSpPr>
          <p:nvPr/>
        </p:nvSpPr>
        <p:spPr bwMode="ltGray">
          <a:xfrm>
            <a:off x="131763" y="2584450"/>
            <a:ext cx="1544637" cy="4416425"/>
          </a:xfrm>
          <a:custGeom>
            <a:avLst/>
            <a:gdLst>
              <a:gd name="T0" fmla="*/ 253 w 973"/>
              <a:gd name="T1" fmla="*/ 2596 h 2782"/>
              <a:gd name="T2" fmla="*/ 50 w 973"/>
              <a:gd name="T3" fmla="*/ 2546 h 2782"/>
              <a:gd name="T4" fmla="*/ 50 w 973"/>
              <a:gd name="T5" fmla="*/ 1181 h 2782"/>
              <a:gd name="T6" fmla="*/ 349 w 973"/>
              <a:gd name="T7" fmla="*/ 148 h 2782"/>
              <a:gd name="T8" fmla="*/ 973 w 973"/>
              <a:gd name="T9" fmla="*/ 292 h 2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" h="2782">
                <a:moveTo>
                  <a:pt x="253" y="2596"/>
                </a:moveTo>
                <a:cubicBezTo>
                  <a:pt x="219" y="2588"/>
                  <a:pt x="84" y="2782"/>
                  <a:pt x="50" y="2546"/>
                </a:cubicBezTo>
                <a:cubicBezTo>
                  <a:pt x="16" y="2310"/>
                  <a:pt x="0" y="1581"/>
                  <a:pt x="50" y="1181"/>
                </a:cubicBezTo>
                <a:cubicBezTo>
                  <a:pt x="100" y="781"/>
                  <a:pt x="195" y="296"/>
                  <a:pt x="349" y="148"/>
                </a:cubicBezTo>
                <a:cubicBezTo>
                  <a:pt x="503" y="0"/>
                  <a:pt x="737" y="68"/>
                  <a:pt x="973" y="2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91" name="Text Box 43">
            <a:extLst>
              <a:ext uri="{FF2B5EF4-FFF2-40B4-BE49-F238E27FC236}">
                <a16:creationId xmlns:a16="http://schemas.microsoft.com/office/drawing/2014/main" id="{8B64F431-0459-4B69-AC91-D1833200EA9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876800" y="50292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>
                <a:solidFill>
                  <a:srgbClr val="FF33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0">
                <a:solidFill>
                  <a:srgbClr val="FF3300"/>
                </a:solidFill>
                <a:latin typeface="Times New Roman" panose="02020603050405020304" pitchFamily="18" charset="0"/>
              </a:rPr>
              <a:t> &gt;= t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</a:rPr>
              <a:t>与</a:t>
            </a:r>
            <a:b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baseline="0">
                <a:solidFill>
                  <a:srgbClr val="FF3300"/>
                </a:solidFill>
                <a:latin typeface="Times New Roman" panose="02020603050405020304" pitchFamily="18" charset="0"/>
              </a:rPr>
              <a:t>i &gt;= j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</a:rPr>
              <a:t>等价</a:t>
            </a:r>
          </a:p>
        </p:txBody>
      </p:sp>
      <p:sp>
        <p:nvSpPr>
          <p:cNvPr id="693292" name="Line 44">
            <a:extLst>
              <a:ext uri="{FF2B5EF4-FFF2-40B4-BE49-F238E27FC236}">
                <a16:creationId xmlns:a16="http://schemas.microsoft.com/office/drawing/2014/main" id="{16B23049-9898-46E0-94C1-3CF23C0F7693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2514600" y="5334000"/>
            <a:ext cx="2590800" cy="228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93" name="Freeform 45">
            <a:extLst>
              <a:ext uri="{FF2B5EF4-FFF2-40B4-BE49-F238E27FC236}">
                <a16:creationId xmlns:a16="http://schemas.microsoft.com/office/drawing/2014/main" id="{AF3131AC-A721-4FAC-9701-9E64A8295DE7}"/>
              </a:ext>
            </a:extLst>
          </p:cNvPr>
          <p:cNvSpPr>
            <a:spLocks/>
          </p:cNvSpPr>
          <p:nvPr/>
        </p:nvSpPr>
        <p:spPr bwMode="ltGray">
          <a:xfrm>
            <a:off x="3263900" y="2397125"/>
            <a:ext cx="2208213" cy="2495550"/>
          </a:xfrm>
          <a:custGeom>
            <a:avLst/>
            <a:gdLst>
              <a:gd name="T0" fmla="*/ 0 w 1391"/>
              <a:gd name="T1" fmla="*/ 1450 h 1572"/>
              <a:gd name="T2" fmla="*/ 532 w 1391"/>
              <a:gd name="T3" fmla="*/ 1361 h 1572"/>
              <a:gd name="T4" fmla="*/ 851 w 1391"/>
              <a:gd name="T5" fmla="*/ 183 h 1572"/>
              <a:gd name="T6" fmla="*/ 1391 w 1391"/>
              <a:gd name="T7" fmla="*/ 262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1" h="1572">
                <a:moveTo>
                  <a:pt x="0" y="1450"/>
                </a:moveTo>
                <a:cubicBezTo>
                  <a:pt x="89" y="1434"/>
                  <a:pt x="390" y="1572"/>
                  <a:pt x="532" y="1361"/>
                </a:cubicBezTo>
                <a:cubicBezTo>
                  <a:pt x="674" y="1150"/>
                  <a:pt x="708" y="366"/>
                  <a:pt x="851" y="183"/>
                </a:cubicBezTo>
                <a:cubicBezTo>
                  <a:pt x="994" y="0"/>
                  <a:pt x="1279" y="246"/>
                  <a:pt x="1391" y="2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294" name="Freeform 46">
            <a:extLst>
              <a:ext uri="{FF2B5EF4-FFF2-40B4-BE49-F238E27FC236}">
                <a16:creationId xmlns:a16="http://schemas.microsoft.com/office/drawing/2014/main" id="{7C8AD745-84B2-4C59-A781-DA7FA312744E}"/>
              </a:ext>
            </a:extLst>
          </p:cNvPr>
          <p:cNvSpPr>
            <a:spLocks/>
          </p:cNvSpPr>
          <p:nvPr/>
        </p:nvSpPr>
        <p:spPr bwMode="ltGray">
          <a:xfrm>
            <a:off x="2514600" y="3886200"/>
            <a:ext cx="3733800" cy="1143000"/>
          </a:xfrm>
          <a:custGeom>
            <a:avLst/>
            <a:gdLst>
              <a:gd name="T0" fmla="*/ 2352 w 2352"/>
              <a:gd name="T1" fmla="*/ 0 h 720"/>
              <a:gd name="T2" fmla="*/ 1248 w 2352"/>
              <a:gd name="T3" fmla="*/ 528 h 720"/>
              <a:gd name="T4" fmla="*/ 480 w 2352"/>
              <a:gd name="T5" fmla="*/ 576 h 720"/>
              <a:gd name="T6" fmla="*/ 0 w 2352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720">
                <a:moveTo>
                  <a:pt x="2352" y="0"/>
                </a:moveTo>
                <a:cubicBezTo>
                  <a:pt x="1956" y="216"/>
                  <a:pt x="1560" y="432"/>
                  <a:pt x="1248" y="528"/>
                </a:cubicBezTo>
                <a:cubicBezTo>
                  <a:pt x="936" y="624"/>
                  <a:pt x="688" y="544"/>
                  <a:pt x="480" y="576"/>
                </a:cubicBezTo>
                <a:cubicBezTo>
                  <a:pt x="272" y="608"/>
                  <a:pt x="136" y="664"/>
                  <a:pt x="0" y="7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0E8475BB-0952-42D2-9C02-7D8079689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基本块的优化</a:t>
            </a: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AE80748F-56B8-497D-AE7E-00CE3A5B6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10.5</a:t>
            </a:r>
            <a:r>
              <a:rPr lang="zh-CN" altLang="en-US"/>
              <a:t>：基本块的</a:t>
            </a:r>
            <a:r>
              <a:rPr lang="en-US" altLang="zh-CN"/>
              <a:t>dag</a:t>
            </a:r>
            <a:r>
              <a:rPr lang="zh-CN" altLang="en-US"/>
              <a:t>表示</a:t>
            </a:r>
          </a:p>
        </p:txBody>
      </p:sp>
      <p:pic>
        <p:nvPicPr>
          <p:cNvPr id="694276" name="Picture 4" descr="C:\Documents and Settings\Administrator\My Documents\wg\编译原理\jiangyi\figures\10\dag.gif">
            <a:extLst>
              <a:ext uri="{FF2B5EF4-FFF2-40B4-BE49-F238E27FC236}">
                <a16:creationId xmlns:a16="http://schemas.microsoft.com/office/drawing/2014/main" id="{59D0A01E-9E1B-4B8F-980A-ED85C8A2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3487738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4277" name="Text Box 5">
            <a:extLst>
              <a:ext uri="{FF2B5EF4-FFF2-40B4-BE49-F238E27FC236}">
                <a16:creationId xmlns:a16="http://schemas.microsoft.com/office/drawing/2014/main" id="{09CA8FB1-D778-440B-AC11-8BFBF49BF1F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990600" y="2057400"/>
            <a:ext cx="251460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a := b + c</a:t>
            </a:r>
          </a:p>
          <a:p>
            <a:pPr algn="ctr"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b := a – d</a:t>
            </a:r>
          </a:p>
          <a:p>
            <a:pPr algn="ctr"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c := b + c</a:t>
            </a:r>
          </a:p>
          <a:p>
            <a:pPr algn="ctr"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d : = a - d</a:t>
            </a:r>
          </a:p>
        </p:txBody>
      </p:sp>
      <p:sp>
        <p:nvSpPr>
          <p:cNvPr id="694278" name="Text Box 6">
            <a:extLst>
              <a:ext uri="{FF2B5EF4-FFF2-40B4-BE49-F238E27FC236}">
                <a16:creationId xmlns:a16="http://schemas.microsoft.com/office/drawing/2014/main" id="{0701FAE9-6C8D-4B93-A1F4-798DA4C7404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990600" y="4724400"/>
            <a:ext cx="2514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a := b + c</a:t>
            </a:r>
          </a:p>
          <a:p>
            <a:pPr algn="ctr"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d := a – d</a:t>
            </a:r>
          </a:p>
          <a:p>
            <a:pPr algn="ctr">
              <a:spcBef>
                <a:spcPct val="10000"/>
              </a:spcBef>
            </a:pPr>
            <a:r>
              <a:rPr lang="en-US" altLang="zh-CN" baseline="0">
                <a:latin typeface="Times New Roman" panose="02020603050405020304" pitchFamily="18" charset="0"/>
              </a:rPr>
              <a:t>c := d + c</a:t>
            </a:r>
          </a:p>
        </p:txBody>
      </p:sp>
      <p:sp>
        <p:nvSpPr>
          <p:cNvPr id="694279" name="AutoShape 7">
            <a:extLst>
              <a:ext uri="{FF2B5EF4-FFF2-40B4-BE49-F238E27FC236}">
                <a16:creationId xmlns:a16="http://schemas.microsoft.com/office/drawing/2014/main" id="{B66FDDF0-59FA-4BD1-A228-8D78949D02F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981200" y="38100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4280" name="Text Box 8">
            <a:extLst>
              <a:ext uri="{FF2B5EF4-FFF2-40B4-BE49-F238E27FC236}">
                <a16:creationId xmlns:a16="http://schemas.microsoft.com/office/drawing/2014/main" id="{D2078EFF-371F-4B39-AFB2-8150AB71D22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6000" y="3886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baseline="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</a:rPr>
              <a:t>不活跃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31FEE254-7A09-40CB-9CD3-66DB6854A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dag</a:t>
            </a:r>
            <a:r>
              <a:rPr lang="zh-CN" altLang="en-US"/>
              <a:t>的局限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940CFE02-AE84-4EEE-B5A9-543FA268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语句</a:t>
            </a:r>
            <a:r>
              <a:rPr lang="en-US" altLang="zh-CN"/>
              <a:t>1</a:t>
            </a:r>
            <a:r>
              <a:rPr lang="zh-CN" altLang="en-US"/>
              <a:t>和语句</a:t>
            </a:r>
            <a:r>
              <a:rPr lang="en-US" altLang="zh-CN"/>
              <a:t>4</a:t>
            </a:r>
            <a:r>
              <a:rPr lang="zh-CN" altLang="en-US"/>
              <a:t>的等价性无法发现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a := b + 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b := b –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c := c +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d := b + c</a:t>
            </a:r>
          </a:p>
        </p:txBody>
      </p:sp>
      <p:pic>
        <p:nvPicPr>
          <p:cNvPr id="695300" name="Picture 4" descr="C:\Documents and Settings\Administrator\My Documents\wg\编译原理\jiangyi\figures\10\dag1.gif">
            <a:extLst>
              <a:ext uri="{FF2B5EF4-FFF2-40B4-BE49-F238E27FC236}">
                <a16:creationId xmlns:a16="http://schemas.microsoft.com/office/drawing/2014/main" id="{3109388C-7565-4263-94ED-D0D6B7A1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4175125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>
            <a:extLst>
              <a:ext uri="{FF2B5EF4-FFF2-40B4-BE49-F238E27FC236}">
                <a16:creationId xmlns:a16="http://schemas.microsoft.com/office/drawing/2014/main" id="{CCD248A6-D90C-4047-AD74-21F64153D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学习内容</a:t>
            </a:r>
          </a:p>
        </p:txBody>
      </p:sp>
      <p:sp>
        <p:nvSpPr>
          <p:cNvPr id="773123" name="Rectangle 3">
            <a:extLst>
              <a:ext uri="{FF2B5EF4-FFF2-40B4-BE49-F238E27FC236}">
                <a16:creationId xmlns:a16="http://schemas.microsoft.com/office/drawing/2014/main" id="{EC3B9DD6-3D5B-4EC5-AFFA-90242D0C0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优化种类</a:t>
            </a:r>
          </a:p>
          <a:p>
            <a:r>
              <a:rPr lang="zh-CN" altLang="en-US"/>
              <a:t>循环</a:t>
            </a:r>
          </a:p>
          <a:p>
            <a:r>
              <a:rPr lang="zh-CN" altLang="en-US"/>
              <a:t>全局数据流分析</a:t>
            </a:r>
          </a:p>
          <a:p>
            <a:r>
              <a:rPr lang="zh-CN" altLang="en-US"/>
              <a:t>利用数据流信息进行全局优化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>
            <a:extLst>
              <a:ext uri="{FF2B5EF4-FFF2-40B4-BE49-F238E27FC236}">
                <a16:creationId xmlns:a16="http://schemas.microsoft.com/office/drawing/2014/main" id="{19D8BFF1-CA15-48FC-B8BF-ACB643F0E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利用代数恒等进行优化</a:t>
            </a:r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36417110-C09F-4F32-8589-2AAB60E2E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代数恒等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x + 0 = 0 + x = x	x – 0 = 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x * 1 = 1 * x = x	x / 1 = x</a:t>
            </a:r>
          </a:p>
          <a:p>
            <a:r>
              <a:rPr lang="zh-CN" altLang="en-US"/>
              <a:t>降低强度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x ** 2 = x * x		2.0 * x = x + 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x / 2 = x * 0.5</a:t>
            </a:r>
          </a:p>
          <a:p>
            <a:r>
              <a:rPr lang="zh-CN" altLang="en-US"/>
              <a:t>常量合并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2 * 3.14 </a:t>
            </a:r>
            <a:r>
              <a:rPr lang="en-US" altLang="zh-CN">
                <a:sym typeface="Wingdings" panose="05000000000000000000" pitchFamily="2" charset="2"/>
              </a:rPr>
              <a:t> 6.28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71C75014-99B4-41EC-B7F9-FC9FA0A4D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dag</a:t>
            </a:r>
            <a:r>
              <a:rPr lang="zh-CN" altLang="en-US"/>
              <a:t>辅助代数优化</a:t>
            </a:r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1A8F99C5-6FEF-4333-8C18-FAF90428D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 * y = y * x</a:t>
            </a:r>
            <a:r>
              <a:rPr lang="zh-CN" altLang="en-US"/>
              <a:t>：在</a:t>
            </a:r>
            <a:r>
              <a:rPr lang="en-US" altLang="zh-CN"/>
              <a:t>dag</a:t>
            </a:r>
            <a:r>
              <a:rPr lang="zh-CN" altLang="en-US"/>
              <a:t>节点创建中进行额外检查</a:t>
            </a:r>
          </a:p>
          <a:p>
            <a:r>
              <a:rPr lang="en-US" altLang="zh-CN"/>
              <a:t>x &gt; y —— x – y </a:t>
            </a:r>
            <a:r>
              <a:rPr lang="zh-CN" altLang="en-US"/>
              <a:t>结合 标志寄存器检测</a:t>
            </a:r>
          </a:p>
          <a:p>
            <a:r>
              <a:rPr lang="zh-CN" altLang="en-US"/>
              <a:t>结合率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a := b + c		e := c + d + b	</a:t>
            </a:r>
            <a:r>
              <a:rPr lang="en-US" altLang="zh-CN">
                <a:sym typeface="Wingdings" panose="05000000000000000000" pitchFamily="2" charset="2"/>
              </a:rPr>
              <a:t>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a := b + c    t := c + d    e := t + b	</a:t>
            </a:r>
            <a:r>
              <a:rPr lang="zh-CN" altLang="en-US">
                <a:sym typeface="Wingdings" panose="05000000000000000000" pitchFamily="2" charset="2"/>
              </a:rPr>
              <a:t>优化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a := b + c    e := a + 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id="{6DFE229E-AF51-4E2C-AEA7-AFDE491BB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27D65AD1-E263-42D6-979A-FEFB98296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目标机器无关的优化</a:t>
            </a:r>
          </a:p>
          <a:p>
            <a:r>
              <a:rPr lang="zh-CN" altLang="en-US"/>
              <a:t>找出程序中执行最频繁的部分</a:t>
            </a:r>
          </a:p>
          <a:p>
            <a:pPr lvl="1"/>
            <a:r>
              <a:rPr lang="zh-CN" altLang="en-US"/>
              <a:t>内层循环</a:t>
            </a:r>
          </a:p>
          <a:p>
            <a:r>
              <a:rPr lang="zh-CN" altLang="en-US"/>
              <a:t>数据流分析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>
            <a:extLst>
              <a:ext uri="{FF2B5EF4-FFF2-40B4-BE49-F238E27FC236}">
                <a16:creationId xmlns:a16="http://schemas.microsoft.com/office/drawing/2014/main" id="{DB6A85A2-5C23-42E1-A57D-026C6D8C6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  </a:t>
            </a:r>
            <a:r>
              <a:rPr lang="zh-CN" altLang="en-US"/>
              <a:t>引言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35F61216-4ECB-4B6E-84D7-278AF8211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10.1.1  </a:t>
            </a:r>
            <a:r>
              <a:rPr lang="zh-CN" altLang="en-US"/>
              <a:t>代码改进变换的标准</a:t>
            </a:r>
          </a:p>
          <a:p>
            <a:pPr lvl="1"/>
            <a:r>
              <a:rPr lang="zh-CN" altLang="en-US"/>
              <a:t>意义保持不变</a:t>
            </a:r>
          </a:p>
          <a:p>
            <a:pPr lvl="1"/>
            <a:r>
              <a:rPr lang="zh-CN" altLang="en-US"/>
              <a:t>提高速度，减小大小</a:t>
            </a:r>
          </a:p>
          <a:p>
            <a:pPr lvl="1"/>
            <a:r>
              <a:rPr lang="zh-CN" altLang="en-US"/>
              <a:t>代价适中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>
            <a:extLst>
              <a:ext uri="{FF2B5EF4-FFF2-40B4-BE49-F238E27FC236}">
                <a16:creationId xmlns:a16="http://schemas.microsoft.com/office/drawing/2014/main" id="{54BF9FF6-2FC4-4CFC-AD8D-7B9E2746D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10.1.2  </a:t>
            </a:r>
            <a:r>
              <a:rPr lang="zh-CN" altLang="en-US"/>
              <a:t>获得最佳性能</a:t>
            </a:r>
          </a:p>
        </p:txBody>
      </p:sp>
      <p:pic>
        <p:nvPicPr>
          <p:cNvPr id="876548" name="Picture 4" descr="C:\Documents and Settings\Administrator\My Documents\wg\编译原理\jiangyi\figures\10\better.gif">
            <a:extLst>
              <a:ext uri="{FF2B5EF4-FFF2-40B4-BE49-F238E27FC236}">
                <a16:creationId xmlns:a16="http://schemas.microsoft.com/office/drawing/2014/main" id="{DFA73A57-8F3D-4381-A6F2-C8C536A5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74838"/>
            <a:ext cx="7791450" cy="22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2A8B41EE-03E9-4E59-B2B4-A06A2730C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贯穿本章的例子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062BC71B-6C72-46E5-8DD8-7F4C245E7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void quicksort(int m, int 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int i, j;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int v,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if (n &lt;= m)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i = m – 1; j = n; v = a[n];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while (1)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do i = i + 1; while (a[i] &lt; v);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do j = j – 1; while (a[j] &gt; v);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if (i &gt;= j) break;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x = a[i]; a[i] = a[j]; a[j] =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x = a[i]; a[i] = a[n]; a[n] =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quicksort(m, j); quicksort(i + 1, n);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>
            <a:extLst>
              <a:ext uri="{FF2B5EF4-FFF2-40B4-BE49-F238E27FC236}">
                <a16:creationId xmlns:a16="http://schemas.microsoft.com/office/drawing/2014/main" id="{091442AE-081C-41C6-BDC5-69F961EA1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10.1.3  </a:t>
            </a:r>
            <a:r>
              <a:rPr lang="zh-CN" altLang="en-US"/>
              <a:t>优化编译器的组织结构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5F21064A-D02F-4A38-A243-52D9ABA81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733800"/>
            <a:ext cx="7772400" cy="2362200"/>
          </a:xfrm>
        </p:spPr>
        <p:txBody>
          <a:bodyPr/>
          <a:lstStyle/>
          <a:p>
            <a:pPr marL="609600" indent="-609600"/>
            <a:r>
              <a:rPr lang="zh-CN" altLang="en-US"/>
              <a:t>优点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zh-CN" altLang="en-US"/>
              <a:t>中间代码展现细节，便于优化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zh-CN" altLang="en-US"/>
              <a:t>与目的机器无关</a:t>
            </a:r>
          </a:p>
        </p:txBody>
      </p:sp>
      <p:pic>
        <p:nvPicPr>
          <p:cNvPr id="681990" name="Picture 6" descr="C:\Documents and Settings\Administrator\My Documents\wg\编译原理\jiangyi\figures\10\orga.gif">
            <a:extLst>
              <a:ext uri="{FF2B5EF4-FFF2-40B4-BE49-F238E27FC236}">
                <a16:creationId xmlns:a16="http://schemas.microsoft.com/office/drawing/2014/main" id="{EEB29C85-1E3E-4109-A13E-C991DD57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842125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EB5E171C-5607-45FC-9CC5-861D09F76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10.1</a:t>
            </a:r>
          </a:p>
        </p:txBody>
      </p:sp>
      <p:sp>
        <p:nvSpPr>
          <p:cNvPr id="683013" name="Text Box 5">
            <a:extLst>
              <a:ext uri="{FF2B5EF4-FFF2-40B4-BE49-F238E27FC236}">
                <a16:creationId xmlns:a16="http://schemas.microsoft.com/office/drawing/2014/main" id="{EF31CC9F-0CF1-40FC-A5BB-CED0FC37BAD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524000" y="1447800"/>
            <a:ext cx="1676400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 := m – 1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j := n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n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v := a[t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683014" name="Text Box 6">
            <a:extLst>
              <a:ext uri="{FF2B5EF4-FFF2-40B4-BE49-F238E27FC236}">
                <a16:creationId xmlns:a16="http://schemas.microsoft.com/office/drawing/2014/main" id="{DABD1AFA-374E-4151-BF55-E6672D179E4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1447800"/>
            <a:ext cx="2133600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 := i + 1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i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if t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r>
              <a:rPr lang="en-US" altLang="zh-CN" sz="2000" baseline="0">
                <a:latin typeface="Times New Roman" panose="02020603050405020304" pitchFamily="18" charset="0"/>
              </a:rPr>
              <a:t> &lt; v goto 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16" name="Text Box 8">
            <a:extLst>
              <a:ext uri="{FF2B5EF4-FFF2-40B4-BE49-F238E27FC236}">
                <a16:creationId xmlns:a16="http://schemas.microsoft.com/office/drawing/2014/main" id="{C566DE9C-5F6A-4EAC-B838-7DD2FA1CFCE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81600" y="3048000"/>
            <a:ext cx="2133600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j := j - 1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j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if t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r>
              <a:rPr lang="en-US" altLang="zh-CN" sz="2000" baseline="0">
                <a:latin typeface="Times New Roman" panose="02020603050405020304" pitchFamily="18" charset="0"/>
              </a:rPr>
              <a:t> &gt; v goto B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17" name="Text Box 9">
            <a:extLst>
              <a:ext uri="{FF2B5EF4-FFF2-40B4-BE49-F238E27FC236}">
                <a16:creationId xmlns:a16="http://schemas.microsoft.com/office/drawing/2014/main" id="{CC66AB5F-CB18-4358-903A-C1B8D35E69F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47800" y="3048000"/>
            <a:ext cx="2133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if i &gt;= j goto B</a:t>
            </a:r>
            <a:r>
              <a:rPr lang="en-US" altLang="zh-CN" sz="2000">
                <a:latin typeface="Times New Roman" panose="02020603050405020304" pitchFamily="18" charset="0"/>
              </a:rPr>
              <a:t>6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18" name="Text Box 10">
            <a:extLst>
              <a:ext uri="{FF2B5EF4-FFF2-40B4-BE49-F238E27FC236}">
                <a16:creationId xmlns:a16="http://schemas.microsoft.com/office/drawing/2014/main" id="{35AD652A-23C9-4F4D-A03E-4C794B92B18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3400" y="3962400"/>
            <a:ext cx="1752600" cy="254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6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i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x := a[t</a:t>
            </a:r>
            <a:r>
              <a:rPr lang="en-US" altLang="zh-CN" sz="2000">
                <a:latin typeface="Times New Roman" panose="02020603050405020304" pitchFamily="18" charset="0"/>
              </a:rPr>
              <a:t>6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7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i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8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j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9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8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7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9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10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*j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10</a:t>
            </a:r>
            <a:r>
              <a:rPr lang="en-US" altLang="zh-CN" sz="2000" baseline="0">
                <a:latin typeface="Times New Roman" panose="02020603050405020304" pitchFamily="18" charset="0"/>
              </a:rPr>
              <a:t>] := x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goto 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19" name="Text Box 11">
            <a:extLst>
              <a:ext uri="{FF2B5EF4-FFF2-40B4-BE49-F238E27FC236}">
                <a16:creationId xmlns:a16="http://schemas.microsoft.com/office/drawing/2014/main" id="{E8014ACE-1B23-48FD-A8B9-15E34D1922A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90800" y="3962400"/>
            <a:ext cx="1752600" cy="2268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11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i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x := a[t</a:t>
            </a:r>
            <a:r>
              <a:rPr lang="en-US" altLang="zh-CN" sz="2000">
                <a:latin typeface="Times New Roman" panose="02020603050405020304" pitchFamily="18" charset="0"/>
              </a:rPr>
              <a:t>11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12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i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13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n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14</a:t>
            </a:r>
            <a:r>
              <a:rPr lang="en-US" altLang="zh-CN" sz="2000" baseline="0">
                <a:latin typeface="Times New Roman" panose="02020603050405020304" pitchFamily="18" charset="0"/>
              </a:rPr>
              <a:t> := a[t</a:t>
            </a:r>
            <a:r>
              <a:rPr lang="en-US" altLang="zh-CN" sz="2000">
                <a:latin typeface="Times New Roman" panose="02020603050405020304" pitchFamily="18" charset="0"/>
              </a:rPr>
              <a:t>13</a:t>
            </a:r>
            <a:r>
              <a:rPr lang="en-US" altLang="zh-CN" sz="2000" baseline="0">
                <a:latin typeface="Times New Roman" panose="02020603050405020304" pitchFamily="18" charset="0"/>
              </a:rPr>
              <a:t>]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12</a:t>
            </a:r>
            <a:r>
              <a:rPr lang="en-US" altLang="zh-CN" sz="2000" baseline="0">
                <a:latin typeface="Times New Roman" panose="02020603050405020304" pitchFamily="18" charset="0"/>
              </a:rPr>
              <a:t>] := t</a:t>
            </a:r>
            <a:r>
              <a:rPr lang="en-US" altLang="zh-CN" sz="2000">
                <a:latin typeface="Times New Roman" panose="02020603050405020304" pitchFamily="18" charset="0"/>
              </a:rPr>
              <a:t>14</a:t>
            </a:r>
            <a:endParaRPr lang="en-US" altLang="zh-CN" sz="2000" baseline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</a:rPr>
              <a:t>15</a:t>
            </a:r>
            <a:r>
              <a:rPr lang="en-US" altLang="zh-CN" sz="2000" baseline="0">
                <a:latin typeface="Times New Roman" panose="02020603050405020304" pitchFamily="18" charset="0"/>
              </a:rPr>
              <a:t> := 4 * n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a[t</a:t>
            </a:r>
            <a:r>
              <a:rPr lang="en-US" altLang="zh-CN" sz="2000">
                <a:latin typeface="Times New Roman" panose="02020603050405020304" pitchFamily="18" charset="0"/>
              </a:rPr>
              <a:t>15</a:t>
            </a:r>
            <a:r>
              <a:rPr lang="en-US" altLang="zh-CN" sz="2000" baseline="0">
                <a:latin typeface="Times New Roman" panose="02020603050405020304" pitchFamily="18" charset="0"/>
              </a:rPr>
              <a:t>] := x</a:t>
            </a:r>
          </a:p>
        </p:txBody>
      </p:sp>
      <p:sp>
        <p:nvSpPr>
          <p:cNvPr id="683020" name="Line 12">
            <a:extLst>
              <a:ext uri="{FF2B5EF4-FFF2-40B4-BE49-F238E27FC236}">
                <a16:creationId xmlns:a16="http://schemas.microsoft.com/office/drawing/2014/main" id="{62D5372E-4544-4540-99ED-EB62B111906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2004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3021" name="Line 13">
            <a:extLst>
              <a:ext uri="{FF2B5EF4-FFF2-40B4-BE49-F238E27FC236}">
                <a16:creationId xmlns:a16="http://schemas.microsoft.com/office/drawing/2014/main" id="{CC0642B2-6DFD-410B-A82D-701B8DE8ACAB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6248400" y="2619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3023" name="Line 15">
            <a:extLst>
              <a:ext uri="{FF2B5EF4-FFF2-40B4-BE49-F238E27FC236}">
                <a16:creationId xmlns:a16="http://schemas.microsoft.com/office/drawing/2014/main" id="{ADBAFA78-9932-45EA-B069-67A6926205C3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1371600" y="3352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3024" name="Line 16">
            <a:extLst>
              <a:ext uri="{FF2B5EF4-FFF2-40B4-BE49-F238E27FC236}">
                <a16:creationId xmlns:a16="http://schemas.microsoft.com/office/drawing/2014/main" id="{547C4D07-11CB-4A64-A697-C5AB0FD91602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667000" y="3352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3025" name="Text Box 17">
            <a:extLst>
              <a:ext uri="{FF2B5EF4-FFF2-40B4-BE49-F238E27FC236}">
                <a16:creationId xmlns:a16="http://schemas.microsoft.com/office/drawing/2014/main" id="{50719498-5BA1-495D-A775-2924F58A3F7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276600" y="1371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26" name="Text Box 18">
            <a:extLst>
              <a:ext uri="{FF2B5EF4-FFF2-40B4-BE49-F238E27FC236}">
                <a16:creationId xmlns:a16="http://schemas.microsoft.com/office/drawing/2014/main" id="{EE339E27-A4FB-4FE6-96EB-0C92C193904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315200" y="1447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27" name="Text Box 19">
            <a:extLst>
              <a:ext uri="{FF2B5EF4-FFF2-40B4-BE49-F238E27FC236}">
                <a16:creationId xmlns:a16="http://schemas.microsoft.com/office/drawing/2014/main" id="{E5F701C2-D659-48A8-A850-2198C2CF96C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3152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28" name="Text Box 20">
            <a:extLst>
              <a:ext uri="{FF2B5EF4-FFF2-40B4-BE49-F238E27FC236}">
                <a16:creationId xmlns:a16="http://schemas.microsoft.com/office/drawing/2014/main" id="{C24AD166-663D-43CE-A80D-F2F3CC3070C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5814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29" name="Text Box 21">
            <a:extLst>
              <a:ext uri="{FF2B5EF4-FFF2-40B4-BE49-F238E27FC236}">
                <a16:creationId xmlns:a16="http://schemas.microsoft.com/office/drawing/2014/main" id="{5718A530-40AF-4F13-96A0-88EFBE7CF02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3400" y="3581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30" name="Text Box 22">
            <a:extLst>
              <a:ext uri="{FF2B5EF4-FFF2-40B4-BE49-F238E27FC236}">
                <a16:creationId xmlns:a16="http://schemas.microsoft.com/office/drawing/2014/main" id="{EAE2BB0F-2FDB-4AC6-9E57-4FED826259C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886200" y="3581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aseline="0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6</a:t>
            </a:r>
            <a:endParaRPr lang="en-US" altLang="zh-CN" sz="2000" baseline="0">
              <a:latin typeface="Times New Roman" panose="02020603050405020304" pitchFamily="18" charset="0"/>
            </a:endParaRPr>
          </a:p>
        </p:txBody>
      </p:sp>
      <p:sp>
        <p:nvSpPr>
          <p:cNvPr id="683031" name="Freeform 23">
            <a:extLst>
              <a:ext uri="{FF2B5EF4-FFF2-40B4-BE49-F238E27FC236}">
                <a16:creationId xmlns:a16="http://schemas.microsoft.com/office/drawing/2014/main" id="{9F0DBDDF-03B8-437B-BF36-EAF0E2B601ED}"/>
              </a:ext>
            </a:extLst>
          </p:cNvPr>
          <p:cNvSpPr>
            <a:spLocks/>
          </p:cNvSpPr>
          <p:nvPr/>
        </p:nvSpPr>
        <p:spPr bwMode="ltGray">
          <a:xfrm>
            <a:off x="2590800" y="2768600"/>
            <a:ext cx="3733800" cy="2184400"/>
          </a:xfrm>
          <a:custGeom>
            <a:avLst/>
            <a:gdLst>
              <a:gd name="T0" fmla="*/ 2352 w 2352"/>
              <a:gd name="T1" fmla="*/ 896 h 1376"/>
              <a:gd name="T2" fmla="*/ 2208 w 2352"/>
              <a:gd name="T3" fmla="*/ 1232 h 1376"/>
              <a:gd name="T4" fmla="*/ 1776 w 2352"/>
              <a:gd name="T5" fmla="*/ 1232 h 1376"/>
              <a:gd name="T6" fmla="*/ 1248 w 2352"/>
              <a:gd name="T7" fmla="*/ 368 h 1376"/>
              <a:gd name="T8" fmla="*/ 336 w 2352"/>
              <a:gd name="T9" fmla="*/ 32 h 1376"/>
              <a:gd name="T10" fmla="*/ 0 w 2352"/>
              <a:gd name="T11" fmla="*/ 176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2" h="1376">
                <a:moveTo>
                  <a:pt x="2352" y="896"/>
                </a:moveTo>
                <a:cubicBezTo>
                  <a:pt x="2328" y="1036"/>
                  <a:pt x="2304" y="1176"/>
                  <a:pt x="2208" y="1232"/>
                </a:cubicBezTo>
                <a:cubicBezTo>
                  <a:pt x="2112" y="1288"/>
                  <a:pt x="1936" y="1376"/>
                  <a:pt x="1776" y="1232"/>
                </a:cubicBezTo>
                <a:cubicBezTo>
                  <a:pt x="1616" y="1088"/>
                  <a:pt x="1488" y="568"/>
                  <a:pt x="1248" y="368"/>
                </a:cubicBezTo>
                <a:cubicBezTo>
                  <a:pt x="1008" y="168"/>
                  <a:pt x="544" y="64"/>
                  <a:pt x="336" y="32"/>
                </a:cubicBezTo>
                <a:cubicBezTo>
                  <a:pt x="128" y="0"/>
                  <a:pt x="64" y="88"/>
                  <a:pt x="0" y="1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3032" name="Freeform 24">
            <a:extLst>
              <a:ext uri="{FF2B5EF4-FFF2-40B4-BE49-F238E27FC236}">
                <a16:creationId xmlns:a16="http://schemas.microsoft.com/office/drawing/2014/main" id="{11C47546-7C85-4797-AA3F-F1C42E0F57F9}"/>
              </a:ext>
            </a:extLst>
          </p:cNvPr>
          <p:cNvSpPr>
            <a:spLocks/>
          </p:cNvSpPr>
          <p:nvPr/>
        </p:nvSpPr>
        <p:spPr bwMode="ltGray">
          <a:xfrm>
            <a:off x="7118350" y="2886075"/>
            <a:ext cx="771525" cy="1471613"/>
          </a:xfrm>
          <a:custGeom>
            <a:avLst/>
            <a:gdLst>
              <a:gd name="T0" fmla="*/ 27 w 486"/>
              <a:gd name="T1" fmla="*/ 840 h 927"/>
              <a:gd name="T2" fmla="*/ 239 w 486"/>
              <a:gd name="T3" fmla="*/ 911 h 927"/>
              <a:gd name="T4" fmla="*/ 443 w 486"/>
              <a:gd name="T5" fmla="*/ 743 h 927"/>
              <a:gd name="T6" fmla="*/ 452 w 486"/>
              <a:gd name="T7" fmla="*/ 256 h 927"/>
              <a:gd name="T8" fmla="*/ 239 w 486"/>
              <a:gd name="T9" fmla="*/ 25 h 927"/>
              <a:gd name="T10" fmla="*/ 0 w 486"/>
              <a:gd name="T11" fmla="*/ 105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6" h="927">
                <a:moveTo>
                  <a:pt x="27" y="840"/>
                </a:moveTo>
                <a:cubicBezTo>
                  <a:pt x="62" y="852"/>
                  <a:pt x="170" y="927"/>
                  <a:pt x="239" y="911"/>
                </a:cubicBezTo>
                <a:cubicBezTo>
                  <a:pt x="308" y="895"/>
                  <a:pt x="408" y="852"/>
                  <a:pt x="443" y="743"/>
                </a:cubicBezTo>
                <a:cubicBezTo>
                  <a:pt x="478" y="634"/>
                  <a:pt x="486" y="376"/>
                  <a:pt x="452" y="256"/>
                </a:cubicBezTo>
                <a:cubicBezTo>
                  <a:pt x="418" y="136"/>
                  <a:pt x="314" y="50"/>
                  <a:pt x="239" y="25"/>
                </a:cubicBezTo>
                <a:cubicBezTo>
                  <a:pt x="164" y="0"/>
                  <a:pt x="50" y="88"/>
                  <a:pt x="0" y="10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3033" name="Freeform 25">
            <a:extLst>
              <a:ext uri="{FF2B5EF4-FFF2-40B4-BE49-F238E27FC236}">
                <a16:creationId xmlns:a16="http://schemas.microsoft.com/office/drawing/2014/main" id="{9F93F985-637B-43C0-82A8-AC9A6EA83079}"/>
              </a:ext>
            </a:extLst>
          </p:cNvPr>
          <p:cNvSpPr>
            <a:spLocks/>
          </p:cNvSpPr>
          <p:nvPr/>
        </p:nvSpPr>
        <p:spPr bwMode="ltGray">
          <a:xfrm>
            <a:off x="6934200" y="1298575"/>
            <a:ext cx="893763" cy="1470025"/>
          </a:xfrm>
          <a:custGeom>
            <a:avLst/>
            <a:gdLst>
              <a:gd name="T0" fmla="*/ 27 w 563"/>
              <a:gd name="T1" fmla="*/ 827 h 926"/>
              <a:gd name="T2" fmla="*/ 258 w 563"/>
              <a:gd name="T3" fmla="*/ 910 h 926"/>
              <a:gd name="T4" fmla="*/ 506 w 563"/>
              <a:gd name="T5" fmla="*/ 733 h 926"/>
              <a:gd name="T6" fmla="*/ 508 w 563"/>
              <a:gd name="T7" fmla="*/ 233 h 926"/>
              <a:gd name="T8" fmla="*/ 178 w 563"/>
              <a:gd name="T9" fmla="*/ 24 h 926"/>
              <a:gd name="T10" fmla="*/ 0 w 563"/>
              <a:gd name="T11" fmla="*/ 92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" h="926">
                <a:moveTo>
                  <a:pt x="27" y="827"/>
                </a:moveTo>
                <a:cubicBezTo>
                  <a:pt x="65" y="841"/>
                  <a:pt x="178" y="926"/>
                  <a:pt x="258" y="910"/>
                </a:cubicBezTo>
                <a:cubicBezTo>
                  <a:pt x="338" y="894"/>
                  <a:pt x="464" y="846"/>
                  <a:pt x="506" y="733"/>
                </a:cubicBezTo>
                <a:cubicBezTo>
                  <a:pt x="548" y="620"/>
                  <a:pt x="563" y="351"/>
                  <a:pt x="508" y="233"/>
                </a:cubicBezTo>
                <a:cubicBezTo>
                  <a:pt x="453" y="115"/>
                  <a:pt x="263" y="48"/>
                  <a:pt x="178" y="24"/>
                </a:cubicBezTo>
                <a:cubicBezTo>
                  <a:pt x="93" y="0"/>
                  <a:pt x="37" y="78"/>
                  <a:pt x="0" y="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3034" name="Freeform 26">
            <a:extLst>
              <a:ext uri="{FF2B5EF4-FFF2-40B4-BE49-F238E27FC236}">
                <a16:creationId xmlns:a16="http://schemas.microsoft.com/office/drawing/2014/main" id="{F32EE7CD-37E0-4D31-BEEA-8C4AA3B819CD}"/>
              </a:ext>
            </a:extLst>
          </p:cNvPr>
          <p:cNvSpPr>
            <a:spLocks/>
          </p:cNvSpPr>
          <p:nvPr/>
        </p:nvSpPr>
        <p:spPr bwMode="ltGray">
          <a:xfrm>
            <a:off x="87313" y="2138363"/>
            <a:ext cx="5094287" cy="4689475"/>
          </a:xfrm>
          <a:custGeom>
            <a:avLst/>
            <a:gdLst>
              <a:gd name="T0" fmla="*/ 761 w 3209"/>
              <a:gd name="T1" fmla="*/ 2733 h 2954"/>
              <a:gd name="T2" fmla="*/ 521 w 3209"/>
              <a:gd name="T3" fmla="*/ 2862 h 2954"/>
              <a:gd name="T4" fmla="*/ 175 w 3209"/>
              <a:gd name="T5" fmla="*/ 2774 h 2954"/>
              <a:gd name="T6" fmla="*/ 34 w 3209"/>
              <a:gd name="T7" fmla="*/ 1781 h 2954"/>
              <a:gd name="T8" fmla="*/ 379 w 3209"/>
              <a:gd name="T9" fmla="*/ 505 h 2954"/>
              <a:gd name="T10" fmla="*/ 1974 w 3209"/>
              <a:gd name="T11" fmla="*/ 363 h 2954"/>
              <a:gd name="T12" fmla="*/ 2612 w 3209"/>
              <a:gd name="T13" fmla="*/ 53 h 2954"/>
              <a:gd name="T14" fmla="*/ 3209 w 3209"/>
              <a:gd name="T15" fmla="*/ 45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9" h="2954">
                <a:moveTo>
                  <a:pt x="761" y="2733"/>
                </a:moveTo>
                <a:cubicBezTo>
                  <a:pt x="721" y="2755"/>
                  <a:pt x="619" y="2855"/>
                  <a:pt x="521" y="2862"/>
                </a:cubicBezTo>
                <a:cubicBezTo>
                  <a:pt x="423" y="2869"/>
                  <a:pt x="256" y="2954"/>
                  <a:pt x="175" y="2774"/>
                </a:cubicBezTo>
                <a:cubicBezTo>
                  <a:pt x="94" y="2594"/>
                  <a:pt x="0" y="2159"/>
                  <a:pt x="34" y="1781"/>
                </a:cubicBezTo>
                <a:cubicBezTo>
                  <a:pt x="68" y="1403"/>
                  <a:pt x="56" y="741"/>
                  <a:pt x="379" y="505"/>
                </a:cubicBezTo>
                <a:cubicBezTo>
                  <a:pt x="702" y="269"/>
                  <a:pt x="1602" y="438"/>
                  <a:pt x="1974" y="363"/>
                </a:cubicBezTo>
                <a:cubicBezTo>
                  <a:pt x="2346" y="288"/>
                  <a:pt x="2406" y="106"/>
                  <a:pt x="2612" y="53"/>
                </a:cubicBezTo>
                <a:cubicBezTo>
                  <a:pt x="2818" y="0"/>
                  <a:pt x="3085" y="47"/>
                  <a:pt x="3209" y="4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>
            <a:extLst>
              <a:ext uri="{FF2B5EF4-FFF2-40B4-BE49-F238E27FC236}">
                <a16:creationId xmlns:a16="http://schemas.microsoft.com/office/drawing/2014/main" id="{F70BB0B5-ADF2-4051-90B5-69D446F24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 </a:t>
            </a:r>
            <a:r>
              <a:rPr lang="zh-CN" altLang="en-US"/>
              <a:t>主要优化种类</a:t>
            </a:r>
          </a:p>
        </p:txBody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A1A5EEC4-0DFD-41D2-93B3-8F5C5CD61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局部（</a:t>
            </a:r>
            <a:r>
              <a:rPr lang="en-US" altLang="zh-CN">
                <a:solidFill>
                  <a:srgbClr val="FF3300"/>
                </a:solidFill>
              </a:rPr>
              <a:t>local</a:t>
            </a:r>
            <a:r>
              <a:rPr lang="zh-CN" altLang="en-US"/>
              <a:t>）优化：局限基本块内</a:t>
            </a:r>
          </a:p>
          <a:p>
            <a:r>
              <a:rPr lang="zh-CN" altLang="en-US"/>
              <a:t>全局（</a:t>
            </a:r>
            <a:r>
              <a:rPr lang="en-US" altLang="zh-CN">
                <a:solidFill>
                  <a:srgbClr val="FF3300"/>
                </a:solidFill>
              </a:rPr>
              <a:t>global</a:t>
            </a:r>
            <a:r>
              <a:rPr lang="zh-CN" altLang="en-US"/>
              <a:t>）优化</a:t>
            </a:r>
          </a:p>
          <a:p>
            <a:r>
              <a:rPr lang="en-US" altLang="zh-CN"/>
              <a:t>10.2.1  </a:t>
            </a:r>
            <a:r>
              <a:rPr lang="zh-CN" altLang="en-US"/>
              <a:t>保持功能的变换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25852</TotalTime>
  <Words>1348</Words>
  <Application>Microsoft Office PowerPoint</Application>
  <PresentationFormat>全屏显示(4:3)</PresentationFormat>
  <Paragraphs>261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Times New Roman</vt:lpstr>
      <vt:lpstr>宋体</vt:lpstr>
      <vt:lpstr>Tahoma</vt:lpstr>
      <vt:lpstr>Wingdings</vt:lpstr>
      <vt:lpstr>黑体</vt:lpstr>
      <vt:lpstr>Arial Unicode MS</vt:lpstr>
      <vt:lpstr>Symbol</vt:lpstr>
      <vt:lpstr>Blends</vt:lpstr>
      <vt:lpstr>第十章  代码优化</vt:lpstr>
      <vt:lpstr>学习内容</vt:lpstr>
      <vt:lpstr>概述</vt:lpstr>
      <vt:lpstr>10.1  引言</vt:lpstr>
      <vt:lpstr>10.1.2  获得最佳性能</vt:lpstr>
      <vt:lpstr>贯穿本章的例子</vt:lpstr>
      <vt:lpstr>10.1.3  优化编译器的组织结构</vt:lpstr>
      <vt:lpstr>例10.1</vt:lpstr>
      <vt:lpstr>10.2 主要优化种类</vt:lpstr>
      <vt:lpstr>10.2.2  消去公共子表达式</vt:lpstr>
      <vt:lpstr>例10.2</vt:lpstr>
      <vt:lpstr>10.2.3  复制传播</vt:lpstr>
      <vt:lpstr>10.2.4  无用代码删除</vt:lpstr>
      <vt:lpstr>10.2.5  循环的优化</vt:lpstr>
      <vt:lpstr>10.2.6  代码外提</vt:lpstr>
      <vt:lpstr>例10.4  强度削弱</vt:lpstr>
      <vt:lpstr>例10.5  删除归纳变量</vt:lpstr>
      <vt:lpstr>10.3 基本块的优化</vt:lpstr>
      <vt:lpstr>dag的局限</vt:lpstr>
      <vt:lpstr>利用代数恒等进行优化</vt:lpstr>
      <vt:lpstr>dag辅助代数优化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2676</cp:revision>
  <dcterms:created xsi:type="dcterms:W3CDTF">2003-06-05T11:51:39Z</dcterms:created>
  <dcterms:modified xsi:type="dcterms:W3CDTF">2020-11-17T11:56:33Z</dcterms:modified>
</cp:coreProperties>
</file>